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6858000" cx="9906000"/>
  <p:notesSz cx="6669075" cy="9928225"/>
  <p:embeddedFontLst>
    <p:embeddedFont>
      <p:font typeface="Arial Narrow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04">
          <p15:clr>
            <a:srgbClr val="000000"/>
          </p15:clr>
        </p15:guide>
        <p15:guide id="2" pos="1152">
          <p15:clr>
            <a:srgbClr val="000000"/>
          </p15:clr>
        </p15:guide>
      </p15:sldGuideLst>
    </p:ext>
    <p:ext uri="{2D200454-40CA-4A62-9FC3-DE9A4176ACB9}">
      <p15:notesGuideLst>
        <p15:guide id="1" orient="horz" pos="3125">
          <p15:clr>
            <a:srgbClr val="000000"/>
          </p15:clr>
        </p15:guide>
        <p15:guide id="2" pos="2101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FCE8D9BC-9D25-4CFC-B73F-C037E6A88FA6}">
  <a:tblStyle styleId="{FCE8D9BC-9D25-4CFC-B73F-C037E6A88F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04" orient="horz"/>
        <p:guide pos="1152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5" orient="horz"/>
        <p:guide pos="210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ArialNarrow-regular.fntdata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ArialNarrow-italic.fntdata"/><Relationship Id="rId14" Type="http://schemas.openxmlformats.org/officeDocument/2006/relationships/slide" Target="slides/slide8.xml"/><Relationship Id="rId36" Type="http://schemas.openxmlformats.org/officeDocument/2006/relationships/font" Target="fonts/ArialNarrow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ArialNarrow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2" type="sldNum"/>
          </p:nvPr>
        </p:nvSpPr>
        <p:spPr>
          <a:xfrm>
            <a:off x="3776662" y="9432925"/>
            <a:ext cx="2892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4" name="Google Shape;4;n"/>
          <p:cNvSpPr txBox="1"/>
          <p:nvPr>
            <p:ph idx="2" type="hdr"/>
          </p:nvPr>
        </p:nvSpPr>
        <p:spPr>
          <a:xfrm>
            <a:off x="0" y="0"/>
            <a:ext cx="2892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25" lIns="92250" spcFirstLastPara="1" rIns="92250" wrap="square" tIns="461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0" type="dt"/>
          </p:nvPr>
        </p:nvSpPr>
        <p:spPr>
          <a:xfrm>
            <a:off x="3776662" y="0"/>
            <a:ext cx="2892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25" lIns="92250" spcFirstLastPara="1" rIns="92250" wrap="square" tIns="461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" name="Google Shape;6;n"/>
          <p:cNvSpPr/>
          <p:nvPr>
            <p:ph idx="3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" name="Google Shape;7;n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125" lIns="92250" spcFirstLastPara="1" rIns="92250" wrap="square" tIns="461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1" type="ftr"/>
          </p:nvPr>
        </p:nvSpPr>
        <p:spPr>
          <a:xfrm>
            <a:off x="0" y="9432925"/>
            <a:ext cx="2892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6125" lIns="92250" spcFirstLastPara="1" rIns="92250" wrap="square" tIns="461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n"/>
          <p:cNvSpPr txBox="1"/>
          <p:nvPr>
            <p:ph idx="4" type="sldNum"/>
          </p:nvPr>
        </p:nvSpPr>
        <p:spPr>
          <a:xfrm>
            <a:off x="3776662" y="9432925"/>
            <a:ext cx="2892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6b6f4a44_1_0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3b6b6f4a44_1_0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b6b6f4a44_1_6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3b6b6f4a44_1_6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b6b6f4a44_4_0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b6b6f4a44_4_0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b6b6f4a44_4_32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b6b6f4a44_4_32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b6b6f4a44_4_64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3b6b6f4a44_4_64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6b6f4a44_4_96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b6b6f4a44_4_96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b6b6f4a44_5_16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b6b6f4a44_5_16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3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b6b6f4a44_1_242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g3b6b6f4a44_1_242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8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b6b6f4a44_1_1050:notes"/>
          <p:cNvSpPr txBox="1"/>
          <p:nvPr>
            <p:ph idx="12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3b6b6f4a44_1_1050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b6b6f4a44_1_1050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3b6b6f4a44_1_1050:notes"/>
          <p:cNvSpPr txBox="1"/>
          <p:nvPr>
            <p:ph idx="3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b6b6f4a44_6_19:notes"/>
          <p:cNvSpPr txBox="1"/>
          <p:nvPr>
            <p:ph idx="12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3b6b6f4a44_6_19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b6b6f4a44_6_19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3b6b6f4a44_6_19:notes"/>
          <p:cNvSpPr txBox="1"/>
          <p:nvPr>
            <p:ph idx="3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b6b6f4a44_6_10:notes"/>
          <p:cNvSpPr txBox="1"/>
          <p:nvPr>
            <p:ph idx="12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3b6b6f4a44_6_10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b6b6f4a44_6_10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3b6b6f4a44_6_10:notes"/>
          <p:cNvSpPr txBox="1"/>
          <p:nvPr>
            <p:ph idx="3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0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0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1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1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2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2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3:notes"/>
          <p:cNvSpPr txBox="1"/>
          <p:nvPr>
            <p:ph idx="1" type="body"/>
          </p:nvPr>
        </p:nvSpPr>
        <p:spPr>
          <a:xfrm>
            <a:off x="889000" y="4714875"/>
            <a:ext cx="4891087" cy="44704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3:notes"/>
          <p:cNvSpPr/>
          <p:nvPr>
            <p:ph idx="2" type="sldImg"/>
          </p:nvPr>
        </p:nvSpPr>
        <p:spPr>
          <a:xfrm>
            <a:off x="646112" y="742950"/>
            <a:ext cx="537686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b6b6f4a44_1_1058:notes"/>
          <p:cNvSpPr txBox="1"/>
          <p:nvPr>
            <p:ph idx="12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3b6b6f4a44_1_1058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b6b6f4a44_1_1058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g3b6b6f4a44_1_1058:notes"/>
          <p:cNvSpPr txBox="1"/>
          <p:nvPr>
            <p:ph idx="3" type="sldNum"/>
          </p:nvPr>
        </p:nvSpPr>
        <p:spPr>
          <a:xfrm>
            <a:off x="3776662" y="9432925"/>
            <a:ext cx="2892300" cy="495300"/>
          </a:xfrm>
          <a:prstGeom prst="rect">
            <a:avLst/>
          </a:prstGeom>
        </p:spPr>
        <p:txBody>
          <a:bodyPr anchorCtr="0" anchor="b" bIns="46125" lIns="92250" spcFirstLastPara="1" rIns="92250" wrap="square" tIns="461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b6b6f4a44_1_400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g3b6b6f4a44_1_400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b6b6f4a44_1_509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g3b6b6f4a44_1_509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b6b6f4a44_1_617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g3b6b6f4a44_1_617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b6b6f4a44_1_725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g3b6b6f4a44_1_725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b6b6f4a44_1_834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g3b6b6f4a44_1_834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3b6b6f4a44_1_942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g3b6b6f4a44_1_942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3b6b6f4a44_1_1067:notes"/>
          <p:cNvSpPr txBox="1"/>
          <p:nvPr>
            <p:ph idx="1" type="body"/>
          </p:nvPr>
        </p:nvSpPr>
        <p:spPr>
          <a:xfrm>
            <a:off x="889000" y="4714875"/>
            <a:ext cx="4891200" cy="4470300"/>
          </a:xfrm>
          <a:prstGeom prst="rect">
            <a:avLst/>
          </a:prstGeom>
        </p:spPr>
        <p:txBody>
          <a:bodyPr anchorCtr="0" anchor="t" bIns="46125" lIns="92250" spcFirstLastPara="1" rIns="92250" wrap="square" tIns="4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g3b6b6f4a44_1_1067:notes"/>
          <p:cNvSpPr/>
          <p:nvPr>
            <p:ph idx="2" type="sldImg"/>
          </p:nvPr>
        </p:nvSpPr>
        <p:spPr>
          <a:xfrm>
            <a:off x="646112" y="742950"/>
            <a:ext cx="53769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685800" y="1498600"/>
            <a:ext cx="89725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  <a:defRPr b="1" i="1" sz="1600" u="none" cap="none" strike="noStrik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498600"/>
            <a:ext cx="89725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  <a:defRPr b="1" i="1" sz="1600" u="none" cap="none" strike="noStrik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1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3" name="Google Shape;13;p1"/>
          <p:cNvGrpSpPr/>
          <p:nvPr/>
        </p:nvGrpSpPr>
        <p:grpSpPr>
          <a:xfrm>
            <a:off x="1816100" y="292100"/>
            <a:ext cx="8089899" cy="838200"/>
            <a:chOff x="1866900" y="298450"/>
            <a:chExt cx="7277099" cy="838200"/>
          </a:xfrm>
        </p:grpSpPr>
        <p:sp>
          <p:nvSpPr>
            <p:cNvPr id="14" name="Google Shape;14;p1"/>
            <p:cNvSpPr txBox="1"/>
            <p:nvPr/>
          </p:nvSpPr>
          <p:spPr>
            <a:xfrm>
              <a:off x="1866900" y="298450"/>
              <a:ext cx="6856412" cy="558800"/>
            </a:xfrm>
            <a:prstGeom prst="rect">
              <a:avLst/>
            </a:prstGeom>
            <a:solidFill>
              <a:srgbClr val="C6BA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2287587" y="577850"/>
              <a:ext cx="6856412" cy="558800"/>
            </a:xfrm>
            <a:prstGeom prst="rect">
              <a:avLst/>
            </a:prstGeom>
            <a:solidFill>
              <a:srgbClr val="3B2C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2287587" y="577850"/>
              <a:ext cx="6427787" cy="279400"/>
            </a:xfrm>
            <a:prstGeom prst="rect">
              <a:avLst/>
            </a:prstGeom>
            <a:solidFill>
              <a:srgbClr val="17559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7" name="Google Shape;17;p1"/>
          <p:cNvSpPr txBox="1"/>
          <p:nvPr/>
        </p:nvSpPr>
        <p:spPr>
          <a:xfrm>
            <a:off x="630825" y="6591312"/>
            <a:ext cx="3581400" cy="2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54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3F246C"/>
                </a:solidFill>
              </a:rPr>
              <a:t>TD 5 Dashboard Risktout</a:t>
            </a:r>
            <a:endParaRPr/>
          </a:p>
        </p:txBody>
      </p:sp>
      <p:sp>
        <p:nvSpPr>
          <p:cNvPr id="18" name="Google Shape;18;p1"/>
          <p:cNvSpPr txBox="1"/>
          <p:nvPr/>
        </p:nvSpPr>
        <p:spPr>
          <a:xfrm>
            <a:off x="8124825" y="6627800"/>
            <a:ext cx="800100" cy="2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54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800"/>
              <a:buFont typeface="Arial"/>
              <a:buNone/>
            </a:pPr>
            <a:r>
              <a:rPr b="0" i="0" lang="en-US" sz="8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Comité</a:t>
            </a:r>
            <a:r>
              <a:rPr lang="en-US" sz="800">
                <a:solidFill>
                  <a:srgbClr val="3F246C"/>
                </a:solidFill>
              </a:rPr>
              <a:t> NABE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1117600" y="2892425"/>
            <a:ext cx="1143000" cy="863600"/>
            <a:chOff x="939800" y="2889250"/>
            <a:chExt cx="1143000" cy="863600"/>
          </a:xfrm>
        </p:grpSpPr>
        <p:sp>
          <p:nvSpPr>
            <p:cNvPr id="39" name="Google Shape;39;p5"/>
            <p:cNvSpPr/>
            <p:nvPr/>
          </p:nvSpPr>
          <p:spPr>
            <a:xfrm>
              <a:off x="1219200" y="3105150"/>
              <a:ext cx="863600" cy="64770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939800" y="2889250"/>
              <a:ext cx="719137" cy="53975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1225550" y="3105150"/>
              <a:ext cx="431800" cy="323850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42" name="Google Shape;42;p5"/>
          <p:cNvSpPr txBox="1"/>
          <p:nvPr/>
        </p:nvSpPr>
        <p:spPr>
          <a:xfrm>
            <a:off x="2590800" y="3276600"/>
            <a:ext cx="6970712" cy="2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1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Programme</a:t>
            </a:r>
            <a:r>
              <a:rPr b="1" i="1" lang="en-US" sz="2400">
                <a:solidFill>
                  <a:schemeClr val="dk1"/>
                </a:solidFill>
              </a:rPr>
              <a:t> RISKTOUT +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t/>
            </a:r>
            <a:endParaRPr b="1" i="1" sz="1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1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Tableaux de bord du comité </a:t>
            </a:r>
            <a:r>
              <a:rPr b="1" i="1" lang="en-US" sz="2400">
                <a:solidFill>
                  <a:schemeClr val="dk1"/>
                </a:solidFill>
              </a:rPr>
              <a:t>de pilotage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1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 </a:t>
            </a:r>
            <a:r>
              <a:rPr b="1" i="1" lang="en-US" sz="2000">
                <a:solidFill>
                  <a:schemeClr val="dk1"/>
                </a:solidFill>
              </a:rPr>
              <a:t>22 novembre </a:t>
            </a:r>
            <a:r>
              <a:rPr b="1" i="1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200</a:t>
            </a:r>
            <a:r>
              <a:rPr b="1" i="1" lang="en-US" sz="2000">
                <a:solidFill>
                  <a:schemeClr val="dk1"/>
                </a:solidFill>
              </a:rPr>
              <a:t>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1" i="1" sz="2400" u="none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 u="none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5"/>
          <p:cNvSpPr txBox="1"/>
          <p:nvPr/>
        </p:nvSpPr>
        <p:spPr>
          <a:xfrm>
            <a:off x="304800" y="5165725"/>
            <a:ext cx="9194700" cy="1311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-"/>
            </a:pPr>
            <a:r>
              <a:rPr b="1" i="1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Instructions</a:t>
            </a:r>
            <a:endParaRPr/>
          </a:p>
          <a:p>
            <a:pPr indent="-174625" lvl="0" marL="174625" marR="0" rtl="0" algn="l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-"/>
            </a:pPr>
            <a:r>
              <a:rPr b="1" i="1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Orientations</a:t>
            </a:r>
            <a:endParaRPr/>
          </a:p>
          <a:p>
            <a:pPr indent="-174625" lvl="0" marL="174625" marR="0" rtl="0" algn="l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-"/>
            </a:pPr>
            <a:r>
              <a:rPr b="1" i="1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  <a:p>
            <a:pPr indent="-174625" lvl="0" marL="174625" marR="0" rtl="0" algn="l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-"/>
            </a:pPr>
            <a:r>
              <a:rPr b="1" i="1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44" name="Google Shape;44;p5"/>
          <p:cNvSpPr txBox="1"/>
          <p:nvPr/>
        </p:nvSpPr>
        <p:spPr>
          <a:xfrm>
            <a:off x="304800" y="4876800"/>
            <a:ext cx="9194700" cy="2889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rgbClr val="FFC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 des membres du Comité projet XXX et du directeur de programme </a:t>
            </a:r>
            <a:r>
              <a:rPr b="1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à la suite de la présentation de ce reporting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Rappel</a:t>
            </a:r>
            <a:endParaRPr/>
          </a:p>
        </p:txBody>
      </p:sp>
      <p:sp>
        <p:nvSpPr>
          <p:cNvPr id="50" name="Google Shape;50;p6"/>
          <p:cNvSpPr txBox="1"/>
          <p:nvPr/>
        </p:nvSpPr>
        <p:spPr>
          <a:xfrm>
            <a:off x="630237" y="1674812"/>
            <a:ext cx="1119187" cy="947737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5921">
              <a:schemeClr val="lt2"/>
            </a:outerShdw>
          </a:effectLst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Comité Projet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r>
              <a:t/>
            </a:r>
            <a:endParaRPr b="1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Hebdomadaire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Tous les xxH à xxH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Salle xx xx</a:t>
            </a:r>
            <a:endParaRPr/>
          </a:p>
        </p:txBody>
      </p:sp>
      <p:sp>
        <p:nvSpPr>
          <p:cNvPr id="51" name="Google Shape;51;p6"/>
          <p:cNvSpPr txBox="1"/>
          <p:nvPr/>
        </p:nvSpPr>
        <p:spPr>
          <a:xfrm>
            <a:off x="1854200" y="1673225"/>
            <a:ext cx="4849812" cy="987425"/>
          </a:xfrm>
          <a:prstGeom prst="rect">
            <a:avLst/>
          </a:prstGeom>
          <a:solidFill>
            <a:srgbClr val="CCFFFF">
              <a:alpha val="49803"/>
            </a:srgbClr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95250" lvl="0" marL="95250" marR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Contrôle l'avancement des travaux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Suit le planning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Prend les décisions de son niveau de délégation (priorités 'courantes')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Alloue les ressources en fonction des priorités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 les thèmes d’intégration fonctionnelle transverses</a:t>
            </a:r>
            <a:endParaRPr/>
          </a:p>
        </p:txBody>
      </p:sp>
      <p:sp>
        <p:nvSpPr>
          <p:cNvPr id="52" name="Google Shape;52;p6"/>
          <p:cNvSpPr txBox="1"/>
          <p:nvPr/>
        </p:nvSpPr>
        <p:spPr>
          <a:xfrm>
            <a:off x="6777037" y="1663700"/>
            <a:ext cx="2747962" cy="996950"/>
          </a:xfrm>
          <a:prstGeom prst="rect">
            <a:avLst/>
          </a:prstGeom>
          <a:solidFill>
            <a:srgbClr val="CCFFFF">
              <a:alpha val="49803"/>
            </a:srgbClr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95250" lvl="0" marL="95250" marR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 métier pour synthèse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 de projet métier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 de projet SI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Correspondants SI MCO (selon thèmes)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AMOA</a:t>
            </a:r>
            <a:endParaRPr/>
          </a:p>
          <a:p>
            <a:pPr indent="-95250" lvl="0" marL="95250" marR="0" rtl="0" algn="l">
              <a:lnSpc>
                <a:spcPct val="65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Intégrateurs</a:t>
            </a:r>
            <a:endParaRPr/>
          </a:p>
        </p:txBody>
      </p:sp>
      <p:sp>
        <p:nvSpPr>
          <p:cNvPr id="53" name="Google Shape;53;p6"/>
          <p:cNvSpPr txBox="1"/>
          <p:nvPr/>
        </p:nvSpPr>
        <p:spPr>
          <a:xfrm>
            <a:off x="630237" y="2849562"/>
            <a:ext cx="1119187" cy="1323975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5921">
              <a:schemeClr val="lt2"/>
            </a:outerShdw>
          </a:effectLst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Organisation</a:t>
            </a:r>
            <a:endParaRPr/>
          </a:p>
        </p:txBody>
      </p:sp>
      <p:sp>
        <p:nvSpPr>
          <p:cNvPr id="54" name="Google Shape;54;p6"/>
          <p:cNvSpPr txBox="1"/>
          <p:nvPr/>
        </p:nvSpPr>
        <p:spPr>
          <a:xfrm>
            <a:off x="1849437" y="2851150"/>
            <a:ext cx="4854575" cy="1339850"/>
          </a:xfrm>
          <a:prstGeom prst="rect">
            <a:avLst/>
          </a:prstGeom>
          <a:solidFill>
            <a:srgbClr val="CCFFFF">
              <a:alpha val="49803"/>
            </a:srgbClr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95250" lvl="0" marL="95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Convocation :</a:t>
            </a:r>
            <a:endParaRPr/>
          </a:p>
          <a:p>
            <a:pPr indent="-95250" lvl="0" marL="952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Préparation :</a:t>
            </a:r>
            <a:endParaRPr/>
          </a:p>
          <a:p>
            <a:pPr indent="-95250" lvl="0" marL="952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Animation :</a:t>
            </a:r>
            <a:endParaRPr/>
          </a:p>
          <a:p>
            <a:pPr indent="-95250" lvl="0" marL="952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Restitution :</a:t>
            </a:r>
            <a:endParaRPr/>
          </a:p>
          <a:p>
            <a:pPr indent="-95250" lvl="0" marL="952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Validation : </a:t>
            </a:r>
            <a:endParaRPr/>
          </a:p>
          <a:p>
            <a:pPr indent="-95250" lvl="0" marL="952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Diffusion : </a:t>
            </a:r>
            <a:endParaRPr/>
          </a:p>
        </p:txBody>
      </p:sp>
      <p:sp>
        <p:nvSpPr>
          <p:cNvPr id="55" name="Google Shape;55;p6"/>
          <p:cNvSpPr txBox="1"/>
          <p:nvPr/>
        </p:nvSpPr>
        <p:spPr>
          <a:xfrm>
            <a:off x="630237" y="4449762"/>
            <a:ext cx="1119187" cy="1323975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5921">
              <a:schemeClr val="lt2"/>
            </a:outerShdw>
          </a:effectLst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Ordre du jour</a:t>
            </a:r>
            <a:endParaRPr/>
          </a:p>
        </p:txBody>
      </p:sp>
      <p:sp>
        <p:nvSpPr>
          <p:cNvPr id="56" name="Google Shape;56;p6"/>
          <p:cNvSpPr txBox="1"/>
          <p:nvPr/>
        </p:nvSpPr>
        <p:spPr>
          <a:xfrm>
            <a:off x="1849437" y="4451350"/>
            <a:ext cx="4854575" cy="1339850"/>
          </a:xfrm>
          <a:prstGeom prst="rect">
            <a:avLst/>
          </a:prstGeom>
          <a:solidFill>
            <a:srgbClr val="CCFFFF">
              <a:alpha val="49803"/>
            </a:srgbClr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95250" lvl="0" marL="95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Thème 1</a:t>
            </a:r>
            <a:endParaRPr/>
          </a:p>
          <a:p>
            <a:pPr indent="-95250" lvl="0" marL="952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Arial"/>
              <a:buChar char="•"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Thème 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Sommaire</a:t>
            </a:r>
            <a:endParaRPr/>
          </a:p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685800" y="1498600"/>
            <a:ext cx="8972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 cap="none" strike="noStrik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Situation globale du projet </a:t>
            </a:r>
            <a:r>
              <a:rPr lang="en-US"/>
              <a:t>Risktout+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Etat d’avancement des chantiers </a:t>
            </a:r>
            <a:r>
              <a:rPr lang="en-US"/>
              <a:t>IHM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Données, </a:t>
            </a:r>
            <a:r>
              <a:rPr lang="en-US"/>
              <a:t>Parallèles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/>
              <a:t>Sécurité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Pilote à blanc, Process</a:t>
            </a:r>
            <a:r>
              <a:rPr lang="en-US"/>
              <a:t>us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 cap="none" strike="noStrik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2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Avancement planning et charges du projet </a:t>
            </a:r>
            <a:r>
              <a:rPr lang="en-US"/>
              <a:t>Risktout+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 phase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Suivi des livrables du projet </a:t>
            </a:r>
            <a:r>
              <a:rPr lang="en-US"/>
              <a:t>Risktout+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d’action de la V1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 consolidée des risques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 cap="none" strike="noStrik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3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1 (</a:t>
            </a:r>
            <a:r>
              <a:rPr lang="en-US"/>
              <a:t>Sécurité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2 (</a:t>
            </a:r>
            <a:r>
              <a:rPr lang="en-US"/>
              <a:t>Pilote à blanc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 cap="none" strike="noStrik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Annexe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Graphiques divers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3F246C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type="title"/>
          </p:nvPr>
        </p:nvSpPr>
        <p:spPr>
          <a:xfrm>
            <a:off x="2362200" y="685800"/>
            <a:ext cx="69294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1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Situation globale du projet </a:t>
            </a:r>
            <a:r>
              <a:rPr lang="en-US" sz="2000"/>
              <a:t>Risktout</a:t>
            </a:r>
            <a:r>
              <a:rPr b="1" i="1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 au </a:t>
            </a:r>
            <a:r>
              <a:rPr b="0" lang="en-US" sz="2000"/>
              <a:t>22</a:t>
            </a:r>
            <a:r>
              <a:rPr b="0" i="1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b="0" lang="en-US" sz="2000"/>
              <a:t>11</a:t>
            </a:r>
            <a:r>
              <a:rPr b="0" i="1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/200</a:t>
            </a:r>
            <a:r>
              <a:rPr b="0" lang="en-US" sz="2000"/>
              <a:t>5</a:t>
            </a:r>
            <a:endParaRPr/>
          </a:p>
        </p:txBody>
      </p:sp>
      <p:sp>
        <p:nvSpPr>
          <p:cNvPr id="68" name="Google Shape;68;p8"/>
          <p:cNvSpPr txBox="1"/>
          <p:nvPr/>
        </p:nvSpPr>
        <p:spPr>
          <a:xfrm>
            <a:off x="7781925" y="5105400"/>
            <a:ext cx="1939800" cy="13890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0" spcFirstLastPara="1" rIns="0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8"/>
          <p:cNvSpPr txBox="1"/>
          <p:nvPr/>
        </p:nvSpPr>
        <p:spPr>
          <a:xfrm>
            <a:off x="8812212" y="6010275"/>
            <a:ext cx="8175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État  satisfaisant</a:t>
            </a:r>
            <a:endParaRPr/>
          </a:p>
        </p:txBody>
      </p:sp>
      <p:sp>
        <p:nvSpPr>
          <p:cNvPr id="70" name="Google Shape;70;p8"/>
          <p:cNvSpPr txBox="1"/>
          <p:nvPr/>
        </p:nvSpPr>
        <p:spPr>
          <a:xfrm>
            <a:off x="8632825" y="5105400"/>
            <a:ext cx="9810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Traitement immédiat</a:t>
            </a:r>
            <a:endParaRPr/>
          </a:p>
        </p:txBody>
      </p:sp>
      <p:sp>
        <p:nvSpPr>
          <p:cNvPr id="71" name="Google Shape;71;p8"/>
          <p:cNvSpPr txBox="1"/>
          <p:nvPr/>
        </p:nvSpPr>
        <p:spPr>
          <a:xfrm>
            <a:off x="8758237" y="5495925"/>
            <a:ext cx="870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surveiller /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à trouver</a:t>
            </a:r>
            <a:endParaRPr/>
          </a:p>
        </p:txBody>
      </p:sp>
      <p:sp>
        <p:nvSpPr>
          <p:cNvPr id="72" name="Google Shape;72;p8"/>
          <p:cNvSpPr txBox="1"/>
          <p:nvPr/>
        </p:nvSpPr>
        <p:spPr>
          <a:xfrm>
            <a:off x="165100" y="5121275"/>
            <a:ext cx="7399200" cy="137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1" i="1" lang="en-US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point chaud :</a:t>
            </a:r>
            <a:endParaRPr/>
          </a:p>
          <a:p>
            <a:pPr indent="-88900" lvl="1" marL="442912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en-US" sz="1000">
                <a:solidFill>
                  <a:schemeClr val="dk1"/>
                </a:solidFill>
              </a:rPr>
              <a:t>Chantier Sécurité</a:t>
            </a:r>
            <a:endParaRPr/>
          </a:p>
          <a:p>
            <a:pPr indent="-88900" lvl="1" marL="442912" marR="0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174625" lvl="0" marL="174625" marR="0" rtl="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1" i="1" lang="en-US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livraison de la semaine :</a:t>
            </a:r>
            <a:endParaRPr/>
          </a:p>
          <a:p>
            <a:pPr indent="-88900" lvl="1" marL="442912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▪"/>
            </a:pPr>
            <a:r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88900" lvl="1" marL="442912" marR="0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▪"/>
            </a:pPr>
            <a:r>
              <a:rPr b="0" i="1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165100" y="4876800"/>
            <a:ext cx="73992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8004175" y="5597525"/>
            <a:ext cx="5841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Stable</a:t>
            </a:r>
            <a:endParaRPr/>
          </a:p>
        </p:txBody>
      </p:sp>
      <p:sp>
        <p:nvSpPr>
          <p:cNvPr id="75" name="Google Shape;75;p8"/>
          <p:cNvSpPr txBox="1"/>
          <p:nvPr/>
        </p:nvSpPr>
        <p:spPr>
          <a:xfrm>
            <a:off x="7848600" y="6061075"/>
            <a:ext cx="8367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Amélioration</a:t>
            </a:r>
            <a:endParaRPr/>
          </a:p>
        </p:txBody>
      </p:sp>
      <p:sp>
        <p:nvSpPr>
          <p:cNvPr id="76" name="Google Shape;76;p8"/>
          <p:cNvSpPr txBox="1"/>
          <p:nvPr/>
        </p:nvSpPr>
        <p:spPr>
          <a:xfrm>
            <a:off x="7848600" y="5092700"/>
            <a:ext cx="8271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Aggravation</a:t>
            </a:r>
            <a:endParaRPr/>
          </a:p>
        </p:txBody>
      </p:sp>
      <p:sp>
        <p:nvSpPr>
          <p:cNvPr id="77" name="Google Shape;77;p8"/>
          <p:cNvSpPr txBox="1"/>
          <p:nvPr/>
        </p:nvSpPr>
        <p:spPr>
          <a:xfrm>
            <a:off x="7781925" y="4876800"/>
            <a:ext cx="19398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Légende</a:t>
            </a:r>
            <a:endParaRPr/>
          </a:p>
        </p:txBody>
      </p:sp>
      <p:sp>
        <p:nvSpPr>
          <p:cNvPr id="78" name="Google Shape;78;p8"/>
          <p:cNvSpPr/>
          <p:nvPr/>
        </p:nvSpPr>
        <p:spPr>
          <a:xfrm>
            <a:off x="8059737" y="5310187"/>
            <a:ext cx="201600" cy="2142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>
            <a:noFill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p8"/>
          <p:cNvSpPr/>
          <p:nvPr/>
        </p:nvSpPr>
        <p:spPr>
          <a:xfrm>
            <a:off x="8029575" y="5802312"/>
            <a:ext cx="335100" cy="195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7406"/>
          </a:solidFill>
          <a:ln>
            <a:noFill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8"/>
          <p:cNvSpPr/>
          <p:nvPr/>
        </p:nvSpPr>
        <p:spPr>
          <a:xfrm>
            <a:off x="8058150" y="6211887"/>
            <a:ext cx="234900" cy="2493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1EFC3E"/>
          </a:solidFill>
          <a:ln>
            <a:noFill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8"/>
          <p:cNvSpPr txBox="1"/>
          <p:nvPr/>
        </p:nvSpPr>
        <p:spPr>
          <a:xfrm>
            <a:off x="1835150" y="1300162"/>
            <a:ext cx="1190700" cy="27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État d’avancement </a:t>
            </a:r>
            <a:endParaRPr/>
          </a:p>
        </p:txBody>
      </p:sp>
      <p:sp>
        <p:nvSpPr>
          <p:cNvPr id="82" name="Google Shape;82;p8"/>
          <p:cNvSpPr txBox="1"/>
          <p:nvPr/>
        </p:nvSpPr>
        <p:spPr>
          <a:xfrm>
            <a:off x="1835150" y="1574800"/>
            <a:ext cx="10764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8"/>
          <p:cNvSpPr txBox="1"/>
          <p:nvPr/>
        </p:nvSpPr>
        <p:spPr>
          <a:xfrm>
            <a:off x="1835150" y="1930400"/>
            <a:ext cx="10764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p8"/>
          <p:cNvSpPr txBox="1"/>
          <p:nvPr/>
        </p:nvSpPr>
        <p:spPr>
          <a:xfrm>
            <a:off x="1835150" y="2286000"/>
            <a:ext cx="10764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8"/>
          <p:cNvSpPr txBox="1"/>
          <p:nvPr/>
        </p:nvSpPr>
        <p:spPr>
          <a:xfrm>
            <a:off x="1835150" y="2641600"/>
            <a:ext cx="1076400" cy="3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8"/>
          <p:cNvSpPr txBox="1"/>
          <p:nvPr/>
        </p:nvSpPr>
        <p:spPr>
          <a:xfrm>
            <a:off x="1835150" y="2998787"/>
            <a:ext cx="10764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8"/>
          <p:cNvSpPr txBox="1"/>
          <p:nvPr/>
        </p:nvSpPr>
        <p:spPr>
          <a:xfrm>
            <a:off x="1835150" y="3354387"/>
            <a:ext cx="10764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8"/>
          <p:cNvSpPr txBox="1"/>
          <p:nvPr/>
        </p:nvSpPr>
        <p:spPr>
          <a:xfrm>
            <a:off x="2911475" y="1300162"/>
            <a:ext cx="978000" cy="27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Difficultés Risques  </a:t>
            </a:r>
            <a:endParaRPr/>
          </a:p>
        </p:txBody>
      </p:sp>
      <p:sp>
        <p:nvSpPr>
          <p:cNvPr id="89" name="Google Shape;89;p8"/>
          <p:cNvSpPr txBox="1"/>
          <p:nvPr/>
        </p:nvSpPr>
        <p:spPr>
          <a:xfrm>
            <a:off x="2911475" y="1574800"/>
            <a:ext cx="978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2911475" y="1930400"/>
            <a:ext cx="978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8"/>
          <p:cNvSpPr txBox="1"/>
          <p:nvPr/>
        </p:nvSpPr>
        <p:spPr>
          <a:xfrm>
            <a:off x="2911475" y="2286000"/>
            <a:ext cx="978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8"/>
          <p:cNvSpPr txBox="1"/>
          <p:nvPr/>
        </p:nvSpPr>
        <p:spPr>
          <a:xfrm>
            <a:off x="2911475" y="2641600"/>
            <a:ext cx="978000" cy="3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8"/>
          <p:cNvSpPr txBox="1"/>
          <p:nvPr/>
        </p:nvSpPr>
        <p:spPr>
          <a:xfrm>
            <a:off x="2911475" y="2998787"/>
            <a:ext cx="978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8"/>
          <p:cNvSpPr txBox="1"/>
          <p:nvPr/>
        </p:nvSpPr>
        <p:spPr>
          <a:xfrm>
            <a:off x="2911475" y="3354387"/>
            <a:ext cx="978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8"/>
          <p:cNvSpPr txBox="1"/>
          <p:nvPr/>
        </p:nvSpPr>
        <p:spPr>
          <a:xfrm>
            <a:off x="3889375" y="1300162"/>
            <a:ext cx="976200" cy="27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Tendance des difficultés/ risques  </a:t>
            </a:r>
            <a:endParaRPr/>
          </a:p>
        </p:txBody>
      </p:sp>
      <p:sp>
        <p:nvSpPr>
          <p:cNvPr id="96" name="Google Shape;96;p8"/>
          <p:cNvSpPr txBox="1"/>
          <p:nvPr/>
        </p:nvSpPr>
        <p:spPr>
          <a:xfrm>
            <a:off x="3889375" y="1574800"/>
            <a:ext cx="9762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8"/>
          <p:cNvSpPr txBox="1"/>
          <p:nvPr/>
        </p:nvSpPr>
        <p:spPr>
          <a:xfrm>
            <a:off x="3889375" y="2286000"/>
            <a:ext cx="9762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8"/>
          <p:cNvSpPr txBox="1"/>
          <p:nvPr/>
        </p:nvSpPr>
        <p:spPr>
          <a:xfrm>
            <a:off x="3889375" y="2641600"/>
            <a:ext cx="976200" cy="3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8"/>
          <p:cNvSpPr txBox="1"/>
          <p:nvPr/>
        </p:nvSpPr>
        <p:spPr>
          <a:xfrm>
            <a:off x="3889375" y="2998787"/>
            <a:ext cx="9762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8"/>
          <p:cNvSpPr txBox="1"/>
          <p:nvPr/>
        </p:nvSpPr>
        <p:spPr>
          <a:xfrm>
            <a:off x="3889375" y="3354387"/>
            <a:ext cx="9762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8"/>
          <p:cNvSpPr txBox="1"/>
          <p:nvPr/>
        </p:nvSpPr>
        <p:spPr>
          <a:xfrm>
            <a:off x="4865687" y="1300162"/>
            <a:ext cx="974700" cy="27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Demande d’arbitrage  </a:t>
            </a:r>
            <a:endParaRPr/>
          </a:p>
        </p:txBody>
      </p:sp>
      <p:sp>
        <p:nvSpPr>
          <p:cNvPr id="102" name="Google Shape;102;p8"/>
          <p:cNvSpPr txBox="1"/>
          <p:nvPr/>
        </p:nvSpPr>
        <p:spPr>
          <a:xfrm>
            <a:off x="4865687" y="1574800"/>
            <a:ext cx="9747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i="1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OUI</a:t>
            </a:r>
            <a:endParaRPr/>
          </a:p>
        </p:txBody>
      </p:sp>
      <p:sp>
        <p:nvSpPr>
          <p:cNvPr id="103" name="Google Shape;103;p8"/>
          <p:cNvSpPr txBox="1"/>
          <p:nvPr/>
        </p:nvSpPr>
        <p:spPr>
          <a:xfrm>
            <a:off x="4865687" y="1930400"/>
            <a:ext cx="9747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i="1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</a:t>
            </a:r>
            <a:endParaRPr/>
          </a:p>
        </p:txBody>
      </p:sp>
      <p:sp>
        <p:nvSpPr>
          <p:cNvPr id="104" name="Google Shape;104;p8"/>
          <p:cNvSpPr txBox="1"/>
          <p:nvPr/>
        </p:nvSpPr>
        <p:spPr>
          <a:xfrm>
            <a:off x="4865687" y="2286000"/>
            <a:ext cx="9747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i="1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</a:t>
            </a:r>
            <a:endParaRPr/>
          </a:p>
        </p:txBody>
      </p:sp>
      <p:sp>
        <p:nvSpPr>
          <p:cNvPr id="105" name="Google Shape;105;p8"/>
          <p:cNvSpPr txBox="1"/>
          <p:nvPr/>
        </p:nvSpPr>
        <p:spPr>
          <a:xfrm>
            <a:off x="4865687" y="2641600"/>
            <a:ext cx="974700" cy="3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i="1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</a:t>
            </a:r>
            <a:endParaRPr/>
          </a:p>
        </p:txBody>
      </p:sp>
      <p:sp>
        <p:nvSpPr>
          <p:cNvPr id="106" name="Google Shape;106;p8"/>
          <p:cNvSpPr txBox="1"/>
          <p:nvPr/>
        </p:nvSpPr>
        <p:spPr>
          <a:xfrm>
            <a:off x="4865687" y="2998787"/>
            <a:ext cx="9747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i="1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</a:t>
            </a:r>
            <a:endParaRPr/>
          </a:p>
        </p:txBody>
      </p:sp>
      <p:sp>
        <p:nvSpPr>
          <p:cNvPr id="107" name="Google Shape;107;p8"/>
          <p:cNvSpPr txBox="1"/>
          <p:nvPr/>
        </p:nvSpPr>
        <p:spPr>
          <a:xfrm>
            <a:off x="4865687" y="3354387"/>
            <a:ext cx="9747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i="1" lang="en-US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</a:t>
            </a:r>
            <a:endParaRPr/>
          </a:p>
        </p:txBody>
      </p:sp>
      <p:sp>
        <p:nvSpPr>
          <p:cNvPr id="108" name="Google Shape;108;p8"/>
          <p:cNvSpPr txBox="1"/>
          <p:nvPr/>
        </p:nvSpPr>
        <p:spPr>
          <a:xfrm>
            <a:off x="165100" y="1300162"/>
            <a:ext cx="1743000" cy="27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 /chantier ?? </a:t>
            </a:r>
            <a:endParaRPr/>
          </a:p>
        </p:txBody>
      </p:sp>
      <p:sp>
        <p:nvSpPr>
          <p:cNvPr id="109" name="Google Shape;109;p8"/>
          <p:cNvSpPr txBox="1"/>
          <p:nvPr/>
        </p:nvSpPr>
        <p:spPr>
          <a:xfrm>
            <a:off x="165100" y="1574800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</a:t>
            </a:r>
            <a:r>
              <a:rPr b="1" lang="en-US" sz="1100">
                <a:solidFill>
                  <a:schemeClr val="dk1"/>
                </a:solidFill>
              </a:rPr>
              <a:t>IHM</a:t>
            </a:r>
            <a:endParaRPr/>
          </a:p>
        </p:txBody>
      </p:sp>
      <p:sp>
        <p:nvSpPr>
          <p:cNvPr id="110" name="Google Shape;110;p8"/>
          <p:cNvSpPr txBox="1"/>
          <p:nvPr/>
        </p:nvSpPr>
        <p:spPr>
          <a:xfrm>
            <a:off x="165100" y="1930400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Données</a:t>
            </a:r>
            <a:endParaRPr/>
          </a:p>
        </p:txBody>
      </p:sp>
      <p:sp>
        <p:nvSpPr>
          <p:cNvPr id="111" name="Google Shape;111;p8"/>
          <p:cNvSpPr txBox="1"/>
          <p:nvPr/>
        </p:nvSpPr>
        <p:spPr>
          <a:xfrm>
            <a:off x="165100" y="2286000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</a:t>
            </a:r>
            <a:r>
              <a:rPr b="1" lang="en-US" sz="1100">
                <a:solidFill>
                  <a:schemeClr val="dk1"/>
                </a:solidFill>
              </a:rPr>
              <a:t>Sécurité</a:t>
            </a:r>
            <a:endParaRPr/>
          </a:p>
        </p:txBody>
      </p:sp>
      <p:sp>
        <p:nvSpPr>
          <p:cNvPr id="112" name="Google Shape;112;p8"/>
          <p:cNvSpPr txBox="1"/>
          <p:nvPr/>
        </p:nvSpPr>
        <p:spPr>
          <a:xfrm>
            <a:off x="165100" y="2641600"/>
            <a:ext cx="1743000" cy="3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Projet parallèles 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(CRM + Ebur)</a:t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113" name="Google Shape;113;p8"/>
          <p:cNvSpPr txBox="1"/>
          <p:nvPr/>
        </p:nvSpPr>
        <p:spPr>
          <a:xfrm>
            <a:off x="165100" y="2998787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</a:t>
            </a:r>
            <a:r>
              <a:rPr b="1" lang="en-US" sz="1100">
                <a:solidFill>
                  <a:schemeClr val="dk1"/>
                </a:solidFill>
              </a:rPr>
              <a:t>processus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114" name="Google Shape;114;p8"/>
          <p:cNvSpPr txBox="1"/>
          <p:nvPr/>
        </p:nvSpPr>
        <p:spPr>
          <a:xfrm>
            <a:off x="165100" y="3354387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Chantier Pilote a blanc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" name="Google Shape;115;p8"/>
          <p:cNvSpPr txBox="1"/>
          <p:nvPr/>
        </p:nvSpPr>
        <p:spPr>
          <a:xfrm>
            <a:off x="5845175" y="1295400"/>
            <a:ext cx="3840300" cy="27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  </a:t>
            </a:r>
            <a:endParaRPr/>
          </a:p>
        </p:txBody>
      </p:sp>
      <p:sp>
        <p:nvSpPr>
          <p:cNvPr id="116" name="Google Shape;116;p8"/>
          <p:cNvSpPr txBox="1"/>
          <p:nvPr/>
        </p:nvSpPr>
        <p:spPr>
          <a:xfrm>
            <a:off x="5845175" y="1570037"/>
            <a:ext cx="38403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1" lang="en-US" sz="1000"/>
              <a:t>IHM n’est pas adaptée au métier de télé-opérateur</a:t>
            </a:r>
            <a:endParaRPr i="1" sz="1000"/>
          </a:p>
        </p:txBody>
      </p:sp>
      <p:sp>
        <p:nvSpPr>
          <p:cNvPr id="117" name="Google Shape;117;p8"/>
          <p:cNvSpPr txBox="1"/>
          <p:nvPr/>
        </p:nvSpPr>
        <p:spPr>
          <a:xfrm>
            <a:off x="5845175" y="1925637"/>
            <a:ext cx="38403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1" lang="en-US" sz="1000">
                <a:solidFill>
                  <a:schemeClr val="dk1"/>
                </a:solidFill>
              </a:rPr>
              <a:t>Chargement laborieux (25% en 3 jours)</a:t>
            </a:r>
            <a:endParaRPr i="1" sz="1000">
              <a:solidFill>
                <a:schemeClr val="dk1"/>
              </a:solidFill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5845175" y="2281237"/>
            <a:ext cx="38403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1" lang="en-US" sz="1000">
                <a:solidFill>
                  <a:schemeClr val="dk1"/>
                </a:solidFill>
              </a:rPr>
              <a:t>Aucun système de sécurité n’a été conçu</a:t>
            </a:r>
            <a:endParaRPr/>
          </a:p>
        </p:txBody>
      </p:sp>
      <p:sp>
        <p:nvSpPr>
          <p:cNvPr id="119" name="Google Shape;119;p8"/>
          <p:cNvSpPr txBox="1"/>
          <p:nvPr/>
        </p:nvSpPr>
        <p:spPr>
          <a:xfrm>
            <a:off x="5845175" y="2636837"/>
            <a:ext cx="38403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1" lang="en-US" sz="1000">
                <a:solidFill>
                  <a:schemeClr val="dk1"/>
                </a:solidFill>
              </a:rPr>
              <a:t>Pas de vision sur les ressources et leur avancement /étude en cours </a:t>
            </a:r>
            <a:endParaRPr/>
          </a:p>
        </p:txBody>
      </p:sp>
      <p:sp>
        <p:nvSpPr>
          <p:cNvPr id="120" name="Google Shape;120;p8"/>
          <p:cNvSpPr txBox="1"/>
          <p:nvPr/>
        </p:nvSpPr>
        <p:spPr>
          <a:xfrm>
            <a:off x="5845175" y="2992437"/>
            <a:ext cx="38403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1" lang="en-US" sz="1000">
                <a:solidFill>
                  <a:schemeClr val="dk1"/>
                </a:solidFill>
              </a:rPr>
              <a:t>Les nouveaux processus d’utilisation n’ont pas été défini </a:t>
            </a:r>
            <a:endParaRPr/>
          </a:p>
        </p:txBody>
      </p:sp>
      <p:sp>
        <p:nvSpPr>
          <p:cNvPr id="121" name="Google Shape;121;p8"/>
          <p:cNvSpPr txBox="1"/>
          <p:nvPr/>
        </p:nvSpPr>
        <p:spPr>
          <a:xfrm>
            <a:off x="5845175" y="3348037"/>
            <a:ext cx="3840300" cy="3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i="1" lang="en-US" sz="1000">
                <a:solidFill>
                  <a:schemeClr val="dk1"/>
                </a:solidFill>
              </a:rPr>
              <a:t>Nécessite de résoudre des points préalablement exposé</a:t>
            </a:r>
            <a:endParaRPr/>
          </a:p>
        </p:txBody>
      </p:sp>
      <p:sp>
        <p:nvSpPr>
          <p:cNvPr id="122" name="Google Shape;122;p8"/>
          <p:cNvSpPr txBox="1"/>
          <p:nvPr/>
        </p:nvSpPr>
        <p:spPr>
          <a:xfrm>
            <a:off x="8964612" y="6049962"/>
            <a:ext cx="408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02E25D"/>
                </a:solidFill>
                <a:latin typeface="Arial"/>
                <a:ea typeface="Arial"/>
                <a:cs typeface="Arial"/>
                <a:sym typeface="Arial"/>
              </a:rPr>
              <a:t>☺</a:t>
            </a:r>
            <a:endParaRPr/>
          </a:p>
        </p:txBody>
      </p:sp>
      <p:sp>
        <p:nvSpPr>
          <p:cNvPr id="123" name="Google Shape;123;p8"/>
          <p:cNvSpPr txBox="1"/>
          <p:nvPr/>
        </p:nvSpPr>
        <p:spPr>
          <a:xfrm>
            <a:off x="8951912" y="5121275"/>
            <a:ext cx="408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☹</a:t>
            </a:r>
            <a:endParaRPr/>
          </a:p>
        </p:txBody>
      </p:sp>
      <p:sp>
        <p:nvSpPr>
          <p:cNvPr id="124" name="Google Shape;124;p8"/>
          <p:cNvSpPr txBox="1"/>
          <p:nvPr/>
        </p:nvSpPr>
        <p:spPr>
          <a:xfrm>
            <a:off x="3203417" y="3316287"/>
            <a:ext cx="36519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02E25D"/>
                </a:solidFill>
                <a:latin typeface="Arial"/>
                <a:ea typeface="Arial"/>
                <a:cs typeface="Arial"/>
                <a:sym typeface="Arial"/>
              </a:rPr>
              <a:t>☺</a:t>
            </a: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4210025" y="3069538"/>
            <a:ext cx="335100" cy="214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7406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8"/>
          <p:cNvSpPr txBox="1"/>
          <p:nvPr/>
        </p:nvSpPr>
        <p:spPr>
          <a:xfrm>
            <a:off x="2197238" y="2209751"/>
            <a:ext cx="365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☹</a:t>
            </a:r>
            <a:endParaRPr/>
          </a:p>
        </p:txBody>
      </p:sp>
      <p:sp>
        <p:nvSpPr>
          <p:cNvPr id="127" name="Google Shape;127;p8"/>
          <p:cNvSpPr txBox="1"/>
          <p:nvPr/>
        </p:nvSpPr>
        <p:spPr>
          <a:xfrm>
            <a:off x="2273443" y="2540750"/>
            <a:ext cx="584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8" name="Google Shape;128;p8"/>
          <p:cNvSpPr txBox="1"/>
          <p:nvPr/>
        </p:nvSpPr>
        <p:spPr>
          <a:xfrm>
            <a:off x="3217913" y="2924241"/>
            <a:ext cx="3651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02E25D"/>
                </a:solidFill>
                <a:latin typeface="Arial"/>
                <a:ea typeface="Arial"/>
                <a:cs typeface="Arial"/>
                <a:sym typeface="Arial"/>
              </a:rPr>
              <a:t>☺</a:t>
            </a:r>
            <a:endParaRPr/>
          </a:p>
        </p:txBody>
      </p:sp>
      <p:sp>
        <p:nvSpPr>
          <p:cNvPr id="129" name="Google Shape;129;p8"/>
          <p:cNvSpPr txBox="1"/>
          <p:nvPr/>
        </p:nvSpPr>
        <p:spPr>
          <a:xfrm>
            <a:off x="2113838" y="1473101"/>
            <a:ext cx="365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☹</a:t>
            </a:r>
            <a:endParaRPr/>
          </a:p>
        </p:txBody>
      </p:sp>
      <p:sp>
        <p:nvSpPr>
          <p:cNvPr id="130" name="Google Shape;130;p8"/>
          <p:cNvSpPr txBox="1"/>
          <p:nvPr/>
        </p:nvSpPr>
        <p:spPr>
          <a:xfrm>
            <a:off x="3128888" y="2235101"/>
            <a:ext cx="365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☹</a:t>
            </a:r>
            <a:endParaRPr/>
          </a:p>
        </p:txBody>
      </p:sp>
      <p:sp>
        <p:nvSpPr>
          <p:cNvPr id="131" name="Google Shape;131;p8"/>
          <p:cNvSpPr txBox="1"/>
          <p:nvPr/>
        </p:nvSpPr>
        <p:spPr>
          <a:xfrm>
            <a:off x="2190792" y="3352762"/>
            <a:ext cx="365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02E25D"/>
                </a:solidFill>
                <a:latin typeface="Arial"/>
                <a:ea typeface="Arial"/>
                <a:cs typeface="Arial"/>
                <a:sym typeface="Arial"/>
              </a:rPr>
              <a:t>☺</a:t>
            </a: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4260112" y="1661687"/>
            <a:ext cx="201600" cy="2142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>
            <a:noFill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" name="Google Shape;133;p8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2262950" y="2662275"/>
            <a:ext cx="3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8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9028150" y="5747550"/>
            <a:ext cx="3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8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2205750" y="1955738"/>
            <a:ext cx="3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8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3178012" y="2667725"/>
            <a:ext cx="3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8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3254212" y="1955738"/>
            <a:ext cx="3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3232912" y="1600113"/>
            <a:ext cx="3351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2242238" y="3024225"/>
            <a:ext cx="3351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8"/>
          <p:cNvSpPr/>
          <p:nvPr/>
        </p:nvSpPr>
        <p:spPr>
          <a:xfrm>
            <a:off x="4210029" y="2722488"/>
            <a:ext cx="335100" cy="195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7406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8"/>
          <p:cNvSpPr/>
          <p:nvPr/>
        </p:nvSpPr>
        <p:spPr>
          <a:xfrm>
            <a:off x="4276787" y="2313462"/>
            <a:ext cx="201600" cy="2142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>
            <a:noFill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4210029" y="2024213"/>
            <a:ext cx="335100" cy="195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7406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4193341" y="3450512"/>
            <a:ext cx="335100" cy="195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7406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/>
          <p:nvPr/>
        </p:nvSpPr>
        <p:spPr>
          <a:xfrm>
            <a:off x="1266825" y="1155700"/>
            <a:ext cx="4635500" cy="5762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209550" y="2085975"/>
            <a:ext cx="5343525" cy="240188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Test de l’IHM</a:t>
            </a:r>
            <a:endParaRPr/>
          </a:p>
        </p:txBody>
      </p:sp>
      <p:sp>
        <p:nvSpPr>
          <p:cNvPr id="150" name="Google Shape;150;p9"/>
          <p:cNvSpPr txBox="1"/>
          <p:nvPr/>
        </p:nvSpPr>
        <p:spPr>
          <a:xfrm>
            <a:off x="209550" y="1778000"/>
            <a:ext cx="5343525" cy="244475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 réalisées depuis le dernier rapport</a:t>
            </a:r>
            <a:endParaRPr/>
          </a:p>
        </p:txBody>
      </p:sp>
      <p:sp>
        <p:nvSpPr>
          <p:cNvPr id="151" name="Google Shape;151;p9"/>
          <p:cNvSpPr txBox="1"/>
          <p:nvPr/>
        </p:nvSpPr>
        <p:spPr>
          <a:xfrm>
            <a:off x="209550" y="4937125"/>
            <a:ext cx="5343525" cy="170497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L’interface n’est pas adaptée aux utilisateurs</a:t>
            </a:r>
            <a:endParaRPr/>
          </a:p>
        </p:txBody>
      </p:sp>
      <p:sp>
        <p:nvSpPr>
          <p:cNvPr id="152" name="Google Shape;152;p9"/>
          <p:cNvSpPr txBox="1"/>
          <p:nvPr/>
        </p:nvSpPr>
        <p:spPr>
          <a:xfrm>
            <a:off x="209550" y="4625975"/>
            <a:ext cx="5343525" cy="24765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Difficultés/risques identifiés </a:t>
            </a:r>
            <a:endParaRPr/>
          </a:p>
        </p:txBody>
      </p:sp>
      <p:sp>
        <p:nvSpPr>
          <p:cNvPr id="153" name="Google Shape;153;p9"/>
          <p:cNvSpPr txBox="1"/>
          <p:nvPr/>
        </p:nvSpPr>
        <p:spPr>
          <a:xfrm>
            <a:off x="5637212" y="2090737"/>
            <a:ext cx="2601912" cy="239712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81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Travailler sur le Front End</a:t>
            </a:r>
            <a:endParaRPr/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5637212" y="1778000"/>
            <a:ext cx="2600325" cy="244475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</a:t>
            </a:r>
            <a:endParaRPr/>
          </a:p>
        </p:txBody>
      </p:sp>
      <p:sp>
        <p:nvSpPr>
          <p:cNvPr id="155" name="Google Shape;155;p9"/>
          <p:cNvSpPr txBox="1"/>
          <p:nvPr/>
        </p:nvSpPr>
        <p:spPr>
          <a:xfrm>
            <a:off x="209550" y="1162050"/>
            <a:ext cx="1016000" cy="576262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0800" lIns="0" spcFirstLastPara="1" rIns="0" wrap="square" tIns="1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Évaluation globale de l'avancement</a:t>
            </a:r>
            <a:endParaRPr/>
          </a:p>
        </p:txBody>
      </p:sp>
      <p:sp>
        <p:nvSpPr>
          <p:cNvPr id="156" name="Google Shape;156;p9"/>
          <p:cNvSpPr txBox="1"/>
          <p:nvPr/>
        </p:nvSpPr>
        <p:spPr>
          <a:xfrm>
            <a:off x="5902325" y="1157287"/>
            <a:ext cx="3851275" cy="57467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Sponsors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C+ : </a:t>
            </a:r>
            <a:r>
              <a:rPr lang="en-US" sz="900">
                <a:solidFill>
                  <a:schemeClr val="dk1"/>
                </a:solidFill>
              </a:rPr>
              <a:t>Chef de projet MOE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AMOA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Intégrateur : x</a:t>
            </a:r>
            <a:endParaRPr/>
          </a:p>
        </p:txBody>
      </p:sp>
      <p:sp>
        <p:nvSpPr>
          <p:cNvPr id="157" name="Google Shape;157;p9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b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58" name="Google Shape;158;p9"/>
          <p:cNvSpPr txBox="1"/>
          <p:nvPr/>
        </p:nvSpPr>
        <p:spPr>
          <a:xfrm>
            <a:off x="8304212" y="1778000"/>
            <a:ext cx="836612" cy="244475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endParaRPr/>
          </a:p>
        </p:txBody>
      </p:sp>
      <p:sp>
        <p:nvSpPr>
          <p:cNvPr id="159" name="Google Shape;159;p9"/>
          <p:cNvSpPr txBox="1"/>
          <p:nvPr/>
        </p:nvSpPr>
        <p:spPr>
          <a:xfrm>
            <a:off x="9193212" y="1778000"/>
            <a:ext cx="584200" cy="244475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Quand</a:t>
            </a:r>
            <a:endParaRPr/>
          </a:p>
        </p:txBody>
      </p:sp>
      <p:sp>
        <p:nvSpPr>
          <p:cNvPr id="160" name="Google Shape;160;p9"/>
          <p:cNvSpPr txBox="1"/>
          <p:nvPr/>
        </p:nvSpPr>
        <p:spPr>
          <a:xfrm>
            <a:off x="8304212" y="2098675"/>
            <a:ext cx="835025" cy="238283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000">
                <a:solidFill>
                  <a:schemeClr val="dk1"/>
                </a:solidFill>
              </a:rPr>
              <a:t>MOE</a:t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9193212" y="2100262"/>
            <a:ext cx="582612" cy="238283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JANV 2006</a:t>
            </a:r>
            <a:endParaRPr/>
          </a:p>
        </p:txBody>
      </p:sp>
      <p:sp>
        <p:nvSpPr>
          <p:cNvPr id="162" name="Google Shape;162;p9"/>
          <p:cNvSpPr txBox="1"/>
          <p:nvPr/>
        </p:nvSpPr>
        <p:spPr>
          <a:xfrm>
            <a:off x="2363787" y="609600"/>
            <a:ext cx="7540625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Etat d’avancement du chantier </a:t>
            </a:r>
            <a:r>
              <a:rPr b="1" i="1" lang="en-US" sz="2200">
                <a:solidFill>
                  <a:schemeClr val="lt1"/>
                </a:solidFill>
              </a:rPr>
              <a:t>IHM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janvier 2006</a:t>
            </a:r>
            <a:endParaRPr/>
          </a:p>
        </p:txBody>
      </p:sp>
      <p:sp>
        <p:nvSpPr>
          <p:cNvPr id="163" name="Google Shape;163;p9"/>
          <p:cNvSpPr txBox="1"/>
          <p:nvPr/>
        </p:nvSpPr>
        <p:spPr>
          <a:xfrm>
            <a:off x="5637212" y="4937125"/>
            <a:ext cx="4113212" cy="170497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Réaliser une phase de design thinking, réaliser des tests avec les utilisateurs pour un retour direct.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5637212" y="4625975"/>
            <a:ext cx="4114800" cy="24765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00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Décisions à prendre</a:t>
            </a: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1362075" y="1320800"/>
            <a:ext cx="3057525" cy="317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1363650" y="1322375"/>
            <a:ext cx="1371600" cy="3159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9"/>
          <p:cNvSpPr txBox="1"/>
          <p:nvPr/>
        </p:nvSpPr>
        <p:spPr>
          <a:xfrm>
            <a:off x="1143000" y="1143000"/>
            <a:ext cx="554037" cy="2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0 %</a:t>
            </a:r>
            <a:endParaRPr/>
          </a:p>
        </p:txBody>
      </p:sp>
      <p:sp>
        <p:nvSpPr>
          <p:cNvPr id="168" name="Google Shape;168;p9"/>
          <p:cNvSpPr txBox="1"/>
          <p:nvPr/>
        </p:nvSpPr>
        <p:spPr>
          <a:xfrm>
            <a:off x="2362200" y="1143000"/>
            <a:ext cx="554037" cy="2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50 %</a:t>
            </a:r>
            <a:endParaRPr/>
          </a:p>
        </p:txBody>
      </p:sp>
      <p:sp>
        <p:nvSpPr>
          <p:cNvPr id="169" name="Google Shape;169;p9"/>
          <p:cNvSpPr txBox="1"/>
          <p:nvPr/>
        </p:nvSpPr>
        <p:spPr>
          <a:xfrm>
            <a:off x="3932237" y="1143000"/>
            <a:ext cx="792162" cy="2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100 %</a:t>
            </a:r>
            <a:endParaRPr/>
          </a:p>
        </p:txBody>
      </p:sp>
      <p:sp>
        <p:nvSpPr>
          <p:cNvPr id="170" name="Google Shape;170;p9"/>
          <p:cNvSpPr txBox="1"/>
          <p:nvPr/>
        </p:nvSpPr>
        <p:spPr>
          <a:xfrm>
            <a:off x="3109912" y="1143000"/>
            <a:ext cx="554037" cy="2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75 %</a:t>
            </a:r>
            <a:endParaRPr/>
          </a:p>
        </p:txBody>
      </p:sp>
      <p:sp>
        <p:nvSpPr>
          <p:cNvPr id="171" name="Google Shape;171;p9"/>
          <p:cNvSpPr txBox="1"/>
          <p:nvPr/>
        </p:nvSpPr>
        <p:spPr>
          <a:xfrm>
            <a:off x="1676400" y="1143000"/>
            <a:ext cx="554037" cy="2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25 %</a:t>
            </a:r>
            <a:endParaRPr/>
          </a:p>
        </p:txBody>
      </p:sp>
      <p:sp>
        <p:nvSpPr>
          <p:cNvPr id="172" name="Google Shape;172;p9"/>
          <p:cNvSpPr txBox="1"/>
          <p:nvPr/>
        </p:nvSpPr>
        <p:spPr>
          <a:xfrm>
            <a:off x="4495800" y="1295400"/>
            <a:ext cx="1371600" cy="34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Statut : </a:t>
            </a:r>
            <a:endParaRPr/>
          </a:p>
        </p:txBody>
      </p:sp>
      <p:sp>
        <p:nvSpPr>
          <p:cNvPr id="173" name="Google Shape;173;p9"/>
          <p:cNvSpPr txBox="1"/>
          <p:nvPr/>
        </p:nvSpPr>
        <p:spPr>
          <a:xfrm>
            <a:off x="5459412" y="1182687"/>
            <a:ext cx="407987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74" name="Google Shape;174;p9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5145823" y="1339848"/>
            <a:ext cx="272249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 txBox="1"/>
          <p:nvPr/>
        </p:nvSpPr>
        <p:spPr>
          <a:xfrm>
            <a:off x="1266825" y="1155700"/>
            <a:ext cx="4635600" cy="576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209550" y="2085975"/>
            <a:ext cx="5343600" cy="2401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Test migration des données</a:t>
            </a:r>
            <a:endParaRPr/>
          </a:p>
        </p:txBody>
      </p:sp>
      <p:sp>
        <p:nvSpPr>
          <p:cNvPr id="181" name="Google Shape;181;p10"/>
          <p:cNvSpPr txBox="1"/>
          <p:nvPr/>
        </p:nvSpPr>
        <p:spPr>
          <a:xfrm>
            <a:off x="209550" y="1778000"/>
            <a:ext cx="53436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 réalisées depuis le dernier rapport</a:t>
            </a:r>
            <a:endParaRPr/>
          </a:p>
        </p:txBody>
      </p:sp>
      <p:sp>
        <p:nvSpPr>
          <p:cNvPr id="182" name="Google Shape;182;p10"/>
          <p:cNvSpPr txBox="1"/>
          <p:nvPr/>
        </p:nvSpPr>
        <p:spPr>
          <a:xfrm>
            <a:off x="209550" y="4937125"/>
            <a:ext cx="53436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Mauvais format lors des exports - Incohérences des données </a:t>
            </a:r>
            <a:endParaRPr/>
          </a:p>
        </p:txBody>
      </p:sp>
      <p:sp>
        <p:nvSpPr>
          <p:cNvPr id="183" name="Google Shape;183;p10"/>
          <p:cNvSpPr txBox="1"/>
          <p:nvPr/>
        </p:nvSpPr>
        <p:spPr>
          <a:xfrm>
            <a:off x="209550" y="4625975"/>
            <a:ext cx="53436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Difficultés/risques identifiés </a:t>
            </a:r>
            <a:endParaRPr/>
          </a:p>
        </p:txBody>
      </p:sp>
      <p:sp>
        <p:nvSpPr>
          <p:cNvPr id="184" name="Google Shape;184;p10"/>
          <p:cNvSpPr txBox="1"/>
          <p:nvPr/>
        </p:nvSpPr>
        <p:spPr>
          <a:xfrm>
            <a:off x="5637212" y="2090737"/>
            <a:ext cx="2601900" cy="2397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81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Exportation des données dans un format compatible</a:t>
            </a:r>
            <a:endParaRPr/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0"/>
          <p:cNvSpPr txBox="1"/>
          <p:nvPr/>
        </p:nvSpPr>
        <p:spPr>
          <a:xfrm>
            <a:off x="5637212" y="1778000"/>
            <a:ext cx="26004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</a:t>
            </a:r>
            <a:endParaRPr/>
          </a:p>
        </p:txBody>
      </p:sp>
      <p:sp>
        <p:nvSpPr>
          <p:cNvPr id="186" name="Google Shape;186;p10"/>
          <p:cNvSpPr txBox="1"/>
          <p:nvPr/>
        </p:nvSpPr>
        <p:spPr>
          <a:xfrm>
            <a:off x="209550" y="1162050"/>
            <a:ext cx="1016100" cy="5763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0800" lIns="0" spcFirstLastPara="1" rIns="0" wrap="square" tIns="1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Évaluation globale de l'avancement</a:t>
            </a:r>
            <a:endParaRPr/>
          </a:p>
        </p:txBody>
      </p:sp>
      <p:sp>
        <p:nvSpPr>
          <p:cNvPr id="187" name="Google Shape;187;p10"/>
          <p:cNvSpPr txBox="1"/>
          <p:nvPr/>
        </p:nvSpPr>
        <p:spPr>
          <a:xfrm>
            <a:off x="5902325" y="1157287"/>
            <a:ext cx="3851400" cy="574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Sponsors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C+ : x (métier), x (DSI)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AMOA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Intégrateur : x</a:t>
            </a:r>
            <a:endParaRPr/>
          </a:p>
        </p:txBody>
      </p:sp>
      <p:sp>
        <p:nvSpPr>
          <p:cNvPr id="188" name="Google Shape;188;p10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b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89" name="Google Shape;189;p10"/>
          <p:cNvSpPr txBox="1"/>
          <p:nvPr/>
        </p:nvSpPr>
        <p:spPr>
          <a:xfrm>
            <a:off x="8304212" y="1778000"/>
            <a:ext cx="8367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endParaRPr/>
          </a:p>
        </p:txBody>
      </p:sp>
      <p:sp>
        <p:nvSpPr>
          <p:cNvPr id="190" name="Google Shape;190;p10"/>
          <p:cNvSpPr txBox="1"/>
          <p:nvPr/>
        </p:nvSpPr>
        <p:spPr>
          <a:xfrm>
            <a:off x="9193212" y="1778000"/>
            <a:ext cx="5841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Quand</a:t>
            </a:r>
            <a:endParaRPr/>
          </a:p>
        </p:txBody>
      </p:sp>
      <p:sp>
        <p:nvSpPr>
          <p:cNvPr id="191" name="Google Shape;191;p10"/>
          <p:cNvSpPr txBox="1"/>
          <p:nvPr/>
        </p:nvSpPr>
        <p:spPr>
          <a:xfrm>
            <a:off x="8304212" y="2098675"/>
            <a:ext cx="8349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000">
                <a:solidFill>
                  <a:schemeClr val="dk1"/>
                </a:solidFill>
              </a:rPr>
              <a:t>Chef de projet MOE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9193212" y="2100262"/>
            <a:ext cx="5826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000">
                <a:solidFill>
                  <a:schemeClr val="dk1"/>
                </a:solidFill>
              </a:rPr>
              <a:t>JAN-AVRIL 2006</a:t>
            </a:r>
            <a:endParaRPr/>
          </a:p>
        </p:txBody>
      </p:sp>
      <p:sp>
        <p:nvSpPr>
          <p:cNvPr id="193" name="Google Shape;193;p10"/>
          <p:cNvSpPr txBox="1"/>
          <p:nvPr/>
        </p:nvSpPr>
        <p:spPr>
          <a:xfrm>
            <a:off x="2363787" y="609600"/>
            <a:ext cx="75405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Etat d’avancement du chantier </a:t>
            </a:r>
            <a:r>
              <a:rPr b="1" i="1" lang="en-US" sz="2200">
                <a:solidFill>
                  <a:schemeClr val="lt1"/>
                </a:solidFill>
              </a:rPr>
              <a:t>Données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janv 2006</a:t>
            </a:r>
            <a:endParaRPr/>
          </a:p>
        </p:txBody>
      </p:sp>
      <p:sp>
        <p:nvSpPr>
          <p:cNvPr id="194" name="Google Shape;194;p10"/>
          <p:cNvSpPr txBox="1"/>
          <p:nvPr/>
        </p:nvSpPr>
        <p:spPr>
          <a:xfrm>
            <a:off x="5637212" y="4937125"/>
            <a:ext cx="41133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Renforcer le système de migration des données et la procédure de migration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5637212" y="4625975"/>
            <a:ext cx="41148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Décisions à prendre</a:t>
            </a: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1362075" y="1320800"/>
            <a:ext cx="3057600" cy="317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1363658" y="1322375"/>
            <a:ext cx="554100" cy="3159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11430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0 %</a:t>
            </a:r>
            <a:endParaRPr/>
          </a:p>
        </p:txBody>
      </p:sp>
      <p:sp>
        <p:nvSpPr>
          <p:cNvPr id="199" name="Google Shape;199;p10"/>
          <p:cNvSpPr txBox="1"/>
          <p:nvPr/>
        </p:nvSpPr>
        <p:spPr>
          <a:xfrm>
            <a:off x="23622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50 %</a:t>
            </a:r>
            <a:endParaRPr/>
          </a:p>
        </p:txBody>
      </p:sp>
      <p:sp>
        <p:nvSpPr>
          <p:cNvPr id="200" name="Google Shape;200;p10"/>
          <p:cNvSpPr txBox="1"/>
          <p:nvPr/>
        </p:nvSpPr>
        <p:spPr>
          <a:xfrm>
            <a:off x="3932237" y="1143000"/>
            <a:ext cx="79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100 %</a:t>
            </a:r>
            <a:endParaRPr/>
          </a:p>
        </p:txBody>
      </p:sp>
      <p:sp>
        <p:nvSpPr>
          <p:cNvPr id="201" name="Google Shape;201;p10"/>
          <p:cNvSpPr txBox="1"/>
          <p:nvPr/>
        </p:nvSpPr>
        <p:spPr>
          <a:xfrm>
            <a:off x="3109912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75 %</a:t>
            </a:r>
            <a:endParaRPr/>
          </a:p>
        </p:txBody>
      </p:sp>
      <p:sp>
        <p:nvSpPr>
          <p:cNvPr id="202" name="Google Shape;202;p10"/>
          <p:cNvSpPr txBox="1"/>
          <p:nvPr/>
        </p:nvSpPr>
        <p:spPr>
          <a:xfrm>
            <a:off x="16764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25 %</a:t>
            </a:r>
            <a:endParaRPr/>
          </a:p>
        </p:txBody>
      </p:sp>
      <p:sp>
        <p:nvSpPr>
          <p:cNvPr id="203" name="Google Shape;203;p10"/>
          <p:cNvSpPr txBox="1"/>
          <p:nvPr/>
        </p:nvSpPr>
        <p:spPr>
          <a:xfrm>
            <a:off x="4495800" y="1295400"/>
            <a:ext cx="1371600" cy="34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Statut : </a:t>
            </a:r>
            <a:endParaRPr/>
          </a:p>
        </p:txBody>
      </p:sp>
      <p:sp>
        <p:nvSpPr>
          <p:cNvPr id="204" name="Google Shape;204;p10"/>
          <p:cNvSpPr txBox="1"/>
          <p:nvPr/>
        </p:nvSpPr>
        <p:spPr>
          <a:xfrm>
            <a:off x="5459412" y="1182687"/>
            <a:ext cx="408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05" name="Google Shape;205;p10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5145823" y="1339848"/>
            <a:ext cx="272249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 txBox="1"/>
          <p:nvPr/>
        </p:nvSpPr>
        <p:spPr>
          <a:xfrm>
            <a:off x="1266825" y="1155700"/>
            <a:ext cx="4635600" cy="576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11"/>
          <p:cNvSpPr txBox="1"/>
          <p:nvPr/>
        </p:nvSpPr>
        <p:spPr>
          <a:xfrm>
            <a:off x="209550" y="2085975"/>
            <a:ext cx="5343600" cy="2401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/>
              <a:t>Aucune action n’a été identifié sur la sécurité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1"/>
          <p:cNvSpPr txBox="1"/>
          <p:nvPr/>
        </p:nvSpPr>
        <p:spPr>
          <a:xfrm>
            <a:off x="209550" y="1778000"/>
            <a:ext cx="53436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 réalisées depuis le dernier rapport</a:t>
            </a:r>
            <a:endParaRPr/>
          </a:p>
        </p:txBody>
      </p:sp>
      <p:sp>
        <p:nvSpPr>
          <p:cNvPr id="213" name="Google Shape;213;p11"/>
          <p:cNvSpPr txBox="1"/>
          <p:nvPr/>
        </p:nvSpPr>
        <p:spPr>
          <a:xfrm>
            <a:off x="209550" y="4937125"/>
            <a:ext cx="53436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Aucune sécurité de l’application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/>
              <a:t>Exposition de nos données</a:t>
            </a:r>
            <a:endParaRPr sz="1100"/>
          </a:p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t/>
            </a:r>
            <a:endParaRPr/>
          </a:p>
        </p:txBody>
      </p:sp>
      <p:sp>
        <p:nvSpPr>
          <p:cNvPr id="214" name="Google Shape;214;p11"/>
          <p:cNvSpPr txBox="1"/>
          <p:nvPr/>
        </p:nvSpPr>
        <p:spPr>
          <a:xfrm>
            <a:off x="209550" y="4625975"/>
            <a:ext cx="53436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Difficultés/risques identifiés </a:t>
            </a:r>
            <a:endParaRPr/>
          </a:p>
        </p:txBody>
      </p:sp>
      <p:sp>
        <p:nvSpPr>
          <p:cNvPr id="215" name="Google Shape;215;p11"/>
          <p:cNvSpPr txBox="1"/>
          <p:nvPr/>
        </p:nvSpPr>
        <p:spPr>
          <a:xfrm>
            <a:off x="5637212" y="2090737"/>
            <a:ext cx="2601900" cy="2397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81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Conception d’un système de sécurité</a:t>
            </a:r>
            <a:endParaRPr/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1"/>
          <p:cNvSpPr txBox="1"/>
          <p:nvPr/>
        </p:nvSpPr>
        <p:spPr>
          <a:xfrm>
            <a:off x="5637212" y="1778000"/>
            <a:ext cx="26004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</a:t>
            </a:r>
            <a:endParaRPr/>
          </a:p>
        </p:txBody>
      </p:sp>
      <p:sp>
        <p:nvSpPr>
          <p:cNvPr id="217" name="Google Shape;217;p11"/>
          <p:cNvSpPr txBox="1"/>
          <p:nvPr/>
        </p:nvSpPr>
        <p:spPr>
          <a:xfrm>
            <a:off x="209550" y="1162050"/>
            <a:ext cx="1016100" cy="5763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0800" lIns="0" spcFirstLastPara="1" rIns="0" wrap="square" tIns="1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Évaluation globale de l'avancement</a:t>
            </a:r>
            <a:endParaRPr/>
          </a:p>
        </p:txBody>
      </p:sp>
      <p:sp>
        <p:nvSpPr>
          <p:cNvPr id="218" name="Google Shape;218;p11"/>
          <p:cNvSpPr txBox="1"/>
          <p:nvPr/>
        </p:nvSpPr>
        <p:spPr>
          <a:xfrm>
            <a:off x="5902325" y="1157287"/>
            <a:ext cx="3851400" cy="574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Sponsors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C+ : x (métier), x (DSI)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AMOA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Intégrateur : x</a:t>
            </a:r>
            <a:endParaRPr/>
          </a:p>
        </p:txBody>
      </p:sp>
      <p:sp>
        <p:nvSpPr>
          <p:cNvPr id="219" name="Google Shape;219;p11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b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20" name="Google Shape;220;p11"/>
          <p:cNvSpPr txBox="1"/>
          <p:nvPr/>
        </p:nvSpPr>
        <p:spPr>
          <a:xfrm>
            <a:off x="8304212" y="1778000"/>
            <a:ext cx="8367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endParaRPr/>
          </a:p>
        </p:txBody>
      </p:sp>
      <p:sp>
        <p:nvSpPr>
          <p:cNvPr id="221" name="Google Shape;221;p11"/>
          <p:cNvSpPr txBox="1"/>
          <p:nvPr/>
        </p:nvSpPr>
        <p:spPr>
          <a:xfrm>
            <a:off x="9193212" y="1778000"/>
            <a:ext cx="5841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Quand</a:t>
            </a:r>
            <a:endParaRPr/>
          </a:p>
        </p:txBody>
      </p:sp>
      <p:sp>
        <p:nvSpPr>
          <p:cNvPr id="222" name="Google Shape;222;p11"/>
          <p:cNvSpPr txBox="1"/>
          <p:nvPr/>
        </p:nvSpPr>
        <p:spPr>
          <a:xfrm>
            <a:off x="8304212" y="2098675"/>
            <a:ext cx="8349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MOE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9193212" y="2100262"/>
            <a:ext cx="5826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NOV 2006</a:t>
            </a:r>
            <a:endParaRPr/>
          </a:p>
        </p:txBody>
      </p:sp>
      <p:sp>
        <p:nvSpPr>
          <p:cNvPr id="224" name="Google Shape;224;p11"/>
          <p:cNvSpPr txBox="1"/>
          <p:nvPr/>
        </p:nvSpPr>
        <p:spPr>
          <a:xfrm>
            <a:off x="2363787" y="609600"/>
            <a:ext cx="75405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Etat d’avancement du chantier </a:t>
            </a:r>
            <a:r>
              <a:rPr b="1" i="1" lang="en-US" sz="2200">
                <a:solidFill>
                  <a:schemeClr val="lt1"/>
                </a:solidFill>
              </a:rPr>
              <a:t>Sécurité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Nov 2006</a:t>
            </a:r>
            <a:endParaRPr/>
          </a:p>
        </p:txBody>
      </p:sp>
      <p:sp>
        <p:nvSpPr>
          <p:cNvPr id="225" name="Google Shape;225;p11"/>
          <p:cNvSpPr txBox="1"/>
          <p:nvPr/>
        </p:nvSpPr>
        <p:spPr>
          <a:xfrm>
            <a:off x="5637212" y="4937125"/>
            <a:ext cx="41133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Mettre des ressources à dispositions pour la conception d’un système de sécurité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11"/>
          <p:cNvSpPr txBox="1"/>
          <p:nvPr/>
        </p:nvSpPr>
        <p:spPr>
          <a:xfrm>
            <a:off x="5637212" y="4625975"/>
            <a:ext cx="41148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Décisions à prendre</a:t>
            </a:r>
            <a:endParaRPr/>
          </a:p>
        </p:txBody>
      </p:sp>
      <p:sp>
        <p:nvSpPr>
          <p:cNvPr id="227" name="Google Shape;227;p11"/>
          <p:cNvSpPr/>
          <p:nvPr/>
        </p:nvSpPr>
        <p:spPr>
          <a:xfrm>
            <a:off x="1362075" y="1320800"/>
            <a:ext cx="3057600" cy="317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1367524" y="1322375"/>
            <a:ext cx="137700" cy="3159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" name="Google Shape;229;p11"/>
          <p:cNvSpPr txBox="1"/>
          <p:nvPr/>
        </p:nvSpPr>
        <p:spPr>
          <a:xfrm>
            <a:off x="11430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0 %</a:t>
            </a:r>
            <a:endParaRPr/>
          </a:p>
        </p:txBody>
      </p:sp>
      <p:sp>
        <p:nvSpPr>
          <p:cNvPr id="230" name="Google Shape;230;p11"/>
          <p:cNvSpPr txBox="1"/>
          <p:nvPr/>
        </p:nvSpPr>
        <p:spPr>
          <a:xfrm>
            <a:off x="23622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50 %</a:t>
            </a:r>
            <a:endParaRPr/>
          </a:p>
        </p:txBody>
      </p:sp>
      <p:sp>
        <p:nvSpPr>
          <p:cNvPr id="231" name="Google Shape;231;p11"/>
          <p:cNvSpPr txBox="1"/>
          <p:nvPr/>
        </p:nvSpPr>
        <p:spPr>
          <a:xfrm>
            <a:off x="3932237" y="1143000"/>
            <a:ext cx="79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100 %</a:t>
            </a:r>
            <a:endParaRPr/>
          </a:p>
        </p:txBody>
      </p:sp>
      <p:sp>
        <p:nvSpPr>
          <p:cNvPr id="232" name="Google Shape;232;p11"/>
          <p:cNvSpPr txBox="1"/>
          <p:nvPr/>
        </p:nvSpPr>
        <p:spPr>
          <a:xfrm>
            <a:off x="3109912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75 %</a:t>
            </a:r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16764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25 %</a:t>
            </a:r>
            <a:endParaRPr/>
          </a:p>
        </p:txBody>
      </p:sp>
      <p:sp>
        <p:nvSpPr>
          <p:cNvPr id="234" name="Google Shape;234;p11"/>
          <p:cNvSpPr txBox="1"/>
          <p:nvPr/>
        </p:nvSpPr>
        <p:spPr>
          <a:xfrm>
            <a:off x="4495800" y="1295400"/>
            <a:ext cx="1371600" cy="34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Statut : </a:t>
            </a:r>
            <a:endParaRPr/>
          </a:p>
        </p:txBody>
      </p:sp>
      <p:sp>
        <p:nvSpPr>
          <p:cNvPr id="235" name="Google Shape;235;p11"/>
          <p:cNvSpPr txBox="1"/>
          <p:nvPr/>
        </p:nvSpPr>
        <p:spPr>
          <a:xfrm>
            <a:off x="5459412" y="1182687"/>
            <a:ext cx="408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6" name="Google Shape;236;p11"/>
          <p:cNvSpPr txBox="1"/>
          <p:nvPr/>
        </p:nvSpPr>
        <p:spPr>
          <a:xfrm>
            <a:off x="5109437" y="1232687"/>
            <a:ext cx="4080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Arial"/>
              <a:buNone/>
            </a:pPr>
            <a:r>
              <a:rPr b="1" i="0" lang="en-US" sz="24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☹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"/>
          <p:cNvSpPr txBox="1"/>
          <p:nvPr/>
        </p:nvSpPr>
        <p:spPr>
          <a:xfrm>
            <a:off x="1266825" y="1155700"/>
            <a:ext cx="4635600" cy="576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12"/>
          <p:cNvSpPr txBox="1"/>
          <p:nvPr/>
        </p:nvSpPr>
        <p:spPr>
          <a:xfrm>
            <a:off x="209550" y="2085975"/>
            <a:ext cx="5343600" cy="2401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en cours d’analyse d’impact sur Risktout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2"/>
          <p:cNvSpPr txBox="1"/>
          <p:nvPr/>
        </p:nvSpPr>
        <p:spPr>
          <a:xfrm>
            <a:off x="209550" y="1778000"/>
            <a:ext cx="53436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 réalisées depuis le dernier rapport</a:t>
            </a:r>
            <a:endParaRPr/>
          </a:p>
        </p:txBody>
      </p:sp>
      <p:sp>
        <p:nvSpPr>
          <p:cNvPr id="244" name="Google Shape;244;p12"/>
          <p:cNvSpPr txBox="1"/>
          <p:nvPr/>
        </p:nvSpPr>
        <p:spPr>
          <a:xfrm>
            <a:off x="209550" y="4937125"/>
            <a:ext cx="53436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l’impact sur le projet peut être important 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pas de vision sur leur avancement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2"/>
          <p:cNvSpPr txBox="1"/>
          <p:nvPr/>
        </p:nvSpPr>
        <p:spPr>
          <a:xfrm>
            <a:off x="209550" y="4625975"/>
            <a:ext cx="53436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Difficultés/risques identifiés </a:t>
            </a:r>
            <a:endParaRPr/>
          </a:p>
        </p:txBody>
      </p:sp>
      <p:sp>
        <p:nvSpPr>
          <p:cNvPr id="246" name="Google Shape;246;p12"/>
          <p:cNvSpPr txBox="1"/>
          <p:nvPr/>
        </p:nvSpPr>
        <p:spPr>
          <a:xfrm>
            <a:off x="5637212" y="2090737"/>
            <a:ext cx="2601900" cy="2397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81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terminer l’analyse</a:t>
            </a:r>
            <a:endParaRPr sz="1000">
              <a:solidFill>
                <a:schemeClr val="dk1"/>
              </a:solidFill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augmenter la vision des projets parallèles</a:t>
            </a:r>
            <a:endParaRPr sz="1000">
              <a:solidFill>
                <a:schemeClr val="dk1"/>
              </a:solidFill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2"/>
          <p:cNvSpPr txBox="1"/>
          <p:nvPr/>
        </p:nvSpPr>
        <p:spPr>
          <a:xfrm>
            <a:off x="5637212" y="1778000"/>
            <a:ext cx="26004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</a:t>
            </a:r>
            <a:endParaRPr/>
          </a:p>
        </p:txBody>
      </p:sp>
      <p:sp>
        <p:nvSpPr>
          <p:cNvPr id="248" name="Google Shape;248;p12"/>
          <p:cNvSpPr txBox="1"/>
          <p:nvPr/>
        </p:nvSpPr>
        <p:spPr>
          <a:xfrm>
            <a:off x="209550" y="1162050"/>
            <a:ext cx="1016100" cy="5763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0800" lIns="0" spcFirstLastPara="1" rIns="0" wrap="square" tIns="1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Évaluation globale de l'avancement</a:t>
            </a:r>
            <a:endParaRPr/>
          </a:p>
        </p:txBody>
      </p:sp>
      <p:sp>
        <p:nvSpPr>
          <p:cNvPr id="249" name="Google Shape;249;p12"/>
          <p:cNvSpPr txBox="1"/>
          <p:nvPr/>
        </p:nvSpPr>
        <p:spPr>
          <a:xfrm>
            <a:off x="5902325" y="1157287"/>
            <a:ext cx="3851400" cy="574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Sponsors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C+ : x (métier), x (DSI)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AMOA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Intégrateur : x</a:t>
            </a:r>
            <a:endParaRPr/>
          </a:p>
        </p:txBody>
      </p:sp>
      <p:sp>
        <p:nvSpPr>
          <p:cNvPr id="250" name="Google Shape;250;p12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b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51" name="Google Shape;251;p12"/>
          <p:cNvSpPr txBox="1"/>
          <p:nvPr/>
        </p:nvSpPr>
        <p:spPr>
          <a:xfrm>
            <a:off x="8304212" y="1778000"/>
            <a:ext cx="8367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endParaRPr/>
          </a:p>
        </p:txBody>
      </p:sp>
      <p:sp>
        <p:nvSpPr>
          <p:cNvPr id="252" name="Google Shape;252;p12"/>
          <p:cNvSpPr txBox="1"/>
          <p:nvPr/>
        </p:nvSpPr>
        <p:spPr>
          <a:xfrm>
            <a:off x="9193212" y="1778000"/>
            <a:ext cx="5841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Quand</a:t>
            </a:r>
            <a:endParaRPr/>
          </a:p>
        </p:txBody>
      </p:sp>
      <p:sp>
        <p:nvSpPr>
          <p:cNvPr id="253" name="Google Shape;253;p12"/>
          <p:cNvSpPr txBox="1"/>
          <p:nvPr/>
        </p:nvSpPr>
        <p:spPr>
          <a:xfrm>
            <a:off x="8304212" y="2098675"/>
            <a:ext cx="8349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PO des projets parallèles</a:t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9193212" y="2100262"/>
            <a:ext cx="5826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dès que possible</a:t>
            </a:r>
            <a:endParaRPr/>
          </a:p>
        </p:txBody>
      </p:sp>
      <p:sp>
        <p:nvSpPr>
          <p:cNvPr id="255" name="Google Shape;255;p12"/>
          <p:cNvSpPr txBox="1"/>
          <p:nvPr/>
        </p:nvSpPr>
        <p:spPr>
          <a:xfrm>
            <a:off x="2230500" y="273000"/>
            <a:ext cx="8469300" cy="8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Etat d’avancement d</a:t>
            </a:r>
            <a:r>
              <a:rPr b="1" i="1" lang="en-US" sz="2200">
                <a:solidFill>
                  <a:schemeClr val="lt1"/>
                </a:solidFill>
              </a:rPr>
              <a:t>es chantiers parallèles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janvier 2006</a:t>
            </a:r>
            <a:endParaRPr/>
          </a:p>
        </p:txBody>
      </p:sp>
      <p:sp>
        <p:nvSpPr>
          <p:cNvPr id="256" name="Google Shape;256;p12"/>
          <p:cNvSpPr txBox="1"/>
          <p:nvPr/>
        </p:nvSpPr>
        <p:spPr>
          <a:xfrm>
            <a:off x="5664012" y="4940150"/>
            <a:ext cx="41133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avoir une vision des projets parallèles et un état d’avancement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5637212" y="4625975"/>
            <a:ext cx="41148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Décisions à prendre</a:t>
            </a:r>
            <a:endParaRPr/>
          </a:p>
        </p:txBody>
      </p:sp>
      <p:sp>
        <p:nvSpPr>
          <p:cNvPr id="258" name="Google Shape;258;p12"/>
          <p:cNvSpPr/>
          <p:nvPr/>
        </p:nvSpPr>
        <p:spPr>
          <a:xfrm>
            <a:off x="1362075" y="1320800"/>
            <a:ext cx="3057600" cy="317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1363662" y="1322387"/>
            <a:ext cx="1441500" cy="3159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12"/>
          <p:cNvSpPr txBox="1"/>
          <p:nvPr/>
        </p:nvSpPr>
        <p:spPr>
          <a:xfrm>
            <a:off x="11430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0 %</a:t>
            </a:r>
            <a:endParaRPr/>
          </a:p>
        </p:txBody>
      </p:sp>
      <p:sp>
        <p:nvSpPr>
          <p:cNvPr id="261" name="Google Shape;261;p12"/>
          <p:cNvSpPr txBox="1"/>
          <p:nvPr/>
        </p:nvSpPr>
        <p:spPr>
          <a:xfrm>
            <a:off x="23622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50 %</a:t>
            </a:r>
            <a:endParaRPr/>
          </a:p>
        </p:txBody>
      </p:sp>
      <p:sp>
        <p:nvSpPr>
          <p:cNvPr id="262" name="Google Shape;262;p12"/>
          <p:cNvSpPr txBox="1"/>
          <p:nvPr/>
        </p:nvSpPr>
        <p:spPr>
          <a:xfrm>
            <a:off x="3932237" y="1143000"/>
            <a:ext cx="79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100 %</a:t>
            </a:r>
            <a:endParaRPr/>
          </a:p>
        </p:txBody>
      </p:sp>
      <p:sp>
        <p:nvSpPr>
          <p:cNvPr id="263" name="Google Shape;263;p12"/>
          <p:cNvSpPr txBox="1"/>
          <p:nvPr/>
        </p:nvSpPr>
        <p:spPr>
          <a:xfrm>
            <a:off x="3109912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75 %</a:t>
            </a:r>
            <a:endParaRPr/>
          </a:p>
        </p:txBody>
      </p:sp>
      <p:sp>
        <p:nvSpPr>
          <p:cNvPr id="264" name="Google Shape;264;p12"/>
          <p:cNvSpPr txBox="1"/>
          <p:nvPr/>
        </p:nvSpPr>
        <p:spPr>
          <a:xfrm>
            <a:off x="16764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25 %</a:t>
            </a:r>
            <a:endParaRPr/>
          </a:p>
        </p:txBody>
      </p:sp>
      <p:sp>
        <p:nvSpPr>
          <p:cNvPr id="265" name="Google Shape;265;p12"/>
          <p:cNvSpPr txBox="1"/>
          <p:nvPr/>
        </p:nvSpPr>
        <p:spPr>
          <a:xfrm>
            <a:off x="4495800" y="1295400"/>
            <a:ext cx="1371600" cy="34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Statut : </a:t>
            </a:r>
            <a:endParaRPr/>
          </a:p>
        </p:txBody>
      </p:sp>
      <p:pic>
        <p:nvPicPr>
          <p:cNvPr id="266" name="Google Shape;266;p12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5280898" y="1320023"/>
            <a:ext cx="272249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"/>
          <p:cNvSpPr txBox="1"/>
          <p:nvPr/>
        </p:nvSpPr>
        <p:spPr>
          <a:xfrm>
            <a:off x="1266825" y="1155700"/>
            <a:ext cx="4635600" cy="576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2" name="Google Shape;272;p13"/>
          <p:cNvSpPr txBox="1"/>
          <p:nvPr/>
        </p:nvSpPr>
        <p:spPr>
          <a:xfrm>
            <a:off x="209550" y="2085975"/>
            <a:ext cx="5343600" cy="2401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/>
              <a:t>Chargement d’une partie des données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/>
              <a:t>Avancement sur l’IHM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3"/>
          <p:cNvSpPr txBox="1"/>
          <p:nvPr/>
        </p:nvSpPr>
        <p:spPr>
          <a:xfrm>
            <a:off x="209550" y="1778000"/>
            <a:ext cx="53436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 réalisées depuis le dernier rapport</a:t>
            </a:r>
            <a:endParaRPr/>
          </a:p>
        </p:txBody>
      </p:sp>
      <p:sp>
        <p:nvSpPr>
          <p:cNvPr id="274" name="Google Shape;274;p13"/>
          <p:cNvSpPr txBox="1"/>
          <p:nvPr/>
        </p:nvSpPr>
        <p:spPr>
          <a:xfrm>
            <a:off x="209550" y="4937125"/>
            <a:ext cx="53436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Anomalies présentes sur l’application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Aucune sécurité sur l’application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Chargement partielle des données</a:t>
            </a:r>
            <a:endParaRPr sz="1100">
              <a:solidFill>
                <a:schemeClr val="dk1"/>
              </a:solidFill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Aucun processus mis en place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209550" y="4625975"/>
            <a:ext cx="53436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Difficultés/risques identifiés </a:t>
            </a:r>
            <a:endParaRPr/>
          </a:p>
        </p:txBody>
      </p:sp>
      <p:sp>
        <p:nvSpPr>
          <p:cNvPr id="276" name="Google Shape;276;p13"/>
          <p:cNvSpPr txBox="1"/>
          <p:nvPr/>
        </p:nvSpPr>
        <p:spPr>
          <a:xfrm>
            <a:off x="5637212" y="2090737"/>
            <a:ext cx="2601900" cy="2397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81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Repenser l’IHM </a:t>
            </a:r>
            <a:endParaRPr sz="1000">
              <a:solidFill>
                <a:schemeClr val="dk1"/>
              </a:solidFill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Chargement de toute les données</a:t>
            </a:r>
            <a:endParaRPr sz="1000">
              <a:solidFill>
                <a:schemeClr val="dk1"/>
              </a:solidFill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Définir les nouveaux processus	 </a:t>
            </a:r>
            <a:endParaRPr sz="1000">
              <a:solidFill>
                <a:schemeClr val="dk1"/>
              </a:solidFill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 txBox="1"/>
          <p:nvPr/>
        </p:nvSpPr>
        <p:spPr>
          <a:xfrm>
            <a:off x="5637212" y="1778000"/>
            <a:ext cx="26004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</a:t>
            </a:r>
            <a:endParaRPr/>
          </a:p>
        </p:txBody>
      </p:sp>
      <p:sp>
        <p:nvSpPr>
          <p:cNvPr id="278" name="Google Shape;278;p13"/>
          <p:cNvSpPr txBox="1"/>
          <p:nvPr/>
        </p:nvSpPr>
        <p:spPr>
          <a:xfrm>
            <a:off x="209550" y="1162050"/>
            <a:ext cx="1016100" cy="5763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0800" lIns="0" spcFirstLastPara="1" rIns="0" wrap="square" tIns="1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Évaluation globale de l'avancement</a:t>
            </a:r>
            <a:endParaRPr/>
          </a:p>
        </p:txBody>
      </p:sp>
      <p:sp>
        <p:nvSpPr>
          <p:cNvPr id="279" name="Google Shape;279;p13"/>
          <p:cNvSpPr txBox="1"/>
          <p:nvPr/>
        </p:nvSpPr>
        <p:spPr>
          <a:xfrm>
            <a:off x="5902325" y="1157287"/>
            <a:ext cx="3851400" cy="574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Sponsors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C+ : x (métier), x (DSI)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AMOA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Intégrateur : x</a:t>
            </a:r>
            <a:endParaRPr/>
          </a:p>
        </p:txBody>
      </p:sp>
      <p:sp>
        <p:nvSpPr>
          <p:cNvPr id="280" name="Google Shape;280;p13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b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81" name="Google Shape;281;p13"/>
          <p:cNvSpPr txBox="1"/>
          <p:nvPr/>
        </p:nvSpPr>
        <p:spPr>
          <a:xfrm>
            <a:off x="8304212" y="1778000"/>
            <a:ext cx="8367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endParaRPr/>
          </a:p>
        </p:txBody>
      </p:sp>
      <p:sp>
        <p:nvSpPr>
          <p:cNvPr id="282" name="Google Shape;282;p13"/>
          <p:cNvSpPr txBox="1"/>
          <p:nvPr/>
        </p:nvSpPr>
        <p:spPr>
          <a:xfrm>
            <a:off x="9193212" y="1778000"/>
            <a:ext cx="5841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Quand</a:t>
            </a:r>
            <a:endParaRPr/>
          </a:p>
        </p:txBody>
      </p:sp>
      <p:sp>
        <p:nvSpPr>
          <p:cNvPr id="283" name="Google Shape;283;p13"/>
          <p:cNvSpPr txBox="1"/>
          <p:nvPr/>
        </p:nvSpPr>
        <p:spPr>
          <a:xfrm>
            <a:off x="8304212" y="2098675"/>
            <a:ext cx="8349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MOA / MOE	</a:t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84" name="Google Shape;284;p13"/>
          <p:cNvSpPr txBox="1"/>
          <p:nvPr/>
        </p:nvSpPr>
        <p:spPr>
          <a:xfrm>
            <a:off x="9193212" y="2100262"/>
            <a:ext cx="5826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/>
              <a:t>Jan/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/>
              <a:t>Fev 2006</a:t>
            </a:r>
            <a:endParaRPr/>
          </a:p>
        </p:txBody>
      </p:sp>
      <p:sp>
        <p:nvSpPr>
          <p:cNvPr id="285" name="Google Shape;285;p13"/>
          <p:cNvSpPr txBox="1"/>
          <p:nvPr/>
        </p:nvSpPr>
        <p:spPr>
          <a:xfrm>
            <a:off x="2363787" y="609600"/>
            <a:ext cx="75405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Etat d’avancement du chantier </a:t>
            </a:r>
            <a:r>
              <a:rPr b="1" i="1" lang="en-US" sz="2200">
                <a:solidFill>
                  <a:schemeClr val="lt1"/>
                </a:solidFill>
              </a:rPr>
              <a:t>Pilote a blanc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b="1" i="1" lang="en-US" sz="2200">
                <a:solidFill>
                  <a:schemeClr val="lt1"/>
                </a:solidFill>
              </a:rPr>
              <a:t>nov 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2006</a:t>
            </a:r>
            <a:endParaRPr/>
          </a:p>
        </p:txBody>
      </p:sp>
      <p:sp>
        <p:nvSpPr>
          <p:cNvPr id="286" name="Google Shape;286;p13"/>
          <p:cNvSpPr txBox="1"/>
          <p:nvPr/>
        </p:nvSpPr>
        <p:spPr>
          <a:xfrm>
            <a:off x="5637212" y="4937125"/>
            <a:ext cx="41133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Retarder le pilote a blanc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3"/>
          <p:cNvSpPr txBox="1"/>
          <p:nvPr/>
        </p:nvSpPr>
        <p:spPr>
          <a:xfrm>
            <a:off x="5637212" y="4625975"/>
            <a:ext cx="41148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Décisions à prendre</a:t>
            </a:r>
            <a:endParaRPr/>
          </a:p>
        </p:txBody>
      </p:sp>
      <p:sp>
        <p:nvSpPr>
          <p:cNvPr id="288" name="Google Shape;288;p13"/>
          <p:cNvSpPr/>
          <p:nvPr/>
        </p:nvSpPr>
        <p:spPr>
          <a:xfrm>
            <a:off x="1362075" y="1320800"/>
            <a:ext cx="3057600" cy="317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1363662" y="1322387"/>
            <a:ext cx="1441500" cy="3159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13"/>
          <p:cNvSpPr txBox="1"/>
          <p:nvPr/>
        </p:nvSpPr>
        <p:spPr>
          <a:xfrm>
            <a:off x="11430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0 %</a:t>
            </a:r>
            <a:endParaRPr/>
          </a:p>
        </p:txBody>
      </p:sp>
      <p:sp>
        <p:nvSpPr>
          <p:cNvPr id="291" name="Google Shape;291;p13"/>
          <p:cNvSpPr txBox="1"/>
          <p:nvPr/>
        </p:nvSpPr>
        <p:spPr>
          <a:xfrm>
            <a:off x="23622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50 %</a:t>
            </a:r>
            <a:endParaRPr/>
          </a:p>
        </p:txBody>
      </p:sp>
      <p:sp>
        <p:nvSpPr>
          <p:cNvPr id="292" name="Google Shape;292;p13"/>
          <p:cNvSpPr txBox="1"/>
          <p:nvPr/>
        </p:nvSpPr>
        <p:spPr>
          <a:xfrm>
            <a:off x="3932237" y="1143000"/>
            <a:ext cx="79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100 %</a:t>
            </a:r>
            <a:endParaRPr/>
          </a:p>
        </p:txBody>
      </p:sp>
      <p:sp>
        <p:nvSpPr>
          <p:cNvPr id="293" name="Google Shape;293;p13"/>
          <p:cNvSpPr txBox="1"/>
          <p:nvPr/>
        </p:nvSpPr>
        <p:spPr>
          <a:xfrm>
            <a:off x="3109912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75 %</a:t>
            </a:r>
            <a:endParaRPr/>
          </a:p>
        </p:txBody>
      </p:sp>
      <p:sp>
        <p:nvSpPr>
          <p:cNvPr id="294" name="Google Shape;294;p13"/>
          <p:cNvSpPr txBox="1"/>
          <p:nvPr/>
        </p:nvSpPr>
        <p:spPr>
          <a:xfrm>
            <a:off x="16764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25 %</a:t>
            </a:r>
            <a:endParaRPr/>
          </a:p>
        </p:txBody>
      </p:sp>
      <p:sp>
        <p:nvSpPr>
          <p:cNvPr id="295" name="Google Shape;295;p13"/>
          <p:cNvSpPr txBox="1"/>
          <p:nvPr/>
        </p:nvSpPr>
        <p:spPr>
          <a:xfrm>
            <a:off x="4495800" y="1295400"/>
            <a:ext cx="1371600" cy="34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Statut : </a:t>
            </a:r>
            <a:endParaRPr/>
          </a:p>
        </p:txBody>
      </p:sp>
      <p:sp>
        <p:nvSpPr>
          <p:cNvPr id="296" name="Google Shape;296;p13"/>
          <p:cNvSpPr txBox="1"/>
          <p:nvPr/>
        </p:nvSpPr>
        <p:spPr>
          <a:xfrm>
            <a:off x="4978442" y="1178662"/>
            <a:ext cx="365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E25D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02E25D"/>
                </a:solidFill>
                <a:latin typeface="Arial"/>
                <a:ea typeface="Arial"/>
                <a:cs typeface="Arial"/>
                <a:sym typeface="Arial"/>
              </a:rPr>
              <a:t>☺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4"/>
          <p:cNvSpPr txBox="1"/>
          <p:nvPr/>
        </p:nvSpPr>
        <p:spPr>
          <a:xfrm>
            <a:off x="1266825" y="1155700"/>
            <a:ext cx="4635600" cy="576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2" name="Google Shape;302;p14"/>
          <p:cNvSpPr txBox="1"/>
          <p:nvPr/>
        </p:nvSpPr>
        <p:spPr>
          <a:xfrm>
            <a:off x="209550" y="2085975"/>
            <a:ext cx="5343600" cy="2401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rgbClr val="FF9900"/>
              </a:buClr>
              <a:buSzPts val="1100"/>
              <a:buFont typeface="Noto Sans Symbols"/>
              <a:buChar char="▪"/>
            </a:pPr>
            <a:r>
              <a:rPr lang="en-US"/>
              <a:t>Anciens processus ont été définis</a:t>
            </a:r>
            <a:endParaRPr/>
          </a:p>
        </p:txBody>
      </p:sp>
      <p:sp>
        <p:nvSpPr>
          <p:cNvPr id="303" name="Google Shape;303;p14"/>
          <p:cNvSpPr txBox="1"/>
          <p:nvPr/>
        </p:nvSpPr>
        <p:spPr>
          <a:xfrm>
            <a:off x="209550" y="1778000"/>
            <a:ext cx="53436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 réalisées depuis le dernier rapport</a:t>
            </a:r>
            <a:endParaRPr/>
          </a:p>
        </p:txBody>
      </p:sp>
      <p:sp>
        <p:nvSpPr>
          <p:cNvPr id="304" name="Google Shape;304;p14"/>
          <p:cNvSpPr txBox="1"/>
          <p:nvPr/>
        </p:nvSpPr>
        <p:spPr>
          <a:xfrm>
            <a:off x="209550" y="4937125"/>
            <a:ext cx="53436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US" sz="1100">
                <a:solidFill>
                  <a:schemeClr val="dk1"/>
                </a:solidFill>
              </a:rPr>
              <a:t>Les nouveaux processus n’ont pas été définis à ce stade du projet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05" name="Google Shape;305;p14"/>
          <p:cNvSpPr txBox="1"/>
          <p:nvPr/>
        </p:nvSpPr>
        <p:spPr>
          <a:xfrm>
            <a:off x="209550" y="4625975"/>
            <a:ext cx="53436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Difficultés/risques identifiés </a:t>
            </a:r>
            <a:endParaRPr/>
          </a:p>
        </p:txBody>
      </p:sp>
      <p:sp>
        <p:nvSpPr>
          <p:cNvPr id="306" name="Google Shape;306;p14"/>
          <p:cNvSpPr txBox="1"/>
          <p:nvPr/>
        </p:nvSpPr>
        <p:spPr>
          <a:xfrm>
            <a:off x="5637212" y="2090737"/>
            <a:ext cx="2601900" cy="2397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81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</a:rPr>
              <a:t>Mettre en place une spécification pour les les processus à venir</a:t>
            </a:r>
            <a:r>
              <a:rPr lang="en-US" sz="1000">
                <a:solidFill>
                  <a:schemeClr val="dk1"/>
                </a:solidFill>
              </a:rPr>
              <a:t>	 </a:t>
            </a:r>
            <a:endParaRPr sz="1000">
              <a:solidFill>
                <a:schemeClr val="dk1"/>
              </a:solidFill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0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4"/>
          <p:cNvSpPr txBox="1"/>
          <p:nvPr/>
        </p:nvSpPr>
        <p:spPr>
          <a:xfrm>
            <a:off x="5637212" y="1778000"/>
            <a:ext cx="26004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Actions</a:t>
            </a:r>
            <a:endParaRPr/>
          </a:p>
        </p:txBody>
      </p:sp>
      <p:sp>
        <p:nvSpPr>
          <p:cNvPr id="308" name="Google Shape;308;p14"/>
          <p:cNvSpPr txBox="1"/>
          <p:nvPr/>
        </p:nvSpPr>
        <p:spPr>
          <a:xfrm>
            <a:off x="209550" y="1162050"/>
            <a:ext cx="1016100" cy="5763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0800" lIns="0" spcFirstLastPara="1" rIns="0" wrap="square" tIns="1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Évaluation globale de l'avancement</a:t>
            </a:r>
            <a:endParaRPr/>
          </a:p>
        </p:txBody>
      </p:sp>
      <p:sp>
        <p:nvSpPr>
          <p:cNvPr id="309" name="Google Shape;309;p14"/>
          <p:cNvSpPr txBox="1"/>
          <p:nvPr/>
        </p:nvSpPr>
        <p:spPr>
          <a:xfrm>
            <a:off x="5902325" y="1157287"/>
            <a:ext cx="3851400" cy="574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Sponsors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C+ : x (métier), x (DSI)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AMOA : x</a:t>
            </a:r>
            <a:endParaRPr/>
          </a:p>
          <a:p>
            <a:pPr indent="-101600" lvl="0" marL="10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Intégrateur : x</a:t>
            </a:r>
            <a:endParaRPr/>
          </a:p>
        </p:txBody>
      </p:sp>
      <p:sp>
        <p:nvSpPr>
          <p:cNvPr id="310" name="Google Shape;310;p14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b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311" name="Google Shape;311;p14"/>
          <p:cNvSpPr txBox="1"/>
          <p:nvPr/>
        </p:nvSpPr>
        <p:spPr>
          <a:xfrm>
            <a:off x="8304212" y="1778000"/>
            <a:ext cx="8367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endParaRPr/>
          </a:p>
        </p:txBody>
      </p:sp>
      <p:sp>
        <p:nvSpPr>
          <p:cNvPr id="312" name="Google Shape;312;p14"/>
          <p:cNvSpPr txBox="1"/>
          <p:nvPr/>
        </p:nvSpPr>
        <p:spPr>
          <a:xfrm>
            <a:off x="9193212" y="1778000"/>
            <a:ext cx="584100" cy="244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Quand</a:t>
            </a:r>
            <a:endParaRPr/>
          </a:p>
        </p:txBody>
      </p:sp>
      <p:sp>
        <p:nvSpPr>
          <p:cNvPr id="313" name="Google Shape;313;p14"/>
          <p:cNvSpPr txBox="1"/>
          <p:nvPr/>
        </p:nvSpPr>
        <p:spPr>
          <a:xfrm>
            <a:off x="8304212" y="2098675"/>
            <a:ext cx="8349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MOA / MOE	</a:t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14" name="Google Shape;314;p14"/>
          <p:cNvSpPr txBox="1"/>
          <p:nvPr/>
        </p:nvSpPr>
        <p:spPr>
          <a:xfrm>
            <a:off x="9193212" y="2100262"/>
            <a:ext cx="582600" cy="2382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0" spcFirstLastPara="1" rIns="0" wrap="square" tIns="460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/>
              <a:t>Jan/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None/>
            </a:pPr>
            <a:r>
              <a:rPr lang="en-US"/>
              <a:t>Fev 2006</a:t>
            </a:r>
            <a:endParaRPr/>
          </a:p>
        </p:txBody>
      </p:sp>
      <p:sp>
        <p:nvSpPr>
          <p:cNvPr id="315" name="Google Shape;315;p14"/>
          <p:cNvSpPr txBox="1"/>
          <p:nvPr/>
        </p:nvSpPr>
        <p:spPr>
          <a:xfrm>
            <a:off x="2363787" y="609600"/>
            <a:ext cx="75405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Etat d’avancement du chantier </a:t>
            </a:r>
            <a:r>
              <a:rPr b="1" i="1" lang="en-US" sz="2200">
                <a:solidFill>
                  <a:schemeClr val="lt1"/>
                </a:solidFill>
              </a:rPr>
              <a:t>Processus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b="1" i="1" lang="en-US" sz="2200">
                <a:solidFill>
                  <a:schemeClr val="lt1"/>
                </a:solidFill>
              </a:rPr>
              <a:t>fev</a:t>
            </a:r>
            <a:r>
              <a:rPr b="1" i="1" lang="en-US" sz="2200">
                <a:solidFill>
                  <a:schemeClr val="lt1"/>
                </a:solidFill>
              </a:rPr>
              <a:t> </a:t>
            </a:r>
            <a:r>
              <a:rPr b="1" i="1" lang="en-US" sz="2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2006</a:t>
            </a:r>
            <a:endParaRPr/>
          </a:p>
        </p:txBody>
      </p:sp>
      <p:sp>
        <p:nvSpPr>
          <p:cNvPr id="316" name="Google Shape;316;p14"/>
          <p:cNvSpPr txBox="1"/>
          <p:nvPr/>
        </p:nvSpPr>
        <p:spPr>
          <a:xfrm>
            <a:off x="5637212" y="4937125"/>
            <a:ext cx="4113300" cy="1704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Organiser une 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réunion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pour définir les nouveaux processus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7" name="Google Shape;317;p14"/>
          <p:cNvSpPr txBox="1"/>
          <p:nvPr/>
        </p:nvSpPr>
        <p:spPr>
          <a:xfrm>
            <a:off x="5637212" y="4625975"/>
            <a:ext cx="4114800" cy="247500"/>
          </a:xfrm>
          <a:prstGeom prst="rect">
            <a:avLst/>
          </a:prstGeom>
          <a:gradFill>
            <a:gsLst>
              <a:gs pos="0">
                <a:srgbClr val="EEEEFF"/>
              </a:gs>
              <a:gs pos="100000">
                <a:schemeClr val="hlink"/>
              </a:gs>
            </a:gsLst>
            <a:lin ang="13500032" scaled="0"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Décisions à prendre</a:t>
            </a:r>
            <a:endParaRPr/>
          </a:p>
        </p:txBody>
      </p:sp>
      <p:sp>
        <p:nvSpPr>
          <p:cNvPr id="318" name="Google Shape;318;p14"/>
          <p:cNvSpPr/>
          <p:nvPr/>
        </p:nvSpPr>
        <p:spPr>
          <a:xfrm>
            <a:off x="1362075" y="1320800"/>
            <a:ext cx="3057600" cy="317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9" name="Google Shape;319;p14"/>
          <p:cNvSpPr/>
          <p:nvPr/>
        </p:nvSpPr>
        <p:spPr>
          <a:xfrm>
            <a:off x="1363660" y="1322375"/>
            <a:ext cx="272400" cy="3159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" name="Google Shape;320;p14"/>
          <p:cNvSpPr txBox="1"/>
          <p:nvPr/>
        </p:nvSpPr>
        <p:spPr>
          <a:xfrm>
            <a:off x="11430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0 %</a:t>
            </a:r>
            <a:endParaRPr/>
          </a:p>
        </p:txBody>
      </p:sp>
      <p:sp>
        <p:nvSpPr>
          <p:cNvPr id="321" name="Google Shape;321;p14"/>
          <p:cNvSpPr txBox="1"/>
          <p:nvPr/>
        </p:nvSpPr>
        <p:spPr>
          <a:xfrm>
            <a:off x="23622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50 %</a:t>
            </a:r>
            <a:endParaRPr/>
          </a:p>
        </p:txBody>
      </p:sp>
      <p:sp>
        <p:nvSpPr>
          <p:cNvPr id="322" name="Google Shape;322;p14"/>
          <p:cNvSpPr txBox="1"/>
          <p:nvPr/>
        </p:nvSpPr>
        <p:spPr>
          <a:xfrm>
            <a:off x="3932237" y="1143000"/>
            <a:ext cx="79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100 %</a:t>
            </a:r>
            <a:endParaRPr/>
          </a:p>
        </p:txBody>
      </p:sp>
      <p:sp>
        <p:nvSpPr>
          <p:cNvPr id="323" name="Google Shape;323;p14"/>
          <p:cNvSpPr txBox="1"/>
          <p:nvPr/>
        </p:nvSpPr>
        <p:spPr>
          <a:xfrm>
            <a:off x="3109912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75 %</a:t>
            </a:r>
            <a:endParaRPr/>
          </a:p>
        </p:txBody>
      </p:sp>
      <p:sp>
        <p:nvSpPr>
          <p:cNvPr id="324" name="Google Shape;324;p14"/>
          <p:cNvSpPr txBox="1"/>
          <p:nvPr/>
        </p:nvSpPr>
        <p:spPr>
          <a:xfrm>
            <a:off x="1676400" y="1143000"/>
            <a:ext cx="5541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25 %</a:t>
            </a:r>
            <a:endParaRPr/>
          </a:p>
        </p:txBody>
      </p:sp>
      <p:sp>
        <p:nvSpPr>
          <p:cNvPr id="325" name="Google Shape;325;p14"/>
          <p:cNvSpPr txBox="1"/>
          <p:nvPr/>
        </p:nvSpPr>
        <p:spPr>
          <a:xfrm>
            <a:off x="4495800" y="1295400"/>
            <a:ext cx="1371600" cy="34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Statut : </a:t>
            </a:r>
            <a:endParaRPr/>
          </a:p>
        </p:txBody>
      </p:sp>
      <p:pic>
        <p:nvPicPr>
          <p:cNvPr id="326" name="Google Shape;326;p14"/>
          <p:cNvPicPr preferRelativeResize="0"/>
          <p:nvPr/>
        </p:nvPicPr>
        <p:blipFill rotWithShape="1">
          <a:blip r:embed="rId3">
            <a:alphaModFix/>
          </a:blip>
          <a:srcRect b="36968" l="28592" r="25718" t="22006"/>
          <a:stretch/>
        </p:blipFill>
        <p:spPr>
          <a:xfrm>
            <a:off x="5145823" y="1339848"/>
            <a:ext cx="272249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5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Sommaire</a:t>
            </a:r>
            <a:endParaRPr/>
          </a:p>
        </p:txBody>
      </p:sp>
      <p:sp>
        <p:nvSpPr>
          <p:cNvPr id="332" name="Google Shape;332;p15"/>
          <p:cNvSpPr txBox="1"/>
          <p:nvPr>
            <p:ph idx="1" type="body"/>
          </p:nvPr>
        </p:nvSpPr>
        <p:spPr>
          <a:xfrm>
            <a:off x="685800" y="1498600"/>
            <a:ext cx="89725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Situation globale du projet XXX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Etat d’avancement des chantiers x, x, x, x, x, x, x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2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Avancement planning et charges du projet xxx par phase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Suivi des livrables du projet XXX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d’action de la V1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 consolidée des risques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3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1 (5 slides maxi)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2 (5 slides maxi)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Annexe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Graphiques divers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3F246C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5"/>
          <p:cNvSpPr/>
          <p:nvPr/>
        </p:nvSpPr>
        <p:spPr>
          <a:xfrm>
            <a:off x="381000" y="2413000"/>
            <a:ext cx="7620000" cy="406400"/>
          </a:xfrm>
          <a:prstGeom prst="rect">
            <a:avLst/>
          </a:prstGeom>
          <a:solidFill>
            <a:srgbClr val="FAFA48">
              <a:alpha val="49803"/>
            </a:srgbClr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"/>
          <p:cNvSpPr txBox="1"/>
          <p:nvPr>
            <p:ph type="title"/>
          </p:nvPr>
        </p:nvSpPr>
        <p:spPr>
          <a:xfrm>
            <a:off x="2362200" y="444500"/>
            <a:ext cx="7543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Suivi des livrables/Fournitures des chantiers au xx/12/2006 </a:t>
            </a:r>
            <a:endParaRPr/>
          </a:p>
        </p:txBody>
      </p:sp>
      <p:sp>
        <p:nvSpPr>
          <p:cNvPr id="339" name="Google Shape;339;p16"/>
          <p:cNvSpPr txBox="1"/>
          <p:nvPr/>
        </p:nvSpPr>
        <p:spPr>
          <a:xfrm>
            <a:off x="-2128425" y="1533337"/>
            <a:ext cx="1743000" cy="27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 /chantier ?? </a:t>
            </a:r>
            <a:endParaRPr/>
          </a:p>
        </p:txBody>
      </p:sp>
      <p:sp>
        <p:nvSpPr>
          <p:cNvPr id="340" name="Google Shape;340;p16"/>
          <p:cNvSpPr txBox="1"/>
          <p:nvPr/>
        </p:nvSpPr>
        <p:spPr>
          <a:xfrm>
            <a:off x="-2128425" y="1807975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</a:t>
            </a:r>
            <a:r>
              <a:rPr b="1" lang="en-US" sz="1100">
                <a:solidFill>
                  <a:schemeClr val="dk1"/>
                </a:solidFill>
              </a:rPr>
              <a:t>IHM</a:t>
            </a:r>
            <a:endParaRPr/>
          </a:p>
        </p:txBody>
      </p:sp>
      <p:sp>
        <p:nvSpPr>
          <p:cNvPr id="341" name="Google Shape;341;p16"/>
          <p:cNvSpPr txBox="1"/>
          <p:nvPr/>
        </p:nvSpPr>
        <p:spPr>
          <a:xfrm>
            <a:off x="-2128425" y="2163575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Données</a:t>
            </a:r>
            <a:endParaRPr/>
          </a:p>
        </p:txBody>
      </p:sp>
      <p:sp>
        <p:nvSpPr>
          <p:cNvPr id="342" name="Google Shape;342;p16"/>
          <p:cNvSpPr txBox="1"/>
          <p:nvPr/>
        </p:nvSpPr>
        <p:spPr>
          <a:xfrm>
            <a:off x="-2128425" y="2519175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</a:t>
            </a:r>
            <a:r>
              <a:rPr b="1" lang="en-US" sz="1100">
                <a:solidFill>
                  <a:schemeClr val="dk1"/>
                </a:solidFill>
              </a:rPr>
              <a:t>Sécurité</a:t>
            </a:r>
            <a:endParaRPr/>
          </a:p>
        </p:txBody>
      </p:sp>
      <p:sp>
        <p:nvSpPr>
          <p:cNvPr id="343" name="Google Shape;343;p16"/>
          <p:cNvSpPr txBox="1"/>
          <p:nvPr/>
        </p:nvSpPr>
        <p:spPr>
          <a:xfrm>
            <a:off x="-2128425" y="2874775"/>
            <a:ext cx="1743000" cy="3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Projet parallèles 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(CRM + Ebur)</a:t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344" name="Google Shape;344;p16"/>
          <p:cNvSpPr txBox="1"/>
          <p:nvPr/>
        </p:nvSpPr>
        <p:spPr>
          <a:xfrm>
            <a:off x="-2128425" y="3232187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Chantier </a:t>
            </a:r>
            <a:r>
              <a:rPr b="1" lang="en-US" sz="1100">
                <a:solidFill>
                  <a:schemeClr val="dk1"/>
                </a:solidFill>
              </a:rPr>
              <a:t>processus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345" name="Google Shape;345;p16"/>
          <p:cNvSpPr txBox="1"/>
          <p:nvPr/>
        </p:nvSpPr>
        <p:spPr>
          <a:xfrm>
            <a:off x="-2128425" y="3587562"/>
            <a:ext cx="1743000" cy="35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Chantier Pilote a blanc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46" name="Google Shape;346;p16"/>
          <p:cNvGraphicFramePr/>
          <p:nvPr/>
        </p:nvGraphicFramePr>
        <p:xfrm>
          <a:off x="167613" y="190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{FCE8D9BC-9D25-4CFC-B73F-C037E6A88FA6}</a:tableStyleId>
              </a:tblPr>
              <a:tblGrid>
                <a:gridCol w="1195525"/>
                <a:gridCol w="1498625"/>
                <a:gridCol w="560875"/>
                <a:gridCol w="1148175"/>
                <a:gridCol w="1100800"/>
                <a:gridCol w="1100800"/>
                <a:gridCol w="1100800"/>
                <a:gridCol w="18651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Chantier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Livrable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Vers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Resp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Date de livraison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Date de livraison Révisée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Date Validation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Commentaires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IHM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Interface adaptée au métier téléopérateur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2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Chef de projet MOA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Données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Migration complète des données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Chef de projet MOE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Sécurité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Conception d’un système de sécurité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Chef de projet MOE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Projet parallèles 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(CRM + Ebur)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285750" lvl="0" marL="45720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Char char="-"/>
                      </a:pPr>
                      <a:r>
                        <a:rPr lang="en-US" sz="900"/>
                        <a:t>Déploiement des postes uBur</a:t>
                      </a:r>
                      <a:endParaRPr sz="900"/>
                    </a:p>
                    <a:p>
                      <a:pPr indent="-285750" lvl="0" marL="45720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Char char="-"/>
                      </a:pPr>
                      <a:r>
                        <a:rPr lang="en-US" sz="900"/>
                        <a:t>Application de CRM analytique</a:t>
                      </a:r>
                      <a:endParaRPr sz="9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dk1"/>
                          </a:solidFill>
                        </a:rPr>
                        <a:t>Directeur Organisation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Processus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Définition des nouveaux processus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dk1"/>
                          </a:solidFill>
                        </a:rPr>
                        <a:t>Directeur de programme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Pilote à blanc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Interprétation des tests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chemeClr val="dk1"/>
                          </a:solidFill>
                        </a:rPr>
                        <a:t>Directeur de programme + </a:t>
                      </a: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MOE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7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Actions ouvertes au 10/01/2006</a:t>
            </a:r>
            <a:endParaRPr/>
          </a:p>
        </p:txBody>
      </p:sp>
      <p:pic>
        <p:nvPicPr>
          <p:cNvPr id="352" name="Google Shape;35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25" y="1641475"/>
            <a:ext cx="9677402" cy="357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8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Gestion consolidée des risques du projet</a:t>
            </a:r>
            <a:endParaRPr/>
          </a:p>
        </p:txBody>
      </p:sp>
      <p:pic>
        <p:nvPicPr>
          <p:cNvPr id="360" name="Google Shape;360;p18"/>
          <p:cNvPicPr preferRelativeResize="0"/>
          <p:nvPr/>
        </p:nvPicPr>
        <p:blipFill rotWithShape="1">
          <a:blip r:embed="rId3">
            <a:alphaModFix/>
          </a:blip>
          <a:srcRect b="30287" l="1850" r="14023" t="20313"/>
          <a:stretch/>
        </p:blipFill>
        <p:spPr>
          <a:xfrm>
            <a:off x="0" y="1202050"/>
            <a:ext cx="9906002" cy="511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Matrice de risques (Modèle)</a:t>
            </a:r>
            <a:endParaRPr/>
          </a:p>
        </p:txBody>
      </p:sp>
      <p:pic>
        <p:nvPicPr>
          <p:cNvPr id="368" name="Google Shape;368;p19"/>
          <p:cNvPicPr preferRelativeResize="0"/>
          <p:nvPr/>
        </p:nvPicPr>
        <p:blipFill rotWithShape="1">
          <a:blip r:embed="rId3">
            <a:alphaModFix/>
          </a:blip>
          <a:srcRect b="0" l="0" r="0" t="3035"/>
          <a:stretch/>
        </p:blipFill>
        <p:spPr>
          <a:xfrm>
            <a:off x="2158850" y="1542450"/>
            <a:ext cx="5940825" cy="447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0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Matrice des risques</a:t>
            </a:r>
            <a:endParaRPr/>
          </a:p>
        </p:txBody>
      </p:sp>
      <p:pic>
        <p:nvPicPr>
          <p:cNvPr id="376" name="Google Shape;376;p20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>
            <a:off x="1867912" y="1212851"/>
            <a:ext cx="6170175" cy="44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20"/>
          <p:cNvSpPr txBox="1"/>
          <p:nvPr/>
        </p:nvSpPr>
        <p:spPr>
          <a:xfrm>
            <a:off x="1918350" y="5699675"/>
            <a:ext cx="55017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Solution à réaliser </a:t>
            </a:r>
            <a:r>
              <a:rPr lang="en-US"/>
              <a:t>immédiatement </a:t>
            </a:r>
            <a:r>
              <a:rPr lang="en-US"/>
              <a:t>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Sécurité: Lancer le développement immédiat de la sécurité</a:t>
            </a:r>
            <a:endParaRPr/>
          </a:p>
        </p:txBody>
      </p:sp>
      <p:sp>
        <p:nvSpPr>
          <p:cNvPr id="378" name="Google Shape;378;p20"/>
          <p:cNvSpPr txBox="1"/>
          <p:nvPr/>
        </p:nvSpPr>
        <p:spPr>
          <a:xfrm>
            <a:off x="6886675" y="2340150"/>
            <a:ext cx="897900" cy="35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Sécurité</a:t>
            </a:r>
            <a:endParaRPr b="1"/>
          </a:p>
        </p:txBody>
      </p:sp>
      <p:sp>
        <p:nvSpPr>
          <p:cNvPr id="379" name="Google Shape;379;p20"/>
          <p:cNvSpPr txBox="1"/>
          <p:nvPr/>
        </p:nvSpPr>
        <p:spPr>
          <a:xfrm>
            <a:off x="5685150" y="4784900"/>
            <a:ext cx="897900" cy="35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IHM</a:t>
            </a:r>
            <a:endParaRPr b="1"/>
          </a:p>
        </p:txBody>
      </p:sp>
      <p:sp>
        <p:nvSpPr>
          <p:cNvPr id="380" name="Google Shape;380;p20"/>
          <p:cNvSpPr txBox="1"/>
          <p:nvPr/>
        </p:nvSpPr>
        <p:spPr>
          <a:xfrm>
            <a:off x="6805375" y="3533675"/>
            <a:ext cx="1155600" cy="54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/>
              <a:t>Chargement des données</a:t>
            </a:r>
            <a:endParaRPr b="1" sz="1100"/>
          </a:p>
        </p:txBody>
      </p:sp>
      <p:sp>
        <p:nvSpPr>
          <p:cNvPr id="381" name="Google Shape;381;p20"/>
          <p:cNvSpPr txBox="1"/>
          <p:nvPr/>
        </p:nvSpPr>
        <p:spPr>
          <a:xfrm>
            <a:off x="7017625" y="4479250"/>
            <a:ext cx="731100" cy="47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/>
              <a:t>Pilote à blanc</a:t>
            </a:r>
            <a:endParaRPr b="1" sz="1100"/>
          </a:p>
        </p:txBody>
      </p:sp>
      <p:sp>
        <p:nvSpPr>
          <p:cNvPr id="382" name="Google Shape;382;p20"/>
          <p:cNvSpPr txBox="1"/>
          <p:nvPr/>
        </p:nvSpPr>
        <p:spPr>
          <a:xfrm>
            <a:off x="5665800" y="3567125"/>
            <a:ext cx="936600" cy="47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/>
              <a:t>Projets parrallèles</a:t>
            </a:r>
            <a:endParaRPr b="1" sz="1100"/>
          </a:p>
        </p:txBody>
      </p:sp>
      <p:sp>
        <p:nvSpPr>
          <p:cNvPr id="383" name="Google Shape;383;p20"/>
          <p:cNvSpPr txBox="1"/>
          <p:nvPr/>
        </p:nvSpPr>
        <p:spPr>
          <a:xfrm>
            <a:off x="6914875" y="5090875"/>
            <a:ext cx="936600" cy="35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/>
              <a:t>Processus</a:t>
            </a:r>
            <a:endParaRPr b="1"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1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Sommaire</a:t>
            </a:r>
            <a:endParaRPr/>
          </a:p>
        </p:txBody>
      </p:sp>
      <p:sp>
        <p:nvSpPr>
          <p:cNvPr id="389" name="Google Shape;389;p21"/>
          <p:cNvSpPr txBox="1"/>
          <p:nvPr>
            <p:ph idx="1" type="body"/>
          </p:nvPr>
        </p:nvSpPr>
        <p:spPr>
          <a:xfrm>
            <a:off x="685800" y="1498600"/>
            <a:ext cx="89725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Situation globale du projet XXX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Etat d’avancement des chantiers x, x, x, x, x, x, x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2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Avancement planning et charges du projet xxx par phase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Suivi des livrables du projet XXX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d’action de la V1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 consolidée des risques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3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1 (5 slides maxi)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2 (5 slides maxi)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Annexe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Graphiques divers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3F246C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1"/>
          <p:cNvSpPr/>
          <p:nvPr/>
        </p:nvSpPr>
        <p:spPr>
          <a:xfrm>
            <a:off x="381000" y="4457700"/>
            <a:ext cx="7620000" cy="406400"/>
          </a:xfrm>
          <a:prstGeom prst="rect">
            <a:avLst/>
          </a:prstGeom>
          <a:solidFill>
            <a:srgbClr val="FAFA48">
              <a:alpha val="49803"/>
            </a:srgbClr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2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Sujet 1: Sécurité de l</a:t>
            </a:r>
            <a:r>
              <a:rPr lang="en-US"/>
              <a:t>’application</a:t>
            </a:r>
            <a:endParaRPr/>
          </a:p>
        </p:txBody>
      </p:sp>
      <p:sp>
        <p:nvSpPr>
          <p:cNvPr id="396" name="Google Shape;396;p22"/>
          <p:cNvSpPr txBox="1"/>
          <p:nvPr>
            <p:ph idx="1" type="body"/>
          </p:nvPr>
        </p:nvSpPr>
        <p:spPr>
          <a:xfrm>
            <a:off x="685800" y="1498600"/>
            <a:ext cx="89725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rPr lang="en-US"/>
              <a:t>Sécurité</a:t>
            </a:r>
            <a:r>
              <a:rPr lang="en-US"/>
              <a:t> de l’application :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rPr lang="en-US"/>
              <a:t>A ce jour , l’application n’a aucun système de sécurité.</a:t>
            </a:r>
            <a:endParaRPr/>
          </a:p>
          <a:p>
            <a:pPr indent="-241300" lvl="0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t/>
            </a:r>
            <a:endParaRPr/>
          </a:p>
          <a:p>
            <a:pPr indent="-241300" lvl="0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rPr lang="en-US"/>
              <a:t>Solution envisagée : 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rPr lang="en-US"/>
              <a:t>			</a:t>
            </a:r>
            <a:endParaRPr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Ne pas exposer l’application avant toute mise en place de sécurité</a:t>
            </a:r>
            <a:endParaRPr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Stopper le chargement des données (pour ne pas exposer celle-ci dans une application non sécurisé) </a:t>
            </a:r>
            <a:endParaRPr/>
          </a:p>
          <a:p>
            <a:pPr indent="-3302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Mettre en place des ressources sur la conception du système de sécurité</a:t>
            </a:r>
            <a:endParaRPr/>
          </a:p>
          <a:p>
            <a:pPr indent="-3302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Définir un dossier d’architecture technique </a:t>
            </a:r>
            <a:endParaRPr/>
          </a:p>
          <a:p>
            <a:pPr indent="-3302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Valider ce dossier dans un comité de </a:t>
            </a:r>
            <a:r>
              <a:rPr lang="en-US"/>
              <a:t>sécurité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Décision à prendre : </a:t>
            </a:r>
            <a:endParaRPr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Arbitrer d’autres sujets de l’application (IHM / Processus/données)</a:t>
            </a:r>
            <a:endParaRPr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Déterminer une date de comité </a:t>
            </a:r>
            <a:endParaRPr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Déterminer les leaders du sujet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3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Sujet 2 :</a:t>
            </a:r>
            <a:r>
              <a:rPr lang="en-US"/>
              <a:t> Pilote à blanc</a:t>
            </a:r>
            <a:endParaRPr/>
          </a:p>
        </p:txBody>
      </p:sp>
      <p:sp>
        <p:nvSpPr>
          <p:cNvPr id="402" name="Google Shape;402;p23"/>
          <p:cNvSpPr txBox="1"/>
          <p:nvPr>
            <p:ph idx="1" type="body"/>
          </p:nvPr>
        </p:nvSpPr>
        <p:spPr>
          <a:xfrm>
            <a:off x="685800" y="1498600"/>
            <a:ext cx="89725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rPr lang="en-US"/>
              <a:t>Pilote à blanc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t/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rPr lang="en-US"/>
              <a:t>	Le pilote à blanc doit être retardé parce que: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t/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L’IHM n’est pas fini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Il n’y a aucune sécurité sur l’application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Certains projet en parallèle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La migration des données n’est pas encore réalisée à 100%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Il faut donc retarder le pilote à blanc d’un mois, cela nous permettra aussi de mieux nous adapter par rapport à la concurrence qui annonce un grand renfort de pub et un meilleur service client.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Nous devons préparer un un pilote à blanc qui comptera: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Une analyse de la sécurité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Un test complet de l’IHM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Un test de la migration des données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None/>
            </a:pPr>
            <a:r>
              <a:rPr lang="en-US"/>
              <a:t>	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4"/>
          <p:cNvSpPr txBox="1"/>
          <p:nvPr>
            <p:ph type="title"/>
          </p:nvPr>
        </p:nvSpPr>
        <p:spPr>
          <a:xfrm>
            <a:off x="2362200" y="779462"/>
            <a:ext cx="75438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Sommaire</a:t>
            </a:r>
            <a:endParaRPr/>
          </a:p>
        </p:txBody>
      </p:sp>
      <p:sp>
        <p:nvSpPr>
          <p:cNvPr id="408" name="Google Shape;408;p24"/>
          <p:cNvSpPr txBox="1"/>
          <p:nvPr>
            <p:ph idx="1" type="body"/>
          </p:nvPr>
        </p:nvSpPr>
        <p:spPr>
          <a:xfrm>
            <a:off x="685800" y="1498600"/>
            <a:ext cx="89725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Situation globale du projet XXX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Etat d’avancement des chantiers x, x, x, x, x, x, x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2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Avancement planning et charges du projet xxx par phase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Suivi des livrables du projet XXX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Planning V1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d’action de la V1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 consolidée des risques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Partie 3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1 (5 slides maxi)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Présentation sujet 2 (5 slides maxi)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3F246C"/>
              </a:buClr>
              <a:buSzPts val="1600"/>
              <a:buFont typeface="Arial"/>
              <a:buChar char="•"/>
            </a:pPr>
            <a:r>
              <a:rPr b="1" i="1" lang="en-US" sz="1600" u="none">
                <a:solidFill>
                  <a:srgbClr val="3F246C"/>
                </a:solidFill>
                <a:latin typeface="Arial"/>
                <a:ea typeface="Arial"/>
                <a:cs typeface="Arial"/>
                <a:sym typeface="Arial"/>
              </a:rPr>
              <a:t>Annexe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Graphiques divers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3F246C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4"/>
          <p:cNvSpPr/>
          <p:nvPr/>
        </p:nvSpPr>
        <p:spPr>
          <a:xfrm>
            <a:off x="381000" y="5461000"/>
            <a:ext cx="7620000" cy="406400"/>
          </a:xfrm>
          <a:prstGeom prst="rect">
            <a:avLst/>
          </a:prstGeom>
          <a:solidFill>
            <a:srgbClr val="FAFA48">
              <a:alpha val="49803"/>
            </a:srgbClr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5"/>
          <p:cNvSpPr txBox="1"/>
          <p:nvPr>
            <p:ph type="title"/>
          </p:nvPr>
        </p:nvSpPr>
        <p:spPr>
          <a:xfrm>
            <a:off x="2362200" y="779462"/>
            <a:ext cx="7543800" cy="426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Indicateurs</a:t>
            </a:r>
            <a:endParaRPr/>
          </a:p>
        </p:txBody>
      </p:sp>
      <p:sp>
        <p:nvSpPr>
          <p:cNvPr id="417" name="Google Shape;417;p25"/>
          <p:cNvSpPr txBox="1"/>
          <p:nvPr>
            <p:ph idx="1" type="body"/>
          </p:nvPr>
        </p:nvSpPr>
        <p:spPr>
          <a:xfrm>
            <a:off x="685800" y="1556225"/>
            <a:ext cx="8972400" cy="48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spcBef>
                <a:spcPts val="32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date de fin projet parallèle Ebur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date de fin projet parallèle CRM analytique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coverage du code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% satisfaction de l’IHM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efficacité en % du système de sécurité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Budget final utilisé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nombre de problème de cohérence de migration de données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indicateur de criticité des migrations de données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temps en j/H pour résoudre les trois erreurs bloquantes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réussite ou non du pilotes ou blanc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Date de définition des nouveaux processus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Date de migration totale des données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Budget prévisionnel de mise en production de Risktout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Budget utilisé pour la mise en production de Risktout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Budget en j/H utilisé au total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Date de fin de projet prévisionnel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Date de fin de projet atteinte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6"/>
          <p:cNvSpPr txBox="1"/>
          <p:nvPr>
            <p:ph type="title"/>
          </p:nvPr>
        </p:nvSpPr>
        <p:spPr>
          <a:xfrm>
            <a:off x="2362200" y="612775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C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hantier </a:t>
            </a:r>
            <a:r>
              <a:rPr lang="en-US"/>
              <a:t>IHM 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 janvier 2006</a:t>
            </a:r>
            <a:r>
              <a:rPr b="0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Indicateurs</a:t>
            </a:r>
            <a:endParaRPr/>
          </a:p>
        </p:txBody>
      </p:sp>
      <p:sp>
        <p:nvSpPr>
          <p:cNvPr id="423" name="Google Shape;423;p26"/>
          <p:cNvSpPr txBox="1"/>
          <p:nvPr/>
        </p:nvSpPr>
        <p:spPr>
          <a:xfrm>
            <a:off x="355600" y="1181100"/>
            <a:ext cx="9283800" cy="2238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Indicateurs de la semaine</a:t>
            </a:r>
            <a:endParaRPr/>
          </a:p>
        </p:txBody>
      </p:sp>
      <p:sp>
        <p:nvSpPr>
          <p:cNvPr id="424" name="Google Shape;424;p26"/>
          <p:cNvSpPr txBox="1"/>
          <p:nvPr/>
        </p:nvSpPr>
        <p:spPr>
          <a:xfrm>
            <a:off x="355600" y="1404937"/>
            <a:ext cx="9283800" cy="182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Interface Homme Machine (interface télé-opérateur)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5" name="Google Shape;425;p26"/>
          <p:cNvSpPr txBox="1"/>
          <p:nvPr/>
        </p:nvSpPr>
        <p:spPr>
          <a:xfrm>
            <a:off x="355600" y="3378200"/>
            <a:ext cx="9283800" cy="2253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Évolution des indicateurs dans le temps</a:t>
            </a:r>
            <a:endParaRPr/>
          </a:p>
        </p:txBody>
      </p:sp>
      <p:sp>
        <p:nvSpPr>
          <p:cNvPr id="426" name="Google Shape;426;p26"/>
          <p:cNvSpPr txBox="1"/>
          <p:nvPr/>
        </p:nvSpPr>
        <p:spPr>
          <a:xfrm>
            <a:off x="355600" y="3603625"/>
            <a:ext cx="9283800" cy="18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7" name="Google Shape;427;p26"/>
          <p:cNvSpPr txBox="1"/>
          <p:nvPr/>
        </p:nvSpPr>
        <p:spPr>
          <a:xfrm>
            <a:off x="355600" y="5880100"/>
            <a:ext cx="9283800" cy="5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>
                <a:solidFill>
                  <a:schemeClr val="dk1"/>
                </a:solidFill>
              </a:rPr>
              <a:t>Nous avons une interface IHM fonctionnelle mais qui demande de petit ajustement pour être à 100 % adaptée aux télé-opérateurs, nous avons déjà des équipes dessus.</a:t>
            </a:r>
            <a:endParaRPr/>
          </a:p>
        </p:txBody>
      </p:sp>
      <p:sp>
        <p:nvSpPr>
          <p:cNvPr id="428" name="Google Shape;428;p26"/>
          <p:cNvSpPr txBox="1"/>
          <p:nvPr/>
        </p:nvSpPr>
        <p:spPr>
          <a:xfrm>
            <a:off x="355600" y="5635625"/>
            <a:ext cx="92838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</p:txBody>
      </p:sp>
      <p:grpSp>
        <p:nvGrpSpPr>
          <p:cNvPr id="429" name="Google Shape;429;p26"/>
          <p:cNvGrpSpPr/>
          <p:nvPr/>
        </p:nvGrpSpPr>
        <p:grpSpPr>
          <a:xfrm>
            <a:off x="523863" y="3768705"/>
            <a:ext cx="2522378" cy="1641381"/>
            <a:chOff x="625475" y="1295400"/>
            <a:chExt cx="7947000" cy="4691000"/>
          </a:xfrm>
        </p:grpSpPr>
        <p:sp>
          <p:nvSpPr>
            <p:cNvPr id="430" name="Google Shape;430;p26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431" name="Google Shape;431;p26"/>
            <p:cNvCxnSpPr/>
            <p:nvPr/>
          </p:nvCxnSpPr>
          <p:spPr>
            <a:xfrm>
              <a:off x="1341437" y="452120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32" name="Google Shape;432;p26"/>
            <p:cNvCxnSpPr/>
            <p:nvPr/>
          </p:nvCxnSpPr>
          <p:spPr>
            <a:xfrm>
              <a:off x="1341437" y="394017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33" name="Google Shape;433;p26"/>
            <p:cNvCxnSpPr/>
            <p:nvPr/>
          </p:nvCxnSpPr>
          <p:spPr>
            <a:xfrm>
              <a:off x="1341437" y="335756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34" name="Google Shape;434;p26"/>
            <p:cNvCxnSpPr/>
            <p:nvPr/>
          </p:nvCxnSpPr>
          <p:spPr>
            <a:xfrm>
              <a:off x="1341437" y="277495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35" name="Google Shape;435;p26"/>
            <p:cNvCxnSpPr/>
            <p:nvPr/>
          </p:nvCxnSpPr>
          <p:spPr>
            <a:xfrm>
              <a:off x="1341437" y="2192337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36" name="Google Shape;436;p26"/>
            <p:cNvCxnSpPr/>
            <p:nvPr/>
          </p:nvCxnSpPr>
          <p:spPr>
            <a:xfrm>
              <a:off x="1341437" y="160972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437" name="Google Shape;437;p26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noFill/>
            <a:ln cap="flat" cmpd="sng" w="19050">
              <a:solidFill>
                <a:srgbClr val="8080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438" name="Google Shape;438;p26"/>
            <p:cNvCxnSpPr/>
            <p:nvPr/>
          </p:nvCxnSpPr>
          <p:spPr>
            <a:xfrm>
              <a:off x="1341437" y="1609725"/>
              <a:ext cx="1500" cy="34941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39" name="Google Shape;439;p26"/>
            <p:cNvCxnSpPr/>
            <p:nvPr/>
          </p:nvCxnSpPr>
          <p:spPr>
            <a:xfrm>
              <a:off x="1266825" y="510381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0" name="Google Shape;440;p26"/>
            <p:cNvCxnSpPr/>
            <p:nvPr/>
          </p:nvCxnSpPr>
          <p:spPr>
            <a:xfrm>
              <a:off x="1266825" y="452120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1" name="Google Shape;441;p26"/>
            <p:cNvCxnSpPr/>
            <p:nvPr/>
          </p:nvCxnSpPr>
          <p:spPr>
            <a:xfrm>
              <a:off x="1266825" y="394017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2" name="Google Shape;442;p26"/>
            <p:cNvCxnSpPr/>
            <p:nvPr/>
          </p:nvCxnSpPr>
          <p:spPr>
            <a:xfrm>
              <a:off x="1266825" y="335756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3" name="Google Shape;443;p26"/>
            <p:cNvCxnSpPr/>
            <p:nvPr/>
          </p:nvCxnSpPr>
          <p:spPr>
            <a:xfrm>
              <a:off x="1266825" y="277495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4" name="Google Shape;444;p26"/>
            <p:cNvCxnSpPr/>
            <p:nvPr/>
          </p:nvCxnSpPr>
          <p:spPr>
            <a:xfrm>
              <a:off x="1266825" y="2192337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5" name="Google Shape;445;p26"/>
            <p:cNvCxnSpPr/>
            <p:nvPr/>
          </p:nvCxnSpPr>
          <p:spPr>
            <a:xfrm>
              <a:off x="1266825" y="160972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6" name="Google Shape;446;p26"/>
            <p:cNvCxnSpPr/>
            <p:nvPr/>
          </p:nvCxnSpPr>
          <p:spPr>
            <a:xfrm>
              <a:off x="1341437" y="510381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7" name="Google Shape;447;p26"/>
            <p:cNvCxnSpPr/>
            <p:nvPr/>
          </p:nvCxnSpPr>
          <p:spPr>
            <a:xfrm flipH="1" rot="10800000">
              <a:off x="13414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8" name="Google Shape;448;p26"/>
            <p:cNvCxnSpPr/>
            <p:nvPr/>
          </p:nvCxnSpPr>
          <p:spPr>
            <a:xfrm flipH="1" rot="10800000">
              <a:off x="1763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49" name="Google Shape;449;p26"/>
            <p:cNvCxnSpPr/>
            <p:nvPr/>
          </p:nvCxnSpPr>
          <p:spPr>
            <a:xfrm flipH="1" rot="10800000">
              <a:off x="21669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0" name="Google Shape;450;p26"/>
            <p:cNvCxnSpPr/>
            <p:nvPr/>
          </p:nvCxnSpPr>
          <p:spPr>
            <a:xfrm flipH="1" rot="10800000">
              <a:off x="25892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1" name="Google Shape;451;p26"/>
            <p:cNvCxnSpPr/>
            <p:nvPr/>
          </p:nvCxnSpPr>
          <p:spPr>
            <a:xfrm flipH="1" rot="10800000">
              <a:off x="3011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2" name="Google Shape;452;p26"/>
            <p:cNvCxnSpPr/>
            <p:nvPr/>
          </p:nvCxnSpPr>
          <p:spPr>
            <a:xfrm flipH="1" rot="10800000">
              <a:off x="3414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3" name="Google Shape;453;p26"/>
            <p:cNvCxnSpPr/>
            <p:nvPr/>
          </p:nvCxnSpPr>
          <p:spPr>
            <a:xfrm flipH="1" rot="10800000">
              <a:off x="38369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4" name="Google Shape;454;p26"/>
            <p:cNvCxnSpPr/>
            <p:nvPr/>
          </p:nvCxnSpPr>
          <p:spPr>
            <a:xfrm flipH="1" rot="10800000">
              <a:off x="42592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5" name="Google Shape;455;p26"/>
            <p:cNvCxnSpPr/>
            <p:nvPr/>
          </p:nvCxnSpPr>
          <p:spPr>
            <a:xfrm flipH="1" rot="10800000">
              <a:off x="4662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6" name="Google Shape;456;p26"/>
            <p:cNvCxnSpPr/>
            <p:nvPr/>
          </p:nvCxnSpPr>
          <p:spPr>
            <a:xfrm flipH="1" rot="10800000">
              <a:off x="50847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7" name="Google Shape;457;p26"/>
            <p:cNvCxnSpPr/>
            <p:nvPr/>
          </p:nvCxnSpPr>
          <p:spPr>
            <a:xfrm flipH="1" rot="10800000">
              <a:off x="548957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8" name="Google Shape;458;p26"/>
            <p:cNvCxnSpPr/>
            <p:nvPr/>
          </p:nvCxnSpPr>
          <p:spPr>
            <a:xfrm flipH="1" rot="10800000">
              <a:off x="59118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59" name="Google Shape;459;p26"/>
            <p:cNvCxnSpPr/>
            <p:nvPr/>
          </p:nvCxnSpPr>
          <p:spPr>
            <a:xfrm flipH="1" rot="10800000">
              <a:off x="6334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0" name="Google Shape;460;p26"/>
            <p:cNvCxnSpPr/>
            <p:nvPr/>
          </p:nvCxnSpPr>
          <p:spPr>
            <a:xfrm flipH="1" rot="10800000">
              <a:off x="67373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1" name="Google Shape;461;p26"/>
            <p:cNvCxnSpPr/>
            <p:nvPr/>
          </p:nvCxnSpPr>
          <p:spPr>
            <a:xfrm flipH="1" rot="10800000">
              <a:off x="71596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2" name="Google Shape;462;p26"/>
            <p:cNvCxnSpPr/>
            <p:nvPr/>
          </p:nvCxnSpPr>
          <p:spPr>
            <a:xfrm flipH="1" rot="10800000">
              <a:off x="75819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3" name="Google Shape;463;p26"/>
            <p:cNvCxnSpPr/>
            <p:nvPr/>
          </p:nvCxnSpPr>
          <p:spPr>
            <a:xfrm flipH="1" rot="10800000">
              <a:off x="7985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4" name="Google Shape;464;p26"/>
            <p:cNvCxnSpPr/>
            <p:nvPr/>
          </p:nvCxnSpPr>
          <p:spPr>
            <a:xfrm flipH="1" rot="10800000">
              <a:off x="84074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5" name="Google Shape;465;p26"/>
            <p:cNvCxnSpPr/>
            <p:nvPr/>
          </p:nvCxnSpPr>
          <p:spPr>
            <a:xfrm flipH="1" rot="10800000">
              <a:off x="1543050" y="1911500"/>
              <a:ext cx="422400" cy="2609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6" name="Google Shape;466;p26"/>
            <p:cNvCxnSpPr/>
            <p:nvPr/>
          </p:nvCxnSpPr>
          <p:spPr>
            <a:xfrm>
              <a:off x="1965325" y="1911350"/>
              <a:ext cx="422400" cy="20289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7" name="Google Shape;467;p26"/>
            <p:cNvCxnSpPr/>
            <p:nvPr/>
          </p:nvCxnSpPr>
          <p:spPr>
            <a:xfrm flipH="1" rot="10800000">
              <a:off x="2387600" y="3657575"/>
              <a:ext cx="4032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8" name="Google Shape;468;p26"/>
            <p:cNvCxnSpPr/>
            <p:nvPr/>
          </p:nvCxnSpPr>
          <p:spPr>
            <a:xfrm>
              <a:off x="2790825" y="3657600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69" name="Google Shape;469;p26"/>
            <p:cNvCxnSpPr/>
            <p:nvPr/>
          </p:nvCxnSpPr>
          <p:spPr>
            <a:xfrm>
              <a:off x="3213100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0" name="Google Shape;470;p26"/>
            <p:cNvCxnSpPr/>
            <p:nvPr/>
          </p:nvCxnSpPr>
          <p:spPr>
            <a:xfrm flipH="1" rot="10800000">
              <a:off x="3635375" y="4240099"/>
              <a:ext cx="403200" cy="2811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1" name="Google Shape;471;p26"/>
            <p:cNvCxnSpPr/>
            <p:nvPr/>
          </p:nvCxnSpPr>
          <p:spPr>
            <a:xfrm flipH="1" rot="10800000">
              <a:off x="4038600" y="3357612"/>
              <a:ext cx="4224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2" name="Google Shape;472;p26"/>
            <p:cNvCxnSpPr/>
            <p:nvPr/>
          </p:nvCxnSpPr>
          <p:spPr>
            <a:xfrm>
              <a:off x="4460875" y="3357562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3" name="Google Shape;473;p26"/>
            <p:cNvCxnSpPr/>
            <p:nvPr/>
          </p:nvCxnSpPr>
          <p:spPr>
            <a:xfrm flipH="1" rot="10800000">
              <a:off x="4883150" y="3657575"/>
              <a:ext cx="4047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4" name="Google Shape;474;p26"/>
            <p:cNvCxnSpPr/>
            <p:nvPr/>
          </p:nvCxnSpPr>
          <p:spPr>
            <a:xfrm>
              <a:off x="5287962" y="3657600"/>
              <a:ext cx="4206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5" name="Google Shape;475;p26"/>
            <p:cNvCxnSpPr/>
            <p:nvPr/>
          </p:nvCxnSpPr>
          <p:spPr>
            <a:xfrm flipH="1" rot="10800000">
              <a:off x="5708650" y="3357612"/>
              <a:ext cx="4047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6" name="Google Shape;476;p26"/>
            <p:cNvCxnSpPr/>
            <p:nvPr/>
          </p:nvCxnSpPr>
          <p:spPr>
            <a:xfrm>
              <a:off x="6113462" y="3357562"/>
              <a:ext cx="422400" cy="11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7" name="Google Shape;477;p26"/>
            <p:cNvCxnSpPr/>
            <p:nvPr/>
          </p:nvCxnSpPr>
          <p:spPr>
            <a:xfrm>
              <a:off x="6535737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8" name="Google Shape;478;p26"/>
            <p:cNvCxnSpPr/>
            <p:nvPr/>
          </p:nvCxnSpPr>
          <p:spPr>
            <a:xfrm>
              <a:off x="6958012" y="4521200"/>
              <a:ext cx="4032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79" name="Google Shape;479;p26"/>
            <p:cNvCxnSpPr/>
            <p:nvPr/>
          </p:nvCxnSpPr>
          <p:spPr>
            <a:xfrm>
              <a:off x="7361237" y="4521200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80" name="Google Shape;480;p26"/>
            <p:cNvCxnSpPr/>
            <p:nvPr/>
          </p:nvCxnSpPr>
          <p:spPr>
            <a:xfrm flipH="1" rot="10800000">
              <a:off x="7783512" y="4240112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481" name="Google Shape;481;p26"/>
            <p:cNvSpPr/>
            <p:nvPr/>
          </p:nvSpPr>
          <p:spPr>
            <a:xfrm>
              <a:off x="148748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2" name="Google Shape;482;p26"/>
            <p:cNvSpPr/>
            <p:nvPr/>
          </p:nvSpPr>
          <p:spPr>
            <a:xfrm>
              <a:off x="1909762" y="1851025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3" name="Google Shape;483;p26"/>
            <p:cNvSpPr/>
            <p:nvPr/>
          </p:nvSpPr>
          <p:spPr>
            <a:xfrm>
              <a:off x="2332037" y="3879850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4" name="Google Shape;484;p26"/>
            <p:cNvSpPr/>
            <p:nvPr/>
          </p:nvSpPr>
          <p:spPr>
            <a:xfrm>
              <a:off x="2735262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5" name="Google Shape;485;p26"/>
            <p:cNvSpPr/>
            <p:nvPr/>
          </p:nvSpPr>
          <p:spPr>
            <a:xfrm>
              <a:off x="315753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6" name="Google Shape;486;p26"/>
            <p:cNvSpPr/>
            <p:nvPr/>
          </p:nvSpPr>
          <p:spPr>
            <a:xfrm>
              <a:off x="3579812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7" name="Google Shape;487;p26"/>
            <p:cNvSpPr/>
            <p:nvPr/>
          </p:nvSpPr>
          <p:spPr>
            <a:xfrm>
              <a:off x="3984625" y="4179887"/>
              <a:ext cx="906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8" name="Google Shape;488;p26"/>
            <p:cNvSpPr/>
            <p:nvPr/>
          </p:nvSpPr>
          <p:spPr>
            <a:xfrm>
              <a:off x="4406900" y="3297237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9" name="Google Shape;489;p26"/>
            <p:cNvSpPr/>
            <p:nvPr/>
          </p:nvSpPr>
          <p:spPr>
            <a:xfrm>
              <a:off x="4829175" y="3879850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0" name="Google Shape;490;p26"/>
            <p:cNvSpPr/>
            <p:nvPr/>
          </p:nvSpPr>
          <p:spPr>
            <a:xfrm>
              <a:off x="5232400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1" name="Google Shape;491;p26"/>
            <p:cNvSpPr/>
            <p:nvPr/>
          </p:nvSpPr>
          <p:spPr>
            <a:xfrm>
              <a:off x="565467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2" name="Google Shape;492;p26"/>
            <p:cNvSpPr/>
            <p:nvPr/>
          </p:nvSpPr>
          <p:spPr>
            <a:xfrm>
              <a:off x="6057900" y="3297237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64801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4" name="Google Shape;494;p26"/>
            <p:cNvSpPr/>
            <p:nvPr/>
          </p:nvSpPr>
          <p:spPr>
            <a:xfrm>
              <a:off x="6902450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5" name="Google Shape;495;p26"/>
            <p:cNvSpPr/>
            <p:nvPr/>
          </p:nvSpPr>
          <p:spPr>
            <a:xfrm>
              <a:off x="73056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6" name="Google Shape;496;p26"/>
            <p:cNvSpPr/>
            <p:nvPr/>
          </p:nvSpPr>
          <p:spPr>
            <a:xfrm>
              <a:off x="7727950" y="50434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815022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8" name="Google Shape;498;p26"/>
            <p:cNvSpPr txBox="1"/>
            <p:nvPr/>
          </p:nvSpPr>
          <p:spPr>
            <a:xfrm>
              <a:off x="1025525" y="4943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499" name="Google Shape;499;p26"/>
            <p:cNvSpPr txBox="1"/>
            <p:nvPr/>
          </p:nvSpPr>
          <p:spPr>
            <a:xfrm>
              <a:off x="1025525" y="4357687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500" name="Google Shape;500;p26"/>
            <p:cNvSpPr txBox="1"/>
            <p:nvPr/>
          </p:nvSpPr>
          <p:spPr>
            <a:xfrm>
              <a:off x="1025525" y="378142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501" name="Google Shape;501;p26"/>
            <p:cNvSpPr txBox="1"/>
            <p:nvPr/>
          </p:nvSpPr>
          <p:spPr>
            <a:xfrm>
              <a:off x="1025525" y="3192462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502" name="Google Shape;502;p26"/>
            <p:cNvSpPr txBox="1"/>
            <p:nvPr/>
          </p:nvSpPr>
          <p:spPr>
            <a:xfrm>
              <a:off x="1025525" y="2616200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503" name="Google Shape;503;p26"/>
            <p:cNvSpPr txBox="1"/>
            <p:nvPr/>
          </p:nvSpPr>
          <p:spPr>
            <a:xfrm>
              <a:off x="900112" y="2030412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504" name="Google Shape;504;p26"/>
            <p:cNvSpPr txBox="1"/>
            <p:nvPr/>
          </p:nvSpPr>
          <p:spPr>
            <a:xfrm>
              <a:off x="900112" y="1449387"/>
              <a:ext cx="4413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505" name="Google Shape;505;p26"/>
            <p:cNvSpPr txBox="1"/>
            <p:nvPr/>
          </p:nvSpPr>
          <p:spPr>
            <a:xfrm>
              <a:off x="148590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506" name="Google Shape;506;p26"/>
            <p:cNvSpPr txBox="1"/>
            <p:nvPr/>
          </p:nvSpPr>
          <p:spPr>
            <a:xfrm>
              <a:off x="191135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507" name="Google Shape;507;p26"/>
            <p:cNvSpPr txBox="1"/>
            <p:nvPr/>
          </p:nvSpPr>
          <p:spPr>
            <a:xfrm>
              <a:off x="23304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508" name="Google Shape;508;p26"/>
            <p:cNvSpPr txBox="1"/>
            <p:nvPr/>
          </p:nvSpPr>
          <p:spPr>
            <a:xfrm>
              <a:off x="27352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509" name="Google Shape;509;p26"/>
            <p:cNvSpPr txBox="1"/>
            <p:nvPr/>
          </p:nvSpPr>
          <p:spPr>
            <a:xfrm>
              <a:off x="31559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510" name="Google Shape;510;p26"/>
            <p:cNvSpPr txBox="1"/>
            <p:nvPr/>
          </p:nvSpPr>
          <p:spPr>
            <a:xfrm>
              <a:off x="358140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511" name="Google Shape;511;p26"/>
            <p:cNvSpPr txBox="1"/>
            <p:nvPr/>
          </p:nvSpPr>
          <p:spPr>
            <a:xfrm>
              <a:off x="398621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512" name="Google Shape;512;p26"/>
            <p:cNvSpPr txBox="1"/>
            <p:nvPr/>
          </p:nvSpPr>
          <p:spPr>
            <a:xfrm>
              <a:off x="4402137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513" name="Google Shape;513;p26"/>
            <p:cNvSpPr txBox="1"/>
            <p:nvPr/>
          </p:nvSpPr>
          <p:spPr>
            <a:xfrm>
              <a:off x="48307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514" name="Google Shape;514;p26"/>
            <p:cNvSpPr txBox="1"/>
            <p:nvPr/>
          </p:nvSpPr>
          <p:spPr>
            <a:xfrm>
              <a:off x="516096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515" name="Google Shape;515;p26"/>
            <p:cNvSpPr txBox="1"/>
            <p:nvPr/>
          </p:nvSpPr>
          <p:spPr>
            <a:xfrm>
              <a:off x="55816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/>
            </a:p>
          </p:txBody>
        </p:sp>
        <p:sp>
          <p:nvSpPr>
            <p:cNvPr id="516" name="Google Shape;516;p26"/>
            <p:cNvSpPr txBox="1"/>
            <p:nvPr/>
          </p:nvSpPr>
          <p:spPr>
            <a:xfrm>
              <a:off x="5986462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517" name="Google Shape;517;p26"/>
            <p:cNvSpPr txBox="1"/>
            <p:nvPr/>
          </p:nvSpPr>
          <p:spPr>
            <a:xfrm>
              <a:off x="64071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/>
            </a:p>
          </p:txBody>
        </p:sp>
        <p:sp>
          <p:nvSpPr>
            <p:cNvPr id="518" name="Google Shape;518;p26"/>
            <p:cNvSpPr txBox="1"/>
            <p:nvPr/>
          </p:nvSpPr>
          <p:spPr>
            <a:xfrm>
              <a:off x="682783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519" name="Google Shape;519;p26"/>
            <p:cNvSpPr txBox="1"/>
            <p:nvPr/>
          </p:nvSpPr>
          <p:spPr>
            <a:xfrm>
              <a:off x="722788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  <p:sp>
          <p:nvSpPr>
            <p:cNvPr id="520" name="Google Shape;520;p26"/>
            <p:cNvSpPr txBox="1"/>
            <p:nvPr/>
          </p:nvSpPr>
          <p:spPr>
            <a:xfrm>
              <a:off x="765651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sp>
          <p:nvSpPr>
            <p:cNvPr id="521" name="Google Shape;521;p26"/>
            <p:cNvSpPr txBox="1"/>
            <p:nvPr/>
          </p:nvSpPr>
          <p:spPr>
            <a:xfrm>
              <a:off x="807720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  <p:sp>
          <p:nvSpPr>
            <p:cNvPr id="522" name="Google Shape;522;p26"/>
            <p:cNvSpPr txBox="1"/>
            <p:nvPr/>
          </p:nvSpPr>
          <p:spPr>
            <a:xfrm>
              <a:off x="4572000" y="5549900"/>
              <a:ext cx="16350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Semaine</a:t>
              </a:r>
              <a:endParaRPr/>
            </a:p>
          </p:txBody>
        </p:sp>
        <p:sp>
          <p:nvSpPr>
            <p:cNvPr id="523" name="Google Shape;523;p26"/>
            <p:cNvSpPr txBox="1"/>
            <p:nvPr/>
          </p:nvSpPr>
          <p:spPr>
            <a:xfrm rot="-5400000">
              <a:off x="673125" y="3013125"/>
              <a:ext cx="4857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Nb</a:t>
              </a:r>
              <a:endParaRPr/>
            </a:p>
          </p:txBody>
        </p:sp>
        <p:sp>
          <p:nvSpPr>
            <p:cNvPr id="524" name="Google Shape;524;p26"/>
            <p:cNvSpPr/>
            <p:nvPr/>
          </p:nvSpPr>
          <p:spPr>
            <a:xfrm>
              <a:off x="625475" y="1295400"/>
              <a:ext cx="7947000" cy="46323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25" name="Google Shape;5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3771900"/>
            <a:ext cx="3048001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803650"/>
            <a:ext cx="2971800" cy="165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7"/>
          <p:cNvSpPr txBox="1"/>
          <p:nvPr>
            <p:ph type="title"/>
          </p:nvPr>
        </p:nvSpPr>
        <p:spPr>
          <a:xfrm>
            <a:off x="2362200" y="612775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C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hantier </a:t>
            </a:r>
            <a:r>
              <a:rPr lang="en-US"/>
              <a:t>Données 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x janvier 2006</a:t>
            </a:r>
            <a:r>
              <a:rPr b="0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Indicateurs</a:t>
            </a:r>
            <a:endParaRPr/>
          </a:p>
        </p:txBody>
      </p:sp>
      <p:sp>
        <p:nvSpPr>
          <p:cNvPr id="532" name="Google Shape;532;p27"/>
          <p:cNvSpPr txBox="1"/>
          <p:nvPr/>
        </p:nvSpPr>
        <p:spPr>
          <a:xfrm>
            <a:off x="355600" y="1181100"/>
            <a:ext cx="9283800" cy="2238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Indicateurs de la semaine</a:t>
            </a:r>
            <a:endParaRPr/>
          </a:p>
        </p:txBody>
      </p:sp>
      <p:sp>
        <p:nvSpPr>
          <p:cNvPr id="533" name="Google Shape;533;p27"/>
          <p:cNvSpPr txBox="1"/>
          <p:nvPr/>
        </p:nvSpPr>
        <p:spPr>
          <a:xfrm>
            <a:off x="355600" y="1404937"/>
            <a:ext cx="9283800" cy="182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25% des données chargées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Incohérence de certaines données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4" name="Google Shape;534;p27"/>
          <p:cNvSpPr txBox="1"/>
          <p:nvPr/>
        </p:nvSpPr>
        <p:spPr>
          <a:xfrm>
            <a:off x="355600" y="3378200"/>
            <a:ext cx="9283800" cy="2253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Évolution des indicateurs dans le temps</a:t>
            </a:r>
            <a:endParaRPr/>
          </a:p>
        </p:txBody>
      </p:sp>
      <p:sp>
        <p:nvSpPr>
          <p:cNvPr id="535" name="Google Shape;535;p27"/>
          <p:cNvSpPr txBox="1"/>
          <p:nvPr/>
        </p:nvSpPr>
        <p:spPr>
          <a:xfrm>
            <a:off x="355600" y="3603625"/>
            <a:ext cx="9283800" cy="18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6" name="Google Shape;536;p27"/>
          <p:cNvSpPr txBox="1"/>
          <p:nvPr/>
        </p:nvSpPr>
        <p:spPr>
          <a:xfrm>
            <a:off x="355600" y="5880100"/>
            <a:ext cx="9283800" cy="5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>
                <a:solidFill>
                  <a:schemeClr val="dk1"/>
                </a:solidFill>
              </a:rPr>
              <a:t>Nous devons revoir le processus de migration des données pour </a:t>
            </a:r>
            <a:r>
              <a:rPr b="1" i="1" lang="en-US">
                <a:solidFill>
                  <a:schemeClr val="dk1"/>
                </a:solidFill>
              </a:rPr>
              <a:t>accélérer</a:t>
            </a:r>
            <a:r>
              <a:rPr b="1" i="1" lang="en-US">
                <a:solidFill>
                  <a:schemeClr val="dk1"/>
                </a:solidFill>
              </a:rPr>
              <a:t> le processus et le </a:t>
            </a:r>
            <a:r>
              <a:rPr b="1" i="1" lang="en-US">
                <a:solidFill>
                  <a:schemeClr val="dk1"/>
                </a:solidFill>
              </a:rPr>
              <a:t>sécuriser</a:t>
            </a:r>
            <a:endParaRPr/>
          </a:p>
        </p:txBody>
      </p:sp>
      <p:sp>
        <p:nvSpPr>
          <p:cNvPr id="537" name="Google Shape;537;p27"/>
          <p:cNvSpPr txBox="1"/>
          <p:nvPr/>
        </p:nvSpPr>
        <p:spPr>
          <a:xfrm>
            <a:off x="355600" y="5635625"/>
            <a:ext cx="92838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</p:txBody>
      </p:sp>
      <p:grpSp>
        <p:nvGrpSpPr>
          <p:cNvPr id="538" name="Google Shape;538;p27"/>
          <p:cNvGrpSpPr/>
          <p:nvPr/>
        </p:nvGrpSpPr>
        <p:grpSpPr>
          <a:xfrm>
            <a:off x="523863" y="3768705"/>
            <a:ext cx="2522378" cy="1641381"/>
            <a:chOff x="625475" y="1295400"/>
            <a:chExt cx="7947000" cy="4691000"/>
          </a:xfrm>
        </p:grpSpPr>
        <p:sp>
          <p:nvSpPr>
            <p:cNvPr id="539" name="Google Shape;539;p27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540" name="Google Shape;540;p27"/>
            <p:cNvCxnSpPr/>
            <p:nvPr/>
          </p:nvCxnSpPr>
          <p:spPr>
            <a:xfrm>
              <a:off x="1341437" y="452120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41" name="Google Shape;541;p27"/>
            <p:cNvCxnSpPr/>
            <p:nvPr/>
          </p:nvCxnSpPr>
          <p:spPr>
            <a:xfrm>
              <a:off x="1341437" y="394017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42" name="Google Shape;542;p27"/>
            <p:cNvCxnSpPr/>
            <p:nvPr/>
          </p:nvCxnSpPr>
          <p:spPr>
            <a:xfrm>
              <a:off x="1341437" y="335756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43" name="Google Shape;543;p27"/>
            <p:cNvCxnSpPr/>
            <p:nvPr/>
          </p:nvCxnSpPr>
          <p:spPr>
            <a:xfrm>
              <a:off x="1341437" y="277495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44" name="Google Shape;544;p27"/>
            <p:cNvCxnSpPr/>
            <p:nvPr/>
          </p:nvCxnSpPr>
          <p:spPr>
            <a:xfrm>
              <a:off x="1341437" y="2192337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45" name="Google Shape;545;p27"/>
            <p:cNvCxnSpPr/>
            <p:nvPr/>
          </p:nvCxnSpPr>
          <p:spPr>
            <a:xfrm>
              <a:off x="1341437" y="160972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46" name="Google Shape;546;p27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noFill/>
            <a:ln cap="flat" cmpd="sng" w="19050">
              <a:solidFill>
                <a:srgbClr val="8080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547" name="Google Shape;547;p27"/>
            <p:cNvCxnSpPr/>
            <p:nvPr/>
          </p:nvCxnSpPr>
          <p:spPr>
            <a:xfrm>
              <a:off x="1341437" y="1609725"/>
              <a:ext cx="1500" cy="34941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48" name="Google Shape;548;p27"/>
            <p:cNvCxnSpPr/>
            <p:nvPr/>
          </p:nvCxnSpPr>
          <p:spPr>
            <a:xfrm>
              <a:off x="1266825" y="510381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49" name="Google Shape;549;p27"/>
            <p:cNvCxnSpPr/>
            <p:nvPr/>
          </p:nvCxnSpPr>
          <p:spPr>
            <a:xfrm>
              <a:off x="1266825" y="452120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0" name="Google Shape;550;p27"/>
            <p:cNvCxnSpPr/>
            <p:nvPr/>
          </p:nvCxnSpPr>
          <p:spPr>
            <a:xfrm>
              <a:off x="1266825" y="394017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1" name="Google Shape;551;p27"/>
            <p:cNvCxnSpPr/>
            <p:nvPr/>
          </p:nvCxnSpPr>
          <p:spPr>
            <a:xfrm>
              <a:off x="1266825" y="335756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2" name="Google Shape;552;p27"/>
            <p:cNvCxnSpPr/>
            <p:nvPr/>
          </p:nvCxnSpPr>
          <p:spPr>
            <a:xfrm>
              <a:off x="1266825" y="277495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3" name="Google Shape;553;p27"/>
            <p:cNvCxnSpPr/>
            <p:nvPr/>
          </p:nvCxnSpPr>
          <p:spPr>
            <a:xfrm>
              <a:off x="1266825" y="2192337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4" name="Google Shape;554;p27"/>
            <p:cNvCxnSpPr/>
            <p:nvPr/>
          </p:nvCxnSpPr>
          <p:spPr>
            <a:xfrm>
              <a:off x="1266825" y="160972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5" name="Google Shape;555;p27"/>
            <p:cNvCxnSpPr/>
            <p:nvPr/>
          </p:nvCxnSpPr>
          <p:spPr>
            <a:xfrm>
              <a:off x="1341437" y="510381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6" name="Google Shape;556;p27"/>
            <p:cNvCxnSpPr/>
            <p:nvPr/>
          </p:nvCxnSpPr>
          <p:spPr>
            <a:xfrm flipH="1" rot="10800000">
              <a:off x="13414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7" name="Google Shape;557;p27"/>
            <p:cNvCxnSpPr/>
            <p:nvPr/>
          </p:nvCxnSpPr>
          <p:spPr>
            <a:xfrm flipH="1" rot="10800000">
              <a:off x="1763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8" name="Google Shape;558;p27"/>
            <p:cNvCxnSpPr/>
            <p:nvPr/>
          </p:nvCxnSpPr>
          <p:spPr>
            <a:xfrm flipH="1" rot="10800000">
              <a:off x="21669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59" name="Google Shape;559;p27"/>
            <p:cNvCxnSpPr/>
            <p:nvPr/>
          </p:nvCxnSpPr>
          <p:spPr>
            <a:xfrm flipH="1" rot="10800000">
              <a:off x="25892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0" name="Google Shape;560;p27"/>
            <p:cNvCxnSpPr/>
            <p:nvPr/>
          </p:nvCxnSpPr>
          <p:spPr>
            <a:xfrm flipH="1" rot="10800000">
              <a:off x="3011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1" name="Google Shape;561;p27"/>
            <p:cNvCxnSpPr/>
            <p:nvPr/>
          </p:nvCxnSpPr>
          <p:spPr>
            <a:xfrm flipH="1" rot="10800000">
              <a:off x="3414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2" name="Google Shape;562;p27"/>
            <p:cNvCxnSpPr/>
            <p:nvPr/>
          </p:nvCxnSpPr>
          <p:spPr>
            <a:xfrm flipH="1" rot="10800000">
              <a:off x="38369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3" name="Google Shape;563;p27"/>
            <p:cNvCxnSpPr/>
            <p:nvPr/>
          </p:nvCxnSpPr>
          <p:spPr>
            <a:xfrm flipH="1" rot="10800000">
              <a:off x="42592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4" name="Google Shape;564;p27"/>
            <p:cNvCxnSpPr/>
            <p:nvPr/>
          </p:nvCxnSpPr>
          <p:spPr>
            <a:xfrm flipH="1" rot="10800000">
              <a:off x="4662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5" name="Google Shape;565;p27"/>
            <p:cNvCxnSpPr/>
            <p:nvPr/>
          </p:nvCxnSpPr>
          <p:spPr>
            <a:xfrm flipH="1" rot="10800000">
              <a:off x="50847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6" name="Google Shape;566;p27"/>
            <p:cNvCxnSpPr/>
            <p:nvPr/>
          </p:nvCxnSpPr>
          <p:spPr>
            <a:xfrm flipH="1" rot="10800000">
              <a:off x="548957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7" name="Google Shape;567;p27"/>
            <p:cNvCxnSpPr/>
            <p:nvPr/>
          </p:nvCxnSpPr>
          <p:spPr>
            <a:xfrm flipH="1" rot="10800000">
              <a:off x="59118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8" name="Google Shape;568;p27"/>
            <p:cNvCxnSpPr/>
            <p:nvPr/>
          </p:nvCxnSpPr>
          <p:spPr>
            <a:xfrm flipH="1" rot="10800000">
              <a:off x="6334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9" name="Google Shape;569;p27"/>
            <p:cNvCxnSpPr/>
            <p:nvPr/>
          </p:nvCxnSpPr>
          <p:spPr>
            <a:xfrm flipH="1" rot="10800000">
              <a:off x="67373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0" name="Google Shape;570;p27"/>
            <p:cNvCxnSpPr/>
            <p:nvPr/>
          </p:nvCxnSpPr>
          <p:spPr>
            <a:xfrm flipH="1" rot="10800000">
              <a:off x="71596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1" name="Google Shape;571;p27"/>
            <p:cNvCxnSpPr/>
            <p:nvPr/>
          </p:nvCxnSpPr>
          <p:spPr>
            <a:xfrm flipH="1" rot="10800000">
              <a:off x="75819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2" name="Google Shape;572;p27"/>
            <p:cNvCxnSpPr/>
            <p:nvPr/>
          </p:nvCxnSpPr>
          <p:spPr>
            <a:xfrm flipH="1" rot="10800000">
              <a:off x="7985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3" name="Google Shape;573;p27"/>
            <p:cNvCxnSpPr/>
            <p:nvPr/>
          </p:nvCxnSpPr>
          <p:spPr>
            <a:xfrm flipH="1" rot="10800000">
              <a:off x="84074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4" name="Google Shape;574;p27"/>
            <p:cNvCxnSpPr/>
            <p:nvPr/>
          </p:nvCxnSpPr>
          <p:spPr>
            <a:xfrm flipH="1" rot="10800000">
              <a:off x="1543050" y="1911500"/>
              <a:ext cx="422400" cy="2609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5" name="Google Shape;575;p27"/>
            <p:cNvCxnSpPr/>
            <p:nvPr/>
          </p:nvCxnSpPr>
          <p:spPr>
            <a:xfrm>
              <a:off x="1965325" y="1911350"/>
              <a:ext cx="422400" cy="20289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6" name="Google Shape;576;p27"/>
            <p:cNvCxnSpPr/>
            <p:nvPr/>
          </p:nvCxnSpPr>
          <p:spPr>
            <a:xfrm flipH="1" rot="10800000">
              <a:off x="2387600" y="3657575"/>
              <a:ext cx="4032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7" name="Google Shape;577;p27"/>
            <p:cNvCxnSpPr/>
            <p:nvPr/>
          </p:nvCxnSpPr>
          <p:spPr>
            <a:xfrm>
              <a:off x="2790825" y="3657600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8" name="Google Shape;578;p27"/>
            <p:cNvCxnSpPr/>
            <p:nvPr/>
          </p:nvCxnSpPr>
          <p:spPr>
            <a:xfrm>
              <a:off x="3213100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9" name="Google Shape;579;p27"/>
            <p:cNvCxnSpPr/>
            <p:nvPr/>
          </p:nvCxnSpPr>
          <p:spPr>
            <a:xfrm flipH="1" rot="10800000">
              <a:off x="3635375" y="4240099"/>
              <a:ext cx="403200" cy="2811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0" name="Google Shape;580;p27"/>
            <p:cNvCxnSpPr/>
            <p:nvPr/>
          </p:nvCxnSpPr>
          <p:spPr>
            <a:xfrm flipH="1" rot="10800000">
              <a:off x="4038600" y="3357612"/>
              <a:ext cx="4224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1" name="Google Shape;581;p27"/>
            <p:cNvCxnSpPr/>
            <p:nvPr/>
          </p:nvCxnSpPr>
          <p:spPr>
            <a:xfrm>
              <a:off x="4460875" y="3357562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2" name="Google Shape;582;p27"/>
            <p:cNvCxnSpPr/>
            <p:nvPr/>
          </p:nvCxnSpPr>
          <p:spPr>
            <a:xfrm flipH="1" rot="10800000">
              <a:off x="4883150" y="3657575"/>
              <a:ext cx="4047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3" name="Google Shape;583;p27"/>
            <p:cNvCxnSpPr/>
            <p:nvPr/>
          </p:nvCxnSpPr>
          <p:spPr>
            <a:xfrm>
              <a:off x="5287962" y="3657600"/>
              <a:ext cx="4206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4" name="Google Shape;584;p27"/>
            <p:cNvCxnSpPr/>
            <p:nvPr/>
          </p:nvCxnSpPr>
          <p:spPr>
            <a:xfrm flipH="1" rot="10800000">
              <a:off x="5708650" y="3357612"/>
              <a:ext cx="4047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5" name="Google Shape;585;p27"/>
            <p:cNvCxnSpPr/>
            <p:nvPr/>
          </p:nvCxnSpPr>
          <p:spPr>
            <a:xfrm>
              <a:off x="6113462" y="3357562"/>
              <a:ext cx="422400" cy="11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6" name="Google Shape;586;p27"/>
            <p:cNvCxnSpPr/>
            <p:nvPr/>
          </p:nvCxnSpPr>
          <p:spPr>
            <a:xfrm>
              <a:off x="6535737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7" name="Google Shape;587;p27"/>
            <p:cNvCxnSpPr/>
            <p:nvPr/>
          </p:nvCxnSpPr>
          <p:spPr>
            <a:xfrm>
              <a:off x="6958012" y="4521200"/>
              <a:ext cx="4032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8" name="Google Shape;588;p27"/>
            <p:cNvCxnSpPr/>
            <p:nvPr/>
          </p:nvCxnSpPr>
          <p:spPr>
            <a:xfrm>
              <a:off x="7361237" y="4521200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9" name="Google Shape;589;p27"/>
            <p:cNvCxnSpPr/>
            <p:nvPr/>
          </p:nvCxnSpPr>
          <p:spPr>
            <a:xfrm flipH="1" rot="10800000">
              <a:off x="7783512" y="4240112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90" name="Google Shape;590;p27"/>
            <p:cNvSpPr/>
            <p:nvPr/>
          </p:nvSpPr>
          <p:spPr>
            <a:xfrm>
              <a:off x="148748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1" name="Google Shape;591;p27"/>
            <p:cNvSpPr/>
            <p:nvPr/>
          </p:nvSpPr>
          <p:spPr>
            <a:xfrm>
              <a:off x="1909762" y="1851025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2332037" y="3879850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2735262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315753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5" name="Google Shape;595;p27"/>
            <p:cNvSpPr/>
            <p:nvPr/>
          </p:nvSpPr>
          <p:spPr>
            <a:xfrm>
              <a:off x="3579812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3984625" y="4179887"/>
              <a:ext cx="906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7" name="Google Shape;597;p27"/>
            <p:cNvSpPr/>
            <p:nvPr/>
          </p:nvSpPr>
          <p:spPr>
            <a:xfrm>
              <a:off x="4406900" y="3297237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4829175" y="3879850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9" name="Google Shape;599;p27"/>
            <p:cNvSpPr/>
            <p:nvPr/>
          </p:nvSpPr>
          <p:spPr>
            <a:xfrm>
              <a:off x="5232400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0" name="Google Shape;600;p27"/>
            <p:cNvSpPr/>
            <p:nvPr/>
          </p:nvSpPr>
          <p:spPr>
            <a:xfrm>
              <a:off x="565467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1" name="Google Shape;601;p27"/>
            <p:cNvSpPr/>
            <p:nvPr/>
          </p:nvSpPr>
          <p:spPr>
            <a:xfrm>
              <a:off x="6057900" y="3297237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2" name="Google Shape;602;p27"/>
            <p:cNvSpPr/>
            <p:nvPr/>
          </p:nvSpPr>
          <p:spPr>
            <a:xfrm>
              <a:off x="64801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3" name="Google Shape;603;p27"/>
            <p:cNvSpPr/>
            <p:nvPr/>
          </p:nvSpPr>
          <p:spPr>
            <a:xfrm>
              <a:off x="6902450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4" name="Google Shape;604;p27"/>
            <p:cNvSpPr/>
            <p:nvPr/>
          </p:nvSpPr>
          <p:spPr>
            <a:xfrm>
              <a:off x="73056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5" name="Google Shape;605;p27"/>
            <p:cNvSpPr/>
            <p:nvPr/>
          </p:nvSpPr>
          <p:spPr>
            <a:xfrm>
              <a:off x="7727950" y="50434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815022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7" name="Google Shape;607;p27"/>
            <p:cNvSpPr txBox="1"/>
            <p:nvPr/>
          </p:nvSpPr>
          <p:spPr>
            <a:xfrm>
              <a:off x="1025525" y="4943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608" name="Google Shape;608;p27"/>
            <p:cNvSpPr txBox="1"/>
            <p:nvPr/>
          </p:nvSpPr>
          <p:spPr>
            <a:xfrm>
              <a:off x="1025525" y="4357687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609" name="Google Shape;609;p27"/>
            <p:cNvSpPr txBox="1"/>
            <p:nvPr/>
          </p:nvSpPr>
          <p:spPr>
            <a:xfrm>
              <a:off x="1025525" y="378142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610" name="Google Shape;610;p27"/>
            <p:cNvSpPr txBox="1"/>
            <p:nvPr/>
          </p:nvSpPr>
          <p:spPr>
            <a:xfrm>
              <a:off x="1025525" y="3192462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611" name="Google Shape;611;p27"/>
            <p:cNvSpPr txBox="1"/>
            <p:nvPr/>
          </p:nvSpPr>
          <p:spPr>
            <a:xfrm>
              <a:off x="1025525" y="2616200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612" name="Google Shape;612;p27"/>
            <p:cNvSpPr txBox="1"/>
            <p:nvPr/>
          </p:nvSpPr>
          <p:spPr>
            <a:xfrm>
              <a:off x="900112" y="2030412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613" name="Google Shape;613;p27"/>
            <p:cNvSpPr txBox="1"/>
            <p:nvPr/>
          </p:nvSpPr>
          <p:spPr>
            <a:xfrm>
              <a:off x="900112" y="1449387"/>
              <a:ext cx="4413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614" name="Google Shape;614;p27"/>
            <p:cNvSpPr txBox="1"/>
            <p:nvPr/>
          </p:nvSpPr>
          <p:spPr>
            <a:xfrm>
              <a:off x="148590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615" name="Google Shape;615;p27"/>
            <p:cNvSpPr txBox="1"/>
            <p:nvPr/>
          </p:nvSpPr>
          <p:spPr>
            <a:xfrm>
              <a:off x="191135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616" name="Google Shape;616;p27"/>
            <p:cNvSpPr txBox="1"/>
            <p:nvPr/>
          </p:nvSpPr>
          <p:spPr>
            <a:xfrm>
              <a:off x="23304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617" name="Google Shape;617;p27"/>
            <p:cNvSpPr txBox="1"/>
            <p:nvPr/>
          </p:nvSpPr>
          <p:spPr>
            <a:xfrm>
              <a:off x="27352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618" name="Google Shape;618;p27"/>
            <p:cNvSpPr txBox="1"/>
            <p:nvPr/>
          </p:nvSpPr>
          <p:spPr>
            <a:xfrm>
              <a:off x="31559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619" name="Google Shape;619;p27"/>
            <p:cNvSpPr txBox="1"/>
            <p:nvPr/>
          </p:nvSpPr>
          <p:spPr>
            <a:xfrm>
              <a:off x="358140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620" name="Google Shape;620;p27"/>
            <p:cNvSpPr txBox="1"/>
            <p:nvPr/>
          </p:nvSpPr>
          <p:spPr>
            <a:xfrm>
              <a:off x="398621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621" name="Google Shape;621;p27"/>
            <p:cNvSpPr txBox="1"/>
            <p:nvPr/>
          </p:nvSpPr>
          <p:spPr>
            <a:xfrm>
              <a:off x="4402137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622" name="Google Shape;622;p27"/>
            <p:cNvSpPr txBox="1"/>
            <p:nvPr/>
          </p:nvSpPr>
          <p:spPr>
            <a:xfrm>
              <a:off x="48307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623" name="Google Shape;623;p27"/>
            <p:cNvSpPr txBox="1"/>
            <p:nvPr/>
          </p:nvSpPr>
          <p:spPr>
            <a:xfrm>
              <a:off x="516096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624" name="Google Shape;624;p27"/>
            <p:cNvSpPr txBox="1"/>
            <p:nvPr/>
          </p:nvSpPr>
          <p:spPr>
            <a:xfrm>
              <a:off x="55816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/>
            </a:p>
          </p:txBody>
        </p:sp>
        <p:sp>
          <p:nvSpPr>
            <p:cNvPr id="625" name="Google Shape;625;p27"/>
            <p:cNvSpPr txBox="1"/>
            <p:nvPr/>
          </p:nvSpPr>
          <p:spPr>
            <a:xfrm>
              <a:off x="5986462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626" name="Google Shape;626;p27"/>
            <p:cNvSpPr txBox="1"/>
            <p:nvPr/>
          </p:nvSpPr>
          <p:spPr>
            <a:xfrm>
              <a:off x="64071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/>
            </a:p>
          </p:txBody>
        </p:sp>
        <p:sp>
          <p:nvSpPr>
            <p:cNvPr id="627" name="Google Shape;627;p27"/>
            <p:cNvSpPr txBox="1"/>
            <p:nvPr/>
          </p:nvSpPr>
          <p:spPr>
            <a:xfrm>
              <a:off x="682783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628" name="Google Shape;628;p27"/>
            <p:cNvSpPr txBox="1"/>
            <p:nvPr/>
          </p:nvSpPr>
          <p:spPr>
            <a:xfrm>
              <a:off x="722788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  <p:sp>
          <p:nvSpPr>
            <p:cNvPr id="629" name="Google Shape;629;p27"/>
            <p:cNvSpPr txBox="1"/>
            <p:nvPr/>
          </p:nvSpPr>
          <p:spPr>
            <a:xfrm>
              <a:off x="765651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sp>
          <p:nvSpPr>
            <p:cNvPr id="630" name="Google Shape;630;p27"/>
            <p:cNvSpPr txBox="1"/>
            <p:nvPr/>
          </p:nvSpPr>
          <p:spPr>
            <a:xfrm>
              <a:off x="807720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  <p:sp>
          <p:nvSpPr>
            <p:cNvPr id="631" name="Google Shape;631;p27"/>
            <p:cNvSpPr txBox="1"/>
            <p:nvPr/>
          </p:nvSpPr>
          <p:spPr>
            <a:xfrm>
              <a:off x="4572000" y="5549900"/>
              <a:ext cx="16350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Semaine</a:t>
              </a:r>
              <a:endParaRPr/>
            </a:p>
          </p:txBody>
        </p:sp>
        <p:sp>
          <p:nvSpPr>
            <p:cNvPr id="632" name="Google Shape;632;p27"/>
            <p:cNvSpPr txBox="1"/>
            <p:nvPr/>
          </p:nvSpPr>
          <p:spPr>
            <a:xfrm rot="-5400000">
              <a:off x="673125" y="3013125"/>
              <a:ext cx="4857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Nb</a:t>
              </a: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625475" y="1295400"/>
              <a:ext cx="7947000" cy="46323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634" name="Google Shape;63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3771900"/>
            <a:ext cx="3048001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803650"/>
            <a:ext cx="2971800" cy="165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8"/>
          <p:cNvSpPr txBox="1"/>
          <p:nvPr>
            <p:ph type="title"/>
          </p:nvPr>
        </p:nvSpPr>
        <p:spPr>
          <a:xfrm>
            <a:off x="2362200" y="612775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C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hantier </a:t>
            </a:r>
            <a:r>
              <a:rPr lang="en-US"/>
              <a:t>Sécurité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x janvier 2006</a:t>
            </a:r>
            <a:r>
              <a:rPr b="0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Indicateurs</a:t>
            </a:r>
            <a:endParaRPr/>
          </a:p>
        </p:txBody>
      </p:sp>
      <p:sp>
        <p:nvSpPr>
          <p:cNvPr id="641" name="Google Shape;641;p28"/>
          <p:cNvSpPr txBox="1"/>
          <p:nvPr/>
        </p:nvSpPr>
        <p:spPr>
          <a:xfrm>
            <a:off x="355600" y="1181100"/>
            <a:ext cx="9283800" cy="2238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Indicateurs de la semaine</a:t>
            </a:r>
            <a:endParaRPr/>
          </a:p>
        </p:txBody>
      </p:sp>
      <p:sp>
        <p:nvSpPr>
          <p:cNvPr id="642" name="Google Shape;642;p28"/>
          <p:cNvSpPr txBox="1"/>
          <p:nvPr/>
        </p:nvSpPr>
        <p:spPr>
          <a:xfrm>
            <a:off x="355600" y="1404937"/>
            <a:ext cx="9283800" cy="182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Aucun système de sécurité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3" name="Google Shape;643;p28"/>
          <p:cNvSpPr txBox="1"/>
          <p:nvPr/>
        </p:nvSpPr>
        <p:spPr>
          <a:xfrm>
            <a:off x="355600" y="3378200"/>
            <a:ext cx="9283800" cy="2253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Évolution des indicateurs dans le temps</a:t>
            </a:r>
            <a:endParaRPr/>
          </a:p>
        </p:txBody>
      </p:sp>
      <p:sp>
        <p:nvSpPr>
          <p:cNvPr id="644" name="Google Shape;644;p28"/>
          <p:cNvSpPr txBox="1"/>
          <p:nvPr/>
        </p:nvSpPr>
        <p:spPr>
          <a:xfrm>
            <a:off x="355600" y="3603625"/>
            <a:ext cx="9283800" cy="18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5" name="Google Shape;645;p28"/>
          <p:cNvSpPr txBox="1"/>
          <p:nvPr/>
        </p:nvSpPr>
        <p:spPr>
          <a:xfrm>
            <a:off x="355600" y="5880100"/>
            <a:ext cx="9283800" cy="5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>
                <a:solidFill>
                  <a:schemeClr val="dk1"/>
                </a:solidFill>
              </a:rPr>
              <a:t>Nous avons mis des ressources sur la réalisation d’un document d’architecture relatif au système de sécurité à mettre en place dans l’application </a:t>
            </a:r>
            <a:endParaRPr/>
          </a:p>
        </p:txBody>
      </p:sp>
      <p:sp>
        <p:nvSpPr>
          <p:cNvPr id="646" name="Google Shape;646;p28"/>
          <p:cNvSpPr txBox="1"/>
          <p:nvPr/>
        </p:nvSpPr>
        <p:spPr>
          <a:xfrm>
            <a:off x="355600" y="5635625"/>
            <a:ext cx="92838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</p:txBody>
      </p:sp>
      <p:grpSp>
        <p:nvGrpSpPr>
          <p:cNvPr id="647" name="Google Shape;647;p28"/>
          <p:cNvGrpSpPr/>
          <p:nvPr/>
        </p:nvGrpSpPr>
        <p:grpSpPr>
          <a:xfrm>
            <a:off x="523863" y="3768705"/>
            <a:ext cx="2522378" cy="1641381"/>
            <a:chOff x="625475" y="1295400"/>
            <a:chExt cx="7947000" cy="4691000"/>
          </a:xfrm>
        </p:grpSpPr>
        <p:sp>
          <p:nvSpPr>
            <p:cNvPr id="648" name="Google Shape;648;p28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649" name="Google Shape;649;p28"/>
            <p:cNvCxnSpPr/>
            <p:nvPr/>
          </p:nvCxnSpPr>
          <p:spPr>
            <a:xfrm>
              <a:off x="1341437" y="452120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0" name="Google Shape;650;p28"/>
            <p:cNvCxnSpPr/>
            <p:nvPr/>
          </p:nvCxnSpPr>
          <p:spPr>
            <a:xfrm>
              <a:off x="1341437" y="394017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1" name="Google Shape;651;p28"/>
            <p:cNvCxnSpPr/>
            <p:nvPr/>
          </p:nvCxnSpPr>
          <p:spPr>
            <a:xfrm>
              <a:off x="1341437" y="335756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2" name="Google Shape;652;p28"/>
            <p:cNvCxnSpPr/>
            <p:nvPr/>
          </p:nvCxnSpPr>
          <p:spPr>
            <a:xfrm>
              <a:off x="1341437" y="277495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3" name="Google Shape;653;p28"/>
            <p:cNvCxnSpPr/>
            <p:nvPr/>
          </p:nvCxnSpPr>
          <p:spPr>
            <a:xfrm>
              <a:off x="1341437" y="2192337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4" name="Google Shape;654;p28"/>
            <p:cNvCxnSpPr/>
            <p:nvPr/>
          </p:nvCxnSpPr>
          <p:spPr>
            <a:xfrm>
              <a:off x="1341437" y="160972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655" name="Google Shape;655;p28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noFill/>
            <a:ln cap="flat" cmpd="sng" w="19050">
              <a:solidFill>
                <a:srgbClr val="8080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656" name="Google Shape;656;p28"/>
            <p:cNvCxnSpPr/>
            <p:nvPr/>
          </p:nvCxnSpPr>
          <p:spPr>
            <a:xfrm>
              <a:off x="1341437" y="1609725"/>
              <a:ext cx="1500" cy="34941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7" name="Google Shape;657;p28"/>
            <p:cNvCxnSpPr/>
            <p:nvPr/>
          </p:nvCxnSpPr>
          <p:spPr>
            <a:xfrm>
              <a:off x="1266825" y="510381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8" name="Google Shape;658;p28"/>
            <p:cNvCxnSpPr/>
            <p:nvPr/>
          </p:nvCxnSpPr>
          <p:spPr>
            <a:xfrm>
              <a:off x="1266825" y="452120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9" name="Google Shape;659;p28"/>
            <p:cNvCxnSpPr/>
            <p:nvPr/>
          </p:nvCxnSpPr>
          <p:spPr>
            <a:xfrm>
              <a:off x="1266825" y="394017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0" name="Google Shape;660;p28"/>
            <p:cNvCxnSpPr/>
            <p:nvPr/>
          </p:nvCxnSpPr>
          <p:spPr>
            <a:xfrm>
              <a:off x="1266825" y="335756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1" name="Google Shape;661;p28"/>
            <p:cNvCxnSpPr/>
            <p:nvPr/>
          </p:nvCxnSpPr>
          <p:spPr>
            <a:xfrm>
              <a:off x="1266825" y="277495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2" name="Google Shape;662;p28"/>
            <p:cNvCxnSpPr/>
            <p:nvPr/>
          </p:nvCxnSpPr>
          <p:spPr>
            <a:xfrm>
              <a:off x="1266825" y="2192337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3" name="Google Shape;663;p28"/>
            <p:cNvCxnSpPr/>
            <p:nvPr/>
          </p:nvCxnSpPr>
          <p:spPr>
            <a:xfrm>
              <a:off x="1266825" y="160972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4" name="Google Shape;664;p28"/>
            <p:cNvCxnSpPr/>
            <p:nvPr/>
          </p:nvCxnSpPr>
          <p:spPr>
            <a:xfrm>
              <a:off x="1341437" y="510381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5" name="Google Shape;665;p28"/>
            <p:cNvCxnSpPr/>
            <p:nvPr/>
          </p:nvCxnSpPr>
          <p:spPr>
            <a:xfrm flipH="1" rot="10800000">
              <a:off x="13414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6" name="Google Shape;666;p28"/>
            <p:cNvCxnSpPr/>
            <p:nvPr/>
          </p:nvCxnSpPr>
          <p:spPr>
            <a:xfrm flipH="1" rot="10800000">
              <a:off x="1763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7" name="Google Shape;667;p28"/>
            <p:cNvCxnSpPr/>
            <p:nvPr/>
          </p:nvCxnSpPr>
          <p:spPr>
            <a:xfrm flipH="1" rot="10800000">
              <a:off x="21669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8" name="Google Shape;668;p28"/>
            <p:cNvCxnSpPr/>
            <p:nvPr/>
          </p:nvCxnSpPr>
          <p:spPr>
            <a:xfrm flipH="1" rot="10800000">
              <a:off x="25892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9" name="Google Shape;669;p28"/>
            <p:cNvCxnSpPr/>
            <p:nvPr/>
          </p:nvCxnSpPr>
          <p:spPr>
            <a:xfrm flipH="1" rot="10800000">
              <a:off x="3011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0" name="Google Shape;670;p28"/>
            <p:cNvCxnSpPr/>
            <p:nvPr/>
          </p:nvCxnSpPr>
          <p:spPr>
            <a:xfrm flipH="1" rot="10800000">
              <a:off x="3414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1" name="Google Shape;671;p28"/>
            <p:cNvCxnSpPr/>
            <p:nvPr/>
          </p:nvCxnSpPr>
          <p:spPr>
            <a:xfrm flipH="1" rot="10800000">
              <a:off x="38369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2" name="Google Shape;672;p28"/>
            <p:cNvCxnSpPr/>
            <p:nvPr/>
          </p:nvCxnSpPr>
          <p:spPr>
            <a:xfrm flipH="1" rot="10800000">
              <a:off x="42592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3" name="Google Shape;673;p28"/>
            <p:cNvCxnSpPr/>
            <p:nvPr/>
          </p:nvCxnSpPr>
          <p:spPr>
            <a:xfrm flipH="1" rot="10800000">
              <a:off x="4662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4" name="Google Shape;674;p28"/>
            <p:cNvCxnSpPr/>
            <p:nvPr/>
          </p:nvCxnSpPr>
          <p:spPr>
            <a:xfrm flipH="1" rot="10800000">
              <a:off x="50847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5" name="Google Shape;675;p28"/>
            <p:cNvCxnSpPr/>
            <p:nvPr/>
          </p:nvCxnSpPr>
          <p:spPr>
            <a:xfrm flipH="1" rot="10800000">
              <a:off x="548957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6" name="Google Shape;676;p28"/>
            <p:cNvCxnSpPr/>
            <p:nvPr/>
          </p:nvCxnSpPr>
          <p:spPr>
            <a:xfrm flipH="1" rot="10800000">
              <a:off x="59118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7" name="Google Shape;677;p28"/>
            <p:cNvCxnSpPr/>
            <p:nvPr/>
          </p:nvCxnSpPr>
          <p:spPr>
            <a:xfrm flipH="1" rot="10800000">
              <a:off x="6334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8" name="Google Shape;678;p28"/>
            <p:cNvCxnSpPr/>
            <p:nvPr/>
          </p:nvCxnSpPr>
          <p:spPr>
            <a:xfrm flipH="1" rot="10800000">
              <a:off x="67373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9" name="Google Shape;679;p28"/>
            <p:cNvCxnSpPr/>
            <p:nvPr/>
          </p:nvCxnSpPr>
          <p:spPr>
            <a:xfrm flipH="1" rot="10800000">
              <a:off x="71596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0" name="Google Shape;680;p28"/>
            <p:cNvCxnSpPr/>
            <p:nvPr/>
          </p:nvCxnSpPr>
          <p:spPr>
            <a:xfrm flipH="1" rot="10800000">
              <a:off x="75819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1" name="Google Shape;681;p28"/>
            <p:cNvCxnSpPr/>
            <p:nvPr/>
          </p:nvCxnSpPr>
          <p:spPr>
            <a:xfrm flipH="1" rot="10800000">
              <a:off x="7985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2" name="Google Shape;682;p28"/>
            <p:cNvCxnSpPr/>
            <p:nvPr/>
          </p:nvCxnSpPr>
          <p:spPr>
            <a:xfrm flipH="1" rot="10800000">
              <a:off x="84074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3" name="Google Shape;683;p28"/>
            <p:cNvCxnSpPr/>
            <p:nvPr/>
          </p:nvCxnSpPr>
          <p:spPr>
            <a:xfrm flipH="1" rot="10800000">
              <a:off x="1543050" y="1911500"/>
              <a:ext cx="422400" cy="2609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4" name="Google Shape;684;p28"/>
            <p:cNvCxnSpPr/>
            <p:nvPr/>
          </p:nvCxnSpPr>
          <p:spPr>
            <a:xfrm>
              <a:off x="1965325" y="1911350"/>
              <a:ext cx="422400" cy="20289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5" name="Google Shape;685;p28"/>
            <p:cNvCxnSpPr/>
            <p:nvPr/>
          </p:nvCxnSpPr>
          <p:spPr>
            <a:xfrm flipH="1" rot="10800000">
              <a:off x="2387600" y="3657575"/>
              <a:ext cx="4032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6" name="Google Shape;686;p28"/>
            <p:cNvCxnSpPr/>
            <p:nvPr/>
          </p:nvCxnSpPr>
          <p:spPr>
            <a:xfrm>
              <a:off x="2790825" y="3657600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7" name="Google Shape;687;p28"/>
            <p:cNvCxnSpPr/>
            <p:nvPr/>
          </p:nvCxnSpPr>
          <p:spPr>
            <a:xfrm>
              <a:off x="3213100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8" name="Google Shape;688;p28"/>
            <p:cNvCxnSpPr/>
            <p:nvPr/>
          </p:nvCxnSpPr>
          <p:spPr>
            <a:xfrm flipH="1" rot="10800000">
              <a:off x="3635375" y="4240099"/>
              <a:ext cx="403200" cy="2811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9" name="Google Shape;689;p28"/>
            <p:cNvCxnSpPr/>
            <p:nvPr/>
          </p:nvCxnSpPr>
          <p:spPr>
            <a:xfrm flipH="1" rot="10800000">
              <a:off x="4038600" y="3357612"/>
              <a:ext cx="4224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0" name="Google Shape;690;p28"/>
            <p:cNvCxnSpPr/>
            <p:nvPr/>
          </p:nvCxnSpPr>
          <p:spPr>
            <a:xfrm>
              <a:off x="4460875" y="3357562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1" name="Google Shape;691;p28"/>
            <p:cNvCxnSpPr/>
            <p:nvPr/>
          </p:nvCxnSpPr>
          <p:spPr>
            <a:xfrm flipH="1" rot="10800000">
              <a:off x="4883150" y="3657575"/>
              <a:ext cx="4047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2" name="Google Shape;692;p28"/>
            <p:cNvCxnSpPr/>
            <p:nvPr/>
          </p:nvCxnSpPr>
          <p:spPr>
            <a:xfrm>
              <a:off x="5287962" y="3657600"/>
              <a:ext cx="4206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3" name="Google Shape;693;p28"/>
            <p:cNvCxnSpPr/>
            <p:nvPr/>
          </p:nvCxnSpPr>
          <p:spPr>
            <a:xfrm flipH="1" rot="10800000">
              <a:off x="5708650" y="3357612"/>
              <a:ext cx="4047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4" name="Google Shape;694;p28"/>
            <p:cNvCxnSpPr/>
            <p:nvPr/>
          </p:nvCxnSpPr>
          <p:spPr>
            <a:xfrm>
              <a:off x="6113462" y="3357562"/>
              <a:ext cx="422400" cy="11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5" name="Google Shape;695;p28"/>
            <p:cNvCxnSpPr/>
            <p:nvPr/>
          </p:nvCxnSpPr>
          <p:spPr>
            <a:xfrm>
              <a:off x="6535737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6" name="Google Shape;696;p28"/>
            <p:cNvCxnSpPr/>
            <p:nvPr/>
          </p:nvCxnSpPr>
          <p:spPr>
            <a:xfrm>
              <a:off x="6958012" y="4521200"/>
              <a:ext cx="4032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7" name="Google Shape;697;p28"/>
            <p:cNvCxnSpPr/>
            <p:nvPr/>
          </p:nvCxnSpPr>
          <p:spPr>
            <a:xfrm>
              <a:off x="7361237" y="4521200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8" name="Google Shape;698;p28"/>
            <p:cNvCxnSpPr/>
            <p:nvPr/>
          </p:nvCxnSpPr>
          <p:spPr>
            <a:xfrm flipH="1" rot="10800000">
              <a:off x="7783512" y="4240112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699" name="Google Shape;699;p28"/>
            <p:cNvSpPr/>
            <p:nvPr/>
          </p:nvSpPr>
          <p:spPr>
            <a:xfrm>
              <a:off x="148748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0" name="Google Shape;700;p28"/>
            <p:cNvSpPr/>
            <p:nvPr/>
          </p:nvSpPr>
          <p:spPr>
            <a:xfrm>
              <a:off x="1909762" y="1851025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1" name="Google Shape;701;p28"/>
            <p:cNvSpPr/>
            <p:nvPr/>
          </p:nvSpPr>
          <p:spPr>
            <a:xfrm>
              <a:off x="2332037" y="3879850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2" name="Google Shape;702;p28"/>
            <p:cNvSpPr/>
            <p:nvPr/>
          </p:nvSpPr>
          <p:spPr>
            <a:xfrm>
              <a:off x="2735262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3" name="Google Shape;703;p28"/>
            <p:cNvSpPr/>
            <p:nvPr/>
          </p:nvSpPr>
          <p:spPr>
            <a:xfrm>
              <a:off x="315753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4" name="Google Shape;704;p28"/>
            <p:cNvSpPr/>
            <p:nvPr/>
          </p:nvSpPr>
          <p:spPr>
            <a:xfrm>
              <a:off x="3579812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5" name="Google Shape;705;p28"/>
            <p:cNvSpPr/>
            <p:nvPr/>
          </p:nvSpPr>
          <p:spPr>
            <a:xfrm>
              <a:off x="3984625" y="4179887"/>
              <a:ext cx="906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6" name="Google Shape;706;p28"/>
            <p:cNvSpPr/>
            <p:nvPr/>
          </p:nvSpPr>
          <p:spPr>
            <a:xfrm>
              <a:off x="4406900" y="3297237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7" name="Google Shape;707;p28"/>
            <p:cNvSpPr/>
            <p:nvPr/>
          </p:nvSpPr>
          <p:spPr>
            <a:xfrm>
              <a:off x="4829175" y="3879850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8" name="Google Shape;708;p28"/>
            <p:cNvSpPr/>
            <p:nvPr/>
          </p:nvSpPr>
          <p:spPr>
            <a:xfrm>
              <a:off x="5232400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9" name="Google Shape;709;p28"/>
            <p:cNvSpPr/>
            <p:nvPr/>
          </p:nvSpPr>
          <p:spPr>
            <a:xfrm>
              <a:off x="565467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0" name="Google Shape;710;p28"/>
            <p:cNvSpPr/>
            <p:nvPr/>
          </p:nvSpPr>
          <p:spPr>
            <a:xfrm>
              <a:off x="6057900" y="3297237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1" name="Google Shape;711;p28"/>
            <p:cNvSpPr/>
            <p:nvPr/>
          </p:nvSpPr>
          <p:spPr>
            <a:xfrm>
              <a:off x="64801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2" name="Google Shape;712;p28"/>
            <p:cNvSpPr/>
            <p:nvPr/>
          </p:nvSpPr>
          <p:spPr>
            <a:xfrm>
              <a:off x="6902450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3" name="Google Shape;713;p28"/>
            <p:cNvSpPr/>
            <p:nvPr/>
          </p:nvSpPr>
          <p:spPr>
            <a:xfrm>
              <a:off x="73056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4" name="Google Shape;714;p28"/>
            <p:cNvSpPr/>
            <p:nvPr/>
          </p:nvSpPr>
          <p:spPr>
            <a:xfrm>
              <a:off x="7727950" y="50434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5" name="Google Shape;715;p28"/>
            <p:cNvSpPr/>
            <p:nvPr/>
          </p:nvSpPr>
          <p:spPr>
            <a:xfrm>
              <a:off x="815022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6" name="Google Shape;716;p28"/>
            <p:cNvSpPr txBox="1"/>
            <p:nvPr/>
          </p:nvSpPr>
          <p:spPr>
            <a:xfrm>
              <a:off x="1025525" y="4943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717" name="Google Shape;717;p28"/>
            <p:cNvSpPr txBox="1"/>
            <p:nvPr/>
          </p:nvSpPr>
          <p:spPr>
            <a:xfrm>
              <a:off x="1025525" y="4357687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718" name="Google Shape;718;p28"/>
            <p:cNvSpPr txBox="1"/>
            <p:nvPr/>
          </p:nvSpPr>
          <p:spPr>
            <a:xfrm>
              <a:off x="1025525" y="378142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719" name="Google Shape;719;p28"/>
            <p:cNvSpPr txBox="1"/>
            <p:nvPr/>
          </p:nvSpPr>
          <p:spPr>
            <a:xfrm>
              <a:off x="1025525" y="3192462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720" name="Google Shape;720;p28"/>
            <p:cNvSpPr txBox="1"/>
            <p:nvPr/>
          </p:nvSpPr>
          <p:spPr>
            <a:xfrm>
              <a:off x="1025525" y="2616200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721" name="Google Shape;721;p28"/>
            <p:cNvSpPr txBox="1"/>
            <p:nvPr/>
          </p:nvSpPr>
          <p:spPr>
            <a:xfrm>
              <a:off x="900112" y="2030412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722" name="Google Shape;722;p28"/>
            <p:cNvSpPr txBox="1"/>
            <p:nvPr/>
          </p:nvSpPr>
          <p:spPr>
            <a:xfrm>
              <a:off x="900112" y="1449387"/>
              <a:ext cx="4413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723" name="Google Shape;723;p28"/>
            <p:cNvSpPr txBox="1"/>
            <p:nvPr/>
          </p:nvSpPr>
          <p:spPr>
            <a:xfrm>
              <a:off x="148590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724" name="Google Shape;724;p28"/>
            <p:cNvSpPr txBox="1"/>
            <p:nvPr/>
          </p:nvSpPr>
          <p:spPr>
            <a:xfrm>
              <a:off x="191135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725" name="Google Shape;725;p28"/>
            <p:cNvSpPr txBox="1"/>
            <p:nvPr/>
          </p:nvSpPr>
          <p:spPr>
            <a:xfrm>
              <a:off x="23304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726" name="Google Shape;726;p28"/>
            <p:cNvSpPr txBox="1"/>
            <p:nvPr/>
          </p:nvSpPr>
          <p:spPr>
            <a:xfrm>
              <a:off x="27352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727" name="Google Shape;727;p28"/>
            <p:cNvSpPr txBox="1"/>
            <p:nvPr/>
          </p:nvSpPr>
          <p:spPr>
            <a:xfrm>
              <a:off x="31559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728" name="Google Shape;728;p28"/>
            <p:cNvSpPr txBox="1"/>
            <p:nvPr/>
          </p:nvSpPr>
          <p:spPr>
            <a:xfrm>
              <a:off x="358140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729" name="Google Shape;729;p28"/>
            <p:cNvSpPr txBox="1"/>
            <p:nvPr/>
          </p:nvSpPr>
          <p:spPr>
            <a:xfrm>
              <a:off x="398621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730" name="Google Shape;730;p28"/>
            <p:cNvSpPr txBox="1"/>
            <p:nvPr/>
          </p:nvSpPr>
          <p:spPr>
            <a:xfrm>
              <a:off x="4402137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731" name="Google Shape;731;p28"/>
            <p:cNvSpPr txBox="1"/>
            <p:nvPr/>
          </p:nvSpPr>
          <p:spPr>
            <a:xfrm>
              <a:off x="48307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732" name="Google Shape;732;p28"/>
            <p:cNvSpPr txBox="1"/>
            <p:nvPr/>
          </p:nvSpPr>
          <p:spPr>
            <a:xfrm>
              <a:off x="516096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733" name="Google Shape;733;p28"/>
            <p:cNvSpPr txBox="1"/>
            <p:nvPr/>
          </p:nvSpPr>
          <p:spPr>
            <a:xfrm>
              <a:off x="55816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/>
            </a:p>
          </p:txBody>
        </p:sp>
        <p:sp>
          <p:nvSpPr>
            <p:cNvPr id="734" name="Google Shape;734;p28"/>
            <p:cNvSpPr txBox="1"/>
            <p:nvPr/>
          </p:nvSpPr>
          <p:spPr>
            <a:xfrm>
              <a:off x="5986462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735" name="Google Shape;735;p28"/>
            <p:cNvSpPr txBox="1"/>
            <p:nvPr/>
          </p:nvSpPr>
          <p:spPr>
            <a:xfrm>
              <a:off x="64071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/>
            </a:p>
          </p:txBody>
        </p:sp>
        <p:sp>
          <p:nvSpPr>
            <p:cNvPr id="736" name="Google Shape;736;p28"/>
            <p:cNvSpPr txBox="1"/>
            <p:nvPr/>
          </p:nvSpPr>
          <p:spPr>
            <a:xfrm>
              <a:off x="682783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737" name="Google Shape;737;p28"/>
            <p:cNvSpPr txBox="1"/>
            <p:nvPr/>
          </p:nvSpPr>
          <p:spPr>
            <a:xfrm>
              <a:off x="722788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  <p:sp>
          <p:nvSpPr>
            <p:cNvPr id="738" name="Google Shape;738;p28"/>
            <p:cNvSpPr txBox="1"/>
            <p:nvPr/>
          </p:nvSpPr>
          <p:spPr>
            <a:xfrm>
              <a:off x="765651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sp>
          <p:nvSpPr>
            <p:cNvPr id="739" name="Google Shape;739;p28"/>
            <p:cNvSpPr txBox="1"/>
            <p:nvPr/>
          </p:nvSpPr>
          <p:spPr>
            <a:xfrm>
              <a:off x="807720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  <p:sp>
          <p:nvSpPr>
            <p:cNvPr id="740" name="Google Shape;740;p28"/>
            <p:cNvSpPr txBox="1"/>
            <p:nvPr/>
          </p:nvSpPr>
          <p:spPr>
            <a:xfrm>
              <a:off x="4572000" y="5549900"/>
              <a:ext cx="16350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Semaine</a:t>
              </a:r>
              <a:endParaRPr/>
            </a:p>
          </p:txBody>
        </p:sp>
        <p:sp>
          <p:nvSpPr>
            <p:cNvPr id="741" name="Google Shape;741;p28"/>
            <p:cNvSpPr txBox="1"/>
            <p:nvPr/>
          </p:nvSpPr>
          <p:spPr>
            <a:xfrm rot="-5400000">
              <a:off x="673125" y="3013125"/>
              <a:ext cx="4857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Nb</a:t>
              </a:r>
              <a:endParaRPr/>
            </a:p>
          </p:txBody>
        </p:sp>
        <p:sp>
          <p:nvSpPr>
            <p:cNvPr id="742" name="Google Shape;742;p28"/>
            <p:cNvSpPr/>
            <p:nvPr/>
          </p:nvSpPr>
          <p:spPr>
            <a:xfrm>
              <a:off x="625475" y="1295400"/>
              <a:ext cx="7947000" cy="46323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743" name="Google Shape;74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3771900"/>
            <a:ext cx="3048001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803650"/>
            <a:ext cx="2971800" cy="165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9"/>
          <p:cNvSpPr txBox="1"/>
          <p:nvPr>
            <p:ph type="title"/>
          </p:nvPr>
        </p:nvSpPr>
        <p:spPr>
          <a:xfrm>
            <a:off x="2362200" y="612775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C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hantier </a:t>
            </a:r>
            <a:r>
              <a:rPr lang="en-US"/>
              <a:t>Processus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x janvier 2006</a:t>
            </a:r>
            <a:r>
              <a:rPr b="0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Indicateurs</a:t>
            </a:r>
            <a:endParaRPr/>
          </a:p>
        </p:txBody>
      </p:sp>
      <p:sp>
        <p:nvSpPr>
          <p:cNvPr id="750" name="Google Shape;750;p29"/>
          <p:cNvSpPr txBox="1"/>
          <p:nvPr/>
        </p:nvSpPr>
        <p:spPr>
          <a:xfrm>
            <a:off x="355600" y="1181100"/>
            <a:ext cx="9283800" cy="2238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Indicateurs de la semaine</a:t>
            </a:r>
            <a:endParaRPr/>
          </a:p>
        </p:txBody>
      </p:sp>
      <p:sp>
        <p:nvSpPr>
          <p:cNvPr id="751" name="Google Shape;751;p29"/>
          <p:cNvSpPr txBox="1"/>
          <p:nvPr/>
        </p:nvSpPr>
        <p:spPr>
          <a:xfrm>
            <a:off x="355600" y="1404937"/>
            <a:ext cx="9283800" cy="182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Absence des nouveaux processus 	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2" name="Google Shape;752;p29"/>
          <p:cNvSpPr txBox="1"/>
          <p:nvPr/>
        </p:nvSpPr>
        <p:spPr>
          <a:xfrm>
            <a:off x="355600" y="3378200"/>
            <a:ext cx="9283800" cy="2253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Évolution des indicateurs dans le temps</a:t>
            </a:r>
            <a:endParaRPr/>
          </a:p>
        </p:txBody>
      </p:sp>
      <p:sp>
        <p:nvSpPr>
          <p:cNvPr id="753" name="Google Shape;753;p29"/>
          <p:cNvSpPr txBox="1"/>
          <p:nvPr/>
        </p:nvSpPr>
        <p:spPr>
          <a:xfrm>
            <a:off x="355600" y="3603625"/>
            <a:ext cx="9283800" cy="18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4" name="Google Shape;754;p29"/>
          <p:cNvSpPr txBox="1"/>
          <p:nvPr/>
        </p:nvSpPr>
        <p:spPr>
          <a:xfrm>
            <a:off x="355600" y="5880100"/>
            <a:ext cx="9283800" cy="5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>
                <a:solidFill>
                  <a:schemeClr val="dk1"/>
                </a:solidFill>
              </a:rPr>
              <a:t>Nous avons transmis à l’équipe responsable , la gestion de ces nouveaux processus à l’aide de user Story défini par nos développeurs 	</a:t>
            </a:r>
            <a:endParaRPr/>
          </a:p>
        </p:txBody>
      </p:sp>
      <p:sp>
        <p:nvSpPr>
          <p:cNvPr id="755" name="Google Shape;755;p29"/>
          <p:cNvSpPr txBox="1"/>
          <p:nvPr/>
        </p:nvSpPr>
        <p:spPr>
          <a:xfrm>
            <a:off x="355600" y="5635625"/>
            <a:ext cx="92838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</p:txBody>
      </p:sp>
      <p:grpSp>
        <p:nvGrpSpPr>
          <p:cNvPr id="756" name="Google Shape;756;p29"/>
          <p:cNvGrpSpPr/>
          <p:nvPr/>
        </p:nvGrpSpPr>
        <p:grpSpPr>
          <a:xfrm>
            <a:off x="523863" y="3768705"/>
            <a:ext cx="2522378" cy="1641381"/>
            <a:chOff x="625475" y="1295400"/>
            <a:chExt cx="7947000" cy="4691000"/>
          </a:xfrm>
        </p:grpSpPr>
        <p:sp>
          <p:nvSpPr>
            <p:cNvPr id="757" name="Google Shape;757;p29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58" name="Google Shape;758;p29"/>
            <p:cNvCxnSpPr/>
            <p:nvPr/>
          </p:nvCxnSpPr>
          <p:spPr>
            <a:xfrm>
              <a:off x="1341437" y="452120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9" name="Google Shape;759;p29"/>
            <p:cNvCxnSpPr/>
            <p:nvPr/>
          </p:nvCxnSpPr>
          <p:spPr>
            <a:xfrm>
              <a:off x="1341437" y="394017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0" name="Google Shape;760;p29"/>
            <p:cNvCxnSpPr/>
            <p:nvPr/>
          </p:nvCxnSpPr>
          <p:spPr>
            <a:xfrm>
              <a:off x="1341437" y="335756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1" name="Google Shape;761;p29"/>
            <p:cNvCxnSpPr/>
            <p:nvPr/>
          </p:nvCxnSpPr>
          <p:spPr>
            <a:xfrm>
              <a:off x="1341437" y="277495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2" name="Google Shape;762;p29"/>
            <p:cNvCxnSpPr/>
            <p:nvPr/>
          </p:nvCxnSpPr>
          <p:spPr>
            <a:xfrm>
              <a:off x="1341437" y="2192337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3" name="Google Shape;763;p29"/>
            <p:cNvCxnSpPr/>
            <p:nvPr/>
          </p:nvCxnSpPr>
          <p:spPr>
            <a:xfrm>
              <a:off x="1341437" y="160972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764" name="Google Shape;764;p29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noFill/>
            <a:ln cap="flat" cmpd="sng" w="19050">
              <a:solidFill>
                <a:srgbClr val="8080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65" name="Google Shape;765;p29"/>
            <p:cNvCxnSpPr/>
            <p:nvPr/>
          </p:nvCxnSpPr>
          <p:spPr>
            <a:xfrm>
              <a:off x="1341437" y="1609725"/>
              <a:ext cx="1500" cy="34941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6" name="Google Shape;766;p29"/>
            <p:cNvCxnSpPr/>
            <p:nvPr/>
          </p:nvCxnSpPr>
          <p:spPr>
            <a:xfrm>
              <a:off x="1266825" y="510381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7" name="Google Shape;767;p29"/>
            <p:cNvCxnSpPr/>
            <p:nvPr/>
          </p:nvCxnSpPr>
          <p:spPr>
            <a:xfrm>
              <a:off x="1266825" y="452120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8" name="Google Shape;768;p29"/>
            <p:cNvCxnSpPr/>
            <p:nvPr/>
          </p:nvCxnSpPr>
          <p:spPr>
            <a:xfrm>
              <a:off x="1266825" y="394017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9" name="Google Shape;769;p29"/>
            <p:cNvCxnSpPr/>
            <p:nvPr/>
          </p:nvCxnSpPr>
          <p:spPr>
            <a:xfrm>
              <a:off x="1266825" y="335756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0" name="Google Shape;770;p29"/>
            <p:cNvCxnSpPr/>
            <p:nvPr/>
          </p:nvCxnSpPr>
          <p:spPr>
            <a:xfrm>
              <a:off x="1266825" y="277495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1" name="Google Shape;771;p29"/>
            <p:cNvCxnSpPr/>
            <p:nvPr/>
          </p:nvCxnSpPr>
          <p:spPr>
            <a:xfrm>
              <a:off x="1266825" y="2192337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2" name="Google Shape;772;p29"/>
            <p:cNvCxnSpPr/>
            <p:nvPr/>
          </p:nvCxnSpPr>
          <p:spPr>
            <a:xfrm>
              <a:off x="1266825" y="160972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3" name="Google Shape;773;p29"/>
            <p:cNvCxnSpPr/>
            <p:nvPr/>
          </p:nvCxnSpPr>
          <p:spPr>
            <a:xfrm>
              <a:off x="1341437" y="510381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4" name="Google Shape;774;p29"/>
            <p:cNvCxnSpPr/>
            <p:nvPr/>
          </p:nvCxnSpPr>
          <p:spPr>
            <a:xfrm flipH="1" rot="10800000">
              <a:off x="13414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5" name="Google Shape;775;p29"/>
            <p:cNvCxnSpPr/>
            <p:nvPr/>
          </p:nvCxnSpPr>
          <p:spPr>
            <a:xfrm flipH="1" rot="10800000">
              <a:off x="1763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6" name="Google Shape;776;p29"/>
            <p:cNvCxnSpPr/>
            <p:nvPr/>
          </p:nvCxnSpPr>
          <p:spPr>
            <a:xfrm flipH="1" rot="10800000">
              <a:off x="21669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7" name="Google Shape;777;p29"/>
            <p:cNvCxnSpPr/>
            <p:nvPr/>
          </p:nvCxnSpPr>
          <p:spPr>
            <a:xfrm flipH="1" rot="10800000">
              <a:off x="25892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8" name="Google Shape;778;p29"/>
            <p:cNvCxnSpPr/>
            <p:nvPr/>
          </p:nvCxnSpPr>
          <p:spPr>
            <a:xfrm flipH="1" rot="10800000">
              <a:off x="3011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9" name="Google Shape;779;p29"/>
            <p:cNvCxnSpPr/>
            <p:nvPr/>
          </p:nvCxnSpPr>
          <p:spPr>
            <a:xfrm flipH="1" rot="10800000">
              <a:off x="3414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0" name="Google Shape;780;p29"/>
            <p:cNvCxnSpPr/>
            <p:nvPr/>
          </p:nvCxnSpPr>
          <p:spPr>
            <a:xfrm flipH="1" rot="10800000">
              <a:off x="38369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1" name="Google Shape;781;p29"/>
            <p:cNvCxnSpPr/>
            <p:nvPr/>
          </p:nvCxnSpPr>
          <p:spPr>
            <a:xfrm flipH="1" rot="10800000">
              <a:off x="42592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2" name="Google Shape;782;p29"/>
            <p:cNvCxnSpPr/>
            <p:nvPr/>
          </p:nvCxnSpPr>
          <p:spPr>
            <a:xfrm flipH="1" rot="10800000">
              <a:off x="4662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3" name="Google Shape;783;p29"/>
            <p:cNvCxnSpPr/>
            <p:nvPr/>
          </p:nvCxnSpPr>
          <p:spPr>
            <a:xfrm flipH="1" rot="10800000">
              <a:off x="50847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4" name="Google Shape;784;p29"/>
            <p:cNvCxnSpPr/>
            <p:nvPr/>
          </p:nvCxnSpPr>
          <p:spPr>
            <a:xfrm flipH="1" rot="10800000">
              <a:off x="548957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5" name="Google Shape;785;p29"/>
            <p:cNvCxnSpPr/>
            <p:nvPr/>
          </p:nvCxnSpPr>
          <p:spPr>
            <a:xfrm flipH="1" rot="10800000">
              <a:off x="59118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6" name="Google Shape;786;p29"/>
            <p:cNvCxnSpPr/>
            <p:nvPr/>
          </p:nvCxnSpPr>
          <p:spPr>
            <a:xfrm flipH="1" rot="10800000">
              <a:off x="6334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7" name="Google Shape;787;p29"/>
            <p:cNvCxnSpPr/>
            <p:nvPr/>
          </p:nvCxnSpPr>
          <p:spPr>
            <a:xfrm flipH="1" rot="10800000">
              <a:off x="67373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8" name="Google Shape;788;p29"/>
            <p:cNvCxnSpPr/>
            <p:nvPr/>
          </p:nvCxnSpPr>
          <p:spPr>
            <a:xfrm flipH="1" rot="10800000">
              <a:off x="71596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9" name="Google Shape;789;p29"/>
            <p:cNvCxnSpPr/>
            <p:nvPr/>
          </p:nvCxnSpPr>
          <p:spPr>
            <a:xfrm flipH="1" rot="10800000">
              <a:off x="75819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0" name="Google Shape;790;p29"/>
            <p:cNvCxnSpPr/>
            <p:nvPr/>
          </p:nvCxnSpPr>
          <p:spPr>
            <a:xfrm flipH="1" rot="10800000">
              <a:off x="7985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1" name="Google Shape;791;p29"/>
            <p:cNvCxnSpPr/>
            <p:nvPr/>
          </p:nvCxnSpPr>
          <p:spPr>
            <a:xfrm flipH="1" rot="10800000">
              <a:off x="84074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2" name="Google Shape;792;p29"/>
            <p:cNvCxnSpPr/>
            <p:nvPr/>
          </p:nvCxnSpPr>
          <p:spPr>
            <a:xfrm flipH="1" rot="10800000">
              <a:off x="1543050" y="1911500"/>
              <a:ext cx="422400" cy="2609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3" name="Google Shape;793;p29"/>
            <p:cNvCxnSpPr/>
            <p:nvPr/>
          </p:nvCxnSpPr>
          <p:spPr>
            <a:xfrm>
              <a:off x="1965325" y="1911350"/>
              <a:ext cx="422400" cy="20289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4" name="Google Shape;794;p29"/>
            <p:cNvCxnSpPr/>
            <p:nvPr/>
          </p:nvCxnSpPr>
          <p:spPr>
            <a:xfrm flipH="1" rot="10800000">
              <a:off x="2387600" y="3657575"/>
              <a:ext cx="4032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5" name="Google Shape;795;p29"/>
            <p:cNvCxnSpPr/>
            <p:nvPr/>
          </p:nvCxnSpPr>
          <p:spPr>
            <a:xfrm>
              <a:off x="2790825" y="3657600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6" name="Google Shape;796;p29"/>
            <p:cNvCxnSpPr/>
            <p:nvPr/>
          </p:nvCxnSpPr>
          <p:spPr>
            <a:xfrm>
              <a:off x="3213100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7" name="Google Shape;797;p29"/>
            <p:cNvCxnSpPr/>
            <p:nvPr/>
          </p:nvCxnSpPr>
          <p:spPr>
            <a:xfrm flipH="1" rot="10800000">
              <a:off x="3635375" y="4240099"/>
              <a:ext cx="403200" cy="2811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8" name="Google Shape;798;p29"/>
            <p:cNvCxnSpPr/>
            <p:nvPr/>
          </p:nvCxnSpPr>
          <p:spPr>
            <a:xfrm flipH="1" rot="10800000">
              <a:off x="4038600" y="3357612"/>
              <a:ext cx="4224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9" name="Google Shape;799;p29"/>
            <p:cNvCxnSpPr/>
            <p:nvPr/>
          </p:nvCxnSpPr>
          <p:spPr>
            <a:xfrm>
              <a:off x="4460875" y="3357562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0" name="Google Shape;800;p29"/>
            <p:cNvCxnSpPr/>
            <p:nvPr/>
          </p:nvCxnSpPr>
          <p:spPr>
            <a:xfrm flipH="1" rot="10800000">
              <a:off x="4883150" y="3657575"/>
              <a:ext cx="4047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1" name="Google Shape;801;p29"/>
            <p:cNvCxnSpPr/>
            <p:nvPr/>
          </p:nvCxnSpPr>
          <p:spPr>
            <a:xfrm>
              <a:off x="5287962" y="3657600"/>
              <a:ext cx="4206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2" name="Google Shape;802;p29"/>
            <p:cNvCxnSpPr/>
            <p:nvPr/>
          </p:nvCxnSpPr>
          <p:spPr>
            <a:xfrm flipH="1" rot="10800000">
              <a:off x="5708650" y="3357612"/>
              <a:ext cx="4047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3" name="Google Shape;803;p29"/>
            <p:cNvCxnSpPr/>
            <p:nvPr/>
          </p:nvCxnSpPr>
          <p:spPr>
            <a:xfrm>
              <a:off x="6113462" y="3357562"/>
              <a:ext cx="422400" cy="11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4" name="Google Shape;804;p29"/>
            <p:cNvCxnSpPr/>
            <p:nvPr/>
          </p:nvCxnSpPr>
          <p:spPr>
            <a:xfrm>
              <a:off x="6535737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5" name="Google Shape;805;p29"/>
            <p:cNvCxnSpPr/>
            <p:nvPr/>
          </p:nvCxnSpPr>
          <p:spPr>
            <a:xfrm>
              <a:off x="6958012" y="4521200"/>
              <a:ext cx="4032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6" name="Google Shape;806;p29"/>
            <p:cNvCxnSpPr/>
            <p:nvPr/>
          </p:nvCxnSpPr>
          <p:spPr>
            <a:xfrm>
              <a:off x="7361237" y="4521200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7" name="Google Shape;807;p29"/>
            <p:cNvCxnSpPr/>
            <p:nvPr/>
          </p:nvCxnSpPr>
          <p:spPr>
            <a:xfrm flipH="1" rot="10800000">
              <a:off x="7783512" y="4240112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808" name="Google Shape;808;p29"/>
            <p:cNvSpPr/>
            <p:nvPr/>
          </p:nvSpPr>
          <p:spPr>
            <a:xfrm>
              <a:off x="148748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9" name="Google Shape;809;p29"/>
            <p:cNvSpPr/>
            <p:nvPr/>
          </p:nvSpPr>
          <p:spPr>
            <a:xfrm>
              <a:off x="1909762" y="1851025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0" name="Google Shape;810;p29"/>
            <p:cNvSpPr/>
            <p:nvPr/>
          </p:nvSpPr>
          <p:spPr>
            <a:xfrm>
              <a:off x="2332037" y="3879850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1" name="Google Shape;811;p29"/>
            <p:cNvSpPr/>
            <p:nvPr/>
          </p:nvSpPr>
          <p:spPr>
            <a:xfrm>
              <a:off x="2735262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2" name="Google Shape;812;p29"/>
            <p:cNvSpPr/>
            <p:nvPr/>
          </p:nvSpPr>
          <p:spPr>
            <a:xfrm>
              <a:off x="315753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3" name="Google Shape;813;p29"/>
            <p:cNvSpPr/>
            <p:nvPr/>
          </p:nvSpPr>
          <p:spPr>
            <a:xfrm>
              <a:off x="3579812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4" name="Google Shape;814;p29"/>
            <p:cNvSpPr/>
            <p:nvPr/>
          </p:nvSpPr>
          <p:spPr>
            <a:xfrm>
              <a:off x="3984625" y="4179887"/>
              <a:ext cx="906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5" name="Google Shape;815;p29"/>
            <p:cNvSpPr/>
            <p:nvPr/>
          </p:nvSpPr>
          <p:spPr>
            <a:xfrm>
              <a:off x="4406900" y="3297237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6" name="Google Shape;816;p29"/>
            <p:cNvSpPr/>
            <p:nvPr/>
          </p:nvSpPr>
          <p:spPr>
            <a:xfrm>
              <a:off x="4829175" y="3879850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7" name="Google Shape;817;p29"/>
            <p:cNvSpPr/>
            <p:nvPr/>
          </p:nvSpPr>
          <p:spPr>
            <a:xfrm>
              <a:off x="5232400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8" name="Google Shape;818;p29"/>
            <p:cNvSpPr/>
            <p:nvPr/>
          </p:nvSpPr>
          <p:spPr>
            <a:xfrm>
              <a:off x="565467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9" name="Google Shape;819;p29"/>
            <p:cNvSpPr/>
            <p:nvPr/>
          </p:nvSpPr>
          <p:spPr>
            <a:xfrm>
              <a:off x="6057900" y="3297237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0" name="Google Shape;820;p29"/>
            <p:cNvSpPr/>
            <p:nvPr/>
          </p:nvSpPr>
          <p:spPr>
            <a:xfrm>
              <a:off x="64801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1" name="Google Shape;821;p29"/>
            <p:cNvSpPr/>
            <p:nvPr/>
          </p:nvSpPr>
          <p:spPr>
            <a:xfrm>
              <a:off x="6902450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2" name="Google Shape;822;p29"/>
            <p:cNvSpPr/>
            <p:nvPr/>
          </p:nvSpPr>
          <p:spPr>
            <a:xfrm>
              <a:off x="73056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3" name="Google Shape;823;p29"/>
            <p:cNvSpPr/>
            <p:nvPr/>
          </p:nvSpPr>
          <p:spPr>
            <a:xfrm>
              <a:off x="7727950" y="50434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4" name="Google Shape;824;p29"/>
            <p:cNvSpPr/>
            <p:nvPr/>
          </p:nvSpPr>
          <p:spPr>
            <a:xfrm>
              <a:off x="815022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5" name="Google Shape;825;p29"/>
            <p:cNvSpPr txBox="1"/>
            <p:nvPr/>
          </p:nvSpPr>
          <p:spPr>
            <a:xfrm>
              <a:off x="1025525" y="4943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826" name="Google Shape;826;p29"/>
            <p:cNvSpPr txBox="1"/>
            <p:nvPr/>
          </p:nvSpPr>
          <p:spPr>
            <a:xfrm>
              <a:off x="1025525" y="4357687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827" name="Google Shape;827;p29"/>
            <p:cNvSpPr txBox="1"/>
            <p:nvPr/>
          </p:nvSpPr>
          <p:spPr>
            <a:xfrm>
              <a:off x="1025525" y="378142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828" name="Google Shape;828;p29"/>
            <p:cNvSpPr txBox="1"/>
            <p:nvPr/>
          </p:nvSpPr>
          <p:spPr>
            <a:xfrm>
              <a:off x="1025525" y="3192462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829" name="Google Shape;829;p29"/>
            <p:cNvSpPr txBox="1"/>
            <p:nvPr/>
          </p:nvSpPr>
          <p:spPr>
            <a:xfrm>
              <a:off x="1025525" y="2616200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830" name="Google Shape;830;p29"/>
            <p:cNvSpPr txBox="1"/>
            <p:nvPr/>
          </p:nvSpPr>
          <p:spPr>
            <a:xfrm>
              <a:off x="900112" y="2030412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831" name="Google Shape;831;p29"/>
            <p:cNvSpPr txBox="1"/>
            <p:nvPr/>
          </p:nvSpPr>
          <p:spPr>
            <a:xfrm>
              <a:off x="900112" y="1449387"/>
              <a:ext cx="4413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832" name="Google Shape;832;p29"/>
            <p:cNvSpPr txBox="1"/>
            <p:nvPr/>
          </p:nvSpPr>
          <p:spPr>
            <a:xfrm>
              <a:off x="148590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833" name="Google Shape;833;p29"/>
            <p:cNvSpPr txBox="1"/>
            <p:nvPr/>
          </p:nvSpPr>
          <p:spPr>
            <a:xfrm>
              <a:off x="191135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834" name="Google Shape;834;p29"/>
            <p:cNvSpPr txBox="1"/>
            <p:nvPr/>
          </p:nvSpPr>
          <p:spPr>
            <a:xfrm>
              <a:off x="23304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835" name="Google Shape;835;p29"/>
            <p:cNvSpPr txBox="1"/>
            <p:nvPr/>
          </p:nvSpPr>
          <p:spPr>
            <a:xfrm>
              <a:off x="27352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836" name="Google Shape;836;p29"/>
            <p:cNvSpPr txBox="1"/>
            <p:nvPr/>
          </p:nvSpPr>
          <p:spPr>
            <a:xfrm>
              <a:off x="31559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837" name="Google Shape;837;p29"/>
            <p:cNvSpPr txBox="1"/>
            <p:nvPr/>
          </p:nvSpPr>
          <p:spPr>
            <a:xfrm>
              <a:off x="358140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838" name="Google Shape;838;p29"/>
            <p:cNvSpPr txBox="1"/>
            <p:nvPr/>
          </p:nvSpPr>
          <p:spPr>
            <a:xfrm>
              <a:off x="398621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839" name="Google Shape;839;p29"/>
            <p:cNvSpPr txBox="1"/>
            <p:nvPr/>
          </p:nvSpPr>
          <p:spPr>
            <a:xfrm>
              <a:off x="4402137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840" name="Google Shape;840;p29"/>
            <p:cNvSpPr txBox="1"/>
            <p:nvPr/>
          </p:nvSpPr>
          <p:spPr>
            <a:xfrm>
              <a:off x="48307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841" name="Google Shape;841;p29"/>
            <p:cNvSpPr txBox="1"/>
            <p:nvPr/>
          </p:nvSpPr>
          <p:spPr>
            <a:xfrm>
              <a:off x="516096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842" name="Google Shape;842;p29"/>
            <p:cNvSpPr txBox="1"/>
            <p:nvPr/>
          </p:nvSpPr>
          <p:spPr>
            <a:xfrm>
              <a:off x="55816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/>
            </a:p>
          </p:txBody>
        </p:sp>
        <p:sp>
          <p:nvSpPr>
            <p:cNvPr id="843" name="Google Shape;843;p29"/>
            <p:cNvSpPr txBox="1"/>
            <p:nvPr/>
          </p:nvSpPr>
          <p:spPr>
            <a:xfrm>
              <a:off x="5986462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844" name="Google Shape;844;p29"/>
            <p:cNvSpPr txBox="1"/>
            <p:nvPr/>
          </p:nvSpPr>
          <p:spPr>
            <a:xfrm>
              <a:off x="64071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/>
            </a:p>
          </p:txBody>
        </p:sp>
        <p:sp>
          <p:nvSpPr>
            <p:cNvPr id="845" name="Google Shape;845;p29"/>
            <p:cNvSpPr txBox="1"/>
            <p:nvPr/>
          </p:nvSpPr>
          <p:spPr>
            <a:xfrm>
              <a:off x="682783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846" name="Google Shape;846;p29"/>
            <p:cNvSpPr txBox="1"/>
            <p:nvPr/>
          </p:nvSpPr>
          <p:spPr>
            <a:xfrm>
              <a:off x="722788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  <p:sp>
          <p:nvSpPr>
            <p:cNvPr id="847" name="Google Shape;847;p29"/>
            <p:cNvSpPr txBox="1"/>
            <p:nvPr/>
          </p:nvSpPr>
          <p:spPr>
            <a:xfrm>
              <a:off x="765651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sp>
          <p:nvSpPr>
            <p:cNvPr id="848" name="Google Shape;848;p29"/>
            <p:cNvSpPr txBox="1"/>
            <p:nvPr/>
          </p:nvSpPr>
          <p:spPr>
            <a:xfrm>
              <a:off x="807720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  <p:sp>
          <p:nvSpPr>
            <p:cNvPr id="849" name="Google Shape;849;p29"/>
            <p:cNvSpPr txBox="1"/>
            <p:nvPr/>
          </p:nvSpPr>
          <p:spPr>
            <a:xfrm>
              <a:off x="4572000" y="5549900"/>
              <a:ext cx="16350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Semaine</a:t>
              </a:r>
              <a:endParaRPr/>
            </a:p>
          </p:txBody>
        </p:sp>
        <p:sp>
          <p:nvSpPr>
            <p:cNvPr id="850" name="Google Shape;850;p29"/>
            <p:cNvSpPr txBox="1"/>
            <p:nvPr/>
          </p:nvSpPr>
          <p:spPr>
            <a:xfrm rot="-5400000">
              <a:off x="673125" y="3013125"/>
              <a:ext cx="4857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Nb</a:t>
              </a:r>
              <a:endParaRPr/>
            </a:p>
          </p:txBody>
        </p:sp>
        <p:sp>
          <p:nvSpPr>
            <p:cNvPr id="851" name="Google Shape;851;p29"/>
            <p:cNvSpPr/>
            <p:nvPr/>
          </p:nvSpPr>
          <p:spPr>
            <a:xfrm>
              <a:off x="625475" y="1295400"/>
              <a:ext cx="7947000" cy="46323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852" name="Google Shape;85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3771900"/>
            <a:ext cx="3048001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803650"/>
            <a:ext cx="2971800" cy="165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30"/>
          <p:cNvSpPr txBox="1"/>
          <p:nvPr>
            <p:ph type="title"/>
          </p:nvPr>
        </p:nvSpPr>
        <p:spPr>
          <a:xfrm>
            <a:off x="2362200" y="612775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C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hantier </a:t>
            </a:r>
            <a:r>
              <a:rPr lang="en-US"/>
              <a:t>Pilote a blanc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janvier 2006</a:t>
            </a:r>
            <a:r>
              <a:rPr b="0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Indicateurs</a:t>
            </a:r>
            <a:endParaRPr/>
          </a:p>
        </p:txBody>
      </p:sp>
      <p:sp>
        <p:nvSpPr>
          <p:cNvPr id="859" name="Google Shape;859;p30"/>
          <p:cNvSpPr txBox="1"/>
          <p:nvPr/>
        </p:nvSpPr>
        <p:spPr>
          <a:xfrm>
            <a:off x="355600" y="1181100"/>
            <a:ext cx="9283800" cy="2238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Indicateurs de la semaine</a:t>
            </a:r>
            <a:endParaRPr/>
          </a:p>
        </p:txBody>
      </p:sp>
      <p:sp>
        <p:nvSpPr>
          <p:cNvPr id="860" name="Google Shape;860;p30"/>
          <p:cNvSpPr txBox="1"/>
          <p:nvPr/>
        </p:nvSpPr>
        <p:spPr>
          <a:xfrm>
            <a:off x="355600" y="1404937"/>
            <a:ext cx="9283800" cy="182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Retard sur la mise en place du pilote a blanc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1" name="Google Shape;861;p30"/>
          <p:cNvSpPr txBox="1"/>
          <p:nvPr/>
        </p:nvSpPr>
        <p:spPr>
          <a:xfrm>
            <a:off x="355600" y="3378200"/>
            <a:ext cx="9283800" cy="2253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Évolution des indicateurs dans le temps</a:t>
            </a:r>
            <a:endParaRPr/>
          </a:p>
        </p:txBody>
      </p:sp>
      <p:sp>
        <p:nvSpPr>
          <p:cNvPr id="862" name="Google Shape;862;p30"/>
          <p:cNvSpPr txBox="1"/>
          <p:nvPr/>
        </p:nvSpPr>
        <p:spPr>
          <a:xfrm>
            <a:off x="355600" y="3603625"/>
            <a:ext cx="9283800" cy="18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3" name="Google Shape;863;p30"/>
          <p:cNvSpPr txBox="1"/>
          <p:nvPr/>
        </p:nvSpPr>
        <p:spPr>
          <a:xfrm>
            <a:off x="355600" y="5880100"/>
            <a:ext cx="9283800" cy="5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>
                <a:solidFill>
                  <a:schemeClr val="dk1"/>
                </a:solidFill>
              </a:rPr>
              <a:t>Nous devons revoir la date de mise en place de ce pilote pour sécuriser nos processus de migration , et l‘</a:t>
            </a:r>
            <a:r>
              <a:rPr b="1" i="1" lang="en-US">
                <a:solidFill>
                  <a:schemeClr val="dk1"/>
                </a:solidFill>
              </a:rPr>
              <a:t>a</a:t>
            </a:r>
            <a:r>
              <a:rPr b="1" i="1" lang="en-US">
                <a:solidFill>
                  <a:schemeClr val="dk1"/>
                </a:solidFill>
              </a:rPr>
              <a:t>pplication en elle-même</a:t>
            </a:r>
            <a:endParaRPr/>
          </a:p>
        </p:txBody>
      </p:sp>
      <p:sp>
        <p:nvSpPr>
          <p:cNvPr id="864" name="Google Shape;864;p30"/>
          <p:cNvSpPr txBox="1"/>
          <p:nvPr/>
        </p:nvSpPr>
        <p:spPr>
          <a:xfrm>
            <a:off x="355600" y="5635625"/>
            <a:ext cx="92838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</p:txBody>
      </p:sp>
      <p:grpSp>
        <p:nvGrpSpPr>
          <p:cNvPr id="865" name="Google Shape;865;p30"/>
          <p:cNvGrpSpPr/>
          <p:nvPr/>
        </p:nvGrpSpPr>
        <p:grpSpPr>
          <a:xfrm>
            <a:off x="523863" y="3768705"/>
            <a:ext cx="2522378" cy="1641381"/>
            <a:chOff x="625475" y="1295400"/>
            <a:chExt cx="7947000" cy="4691000"/>
          </a:xfrm>
        </p:grpSpPr>
        <p:sp>
          <p:nvSpPr>
            <p:cNvPr id="866" name="Google Shape;866;p30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67" name="Google Shape;867;p30"/>
            <p:cNvCxnSpPr/>
            <p:nvPr/>
          </p:nvCxnSpPr>
          <p:spPr>
            <a:xfrm>
              <a:off x="1341437" y="452120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8" name="Google Shape;868;p30"/>
            <p:cNvCxnSpPr/>
            <p:nvPr/>
          </p:nvCxnSpPr>
          <p:spPr>
            <a:xfrm>
              <a:off x="1341437" y="394017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9" name="Google Shape;869;p30"/>
            <p:cNvCxnSpPr/>
            <p:nvPr/>
          </p:nvCxnSpPr>
          <p:spPr>
            <a:xfrm>
              <a:off x="1341437" y="335756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0" name="Google Shape;870;p30"/>
            <p:cNvCxnSpPr/>
            <p:nvPr/>
          </p:nvCxnSpPr>
          <p:spPr>
            <a:xfrm>
              <a:off x="1341437" y="277495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1" name="Google Shape;871;p30"/>
            <p:cNvCxnSpPr/>
            <p:nvPr/>
          </p:nvCxnSpPr>
          <p:spPr>
            <a:xfrm>
              <a:off x="1341437" y="2192337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2" name="Google Shape;872;p30"/>
            <p:cNvCxnSpPr/>
            <p:nvPr/>
          </p:nvCxnSpPr>
          <p:spPr>
            <a:xfrm>
              <a:off x="1341437" y="160972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873" name="Google Shape;873;p30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noFill/>
            <a:ln cap="flat" cmpd="sng" w="19050">
              <a:solidFill>
                <a:srgbClr val="8080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74" name="Google Shape;874;p30"/>
            <p:cNvCxnSpPr/>
            <p:nvPr/>
          </p:nvCxnSpPr>
          <p:spPr>
            <a:xfrm>
              <a:off x="1341437" y="1609725"/>
              <a:ext cx="1500" cy="34941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5" name="Google Shape;875;p30"/>
            <p:cNvCxnSpPr/>
            <p:nvPr/>
          </p:nvCxnSpPr>
          <p:spPr>
            <a:xfrm>
              <a:off x="1266825" y="510381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6" name="Google Shape;876;p30"/>
            <p:cNvCxnSpPr/>
            <p:nvPr/>
          </p:nvCxnSpPr>
          <p:spPr>
            <a:xfrm>
              <a:off x="1266825" y="452120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7" name="Google Shape;877;p30"/>
            <p:cNvCxnSpPr/>
            <p:nvPr/>
          </p:nvCxnSpPr>
          <p:spPr>
            <a:xfrm>
              <a:off x="1266825" y="394017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8" name="Google Shape;878;p30"/>
            <p:cNvCxnSpPr/>
            <p:nvPr/>
          </p:nvCxnSpPr>
          <p:spPr>
            <a:xfrm>
              <a:off x="1266825" y="335756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9" name="Google Shape;879;p30"/>
            <p:cNvCxnSpPr/>
            <p:nvPr/>
          </p:nvCxnSpPr>
          <p:spPr>
            <a:xfrm>
              <a:off x="1266825" y="277495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0" name="Google Shape;880;p30"/>
            <p:cNvCxnSpPr/>
            <p:nvPr/>
          </p:nvCxnSpPr>
          <p:spPr>
            <a:xfrm>
              <a:off x="1266825" y="2192337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1" name="Google Shape;881;p30"/>
            <p:cNvCxnSpPr/>
            <p:nvPr/>
          </p:nvCxnSpPr>
          <p:spPr>
            <a:xfrm>
              <a:off x="1266825" y="160972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2" name="Google Shape;882;p30"/>
            <p:cNvCxnSpPr/>
            <p:nvPr/>
          </p:nvCxnSpPr>
          <p:spPr>
            <a:xfrm>
              <a:off x="1341437" y="510381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3" name="Google Shape;883;p30"/>
            <p:cNvCxnSpPr/>
            <p:nvPr/>
          </p:nvCxnSpPr>
          <p:spPr>
            <a:xfrm flipH="1" rot="10800000">
              <a:off x="13414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4" name="Google Shape;884;p30"/>
            <p:cNvCxnSpPr/>
            <p:nvPr/>
          </p:nvCxnSpPr>
          <p:spPr>
            <a:xfrm flipH="1" rot="10800000">
              <a:off x="1763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5" name="Google Shape;885;p30"/>
            <p:cNvCxnSpPr/>
            <p:nvPr/>
          </p:nvCxnSpPr>
          <p:spPr>
            <a:xfrm flipH="1" rot="10800000">
              <a:off x="21669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6" name="Google Shape;886;p30"/>
            <p:cNvCxnSpPr/>
            <p:nvPr/>
          </p:nvCxnSpPr>
          <p:spPr>
            <a:xfrm flipH="1" rot="10800000">
              <a:off x="25892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7" name="Google Shape;887;p30"/>
            <p:cNvCxnSpPr/>
            <p:nvPr/>
          </p:nvCxnSpPr>
          <p:spPr>
            <a:xfrm flipH="1" rot="10800000">
              <a:off x="3011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8" name="Google Shape;888;p30"/>
            <p:cNvCxnSpPr/>
            <p:nvPr/>
          </p:nvCxnSpPr>
          <p:spPr>
            <a:xfrm flipH="1" rot="10800000">
              <a:off x="3414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89" name="Google Shape;889;p30"/>
            <p:cNvCxnSpPr/>
            <p:nvPr/>
          </p:nvCxnSpPr>
          <p:spPr>
            <a:xfrm flipH="1" rot="10800000">
              <a:off x="38369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0" name="Google Shape;890;p30"/>
            <p:cNvCxnSpPr/>
            <p:nvPr/>
          </p:nvCxnSpPr>
          <p:spPr>
            <a:xfrm flipH="1" rot="10800000">
              <a:off x="42592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1" name="Google Shape;891;p30"/>
            <p:cNvCxnSpPr/>
            <p:nvPr/>
          </p:nvCxnSpPr>
          <p:spPr>
            <a:xfrm flipH="1" rot="10800000">
              <a:off x="4662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2" name="Google Shape;892;p30"/>
            <p:cNvCxnSpPr/>
            <p:nvPr/>
          </p:nvCxnSpPr>
          <p:spPr>
            <a:xfrm flipH="1" rot="10800000">
              <a:off x="50847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3" name="Google Shape;893;p30"/>
            <p:cNvCxnSpPr/>
            <p:nvPr/>
          </p:nvCxnSpPr>
          <p:spPr>
            <a:xfrm flipH="1" rot="10800000">
              <a:off x="548957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4" name="Google Shape;894;p30"/>
            <p:cNvCxnSpPr/>
            <p:nvPr/>
          </p:nvCxnSpPr>
          <p:spPr>
            <a:xfrm flipH="1" rot="10800000">
              <a:off x="59118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5" name="Google Shape;895;p30"/>
            <p:cNvCxnSpPr/>
            <p:nvPr/>
          </p:nvCxnSpPr>
          <p:spPr>
            <a:xfrm flipH="1" rot="10800000">
              <a:off x="6334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6" name="Google Shape;896;p30"/>
            <p:cNvCxnSpPr/>
            <p:nvPr/>
          </p:nvCxnSpPr>
          <p:spPr>
            <a:xfrm flipH="1" rot="10800000">
              <a:off x="67373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7" name="Google Shape;897;p30"/>
            <p:cNvCxnSpPr/>
            <p:nvPr/>
          </p:nvCxnSpPr>
          <p:spPr>
            <a:xfrm flipH="1" rot="10800000">
              <a:off x="71596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8" name="Google Shape;898;p30"/>
            <p:cNvCxnSpPr/>
            <p:nvPr/>
          </p:nvCxnSpPr>
          <p:spPr>
            <a:xfrm flipH="1" rot="10800000">
              <a:off x="75819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99" name="Google Shape;899;p30"/>
            <p:cNvCxnSpPr/>
            <p:nvPr/>
          </p:nvCxnSpPr>
          <p:spPr>
            <a:xfrm flipH="1" rot="10800000">
              <a:off x="7985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0" name="Google Shape;900;p30"/>
            <p:cNvCxnSpPr/>
            <p:nvPr/>
          </p:nvCxnSpPr>
          <p:spPr>
            <a:xfrm flipH="1" rot="10800000">
              <a:off x="84074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1" name="Google Shape;901;p30"/>
            <p:cNvCxnSpPr/>
            <p:nvPr/>
          </p:nvCxnSpPr>
          <p:spPr>
            <a:xfrm flipH="1" rot="10800000">
              <a:off x="1543050" y="1911500"/>
              <a:ext cx="422400" cy="2609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2" name="Google Shape;902;p30"/>
            <p:cNvCxnSpPr/>
            <p:nvPr/>
          </p:nvCxnSpPr>
          <p:spPr>
            <a:xfrm>
              <a:off x="1965325" y="1911350"/>
              <a:ext cx="422400" cy="20289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3" name="Google Shape;903;p30"/>
            <p:cNvCxnSpPr/>
            <p:nvPr/>
          </p:nvCxnSpPr>
          <p:spPr>
            <a:xfrm flipH="1" rot="10800000">
              <a:off x="2387600" y="3657575"/>
              <a:ext cx="4032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4" name="Google Shape;904;p30"/>
            <p:cNvCxnSpPr/>
            <p:nvPr/>
          </p:nvCxnSpPr>
          <p:spPr>
            <a:xfrm>
              <a:off x="2790825" y="3657600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5" name="Google Shape;905;p30"/>
            <p:cNvCxnSpPr/>
            <p:nvPr/>
          </p:nvCxnSpPr>
          <p:spPr>
            <a:xfrm>
              <a:off x="3213100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6" name="Google Shape;906;p30"/>
            <p:cNvCxnSpPr/>
            <p:nvPr/>
          </p:nvCxnSpPr>
          <p:spPr>
            <a:xfrm flipH="1" rot="10800000">
              <a:off x="3635375" y="4240099"/>
              <a:ext cx="403200" cy="2811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7" name="Google Shape;907;p30"/>
            <p:cNvCxnSpPr/>
            <p:nvPr/>
          </p:nvCxnSpPr>
          <p:spPr>
            <a:xfrm flipH="1" rot="10800000">
              <a:off x="4038600" y="3357612"/>
              <a:ext cx="4224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8" name="Google Shape;908;p30"/>
            <p:cNvCxnSpPr/>
            <p:nvPr/>
          </p:nvCxnSpPr>
          <p:spPr>
            <a:xfrm>
              <a:off x="4460875" y="3357562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09" name="Google Shape;909;p30"/>
            <p:cNvCxnSpPr/>
            <p:nvPr/>
          </p:nvCxnSpPr>
          <p:spPr>
            <a:xfrm flipH="1" rot="10800000">
              <a:off x="4883150" y="3657575"/>
              <a:ext cx="4047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0" name="Google Shape;910;p30"/>
            <p:cNvCxnSpPr/>
            <p:nvPr/>
          </p:nvCxnSpPr>
          <p:spPr>
            <a:xfrm>
              <a:off x="5287962" y="3657600"/>
              <a:ext cx="4206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1" name="Google Shape;911;p30"/>
            <p:cNvCxnSpPr/>
            <p:nvPr/>
          </p:nvCxnSpPr>
          <p:spPr>
            <a:xfrm flipH="1" rot="10800000">
              <a:off x="5708650" y="3357612"/>
              <a:ext cx="4047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2" name="Google Shape;912;p30"/>
            <p:cNvCxnSpPr/>
            <p:nvPr/>
          </p:nvCxnSpPr>
          <p:spPr>
            <a:xfrm>
              <a:off x="6113462" y="3357562"/>
              <a:ext cx="422400" cy="11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3" name="Google Shape;913;p30"/>
            <p:cNvCxnSpPr/>
            <p:nvPr/>
          </p:nvCxnSpPr>
          <p:spPr>
            <a:xfrm>
              <a:off x="6535737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4" name="Google Shape;914;p30"/>
            <p:cNvCxnSpPr/>
            <p:nvPr/>
          </p:nvCxnSpPr>
          <p:spPr>
            <a:xfrm>
              <a:off x="6958012" y="4521200"/>
              <a:ext cx="4032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5" name="Google Shape;915;p30"/>
            <p:cNvCxnSpPr/>
            <p:nvPr/>
          </p:nvCxnSpPr>
          <p:spPr>
            <a:xfrm>
              <a:off x="7361237" y="4521200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16" name="Google Shape;916;p30"/>
            <p:cNvCxnSpPr/>
            <p:nvPr/>
          </p:nvCxnSpPr>
          <p:spPr>
            <a:xfrm flipH="1" rot="10800000">
              <a:off x="7783512" y="4240112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917" name="Google Shape;917;p30"/>
            <p:cNvSpPr/>
            <p:nvPr/>
          </p:nvSpPr>
          <p:spPr>
            <a:xfrm>
              <a:off x="148748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8" name="Google Shape;918;p30"/>
            <p:cNvSpPr/>
            <p:nvPr/>
          </p:nvSpPr>
          <p:spPr>
            <a:xfrm>
              <a:off x="1909762" y="1851025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9" name="Google Shape;919;p30"/>
            <p:cNvSpPr/>
            <p:nvPr/>
          </p:nvSpPr>
          <p:spPr>
            <a:xfrm>
              <a:off x="2332037" y="3879850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0" name="Google Shape;920;p30"/>
            <p:cNvSpPr/>
            <p:nvPr/>
          </p:nvSpPr>
          <p:spPr>
            <a:xfrm>
              <a:off x="2735262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1" name="Google Shape;921;p30"/>
            <p:cNvSpPr/>
            <p:nvPr/>
          </p:nvSpPr>
          <p:spPr>
            <a:xfrm>
              <a:off x="315753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2" name="Google Shape;922;p30"/>
            <p:cNvSpPr/>
            <p:nvPr/>
          </p:nvSpPr>
          <p:spPr>
            <a:xfrm>
              <a:off x="3579812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3" name="Google Shape;923;p30"/>
            <p:cNvSpPr/>
            <p:nvPr/>
          </p:nvSpPr>
          <p:spPr>
            <a:xfrm>
              <a:off x="3984625" y="4179887"/>
              <a:ext cx="906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4" name="Google Shape;924;p30"/>
            <p:cNvSpPr/>
            <p:nvPr/>
          </p:nvSpPr>
          <p:spPr>
            <a:xfrm>
              <a:off x="4406900" y="3297237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5" name="Google Shape;925;p30"/>
            <p:cNvSpPr/>
            <p:nvPr/>
          </p:nvSpPr>
          <p:spPr>
            <a:xfrm>
              <a:off x="4829175" y="3879850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6" name="Google Shape;926;p30"/>
            <p:cNvSpPr/>
            <p:nvPr/>
          </p:nvSpPr>
          <p:spPr>
            <a:xfrm>
              <a:off x="5232400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7" name="Google Shape;927;p30"/>
            <p:cNvSpPr/>
            <p:nvPr/>
          </p:nvSpPr>
          <p:spPr>
            <a:xfrm>
              <a:off x="565467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8" name="Google Shape;928;p30"/>
            <p:cNvSpPr/>
            <p:nvPr/>
          </p:nvSpPr>
          <p:spPr>
            <a:xfrm>
              <a:off x="6057900" y="3297237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9" name="Google Shape;929;p30"/>
            <p:cNvSpPr/>
            <p:nvPr/>
          </p:nvSpPr>
          <p:spPr>
            <a:xfrm>
              <a:off x="64801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0" name="Google Shape;930;p30"/>
            <p:cNvSpPr/>
            <p:nvPr/>
          </p:nvSpPr>
          <p:spPr>
            <a:xfrm>
              <a:off x="6902450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1" name="Google Shape;931;p30"/>
            <p:cNvSpPr/>
            <p:nvPr/>
          </p:nvSpPr>
          <p:spPr>
            <a:xfrm>
              <a:off x="73056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2" name="Google Shape;932;p30"/>
            <p:cNvSpPr/>
            <p:nvPr/>
          </p:nvSpPr>
          <p:spPr>
            <a:xfrm>
              <a:off x="7727950" y="50434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3" name="Google Shape;933;p30"/>
            <p:cNvSpPr/>
            <p:nvPr/>
          </p:nvSpPr>
          <p:spPr>
            <a:xfrm>
              <a:off x="815022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4" name="Google Shape;934;p30"/>
            <p:cNvSpPr txBox="1"/>
            <p:nvPr/>
          </p:nvSpPr>
          <p:spPr>
            <a:xfrm>
              <a:off x="1025525" y="4943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935" name="Google Shape;935;p30"/>
            <p:cNvSpPr txBox="1"/>
            <p:nvPr/>
          </p:nvSpPr>
          <p:spPr>
            <a:xfrm>
              <a:off x="1025525" y="4357687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936" name="Google Shape;936;p30"/>
            <p:cNvSpPr txBox="1"/>
            <p:nvPr/>
          </p:nvSpPr>
          <p:spPr>
            <a:xfrm>
              <a:off x="1025525" y="378142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937" name="Google Shape;937;p30"/>
            <p:cNvSpPr txBox="1"/>
            <p:nvPr/>
          </p:nvSpPr>
          <p:spPr>
            <a:xfrm>
              <a:off x="1025525" y="3192462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938" name="Google Shape;938;p30"/>
            <p:cNvSpPr txBox="1"/>
            <p:nvPr/>
          </p:nvSpPr>
          <p:spPr>
            <a:xfrm>
              <a:off x="1025525" y="2616200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939" name="Google Shape;939;p30"/>
            <p:cNvSpPr txBox="1"/>
            <p:nvPr/>
          </p:nvSpPr>
          <p:spPr>
            <a:xfrm>
              <a:off x="900112" y="2030412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940" name="Google Shape;940;p30"/>
            <p:cNvSpPr txBox="1"/>
            <p:nvPr/>
          </p:nvSpPr>
          <p:spPr>
            <a:xfrm>
              <a:off x="900112" y="1449387"/>
              <a:ext cx="4413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941" name="Google Shape;941;p30"/>
            <p:cNvSpPr txBox="1"/>
            <p:nvPr/>
          </p:nvSpPr>
          <p:spPr>
            <a:xfrm>
              <a:off x="148590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942" name="Google Shape;942;p30"/>
            <p:cNvSpPr txBox="1"/>
            <p:nvPr/>
          </p:nvSpPr>
          <p:spPr>
            <a:xfrm>
              <a:off x="191135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943" name="Google Shape;943;p30"/>
            <p:cNvSpPr txBox="1"/>
            <p:nvPr/>
          </p:nvSpPr>
          <p:spPr>
            <a:xfrm>
              <a:off x="23304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944" name="Google Shape;944;p30"/>
            <p:cNvSpPr txBox="1"/>
            <p:nvPr/>
          </p:nvSpPr>
          <p:spPr>
            <a:xfrm>
              <a:off x="27352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945" name="Google Shape;945;p30"/>
            <p:cNvSpPr txBox="1"/>
            <p:nvPr/>
          </p:nvSpPr>
          <p:spPr>
            <a:xfrm>
              <a:off x="31559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946" name="Google Shape;946;p30"/>
            <p:cNvSpPr txBox="1"/>
            <p:nvPr/>
          </p:nvSpPr>
          <p:spPr>
            <a:xfrm>
              <a:off x="358140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947" name="Google Shape;947;p30"/>
            <p:cNvSpPr txBox="1"/>
            <p:nvPr/>
          </p:nvSpPr>
          <p:spPr>
            <a:xfrm>
              <a:off x="398621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948" name="Google Shape;948;p30"/>
            <p:cNvSpPr txBox="1"/>
            <p:nvPr/>
          </p:nvSpPr>
          <p:spPr>
            <a:xfrm>
              <a:off x="4402137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949" name="Google Shape;949;p30"/>
            <p:cNvSpPr txBox="1"/>
            <p:nvPr/>
          </p:nvSpPr>
          <p:spPr>
            <a:xfrm>
              <a:off x="48307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950" name="Google Shape;950;p30"/>
            <p:cNvSpPr txBox="1"/>
            <p:nvPr/>
          </p:nvSpPr>
          <p:spPr>
            <a:xfrm>
              <a:off x="516096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951" name="Google Shape;951;p30"/>
            <p:cNvSpPr txBox="1"/>
            <p:nvPr/>
          </p:nvSpPr>
          <p:spPr>
            <a:xfrm>
              <a:off x="55816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/>
            </a:p>
          </p:txBody>
        </p:sp>
        <p:sp>
          <p:nvSpPr>
            <p:cNvPr id="952" name="Google Shape;952;p30"/>
            <p:cNvSpPr txBox="1"/>
            <p:nvPr/>
          </p:nvSpPr>
          <p:spPr>
            <a:xfrm>
              <a:off x="5986462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953" name="Google Shape;953;p30"/>
            <p:cNvSpPr txBox="1"/>
            <p:nvPr/>
          </p:nvSpPr>
          <p:spPr>
            <a:xfrm>
              <a:off x="64071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/>
            </a:p>
          </p:txBody>
        </p:sp>
        <p:sp>
          <p:nvSpPr>
            <p:cNvPr id="954" name="Google Shape;954;p30"/>
            <p:cNvSpPr txBox="1"/>
            <p:nvPr/>
          </p:nvSpPr>
          <p:spPr>
            <a:xfrm>
              <a:off x="682783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955" name="Google Shape;955;p30"/>
            <p:cNvSpPr txBox="1"/>
            <p:nvPr/>
          </p:nvSpPr>
          <p:spPr>
            <a:xfrm>
              <a:off x="722788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  <p:sp>
          <p:nvSpPr>
            <p:cNvPr id="956" name="Google Shape;956;p30"/>
            <p:cNvSpPr txBox="1"/>
            <p:nvPr/>
          </p:nvSpPr>
          <p:spPr>
            <a:xfrm>
              <a:off x="765651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sp>
          <p:nvSpPr>
            <p:cNvPr id="957" name="Google Shape;957;p30"/>
            <p:cNvSpPr txBox="1"/>
            <p:nvPr/>
          </p:nvSpPr>
          <p:spPr>
            <a:xfrm>
              <a:off x="807720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  <p:sp>
          <p:nvSpPr>
            <p:cNvPr id="958" name="Google Shape;958;p30"/>
            <p:cNvSpPr txBox="1"/>
            <p:nvPr/>
          </p:nvSpPr>
          <p:spPr>
            <a:xfrm>
              <a:off x="4572000" y="5549900"/>
              <a:ext cx="16350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Semaine</a:t>
              </a:r>
              <a:endParaRPr/>
            </a:p>
          </p:txBody>
        </p:sp>
        <p:sp>
          <p:nvSpPr>
            <p:cNvPr id="959" name="Google Shape;959;p30"/>
            <p:cNvSpPr txBox="1"/>
            <p:nvPr/>
          </p:nvSpPr>
          <p:spPr>
            <a:xfrm rot="-5400000">
              <a:off x="673125" y="3013125"/>
              <a:ext cx="4857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Nb</a:t>
              </a:r>
              <a:endParaRPr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625475" y="1295400"/>
              <a:ext cx="7947000" cy="46323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961" name="Google Shape;9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3771900"/>
            <a:ext cx="3048001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803650"/>
            <a:ext cx="2971800" cy="165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31"/>
          <p:cNvSpPr txBox="1"/>
          <p:nvPr>
            <p:ph type="title"/>
          </p:nvPr>
        </p:nvSpPr>
        <p:spPr>
          <a:xfrm>
            <a:off x="2362200" y="612775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C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hantier </a:t>
            </a:r>
            <a:r>
              <a:rPr lang="en-US"/>
              <a:t>Projet parallèle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janvier 2006</a:t>
            </a:r>
            <a:r>
              <a:rPr b="0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b="1" i="1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Indicateurs</a:t>
            </a:r>
            <a:endParaRPr/>
          </a:p>
        </p:txBody>
      </p:sp>
      <p:sp>
        <p:nvSpPr>
          <p:cNvPr id="968" name="Google Shape;968;p31"/>
          <p:cNvSpPr txBox="1"/>
          <p:nvPr/>
        </p:nvSpPr>
        <p:spPr>
          <a:xfrm>
            <a:off x="355600" y="1181100"/>
            <a:ext cx="9283800" cy="2238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Indicateurs de la semaine</a:t>
            </a:r>
            <a:endParaRPr/>
          </a:p>
        </p:txBody>
      </p:sp>
      <p:sp>
        <p:nvSpPr>
          <p:cNvPr id="969" name="Google Shape;969;p31"/>
          <p:cNvSpPr txBox="1"/>
          <p:nvPr/>
        </p:nvSpPr>
        <p:spPr>
          <a:xfrm>
            <a:off x="355600" y="1404937"/>
            <a:ext cx="9283800" cy="182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Identification de plusieurs projets parallèle </a:t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0" name="Google Shape;970;p31"/>
          <p:cNvSpPr txBox="1"/>
          <p:nvPr/>
        </p:nvSpPr>
        <p:spPr>
          <a:xfrm>
            <a:off x="355600" y="3378200"/>
            <a:ext cx="9283800" cy="2253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Évolution des indicateurs dans le temps</a:t>
            </a:r>
            <a:endParaRPr/>
          </a:p>
        </p:txBody>
      </p:sp>
      <p:sp>
        <p:nvSpPr>
          <p:cNvPr id="971" name="Google Shape;971;p31"/>
          <p:cNvSpPr txBox="1"/>
          <p:nvPr/>
        </p:nvSpPr>
        <p:spPr>
          <a:xfrm>
            <a:off x="355600" y="3603625"/>
            <a:ext cx="9283800" cy="18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2" name="Google Shape;972;p31"/>
          <p:cNvSpPr txBox="1"/>
          <p:nvPr/>
        </p:nvSpPr>
        <p:spPr>
          <a:xfrm>
            <a:off x="355600" y="5880100"/>
            <a:ext cx="9283800" cy="59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1425" lIns="36000" spcFirstLastPara="1" rIns="36000" wrap="square" tIns="72000">
            <a:noAutofit/>
          </a:bodyPr>
          <a:lstStyle/>
          <a:p>
            <a:pPr indent="-174625" lvl="0" marL="1746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>
                <a:solidFill>
                  <a:schemeClr val="dk1"/>
                </a:solidFill>
              </a:rPr>
              <a:t>Lancement d’une étude de risque sur notre projet avec les projets qui seront lancés durant la mise en place de notre application.</a:t>
            </a:r>
            <a:endParaRPr/>
          </a:p>
        </p:txBody>
      </p:sp>
      <p:sp>
        <p:nvSpPr>
          <p:cNvPr id="973" name="Google Shape;973;p31"/>
          <p:cNvSpPr txBox="1"/>
          <p:nvPr/>
        </p:nvSpPr>
        <p:spPr>
          <a:xfrm>
            <a:off x="355600" y="5635625"/>
            <a:ext cx="9283800" cy="244500"/>
          </a:xfrm>
          <a:prstGeom prst="rect">
            <a:avLst/>
          </a:prstGeom>
          <a:solidFill>
            <a:schemeClr val="hlink"/>
          </a:soli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71425" lIns="71425" spcFirstLastPara="1" rIns="71425" wrap="square" tIns="7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Commentaires</a:t>
            </a:r>
            <a:endParaRPr/>
          </a:p>
        </p:txBody>
      </p:sp>
      <p:grpSp>
        <p:nvGrpSpPr>
          <p:cNvPr id="974" name="Google Shape;974;p31"/>
          <p:cNvGrpSpPr/>
          <p:nvPr/>
        </p:nvGrpSpPr>
        <p:grpSpPr>
          <a:xfrm>
            <a:off x="523863" y="3768705"/>
            <a:ext cx="2522378" cy="1641381"/>
            <a:chOff x="625475" y="1295400"/>
            <a:chExt cx="7947000" cy="4691000"/>
          </a:xfrm>
        </p:grpSpPr>
        <p:sp>
          <p:nvSpPr>
            <p:cNvPr id="975" name="Google Shape;975;p31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976" name="Google Shape;976;p31"/>
            <p:cNvCxnSpPr/>
            <p:nvPr/>
          </p:nvCxnSpPr>
          <p:spPr>
            <a:xfrm>
              <a:off x="1341437" y="452120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77" name="Google Shape;977;p31"/>
            <p:cNvCxnSpPr/>
            <p:nvPr/>
          </p:nvCxnSpPr>
          <p:spPr>
            <a:xfrm>
              <a:off x="1341437" y="394017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78" name="Google Shape;978;p31"/>
            <p:cNvCxnSpPr/>
            <p:nvPr/>
          </p:nvCxnSpPr>
          <p:spPr>
            <a:xfrm>
              <a:off x="1341437" y="335756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79" name="Google Shape;979;p31"/>
            <p:cNvCxnSpPr/>
            <p:nvPr/>
          </p:nvCxnSpPr>
          <p:spPr>
            <a:xfrm>
              <a:off x="1341437" y="2774950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0" name="Google Shape;980;p31"/>
            <p:cNvCxnSpPr/>
            <p:nvPr/>
          </p:nvCxnSpPr>
          <p:spPr>
            <a:xfrm>
              <a:off x="1341437" y="2192337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1" name="Google Shape;981;p31"/>
            <p:cNvCxnSpPr/>
            <p:nvPr/>
          </p:nvCxnSpPr>
          <p:spPr>
            <a:xfrm>
              <a:off x="1341437" y="1609725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982" name="Google Shape;982;p31"/>
            <p:cNvSpPr/>
            <p:nvPr/>
          </p:nvSpPr>
          <p:spPr>
            <a:xfrm>
              <a:off x="1341437" y="1609725"/>
              <a:ext cx="7065900" cy="3494100"/>
            </a:xfrm>
            <a:prstGeom prst="rect">
              <a:avLst/>
            </a:prstGeom>
            <a:noFill/>
            <a:ln cap="flat" cmpd="sng" w="19050">
              <a:solidFill>
                <a:srgbClr val="8080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983" name="Google Shape;983;p31"/>
            <p:cNvCxnSpPr/>
            <p:nvPr/>
          </p:nvCxnSpPr>
          <p:spPr>
            <a:xfrm>
              <a:off x="1341437" y="1609725"/>
              <a:ext cx="1500" cy="34941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4" name="Google Shape;984;p31"/>
            <p:cNvCxnSpPr/>
            <p:nvPr/>
          </p:nvCxnSpPr>
          <p:spPr>
            <a:xfrm>
              <a:off x="1266825" y="510381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5" name="Google Shape;985;p31"/>
            <p:cNvCxnSpPr/>
            <p:nvPr/>
          </p:nvCxnSpPr>
          <p:spPr>
            <a:xfrm>
              <a:off x="1266825" y="452120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6" name="Google Shape;986;p31"/>
            <p:cNvCxnSpPr/>
            <p:nvPr/>
          </p:nvCxnSpPr>
          <p:spPr>
            <a:xfrm>
              <a:off x="1266825" y="394017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7" name="Google Shape;987;p31"/>
            <p:cNvCxnSpPr/>
            <p:nvPr/>
          </p:nvCxnSpPr>
          <p:spPr>
            <a:xfrm>
              <a:off x="1266825" y="3357562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8" name="Google Shape;988;p31"/>
            <p:cNvCxnSpPr/>
            <p:nvPr/>
          </p:nvCxnSpPr>
          <p:spPr>
            <a:xfrm>
              <a:off x="1266825" y="2774950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9" name="Google Shape;989;p31"/>
            <p:cNvCxnSpPr/>
            <p:nvPr/>
          </p:nvCxnSpPr>
          <p:spPr>
            <a:xfrm>
              <a:off x="1266825" y="2192337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0" name="Google Shape;990;p31"/>
            <p:cNvCxnSpPr/>
            <p:nvPr/>
          </p:nvCxnSpPr>
          <p:spPr>
            <a:xfrm>
              <a:off x="1266825" y="1609725"/>
              <a:ext cx="747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1" name="Google Shape;991;p31"/>
            <p:cNvCxnSpPr/>
            <p:nvPr/>
          </p:nvCxnSpPr>
          <p:spPr>
            <a:xfrm>
              <a:off x="1341437" y="5103812"/>
              <a:ext cx="7065900" cy="15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2" name="Google Shape;992;p31"/>
            <p:cNvCxnSpPr/>
            <p:nvPr/>
          </p:nvCxnSpPr>
          <p:spPr>
            <a:xfrm flipH="1" rot="10800000">
              <a:off x="13414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3" name="Google Shape;993;p31"/>
            <p:cNvCxnSpPr/>
            <p:nvPr/>
          </p:nvCxnSpPr>
          <p:spPr>
            <a:xfrm flipH="1" rot="10800000">
              <a:off x="1763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4" name="Google Shape;994;p31"/>
            <p:cNvCxnSpPr/>
            <p:nvPr/>
          </p:nvCxnSpPr>
          <p:spPr>
            <a:xfrm flipH="1" rot="10800000">
              <a:off x="216693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5" name="Google Shape;995;p31"/>
            <p:cNvCxnSpPr/>
            <p:nvPr/>
          </p:nvCxnSpPr>
          <p:spPr>
            <a:xfrm flipH="1" rot="10800000">
              <a:off x="25892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6" name="Google Shape;996;p31"/>
            <p:cNvCxnSpPr/>
            <p:nvPr/>
          </p:nvCxnSpPr>
          <p:spPr>
            <a:xfrm flipH="1" rot="10800000">
              <a:off x="3011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7" name="Google Shape;997;p31"/>
            <p:cNvCxnSpPr/>
            <p:nvPr/>
          </p:nvCxnSpPr>
          <p:spPr>
            <a:xfrm flipH="1" rot="10800000">
              <a:off x="341471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8" name="Google Shape;998;p31"/>
            <p:cNvCxnSpPr/>
            <p:nvPr/>
          </p:nvCxnSpPr>
          <p:spPr>
            <a:xfrm flipH="1" rot="10800000">
              <a:off x="38369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9" name="Google Shape;999;p31"/>
            <p:cNvCxnSpPr/>
            <p:nvPr/>
          </p:nvCxnSpPr>
          <p:spPr>
            <a:xfrm flipH="1" rot="10800000">
              <a:off x="42592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0" name="Google Shape;1000;p31"/>
            <p:cNvCxnSpPr/>
            <p:nvPr/>
          </p:nvCxnSpPr>
          <p:spPr>
            <a:xfrm flipH="1" rot="10800000">
              <a:off x="4662487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1" name="Google Shape;1001;p31"/>
            <p:cNvCxnSpPr/>
            <p:nvPr/>
          </p:nvCxnSpPr>
          <p:spPr>
            <a:xfrm flipH="1" rot="10800000">
              <a:off x="5084762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2" name="Google Shape;1002;p31"/>
            <p:cNvCxnSpPr/>
            <p:nvPr/>
          </p:nvCxnSpPr>
          <p:spPr>
            <a:xfrm flipH="1" rot="10800000">
              <a:off x="548957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3" name="Google Shape;1003;p31"/>
            <p:cNvCxnSpPr/>
            <p:nvPr/>
          </p:nvCxnSpPr>
          <p:spPr>
            <a:xfrm flipH="1" rot="10800000">
              <a:off x="59118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4" name="Google Shape;1004;p31"/>
            <p:cNvCxnSpPr/>
            <p:nvPr/>
          </p:nvCxnSpPr>
          <p:spPr>
            <a:xfrm flipH="1" rot="10800000">
              <a:off x="6334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5" name="Google Shape;1005;p31"/>
            <p:cNvCxnSpPr/>
            <p:nvPr/>
          </p:nvCxnSpPr>
          <p:spPr>
            <a:xfrm flipH="1" rot="10800000">
              <a:off x="673735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6" name="Google Shape;1006;p31"/>
            <p:cNvCxnSpPr/>
            <p:nvPr/>
          </p:nvCxnSpPr>
          <p:spPr>
            <a:xfrm flipH="1" rot="10800000">
              <a:off x="71596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7" name="Google Shape;1007;p31"/>
            <p:cNvCxnSpPr/>
            <p:nvPr/>
          </p:nvCxnSpPr>
          <p:spPr>
            <a:xfrm flipH="1" rot="10800000">
              <a:off x="75819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8" name="Google Shape;1008;p31"/>
            <p:cNvCxnSpPr/>
            <p:nvPr/>
          </p:nvCxnSpPr>
          <p:spPr>
            <a:xfrm flipH="1" rot="10800000">
              <a:off x="7985125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9" name="Google Shape;1009;p31"/>
            <p:cNvCxnSpPr/>
            <p:nvPr/>
          </p:nvCxnSpPr>
          <p:spPr>
            <a:xfrm flipH="1" rot="10800000">
              <a:off x="8407400" y="5103774"/>
              <a:ext cx="1500" cy="8100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0" name="Google Shape;1010;p31"/>
            <p:cNvCxnSpPr/>
            <p:nvPr/>
          </p:nvCxnSpPr>
          <p:spPr>
            <a:xfrm flipH="1" rot="10800000">
              <a:off x="1543050" y="1911500"/>
              <a:ext cx="422400" cy="2609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1" name="Google Shape;1011;p31"/>
            <p:cNvCxnSpPr/>
            <p:nvPr/>
          </p:nvCxnSpPr>
          <p:spPr>
            <a:xfrm>
              <a:off x="1965325" y="1911350"/>
              <a:ext cx="422400" cy="20289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2" name="Google Shape;1012;p31"/>
            <p:cNvCxnSpPr/>
            <p:nvPr/>
          </p:nvCxnSpPr>
          <p:spPr>
            <a:xfrm flipH="1" rot="10800000">
              <a:off x="2387600" y="3657575"/>
              <a:ext cx="4032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3" name="Google Shape;1013;p31"/>
            <p:cNvCxnSpPr/>
            <p:nvPr/>
          </p:nvCxnSpPr>
          <p:spPr>
            <a:xfrm>
              <a:off x="2790825" y="3657600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4" name="Google Shape;1014;p31"/>
            <p:cNvCxnSpPr/>
            <p:nvPr/>
          </p:nvCxnSpPr>
          <p:spPr>
            <a:xfrm>
              <a:off x="3213100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5" name="Google Shape;1015;p31"/>
            <p:cNvCxnSpPr/>
            <p:nvPr/>
          </p:nvCxnSpPr>
          <p:spPr>
            <a:xfrm flipH="1" rot="10800000">
              <a:off x="3635375" y="4240099"/>
              <a:ext cx="403200" cy="2811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6" name="Google Shape;1016;p31"/>
            <p:cNvCxnSpPr/>
            <p:nvPr/>
          </p:nvCxnSpPr>
          <p:spPr>
            <a:xfrm flipH="1" rot="10800000">
              <a:off x="4038600" y="3357612"/>
              <a:ext cx="4224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7" name="Google Shape;1017;p31"/>
            <p:cNvCxnSpPr/>
            <p:nvPr/>
          </p:nvCxnSpPr>
          <p:spPr>
            <a:xfrm>
              <a:off x="4460875" y="3357562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8" name="Google Shape;1018;p31"/>
            <p:cNvCxnSpPr/>
            <p:nvPr/>
          </p:nvCxnSpPr>
          <p:spPr>
            <a:xfrm flipH="1" rot="10800000">
              <a:off x="4883150" y="3657575"/>
              <a:ext cx="404700" cy="2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9" name="Google Shape;1019;p31"/>
            <p:cNvCxnSpPr/>
            <p:nvPr/>
          </p:nvCxnSpPr>
          <p:spPr>
            <a:xfrm>
              <a:off x="5287962" y="3657600"/>
              <a:ext cx="4206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20" name="Google Shape;1020;p31"/>
            <p:cNvCxnSpPr/>
            <p:nvPr/>
          </p:nvCxnSpPr>
          <p:spPr>
            <a:xfrm flipH="1" rot="10800000">
              <a:off x="5708650" y="3357612"/>
              <a:ext cx="404700" cy="8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21" name="Google Shape;1021;p31"/>
            <p:cNvCxnSpPr/>
            <p:nvPr/>
          </p:nvCxnSpPr>
          <p:spPr>
            <a:xfrm>
              <a:off x="6113462" y="3357562"/>
              <a:ext cx="422400" cy="11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22" name="Google Shape;1022;p31"/>
            <p:cNvCxnSpPr/>
            <p:nvPr/>
          </p:nvCxnSpPr>
          <p:spPr>
            <a:xfrm>
              <a:off x="6535737" y="4521200"/>
              <a:ext cx="4224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23" name="Google Shape;1023;p31"/>
            <p:cNvCxnSpPr/>
            <p:nvPr/>
          </p:nvCxnSpPr>
          <p:spPr>
            <a:xfrm>
              <a:off x="6958012" y="4521200"/>
              <a:ext cx="403200" cy="15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24" name="Google Shape;1024;p31"/>
            <p:cNvCxnSpPr/>
            <p:nvPr/>
          </p:nvCxnSpPr>
          <p:spPr>
            <a:xfrm>
              <a:off x="7361237" y="4521200"/>
              <a:ext cx="422400" cy="5826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25" name="Google Shape;1025;p31"/>
            <p:cNvCxnSpPr/>
            <p:nvPr/>
          </p:nvCxnSpPr>
          <p:spPr>
            <a:xfrm flipH="1" rot="10800000">
              <a:off x="7783512" y="4240112"/>
              <a:ext cx="422400" cy="863700"/>
            </a:xfrm>
            <a:prstGeom prst="straightConnector1">
              <a:avLst/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026" name="Google Shape;1026;p31"/>
            <p:cNvSpPr/>
            <p:nvPr/>
          </p:nvSpPr>
          <p:spPr>
            <a:xfrm>
              <a:off x="148748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7" name="Google Shape;1027;p31"/>
            <p:cNvSpPr/>
            <p:nvPr/>
          </p:nvSpPr>
          <p:spPr>
            <a:xfrm>
              <a:off x="1909762" y="1851025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8" name="Google Shape;1028;p31"/>
            <p:cNvSpPr/>
            <p:nvPr/>
          </p:nvSpPr>
          <p:spPr>
            <a:xfrm>
              <a:off x="2332037" y="3879850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9" name="Google Shape;1029;p31"/>
            <p:cNvSpPr/>
            <p:nvPr/>
          </p:nvSpPr>
          <p:spPr>
            <a:xfrm>
              <a:off x="2735262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0" name="Google Shape;1030;p31"/>
            <p:cNvSpPr/>
            <p:nvPr/>
          </p:nvSpPr>
          <p:spPr>
            <a:xfrm>
              <a:off x="3157537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1" name="Google Shape;1031;p31"/>
            <p:cNvSpPr/>
            <p:nvPr/>
          </p:nvSpPr>
          <p:spPr>
            <a:xfrm>
              <a:off x="3579812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2" name="Google Shape;1032;p31"/>
            <p:cNvSpPr/>
            <p:nvPr/>
          </p:nvSpPr>
          <p:spPr>
            <a:xfrm>
              <a:off x="3984625" y="4179887"/>
              <a:ext cx="906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3" name="Google Shape;1033;p31"/>
            <p:cNvSpPr/>
            <p:nvPr/>
          </p:nvSpPr>
          <p:spPr>
            <a:xfrm>
              <a:off x="4406900" y="3297237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4" name="Google Shape;1034;p31"/>
            <p:cNvSpPr/>
            <p:nvPr/>
          </p:nvSpPr>
          <p:spPr>
            <a:xfrm>
              <a:off x="4829175" y="3879850"/>
              <a:ext cx="906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5" name="Google Shape;1035;p31"/>
            <p:cNvSpPr/>
            <p:nvPr/>
          </p:nvSpPr>
          <p:spPr>
            <a:xfrm>
              <a:off x="5232400" y="35972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6" name="Google Shape;1036;p31"/>
            <p:cNvSpPr/>
            <p:nvPr/>
          </p:nvSpPr>
          <p:spPr>
            <a:xfrm>
              <a:off x="565467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7" name="Google Shape;1037;p31"/>
            <p:cNvSpPr/>
            <p:nvPr/>
          </p:nvSpPr>
          <p:spPr>
            <a:xfrm>
              <a:off x="6057900" y="3297237"/>
              <a:ext cx="92100" cy="999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8" name="Google Shape;1038;p31"/>
            <p:cNvSpPr/>
            <p:nvPr/>
          </p:nvSpPr>
          <p:spPr>
            <a:xfrm>
              <a:off x="64801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9" name="Google Shape;1039;p31"/>
            <p:cNvSpPr/>
            <p:nvPr/>
          </p:nvSpPr>
          <p:spPr>
            <a:xfrm>
              <a:off x="6902450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7305675" y="4460875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1" name="Google Shape;1041;p31"/>
            <p:cNvSpPr/>
            <p:nvPr/>
          </p:nvSpPr>
          <p:spPr>
            <a:xfrm>
              <a:off x="7727950" y="50434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8150225" y="4179887"/>
              <a:ext cx="92100" cy="101700"/>
            </a:xfrm>
            <a:prstGeom prst="rect">
              <a:avLst/>
            </a:prstGeom>
            <a:solidFill>
              <a:srgbClr val="FF00FF"/>
            </a:solidFill>
            <a:ln cap="flat" cmpd="sng" w="19050">
              <a:solidFill>
                <a:srgbClr val="FF00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3" name="Google Shape;1043;p31"/>
            <p:cNvSpPr txBox="1"/>
            <p:nvPr/>
          </p:nvSpPr>
          <p:spPr>
            <a:xfrm>
              <a:off x="1025525" y="4943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044" name="Google Shape;1044;p31"/>
            <p:cNvSpPr txBox="1"/>
            <p:nvPr/>
          </p:nvSpPr>
          <p:spPr>
            <a:xfrm>
              <a:off x="1025525" y="4357687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045" name="Google Shape;1045;p31"/>
            <p:cNvSpPr txBox="1"/>
            <p:nvPr/>
          </p:nvSpPr>
          <p:spPr>
            <a:xfrm>
              <a:off x="1025525" y="378142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1046" name="Google Shape;1046;p31"/>
            <p:cNvSpPr txBox="1"/>
            <p:nvPr/>
          </p:nvSpPr>
          <p:spPr>
            <a:xfrm>
              <a:off x="1025525" y="3192462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1047" name="Google Shape;1047;p31"/>
            <p:cNvSpPr txBox="1"/>
            <p:nvPr/>
          </p:nvSpPr>
          <p:spPr>
            <a:xfrm>
              <a:off x="1025525" y="2616200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1048" name="Google Shape;1048;p31"/>
            <p:cNvSpPr txBox="1"/>
            <p:nvPr/>
          </p:nvSpPr>
          <p:spPr>
            <a:xfrm>
              <a:off x="900112" y="2030412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1049" name="Google Shape;1049;p31"/>
            <p:cNvSpPr txBox="1"/>
            <p:nvPr/>
          </p:nvSpPr>
          <p:spPr>
            <a:xfrm>
              <a:off x="900112" y="1449387"/>
              <a:ext cx="4413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1050" name="Google Shape;1050;p31"/>
            <p:cNvSpPr txBox="1"/>
            <p:nvPr/>
          </p:nvSpPr>
          <p:spPr>
            <a:xfrm>
              <a:off x="148590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051" name="Google Shape;1051;p31"/>
            <p:cNvSpPr txBox="1"/>
            <p:nvPr/>
          </p:nvSpPr>
          <p:spPr>
            <a:xfrm>
              <a:off x="1911350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052" name="Google Shape;1052;p31"/>
            <p:cNvSpPr txBox="1"/>
            <p:nvPr/>
          </p:nvSpPr>
          <p:spPr>
            <a:xfrm>
              <a:off x="23304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053" name="Google Shape;1053;p31"/>
            <p:cNvSpPr txBox="1"/>
            <p:nvPr/>
          </p:nvSpPr>
          <p:spPr>
            <a:xfrm>
              <a:off x="27352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1054" name="Google Shape;1054;p31"/>
            <p:cNvSpPr txBox="1"/>
            <p:nvPr/>
          </p:nvSpPr>
          <p:spPr>
            <a:xfrm>
              <a:off x="315595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1055" name="Google Shape;1055;p31"/>
            <p:cNvSpPr txBox="1"/>
            <p:nvPr/>
          </p:nvSpPr>
          <p:spPr>
            <a:xfrm>
              <a:off x="3581400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1056" name="Google Shape;1056;p31"/>
            <p:cNvSpPr txBox="1"/>
            <p:nvPr/>
          </p:nvSpPr>
          <p:spPr>
            <a:xfrm>
              <a:off x="398621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1057" name="Google Shape;1057;p31"/>
            <p:cNvSpPr txBox="1"/>
            <p:nvPr/>
          </p:nvSpPr>
          <p:spPr>
            <a:xfrm>
              <a:off x="4402137" y="5324475"/>
              <a:ext cx="2190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sp>
          <p:nvSpPr>
            <p:cNvPr id="1058" name="Google Shape;1058;p31"/>
            <p:cNvSpPr txBox="1"/>
            <p:nvPr/>
          </p:nvSpPr>
          <p:spPr>
            <a:xfrm>
              <a:off x="4830762" y="5324475"/>
              <a:ext cx="220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</p:txBody>
        </p:sp>
        <p:sp>
          <p:nvSpPr>
            <p:cNvPr id="1059" name="Google Shape;1059;p31"/>
            <p:cNvSpPr txBox="1"/>
            <p:nvPr/>
          </p:nvSpPr>
          <p:spPr>
            <a:xfrm>
              <a:off x="516096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  <p:sp>
          <p:nvSpPr>
            <p:cNvPr id="1060" name="Google Shape;1060;p31"/>
            <p:cNvSpPr txBox="1"/>
            <p:nvPr/>
          </p:nvSpPr>
          <p:spPr>
            <a:xfrm>
              <a:off x="55816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/>
            </a:p>
          </p:txBody>
        </p:sp>
        <p:sp>
          <p:nvSpPr>
            <p:cNvPr id="1061" name="Google Shape;1061;p31"/>
            <p:cNvSpPr txBox="1"/>
            <p:nvPr/>
          </p:nvSpPr>
          <p:spPr>
            <a:xfrm>
              <a:off x="5986462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/>
            </a:p>
          </p:txBody>
        </p:sp>
        <p:sp>
          <p:nvSpPr>
            <p:cNvPr id="1062" name="Google Shape;1062;p31"/>
            <p:cNvSpPr txBox="1"/>
            <p:nvPr/>
          </p:nvSpPr>
          <p:spPr>
            <a:xfrm>
              <a:off x="640715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/>
            </a:p>
          </p:txBody>
        </p:sp>
        <p:sp>
          <p:nvSpPr>
            <p:cNvPr id="1063" name="Google Shape;1063;p31"/>
            <p:cNvSpPr txBox="1"/>
            <p:nvPr/>
          </p:nvSpPr>
          <p:spPr>
            <a:xfrm>
              <a:off x="682783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1064" name="Google Shape;1064;p31"/>
            <p:cNvSpPr txBox="1"/>
            <p:nvPr/>
          </p:nvSpPr>
          <p:spPr>
            <a:xfrm>
              <a:off x="7227887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  <p:sp>
          <p:nvSpPr>
            <p:cNvPr id="1065" name="Google Shape;1065;p31"/>
            <p:cNvSpPr txBox="1"/>
            <p:nvPr/>
          </p:nvSpPr>
          <p:spPr>
            <a:xfrm>
              <a:off x="7656512" y="5324475"/>
              <a:ext cx="4413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sp>
          <p:nvSpPr>
            <p:cNvPr id="1066" name="Google Shape;1066;p31"/>
            <p:cNvSpPr txBox="1"/>
            <p:nvPr/>
          </p:nvSpPr>
          <p:spPr>
            <a:xfrm>
              <a:off x="8077200" y="5324475"/>
              <a:ext cx="439800" cy="43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  <p:sp>
          <p:nvSpPr>
            <p:cNvPr id="1067" name="Google Shape;1067;p31"/>
            <p:cNvSpPr txBox="1"/>
            <p:nvPr/>
          </p:nvSpPr>
          <p:spPr>
            <a:xfrm>
              <a:off x="4572000" y="5549900"/>
              <a:ext cx="1635000" cy="43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Semaine</a:t>
              </a:r>
              <a:endParaRPr/>
            </a:p>
          </p:txBody>
        </p:sp>
        <p:sp>
          <p:nvSpPr>
            <p:cNvPr id="1068" name="Google Shape;1068;p31"/>
            <p:cNvSpPr txBox="1"/>
            <p:nvPr/>
          </p:nvSpPr>
          <p:spPr>
            <a:xfrm rot="-5400000">
              <a:off x="673125" y="3013125"/>
              <a:ext cx="4857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Nb</a:t>
              </a:r>
              <a:endParaRPr/>
            </a:p>
          </p:txBody>
        </p:sp>
        <p:sp>
          <p:nvSpPr>
            <p:cNvPr id="1069" name="Google Shape;1069;p31"/>
            <p:cNvSpPr/>
            <p:nvPr/>
          </p:nvSpPr>
          <p:spPr>
            <a:xfrm>
              <a:off x="625475" y="1295400"/>
              <a:ext cx="7947000" cy="46323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1070" name="Google Shape;107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3771900"/>
            <a:ext cx="3048001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803650"/>
            <a:ext cx="2971800" cy="165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32"/>
          <p:cNvSpPr txBox="1"/>
          <p:nvPr>
            <p:ph type="title"/>
          </p:nvPr>
        </p:nvSpPr>
        <p:spPr>
          <a:xfrm>
            <a:off x="2362200" y="612775"/>
            <a:ext cx="75438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/>
              <a:t>Membres de l’équipe</a:t>
            </a:r>
            <a:endParaRPr/>
          </a:p>
        </p:txBody>
      </p:sp>
      <p:sp>
        <p:nvSpPr>
          <p:cNvPr id="1077" name="Google Shape;1077;p32"/>
          <p:cNvSpPr txBox="1"/>
          <p:nvPr/>
        </p:nvSpPr>
        <p:spPr>
          <a:xfrm>
            <a:off x="1663850" y="1548125"/>
            <a:ext cx="7653900" cy="4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Elouen Dumas-Pilhou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Arnaud Fouillard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Nam Nguyen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Benjamin Trotin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