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 showSpecialPlsOnTitleSld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12192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Diapositive de titr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r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5" name="Sous-titr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_Disposition personnalisé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 hidden="0"/>
          <p:cNvSpPr/>
          <p:nvPr isPhoto="0" userDrawn="1"/>
        </p:nvSpPr>
        <p:spPr bwMode="auto">
          <a:xfrm>
            <a:off x="580570" y="616857"/>
            <a:ext cx="6431644" cy="3528786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Rectangle 3" hidden="0"/>
          <p:cNvSpPr/>
          <p:nvPr isPhoto="0" userDrawn="1"/>
        </p:nvSpPr>
        <p:spPr bwMode="auto">
          <a:xfrm>
            <a:off x="0" y="3175001"/>
            <a:ext cx="12192000" cy="368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/>
              <a:t>PERFORMANCESD’EXPLOITATION ÉQUIPESRELATIONNELLES BDDET DYNAMIQUE ( VIRTUELLE)LOGICIELLEINFRASTRUCTUREAUTO-GÉRÉSERVICES MICROAPPLICATIONSFRAMEWORKS LIBRAIRIES &amp;PHYSIQUE INFRASTRUCTUREADAPTÉE PERSISTANCE COUCHE DEINFRASTRUCTUREIAIARHAPPLICATIONSSERVICESMANAGÉS SERVICES</a:t>
            </a:r>
            <a:endParaRPr/>
          </a:p>
        </p:txBody>
      </p:sp>
      <p:sp>
        <p:nvSpPr>
          <p:cNvPr id="6" name="ZoneTexte 4" hidden="0"/>
          <p:cNvSpPr>
            <a:spLocks noAdjustHandles="1" noChangeArrowheads="0"/>
          </p:cNvSpPr>
          <p:nvPr isPhoto="0" userDrawn="1"/>
        </p:nvSpPr>
        <p:spPr bwMode="auto">
          <a:xfrm>
            <a:off x="968343" y="1705512"/>
            <a:ext cx="5953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solidFill>
                  <a:schemeClr val="bg1"/>
                </a:solidFill>
              </a:rPr>
              <a:t>Le Cloud et les nouvelles méthodes de développement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sont au cœur de notre vision technologique et viennent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compléter notre adhésion à l’open source. </a:t>
            </a:r>
            <a:endParaRPr/>
          </a:p>
        </p:txBody>
      </p:sp>
      <p:sp>
        <p:nvSpPr>
          <p:cNvPr id="7" name="Est égal à 25" hidden="0"/>
          <p:cNvSpPr/>
          <p:nvPr isPhoto="0" userDrawn="1"/>
        </p:nvSpPr>
        <p:spPr bwMode="auto">
          <a:xfrm>
            <a:off x="5873294" y="4436397"/>
            <a:ext cx="662529" cy="509664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FCB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ZoneTexte 6" hidden="0"/>
          <p:cNvSpPr>
            <a:spLocks noAdjustHandles="1" noChangeArrowheads="0"/>
          </p:cNvSpPr>
          <p:nvPr isPhoto="0" userDrawn="1"/>
        </p:nvSpPr>
        <p:spPr bwMode="auto">
          <a:xfrm>
            <a:off x="967620" y="939197"/>
            <a:ext cx="4199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sz="2800">
                <a:solidFill>
                  <a:schemeClr val="bg1"/>
                </a:solidFill>
              </a:rPr>
              <a:t>Cloud : La révolution de l’IT</a:t>
            </a:r>
            <a:endParaRPr/>
          </a:p>
        </p:txBody>
      </p:sp>
      <p:sp>
        <p:nvSpPr>
          <p:cNvPr id="9" name="ZoneTexte 7" hidden="0"/>
          <p:cNvSpPr>
            <a:spLocks noAdjustHandles="1" noChangeArrowheads="0"/>
          </p:cNvSpPr>
          <p:nvPr isPhoto="0" userDrawn="1"/>
        </p:nvSpPr>
        <p:spPr bwMode="auto">
          <a:xfrm>
            <a:off x="6895887" y="3781256"/>
            <a:ext cx="3670513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§"/>
              <a:defRPr/>
            </a:pPr>
            <a:r>
              <a:rPr lang="fr-FR">
                <a:solidFill>
                  <a:srgbClr val="1F237B"/>
                </a:solidFill>
              </a:rPr>
              <a:t>Couts  totaux  en baisse </a:t>
            </a:r>
            <a:endParaRPr/>
          </a:p>
          <a:p>
            <a:pPr marL="285750" indent="-285750">
              <a:buFont typeface="Wingdings"/>
              <a:buChar char="§"/>
              <a:defRPr/>
            </a:pPr>
            <a:r>
              <a:rPr lang="fr-FR">
                <a:solidFill>
                  <a:srgbClr val="1F237B"/>
                </a:solidFill>
              </a:rPr>
              <a:t>Simplification et agilité du SI   </a:t>
            </a:r>
            <a:endParaRPr/>
          </a:p>
          <a:p>
            <a:pPr marL="285750" indent="-285750">
              <a:buFont typeface="Wingdings"/>
              <a:buChar char="§"/>
              <a:defRPr/>
            </a:pPr>
            <a:r>
              <a:rPr lang="fr-FR">
                <a:solidFill>
                  <a:srgbClr val="1F237B"/>
                </a:solidFill>
              </a:rPr>
              <a:t>Mettre les données, de toutes natures  au centre </a:t>
            </a:r>
            <a:endParaRPr/>
          </a:p>
          <a:p>
            <a:pPr marL="285750" indent="-285750">
              <a:buFont typeface="Wingdings"/>
              <a:buChar char="§"/>
              <a:defRPr/>
            </a:pPr>
            <a:r>
              <a:rPr lang="fr-FR">
                <a:solidFill>
                  <a:srgbClr val="1F237B"/>
                </a:solidFill>
              </a:rPr>
              <a:t>Facilité de design &amp; conception </a:t>
            </a:r>
            <a:endParaRPr/>
          </a:p>
          <a:p>
            <a:pPr marL="285750" indent="-285750">
              <a:buFont typeface="Wingdings"/>
              <a:buChar char="§"/>
              <a:defRPr/>
            </a:pPr>
            <a:r>
              <a:rPr lang="fr-FR">
                <a:solidFill>
                  <a:srgbClr val="1F237B"/>
                </a:solidFill>
              </a:rPr>
              <a:t>Livraisons en continu</a:t>
            </a:r>
            <a:endParaRPr lang="fr-FR" baseline="-25000">
              <a:solidFill>
                <a:srgbClr val="1F237B"/>
              </a:solidFill>
            </a:endParaRPr>
          </a:p>
        </p:txBody>
      </p:sp>
      <p:sp>
        <p:nvSpPr>
          <p:cNvPr id="10" name="ZoneTexte 8" hidden="0"/>
          <p:cNvSpPr>
            <a:spLocks noAdjustHandles="1" noChangeArrowheads="0"/>
          </p:cNvSpPr>
          <p:nvPr isPhoto="0" userDrawn="1"/>
        </p:nvSpPr>
        <p:spPr bwMode="auto">
          <a:xfrm>
            <a:off x="1346796" y="3450649"/>
            <a:ext cx="355004" cy="2756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endParaRPr lang="fr-FR" sz="3200" b="1" baseline="-25000">
              <a:solidFill>
                <a:srgbClr val="FCB504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fr-FR" sz="3200" b="1" baseline="-25000">
                <a:solidFill>
                  <a:srgbClr val="FCB504"/>
                </a:solidFill>
              </a:rPr>
              <a:t>+</a:t>
            </a:r>
            <a:endParaRPr/>
          </a:p>
          <a:p>
            <a:pPr>
              <a:lnSpc>
                <a:spcPct val="90000"/>
              </a:lnSpc>
              <a:defRPr/>
            </a:pPr>
            <a:r>
              <a:rPr lang="fr-FR" sz="3200" b="1" baseline="-25000">
                <a:solidFill>
                  <a:srgbClr val="FCB504"/>
                </a:solidFill>
              </a:rPr>
              <a:t>+</a:t>
            </a:r>
            <a:endParaRPr/>
          </a:p>
          <a:p>
            <a:pPr>
              <a:lnSpc>
                <a:spcPct val="90000"/>
              </a:lnSpc>
              <a:defRPr/>
            </a:pPr>
            <a:r>
              <a:rPr lang="fr-FR" sz="3200" b="1" baseline="-25000">
                <a:solidFill>
                  <a:srgbClr val="FCB504"/>
                </a:solidFill>
              </a:rPr>
              <a:t>+</a:t>
            </a:r>
            <a:endParaRPr/>
          </a:p>
          <a:p>
            <a:pPr>
              <a:lnSpc>
                <a:spcPct val="90000"/>
              </a:lnSpc>
              <a:defRPr/>
            </a:pPr>
            <a:r>
              <a:rPr lang="fr-FR" sz="3200" b="1" baseline="-25000">
                <a:solidFill>
                  <a:srgbClr val="FCB504"/>
                </a:solidFill>
              </a:rPr>
              <a:t>+</a:t>
            </a:r>
            <a:endParaRPr/>
          </a:p>
          <a:p>
            <a:pPr>
              <a:lnSpc>
                <a:spcPct val="90000"/>
              </a:lnSpc>
              <a:defRPr/>
            </a:pPr>
            <a:r>
              <a:rPr lang="fr-FR" sz="3200" b="1" baseline="-25000">
                <a:solidFill>
                  <a:srgbClr val="FCB504"/>
                </a:solidFill>
              </a:rPr>
              <a:t>+</a:t>
            </a:r>
            <a:endParaRPr/>
          </a:p>
          <a:p>
            <a:pPr>
              <a:lnSpc>
                <a:spcPct val="90000"/>
              </a:lnSpc>
              <a:defRPr/>
            </a:pPr>
            <a:r>
              <a:rPr lang="fr-FR" sz="3200" b="1" baseline="-25000">
                <a:solidFill>
                  <a:srgbClr val="FCB504"/>
                </a:solidFill>
              </a:rPr>
              <a:t>+</a:t>
            </a:r>
            <a:endParaRPr/>
          </a:p>
          <a:p>
            <a:pPr>
              <a:lnSpc>
                <a:spcPct val="90000"/>
              </a:lnSpc>
              <a:defRPr/>
            </a:pPr>
            <a:r>
              <a:rPr lang="fr-FR" sz="3200" b="1" baseline="-25000">
                <a:solidFill>
                  <a:srgbClr val="FCB504"/>
                </a:solidFill>
              </a:rPr>
              <a:t>+</a:t>
            </a:r>
            <a:endParaRPr/>
          </a:p>
          <a:p>
            <a:pPr>
              <a:lnSpc>
                <a:spcPct val="90000"/>
              </a:lnSpc>
              <a:defRPr/>
            </a:pPr>
            <a:r>
              <a:rPr lang="fr-FR" sz="3200" b="1" baseline="-25000">
                <a:solidFill>
                  <a:srgbClr val="FCB504"/>
                </a:solidFill>
              </a:rPr>
              <a:t>+</a:t>
            </a:r>
            <a:endParaRPr/>
          </a:p>
        </p:txBody>
      </p:sp>
      <p:sp>
        <p:nvSpPr>
          <p:cNvPr id="11" name="ZoneTexte 9" hidden="0"/>
          <p:cNvSpPr>
            <a:spLocks noAdjustHandles="1" noChangeArrowheads="0"/>
          </p:cNvSpPr>
          <p:nvPr isPhoto="0" userDrawn="1"/>
        </p:nvSpPr>
        <p:spPr bwMode="auto">
          <a:xfrm>
            <a:off x="1724257" y="3521925"/>
            <a:ext cx="3939943" cy="2743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fr-FR" sz="1600">
                <a:solidFill>
                  <a:srgbClr val="1F237B"/>
                </a:solidFill>
              </a:rPr>
              <a:t>Rapidité ,  richesse  du </a:t>
            </a:r>
            <a:r>
              <a:rPr lang="fr-FR" sz="1600">
                <a:solidFill>
                  <a:srgbClr val="1F237B"/>
                </a:solidFill>
              </a:rPr>
              <a:t>provisioning</a:t>
            </a:r>
            <a:endParaRPr lang="fr-FR" sz="1600">
              <a:solidFill>
                <a:srgbClr val="1F237B"/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fr-FR" sz="1600">
                <a:solidFill>
                  <a:srgbClr val="1F237B"/>
                </a:solidFill>
              </a:rPr>
              <a:t>Datacenter virtuels  </a:t>
            </a:r>
            <a:endParaRPr/>
          </a:p>
          <a:p>
            <a:pPr>
              <a:lnSpc>
                <a:spcPct val="120000"/>
              </a:lnSpc>
              <a:defRPr/>
            </a:pPr>
            <a:r>
              <a:rPr lang="fr-FR" sz="1600">
                <a:solidFill>
                  <a:srgbClr val="1F237B"/>
                </a:solidFill>
              </a:rPr>
              <a:t>Consommation à la demande </a:t>
            </a:r>
            <a:endParaRPr/>
          </a:p>
          <a:p>
            <a:pPr>
              <a:lnSpc>
                <a:spcPct val="120000"/>
              </a:lnSpc>
              <a:defRPr/>
            </a:pPr>
            <a:r>
              <a:rPr lang="fr-FR" sz="1600">
                <a:solidFill>
                  <a:srgbClr val="1F237B"/>
                </a:solidFill>
              </a:rPr>
              <a:t>Nouveaux domaines (IA , </a:t>
            </a:r>
            <a:r>
              <a:rPr lang="fr-FR" sz="1600">
                <a:solidFill>
                  <a:srgbClr val="1F237B"/>
                </a:solidFill>
              </a:rPr>
              <a:t>IoT</a:t>
            </a:r>
            <a:r>
              <a:rPr lang="fr-FR" sz="1600">
                <a:solidFill>
                  <a:srgbClr val="1F237B"/>
                </a:solidFill>
              </a:rPr>
              <a:t>, </a:t>
            </a:r>
            <a:r>
              <a:rPr lang="fr-FR" sz="1600">
                <a:solidFill>
                  <a:srgbClr val="1F237B"/>
                </a:solidFill>
              </a:rPr>
              <a:t>Big</a:t>
            </a:r>
            <a:r>
              <a:rPr lang="fr-FR" sz="1600">
                <a:solidFill>
                  <a:srgbClr val="1F237B"/>
                </a:solidFill>
              </a:rPr>
              <a:t> Data …)  </a:t>
            </a:r>
            <a:endParaRPr/>
          </a:p>
          <a:p>
            <a:pPr>
              <a:lnSpc>
                <a:spcPct val="120000"/>
              </a:lnSpc>
              <a:defRPr/>
            </a:pPr>
            <a:r>
              <a:rPr lang="fr-FR" sz="1600">
                <a:solidFill>
                  <a:srgbClr val="1F237B"/>
                </a:solidFill>
              </a:rPr>
              <a:t>Nouveau services , </a:t>
            </a:r>
            <a:r>
              <a:rPr lang="fr-FR" sz="1600">
                <a:solidFill>
                  <a:srgbClr val="1F237B"/>
                </a:solidFill>
              </a:rPr>
              <a:t>serverless</a:t>
            </a:r>
            <a:r>
              <a:rPr lang="fr-FR" sz="1600">
                <a:solidFill>
                  <a:srgbClr val="1F237B"/>
                </a:solidFill>
              </a:rPr>
              <a:t> </a:t>
            </a:r>
            <a:endParaRPr/>
          </a:p>
          <a:p>
            <a:pPr>
              <a:lnSpc>
                <a:spcPct val="120000"/>
              </a:lnSpc>
              <a:defRPr/>
            </a:pPr>
            <a:r>
              <a:rPr lang="fr-FR" sz="1600">
                <a:solidFill>
                  <a:srgbClr val="1F237B"/>
                </a:solidFill>
              </a:rPr>
              <a:t>Productivité du développement  </a:t>
            </a:r>
            <a:endParaRPr/>
          </a:p>
          <a:p>
            <a:pPr>
              <a:lnSpc>
                <a:spcPct val="120000"/>
              </a:lnSpc>
              <a:defRPr/>
            </a:pPr>
            <a:r>
              <a:rPr lang="fr-FR" sz="1600">
                <a:solidFill>
                  <a:srgbClr val="1F237B"/>
                </a:solidFill>
              </a:rPr>
              <a:t>Vitesse d’Innovation technique    </a:t>
            </a:r>
            <a:endParaRPr/>
          </a:p>
          <a:p>
            <a:pPr>
              <a:lnSpc>
                <a:spcPct val="120000"/>
              </a:lnSpc>
              <a:defRPr/>
            </a:pPr>
            <a:r>
              <a:rPr lang="fr-FR" sz="1600">
                <a:solidFill>
                  <a:srgbClr val="1F237B"/>
                </a:solidFill>
              </a:rPr>
              <a:t>Sécurité  </a:t>
            </a:r>
            <a:endParaRPr/>
          </a:p>
          <a:p>
            <a:pPr>
              <a:lnSpc>
                <a:spcPct val="120000"/>
              </a:lnSpc>
              <a:defRPr/>
            </a:pPr>
            <a:r>
              <a:rPr lang="fr-FR" sz="1600">
                <a:solidFill>
                  <a:srgbClr val="1F237B"/>
                </a:solidFill>
              </a:rPr>
              <a:t>Automatisation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re et contenu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r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333375" y="-1"/>
            <a:ext cx="11525250" cy="89535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5" name="Espace réservé du contenu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6527815" y="1546699"/>
            <a:ext cx="5359386" cy="3570514"/>
          </a:xfrm>
          <a:prstGeom prst="rect">
            <a:avLst/>
          </a:prstGeom>
          <a:noFill/>
        </p:spPr>
        <p:txBody>
          <a:bodyPr/>
          <a:lstStyle>
            <a:lvl1pPr marL="228600" indent="-228600">
              <a:buFontTx/>
              <a:buChar char="*"/>
              <a:defRPr>
                <a:solidFill>
                  <a:schemeClr val="bg1"/>
                </a:solidFill>
              </a:defRPr>
            </a:lvl1pPr>
            <a:lvl2pPr marL="685800" indent="-228600">
              <a:buFont typeface="Courier New"/>
              <a:buChar char="o"/>
              <a:defRPr>
                <a:solidFill>
                  <a:schemeClr val="bg1"/>
                </a:solidFill>
              </a:defRPr>
            </a:lvl2pPr>
            <a:lvl3pPr marL="1143000" indent="-228600">
              <a:buFont typeface="Wingdings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Font typeface="Wingdings"/>
              <a:buChar char="ü"/>
              <a:defRPr>
                <a:solidFill>
                  <a:schemeClr val="bg1"/>
                </a:solidFill>
              </a:defRPr>
            </a:lvl4pPr>
            <a:lvl5pPr marL="2057400" indent="-228600">
              <a:buFont typeface="Arial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" name="Espace réservé du texte 4" hidden="0"/>
          <p:cNvSpPr>
            <a:spLocks noGrp="1"/>
          </p:cNvSpPr>
          <p:nvPr isPhoto="0" userDrawn="0">
            <p:ph type="body" sz="quarter" idx="13" hasCustomPrompt="1"/>
          </p:nvPr>
        </p:nvSpPr>
        <p:spPr bwMode="auto">
          <a:xfrm>
            <a:off x="333375" y="921980"/>
            <a:ext cx="11525250" cy="384174"/>
          </a:xfrm>
        </p:spPr>
        <p:txBody>
          <a:bodyPr>
            <a:normAutofit/>
          </a:bodyPr>
          <a:lstStyle>
            <a:lvl5pPr marL="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4">
              <a:defRPr/>
            </a:pPr>
            <a:r>
              <a:rPr lang="fr-FR"/>
              <a:t>Sous-titre de la page</a:t>
            </a:r>
            <a:endParaRPr/>
          </a:p>
        </p:txBody>
      </p:sp>
      <p:sp>
        <p:nvSpPr>
          <p:cNvPr id="7" name="Espace réservé du contenu 2" hidden="0"/>
          <p:cNvSpPr>
            <a:spLocks noGrp="1"/>
          </p:cNvSpPr>
          <p:nvPr isPhoto="0" userDrawn="0">
            <p:ph idx="14" hasCustomPrompt="0"/>
          </p:nvPr>
        </p:nvSpPr>
        <p:spPr bwMode="auto">
          <a:xfrm>
            <a:off x="311286" y="1983741"/>
            <a:ext cx="6146576" cy="3580480"/>
          </a:xfrm>
          <a:prstGeom prst="rect">
            <a:avLst/>
          </a:prstGeom>
          <a:noFill/>
        </p:spPr>
        <p:txBody>
          <a:bodyPr/>
          <a:lstStyle>
            <a:lvl1pPr marL="228600" indent="-228600">
              <a:buFontTx/>
              <a:buChar char="*"/>
              <a:defRPr>
                <a:solidFill>
                  <a:schemeClr val="bg1"/>
                </a:solidFill>
              </a:defRPr>
            </a:lvl1pPr>
            <a:lvl2pPr marL="685800" indent="-228600">
              <a:buFont typeface="Courier New"/>
              <a:buChar char="o"/>
              <a:defRPr>
                <a:solidFill>
                  <a:schemeClr val="bg1"/>
                </a:solidFill>
              </a:defRPr>
            </a:lvl2pPr>
            <a:lvl3pPr marL="1143000" indent="-228600">
              <a:buFont typeface="Wingdings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Font typeface="Wingdings"/>
              <a:buChar char="ü"/>
              <a:defRPr>
                <a:solidFill>
                  <a:schemeClr val="bg1"/>
                </a:solidFill>
              </a:defRPr>
            </a:lvl4pPr>
            <a:lvl5pPr marL="2057400" indent="-228600">
              <a:buFont typeface="Arial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8" name="Espace réservé du texte 7" hidden="0"/>
          <p:cNvSpPr>
            <a:spLocks noGrp="1"/>
          </p:cNvSpPr>
          <p:nvPr isPhoto="0" userDrawn="0">
            <p:ph type="body" sz="quarter" idx="15" hasCustomPrompt="0"/>
          </p:nvPr>
        </p:nvSpPr>
        <p:spPr bwMode="auto">
          <a:xfrm>
            <a:off x="2607013" y="5667489"/>
            <a:ext cx="9289915" cy="509587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Titre et contenu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r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333375" y="-1"/>
            <a:ext cx="11525250" cy="89535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5" name="Espace réservé du texte 4" hidden="0"/>
          <p:cNvSpPr>
            <a:spLocks noGrp="1"/>
          </p:cNvSpPr>
          <p:nvPr isPhoto="0" userDrawn="0">
            <p:ph type="body" sz="quarter" idx="13" hasCustomPrompt="1"/>
          </p:nvPr>
        </p:nvSpPr>
        <p:spPr bwMode="auto">
          <a:xfrm>
            <a:off x="333375" y="921980"/>
            <a:ext cx="11525250" cy="344845"/>
          </a:xfrm>
        </p:spPr>
        <p:txBody>
          <a:bodyPr>
            <a:normAutofit/>
          </a:bodyPr>
          <a:lstStyle>
            <a:lvl5pPr marL="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4">
              <a:defRPr/>
            </a:pPr>
            <a:r>
              <a:rPr lang="fr-FR"/>
              <a:t>Sous-titre de la page</a:t>
            </a:r>
            <a:endParaRPr/>
          </a:p>
        </p:txBody>
      </p:sp>
      <p:sp>
        <p:nvSpPr>
          <p:cNvPr id="6" name="Espace réservé du contenu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30740" y="1507786"/>
            <a:ext cx="5412377" cy="3590989"/>
          </a:xfrm>
          <a:prstGeom prst="rect">
            <a:avLst/>
          </a:prstGeom>
          <a:noFill/>
        </p:spPr>
        <p:txBody>
          <a:bodyPr/>
          <a:lstStyle>
            <a:lvl1pPr marL="228600" indent="-228600">
              <a:buFontTx/>
              <a:buChar char="*"/>
              <a:defRPr>
                <a:solidFill>
                  <a:schemeClr val="bg1"/>
                </a:solidFill>
              </a:defRPr>
            </a:lvl1pPr>
            <a:lvl2pPr marL="685800" indent="-228600">
              <a:buFont typeface="Courier New"/>
              <a:buChar char="o"/>
              <a:defRPr>
                <a:solidFill>
                  <a:schemeClr val="bg1"/>
                </a:solidFill>
              </a:defRPr>
            </a:lvl2pPr>
            <a:lvl3pPr marL="1143000" indent="-228600">
              <a:buFont typeface="Wingdings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Font typeface="Wingdings"/>
              <a:buChar char="ü"/>
              <a:defRPr>
                <a:solidFill>
                  <a:schemeClr val="bg1"/>
                </a:solidFill>
              </a:defRPr>
            </a:lvl4pPr>
            <a:lvl5pPr marL="2057400" indent="-228600">
              <a:buFont typeface="Arial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u texte 7" hidden="0"/>
          <p:cNvSpPr>
            <a:spLocks noGrp="1"/>
          </p:cNvSpPr>
          <p:nvPr isPhoto="0" userDrawn="0">
            <p:ph type="body" sz="quarter" idx="15" hasCustomPrompt="0"/>
          </p:nvPr>
        </p:nvSpPr>
        <p:spPr bwMode="auto">
          <a:xfrm>
            <a:off x="2607013" y="5657763"/>
            <a:ext cx="9289915" cy="509587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8" name="Espace réservé du contenu 2" hidden="0"/>
          <p:cNvSpPr>
            <a:spLocks noGrp="1"/>
          </p:cNvSpPr>
          <p:nvPr isPhoto="0" userDrawn="0">
            <p:ph idx="14" hasCustomPrompt="0"/>
          </p:nvPr>
        </p:nvSpPr>
        <p:spPr bwMode="auto">
          <a:xfrm>
            <a:off x="6322422" y="1955260"/>
            <a:ext cx="5564778" cy="3579778"/>
          </a:xfrm>
          <a:prstGeom prst="rect">
            <a:avLst/>
          </a:prstGeom>
          <a:noFill/>
        </p:spPr>
        <p:txBody>
          <a:bodyPr/>
          <a:lstStyle>
            <a:lvl1pPr marL="228600" indent="-228600">
              <a:buFontTx/>
              <a:buChar char="*"/>
              <a:defRPr>
                <a:solidFill>
                  <a:schemeClr val="bg1"/>
                </a:solidFill>
              </a:defRPr>
            </a:lvl1pPr>
            <a:lvl2pPr marL="685800" indent="-228600">
              <a:buFont typeface="Courier New"/>
              <a:buChar char="o"/>
              <a:defRPr>
                <a:solidFill>
                  <a:schemeClr val="bg1"/>
                </a:solidFill>
              </a:defRPr>
            </a:lvl2pPr>
            <a:lvl3pPr marL="1143000" indent="-228600">
              <a:buFont typeface="Wingdings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Font typeface="Wingdings"/>
              <a:buChar char="ü"/>
              <a:defRPr>
                <a:solidFill>
                  <a:schemeClr val="bg1"/>
                </a:solidFill>
              </a:defRPr>
            </a:lvl4pPr>
            <a:lvl5pPr marL="2057400" indent="-228600">
              <a:buFont typeface="Arial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9" name="Espace réservé du texte 4" hidden="0"/>
          <p:cNvSpPr>
            <a:spLocks noGrp="1"/>
          </p:cNvSpPr>
          <p:nvPr isPhoto="0" userDrawn="0">
            <p:ph type="body" sz="quarter" idx="16" hasCustomPrompt="0"/>
          </p:nvPr>
        </p:nvSpPr>
        <p:spPr bwMode="auto">
          <a:xfrm>
            <a:off x="10214043" y="6478621"/>
            <a:ext cx="1977957" cy="379378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Disposition personnalisé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r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333375" y="-1"/>
            <a:ext cx="11525250" cy="89535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5" name="Espace réservé du texte 4" hidden="0"/>
          <p:cNvSpPr>
            <a:spLocks noGrp="1"/>
          </p:cNvSpPr>
          <p:nvPr isPhoto="0" userDrawn="0">
            <p:ph type="body" sz="quarter" idx="13" hasCustomPrompt="1"/>
          </p:nvPr>
        </p:nvSpPr>
        <p:spPr bwMode="auto">
          <a:xfrm>
            <a:off x="333375" y="921980"/>
            <a:ext cx="11525250" cy="344845"/>
          </a:xfrm>
        </p:spPr>
        <p:txBody>
          <a:bodyPr>
            <a:normAutofit/>
          </a:bodyPr>
          <a:lstStyle>
            <a:lvl5pPr marL="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4">
              <a:defRPr/>
            </a:pPr>
            <a:r>
              <a:rPr lang="fr-FR"/>
              <a:t>Sous-titre de la page</a:t>
            </a:r>
            <a:endParaRPr/>
          </a:p>
        </p:txBody>
      </p:sp>
      <p:sp>
        <p:nvSpPr>
          <p:cNvPr id="6" name="Espace réservé du contenu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21014" y="1935803"/>
            <a:ext cx="5642042" cy="3590989"/>
          </a:xfrm>
          <a:prstGeom prst="rect">
            <a:avLst/>
          </a:prstGeom>
          <a:noFill/>
        </p:spPr>
        <p:txBody>
          <a:bodyPr/>
          <a:lstStyle>
            <a:lvl1pPr marL="228600" indent="-228600">
              <a:buFontTx/>
              <a:buChar char="*"/>
              <a:defRPr>
                <a:solidFill>
                  <a:schemeClr val="bg1"/>
                </a:solidFill>
              </a:defRPr>
            </a:lvl1pPr>
            <a:lvl2pPr marL="685800" indent="-228600">
              <a:buFont typeface="Courier New"/>
              <a:buChar char="o"/>
              <a:defRPr>
                <a:solidFill>
                  <a:schemeClr val="bg1"/>
                </a:solidFill>
              </a:defRPr>
            </a:lvl2pPr>
            <a:lvl3pPr marL="1143000" indent="-228600">
              <a:buFont typeface="Wingdings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Font typeface="Wingdings"/>
              <a:buChar char="ü"/>
              <a:defRPr>
                <a:solidFill>
                  <a:schemeClr val="bg1"/>
                </a:solidFill>
              </a:defRPr>
            </a:lvl4pPr>
            <a:lvl5pPr marL="2057400" indent="-228600">
              <a:buFont typeface="Arial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u texte 7" hidden="0"/>
          <p:cNvSpPr>
            <a:spLocks noGrp="1"/>
          </p:cNvSpPr>
          <p:nvPr isPhoto="0" userDrawn="0">
            <p:ph type="body" sz="quarter" idx="15" hasCustomPrompt="0"/>
          </p:nvPr>
        </p:nvSpPr>
        <p:spPr bwMode="auto">
          <a:xfrm>
            <a:off x="2607013" y="5657763"/>
            <a:ext cx="9289915" cy="509587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8" name="Espace réservé du contenu 2" hidden="0"/>
          <p:cNvSpPr>
            <a:spLocks noGrp="1"/>
          </p:cNvSpPr>
          <p:nvPr isPhoto="0" userDrawn="0">
            <p:ph idx="14" hasCustomPrompt="0"/>
          </p:nvPr>
        </p:nvSpPr>
        <p:spPr bwMode="auto">
          <a:xfrm>
            <a:off x="6536431" y="1527243"/>
            <a:ext cx="5564778" cy="3579778"/>
          </a:xfrm>
          <a:prstGeom prst="rect">
            <a:avLst/>
          </a:prstGeom>
          <a:noFill/>
        </p:spPr>
        <p:txBody>
          <a:bodyPr/>
          <a:lstStyle>
            <a:lvl1pPr marL="228600" indent="-228600">
              <a:buFontTx/>
              <a:buChar char="*"/>
              <a:defRPr>
                <a:solidFill>
                  <a:schemeClr val="bg1"/>
                </a:solidFill>
              </a:defRPr>
            </a:lvl1pPr>
            <a:lvl2pPr marL="685800" indent="-228600">
              <a:buFont typeface="Courier New"/>
              <a:buChar char="o"/>
              <a:defRPr>
                <a:solidFill>
                  <a:schemeClr val="bg1"/>
                </a:solidFill>
              </a:defRPr>
            </a:lvl2pPr>
            <a:lvl3pPr marL="1143000" indent="-228600">
              <a:buFont typeface="Wingdings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Font typeface="Wingdings"/>
              <a:buChar char="ü"/>
              <a:defRPr>
                <a:solidFill>
                  <a:schemeClr val="bg1"/>
                </a:solidFill>
              </a:defRPr>
            </a:lvl4pPr>
            <a:lvl5pPr marL="2057400" indent="-228600">
              <a:buFont typeface="Arial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9" name="Espace réservé du texte 4" hidden="0"/>
          <p:cNvSpPr>
            <a:spLocks noGrp="1"/>
          </p:cNvSpPr>
          <p:nvPr isPhoto="0" userDrawn="0">
            <p:ph type="body" sz="quarter" idx="16" hasCustomPrompt="0"/>
          </p:nvPr>
        </p:nvSpPr>
        <p:spPr bwMode="auto">
          <a:xfrm>
            <a:off x="10214043" y="6478621"/>
            <a:ext cx="1977957" cy="379378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Disposition personnalisé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r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333375" y="-1"/>
            <a:ext cx="11525250" cy="89535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5" name="Espace réservé du contenu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40468" y="1184366"/>
            <a:ext cx="11518157" cy="4078341"/>
          </a:xfrm>
          <a:prstGeom prst="rect">
            <a:avLst/>
          </a:prstGeom>
          <a:noFill/>
        </p:spPr>
        <p:txBody>
          <a:bodyPr/>
          <a:lstStyle>
            <a:lvl1pPr marL="228600" indent="-228600">
              <a:buFontTx/>
              <a:buChar char="*"/>
              <a:defRPr>
                <a:solidFill>
                  <a:schemeClr val="bg1"/>
                </a:solidFill>
              </a:defRPr>
            </a:lvl1pPr>
            <a:lvl2pPr marL="685800" indent="-228600">
              <a:buFont typeface="Courier New"/>
              <a:buChar char="o"/>
              <a:defRPr>
                <a:solidFill>
                  <a:schemeClr val="bg1"/>
                </a:solidFill>
              </a:defRPr>
            </a:lvl2pPr>
            <a:lvl3pPr marL="1143000" indent="-228600">
              <a:buFont typeface="Wingdings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Font typeface="Wingdings"/>
              <a:buChar char="ü"/>
              <a:defRPr>
                <a:solidFill>
                  <a:schemeClr val="bg1"/>
                </a:solidFill>
              </a:defRPr>
            </a:lvl4pPr>
            <a:lvl5pPr marL="2057400" indent="-228600">
              <a:buFont typeface="Arial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" name="Espace réservé du texte 7" hidden="0"/>
          <p:cNvSpPr>
            <a:spLocks noGrp="1"/>
          </p:cNvSpPr>
          <p:nvPr isPhoto="0" userDrawn="0">
            <p:ph type="body" sz="quarter" idx="15" hasCustomPrompt="0"/>
          </p:nvPr>
        </p:nvSpPr>
        <p:spPr bwMode="auto">
          <a:xfrm>
            <a:off x="2645923" y="5755037"/>
            <a:ext cx="9241277" cy="509587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7" name="Espace réservé du texte 4" hidden="0"/>
          <p:cNvSpPr>
            <a:spLocks noGrp="1"/>
          </p:cNvSpPr>
          <p:nvPr isPhoto="0" userDrawn="0">
            <p:ph type="body" sz="quarter" idx="16" hasCustomPrompt="0"/>
          </p:nvPr>
        </p:nvSpPr>
        <p:spPr bwMode="auto">
          <a:xfrm>
            <a:off x="10214043" y="6478621"/>
            <a:ext cx="1977957" cy="379378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_Disposition personnalisé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r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333375" y="-1"/>
            <a:ext cx="11525250" cy="89535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Disposition personnalisé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du texte 4" hidden="0"/>
          <p:cNvSpPr>
            <a:spLocks noGrp="1"/>
          </p:cNvSpPr>
          <p:nvPr isPhoto="0" userDrawn="0">
            <p:ph type="body" sz="quarter" idx="16" hasCustomPrompt="0"/>
          </p:nvPr>
        </p:nvSpPr>
        <p:spPr bwMode="auto">
          <a:xfrm>
            <a:off x="10214043" y="6478621"/>
            <a:ext cx="1977957" cy="379378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_Disposition personnalisé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r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secHead" userDrawn="1">
  <p:cSld name="Titre de sec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r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1" y="1710267"/>
            <a:ext cx="10515600" cy="2853267"/>
          </a:xfrm>
        </p:spPr>
        <p:txBody>
          <a:bodyPr anchor="b"/>
          <a:lstStyle>
            <a:lvl1pPr>
              <a:defRPr sz="8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5" name="Espace réservé du texte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1" y="4588934"/>
            <a:ext cx="10515600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5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5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5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5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5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5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blank" userDrawn="1">
  <p:cSld name="V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5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11353800" y="6099857"/>
            <a:ext cx="758142" cy="7581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Diapositive de titr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r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5" name="Sous-titr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  <p:pic>
        <p:nvPicPr>
          <p:cNvPr id="6" name="Image 5" hidden="0"/>
          <p:cNvPicPr>
            <a:picLocks noChangeAspect="1"/>
          </p:cNvPicPr>
          <p:nvPr isPhoto="0" userDrawn="1"/>
        </p:nvPicPr>
        <p:blipFill>
          <a:blip r:embed="rId2"/>
          <a:stretch/>
        </p:blipFill>
        <p:spPr bwMode="auto">
          <a:xfrm>
            <a:off x="11353800" y="6099857"/>
            <a:ext cx="758142" cy="75814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1F237B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7" descr="header-edifixio.jpg" hidden="0"/>
          <p:cNvPicPr>
            <a:picLocks noChangeAspect="1"/>
          </p:cNvPicPr>
          <p:nvPr isPhoto="0" userDrawn="1"/>
        </p:nvPicPr>
        <p:blipFill>
          <a:blip r:embed="rId1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8" hidden="0"/>
          <p:cNvSpPr/>
          <p:nvPr isPhoto="0"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F237B">
              <a:alpha val="1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Espace réservé du titr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7" name="Espace réservé du texte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8" name="Espace réservé du texte 2" hidden="0"/>
          <p:cNvSpPr>
            <a:spLocks noAdjustHandles="1" noChangeArrowheads="0"/>
          </p:cNvSpPr>
          <p:nvPr isPhoto="0" userDrawn="1"/>
        </p:nvSpPr>
        <p:spPr bwMode="auto">
          <a:xfrm>
            <a:off x="10428051" y="6527260"/>
            <a:ext cx="1763949" cy="33074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endParaRPr lang="fr-FR" sz="3200">
              <a:solidFill>
                <a:schemeClr val="accent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1" ftr="1" hdr="0" sldNum="1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Tx/>
        <a:buChar char="*"/>
        <a:defRPr sz="28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Courier New"/>
        <a:buChar char="o"/>
        <a:defRPr sz="20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Wingdings"/>
        <a:buChar char="ü"/>
        <a:defRPr sz="18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5" hidden="0"/>
          <p:cNvSpPr/>
          <p:nvPr isPhoto="0" userDrawn="0"/>
        </p:nvSpPr>
        <p:spPr bwMode="auto">
          <a:xfrm>
            <a:off x="4085770" y="3429000"/>
            <a:ext cx="8106230" cy="342900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ZoneTexte 2" hidden="0"/>
          <p:cNvSpPr>
            <a:spLocks noAdjustHandles="0" noChangeArrowheads="0"/>
          </p:cNvSpPr>
          <p:nvPr isPhoto="0" userDrawn="0"/>
        </p:nvSpPr>
        <p:spPr bwMode="auto">
          <a:xfrm>
            <a:off x="4872764" y="3852168"/>
            <a:ext cx="4416958" cy="57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>
                <a:solidFill>
                  <a:schemeClr val="bg1"/>
                </a:solidFill>
              </a:rPr>
              <a:t>Salesforce</a:t>
            </a:r>
            <a:endParaRPr/>
          </a:p>
        </p:txBody>
      </p:sp>
      <p:sp>
        <p:nvSpPr>
          <p:cNvPr id="6" name="ZoneTexte 11" hidden="0"/>
          <p:cNvSpPr>
            <a:spLocks noAdjustHandles="0" noChangeArrowheads="0"/>
          </p:cNvSpPr>
          <p:nvPr isPhoto="0" userDrawn="0"/>
        </p:nvSpPr>
        <p:spPr bwMode="auto">
          <a:xfrm>
            <a:off x="4894130" y="6050756"/>
            <a:ext cx="6829192" cy="365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solidFill>
                  <a:schemeClr val="bg1"/>
                </a:solidFill>
              </a:rPr>
              <a:t>Arsène Lapostolet - L3-APP-LSI</a:t>
            </a:r>
            <a:endParaRPr/>
          </a:p>
        </p:txBody>
      </p:sp>
      <p:pic>
        <p:nvPicPr>
          <p:cNvPr id="7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3147195" y="82919"/>
            <a:ext cx="5065595" cy="26796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800" advClick="0" advTm="5000">
        <p:fade thruBlk="0"/>
      </p:transition>
    </mc:Choice>
    <mc:Fallback>
      <p:transition spd="med" advClick="0" advTm="5000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ZoneTexte 3" hidden="0"/>
          <p:cNvSpPr>
            <a:spLocks noAdjustHandles="0" noChangeArrowheads="0"/>
          </p:cNvSpPr>
          <p:nvPr isPhoto="0" userDrawn="0"/>
        </p:nvSpPr>
        <p:spPr bwMode="auto">
          <a:xfrm>
            <a:off x="3599722" y="2825064"/>
            <a:ext cx="220824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5" name="ZoneTexte 7" hidden="0"/>
          <p:cNvSpPr>
            <a:spLocks noAdjustHandles="0" noChangeArrowheads="0"/>
          </p:cNvSpPr>
          <p:nvPr isPhoto="0" userDrawn="0"/>
        </p:nvSpPr>
        <p:spPr bwMode="auto">
          <a:xfrm>
            <a:off x="143338" y="3845853"/>
            <a:ext cx="2261480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2400">
                <a:solidFill>
                  <a:schemeClr val="bg1"/>
                </a:solidFill>
              </a:rPr>
              <a:t>  </a:t>
            </a:r>
            <a:endParaRPr/>
          </a:p>
        </p:txBody>
      </p:sp>
      <p:sp>
        <p:nvSpPr>
          <p:cNvPr id="6" name="ZoneTexte 8" hidden="0"/>
          <p:cNvSpPr>
            <a:spLocks noAdjustHandles="0" noChangeArrowheads="0"/>
          </p:cNvSpPr>
          <p:nvPr isPhoto="0" userDrawn="0"/>
        </p:nvSpPr>
        <p:spPr bwMode="auto">
          <a:xfrm>
            <a:off x="5930596" y="3884691"/>
            <a:ext cx="2112234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7" name="Rectangle 9" hidden="0"/>
          <p:cNvSpPr/>
          <p:nvPr isPhoto="0" userDrawn="0"/>
        </p:nvSpPr>
        <p:spPr bwMode="auto">
          <a:xfrm>
            <a:off x="0" y="2260599"/>
            <a:ext cx="12192000" cy="459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/>
              <a:t>PERFORMANCESD’EXPLOITATION ÉQUIPESRELATIONNELLES BDDET DYNAMIQUE ( VIRTUELLE)LOGICIELLEINFRASTRUCTUREAUTO-GÉRÉSERVICES MICROAPPLICATIONSFRAMEWORKS LIBRAIRIES &amp;PHYSIQUE INFRASTRUCTUREADAPTÉE PERSISTANCE COUCHE DEINFRASTRUCTUREIAIARHAPPLICATIONSSERVICESMANAGÉS SERVICES</a:t>
            </a:r>
            <a:endParaRPr/>
          </a:p>
        </p:txBody>
      </p:sp>
      <p:sp>
        <p:nvSpPr>
          <p:cNvPr id="8" name="Rectangle 17" hidden="0"/>
          <p:cNvSpPr/>
          <p:nvPr isPhoto="0" userDrawn="0"/>
        </p:nvSpPr>
        <p:spPr bwMode="auto">
          <a:xfrm>
            <a:off x="580569" y="0"/>
            <a:ext cx="5604328" cy="2260599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ZoneTexte 18" hidden="0"/>
          <p:cNvSpPr>
            <a:spLocks noAdjustHandles="0" noChangeArrowheads="0"/>
          </p:cNvSpPr>
          <p:nvPr isPhoto="0" userDrawn="0"/>
        </p:nvSpPr>
        <p:spPr bwMode="auto">
          <a:xfrm>
            <a:off x="1335918" y="431195"/>
            <a:ext cx="4836638" cy="518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800">
                <a:solidFill>
                  <a:schemeClr val="bg1"/>
                </a:solidFill>
              </a:rPr>
              <a:t>Salesforce</a:t>
            </a:r>
            <a:endParaRPr/>
          </a:p>
        </p:txBody>
      </p:sp>
      <p:sp>
        <p:nvSpPr>
          <p:cNvPr id="10" name="Rectangle 11" hidden="0"/>
          <p:cNvSpPr/>
          <p:nvPr isPhoto="0" userDrawn="0"/>
        </p:nvSpPr>
        <p:spPr bwMode="auto">
          <a:xfrm>
            <a:off x="580568" y="2756340"/>
            <a:ext cx="4897044" cy="2286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fr-FR">
                <a:solidFill>
                  <a:srgbClr val="4472C4"/>
                </a:solidFill>
              </a:rPr>
              <a:t>En bref :</a:t>
            </a:r>
            <a:br>
              <a:rPr lang="fr-FR">
                <a:solidFill>
                  <a:srgbClr val="1F237B"/>
                </a:solidFill>
              </a:rPr>
            </a:b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Progiciel de Gestion Intégré</a:t>
            </a: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Orienté gestion CRM (customer relationship management)</a:t>
            </a: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Hébergé dans le cloud (PaaS) sur AWS</a:t>
            </a:r>
            <a:endParaRPr lang="fr-FR">
              <a:solidFill>
                <a:srgbClr val="1F237B"/>
              </a:solidFill>
            </a:endParaRPr>
          </a:p>
        </p:txBody>
      </p:sp>
      <p:sp>
        <p:nvSpPr>
          <p:cNvPr id="11" name="Rectangle 19" hidden="0"/>
          <p:cNvSpPr/>
          <p:nvPr isPhoto="0" userDrawn="0"/>
        </p:nvSpPr>
        <p:spPr bwMode="auto">
          <a:xfrm>
            <a:off x="1354665" y="1056900"/>
            <a:ext cx="4818611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>
                <a:solidFill>
                  <a:srgbClr val="FCB504"/>
                </a:solidFill>
              </a:rPr>
              <a:t>Qu'est ce que c'est ?</a:t>
            </a:r>
            <a:endParaRPr/>
          </a:p>
        </p:txBody>
      </p:sp>
      <p:pic>
        <p:nvPicPr>
          <p:cNvPr id="12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4626687" y="2260598"/>
            <a:ext cx="5065594" cy="2679698"/>
          </a:xfrm>
          <a:prstGeom prst="rect">
            <a:avLst/>
          </a:prstGeom>
        </p:spPr>
      </p:pic>
      <p:pic>
        <p:nvPicPr>
          <p:cNvPr id="13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8790626" y="4762499"/>
            <a:ext cx="2944900" cy="17620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5000">
        <p:fade thruBlk="0"/>
      </p:transition>
    </mc:Choice>
    <mc:Fallback>
      <p:transition spd="slow" advClick="0" advTm="5000">
        <p:fade thruBlk="0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ZoneTexte 3" hidden="0"/>
          <p:cNvSpPr>
            <a:spLocks noAdjustHandles="0" noChangeArrowheads="0"/>
          </p:cNvSpPr>
          <p:nvPr isPhoto="0" userDrawn="0"/>
        </p:nvSpPr>
        <p:spPr bwMode="auto">
          <a:xfrm>
            <a:off x="3599723" y="2825064"/>
            <a:ext cx="2208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5" name="ZoneTexte 7" hidden="0"/>
          <p:cNvSpPr>
            <a:spLocks noAdjustHandles="0" noChangeArrowheads="0"/>
          </p:cNvSpPr>
          <p:nvPr isPhoto="0" userDrawn="0"/>
        </p:nvSpPr>
        <p:spPr bwMode="auto">
          <a:xfrm>
            <a:off x="143339" y="3845854"/>
            <a:ext cx="2261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2400">
                <a:solidFill>
                  <a:schemeClr val="bg1"/>
                </a:solidFill>
              </a:rPr>
              <a:t>  </a:t>
            </a:r>
            <a:endParaRPr/>
          </a:p>
        </p:txBody>
      </p:sp>
      <p:sp>
        <p:nvSpPr>
          <p:cNvPr id="6" name="ZoneTexte 8" hidden="0"/>
          <p:cNvSpPr>
            <a:spLocks noAdjustHandles="0" noChangeArrowheads="0"/>
          </p:cNvSpPr>
          <p:nvPr isPhoto="0" userDrawn="0"/>
        </p:nvSpPr>
        <p:spPr bwMode="auto">
          <a:xfrm>
            <a:off x="5930597" y="3884692"/>
            <a:ext cx="2112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7" name="Rectangle 9" hidden="0"/>
          <p:cNvSpPr/>
          <p:nvPr isPhoto="0" userDrawn="0"/>
        </p:nvSpPr>
        <p:spPr bwMode="auto">
          <a:xfrm>
            <a:off x="0" y="2260600"/>
            <a:ext cx="12192000" cy="4597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/>
              <a:t>PERFORMANCESD’EXPLOITATION ÉQUIPESRELATIONNELLES BDDET DYNAMIQUE ( VIRTUELLE)LOGICIELLEINFRASTRUCTUREAUTO-GÉRÉSERVICES MICROAPPLICATIONSFRAMEWORKS LIBRAIRIES &amp;PHYSIQUE INFRASTRUCTUREADAPTÉE PERSISTANCE COUCHE DEINFRASTRUCTUREIAIARHAPPLICATIONSSERVICESMANAGÉS SERVICES</a:t>
            </a:r>
            <a:endParaRPr/>
          </a:p>
        </p:txBody>
      </p:sp>
      <p:sp>
        <p:nvSpPr>
          <p:cNvPr id="8" name="Rectangle 17" hidden="0"/>
          <p:cNvSpPr/>
          <p:nvPr isPhoto="0" userDrawn="0"/>
        </p:nvSpPr>
        <p:spPr bwMode="auto">
          <a:xfrm>
            <a:off x="580570" y="0"/>
            <a:ext cx="5604330" cy="226060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ZoneTexte 18" hidden="0"/>
          <p:cNvSpPr>
            <a:spLocks noAdjustHandles="0" noChangeArrowheads="0"/>
          </p:cNvSpPr>
          <p:nvPr isPhoto="0" userDrawn="0"/>
        </p:nvSpPr>
        <p:spPr bwMode="auto">
          <a:xfrm>
            <a:off x="1335919" y="431196"/>
            <a:ext cx="4836639" cy="518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800">
                <a:solidFill>
                  <a:schemeClr val="bg1"/>
                </a:solidFill>
              </a:rPr>
              <a:t>Salesforce</a:t>
            </a:r>
            <a:endParaRPr/>
          </a:p>
        </p:txBody>
      </p:sp>
      <p:sp>
        <p:nvSpPr>
          <p:cNvPr id="10" name="Rectangle 11" hidden="0"/>
          <p:cNvSpPr/>
          <p:nvPr isPhoto="0" userDrawn="0"/>
        </p:nvSpPr>
        <p:spPr bwMode="auto">
          <a:xfrm>
            <a:off x="580567" y="2756340"/>
            <a:ext cx="4907664" cy="3163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fr-FR">
                <a:solidFill>
                  <a:srgbClr val="4472C4"/>
                </a:solidFill>
              </a:rPr>
              <a:t>Beaucoups d'avantages :</a:t>
            </a:r>
            <a:br>
              <a:rPr lang="fr-FR">
                <a:solidFill>
                  <a:srgbClr val="1F237B"/>
                </a:solidFill>
              </a:rPr>
            </a:b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Faciliter la transition numérique dans les entreprise</a:t>
            </a: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Faciliter l'automatisation des processus métiers</a:t>
            </a: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Cloud : Pas d'infrastructure à Gérer et passage à l'échelle</a:t>
            </a: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Beaucoup de chose déjà configurées</a:t>
            </a:r>
            <a:endParaRPr lang="fr-FR">
              <a:solidFill>
                <a:srgbClr val="1F237B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fr-FR">
              <a:solidFill>
                <a:srgbClr val="1F237B"/>
              </a:solidFill>
            </a:endParaRPr>
          </a:p>
        </p:txBody>
      </p:sp>
      <p:sp>
        <p:nvSpPr>
          <p:cNvPr id="11" name="Rectangle 19" hidden="0"/>
          <p:cNvSpPr/>
          <p:nvPr isPhoto="0" userDrawn="0"/>
        </p:nvSpPr>
        <p:spPr bwMode="auto">
          <a:xfrm>
            <a:off x="1354665" y="1056900"/>
            <a:ext cx="4818215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>
                <a:solidFill>
                  <a:srgbClr val="FCB504"/>
                </a:solidFill>
              </a:rPr>
              <a:t>Pourquoi ?</a:t>
            </a:r>
            <a:endParaRPr/>
          </a:p>
        </p:txBody>
      </p:sp>
      <p:pic>
        <p:nvPicPr>
          <p:cNvPr id="12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5536126" y="2756340"/>
            <a:ext cx="5976766" cy="3063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5000">
        <p:fade thruBlk="0"/>
      </p:transition>
    </mc:Choice>
    <mc:Fallback>
      <p:transition spd="slow" advClick="0" advTm="5000">
        <p:fade thruBlk="0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ZoneTexte 3" hidden="0"/>
          <p:cNvSpPr>
            <a:spLocks noAdjustHandles="0" noChangeArrowheads="0"/>
          </p:cNvSpPr>
          <p:nvPr isPhoto="0" userDrawn="0"/>
        </p:nvSpPr>
        <p:spPr bwMode="auto">
          <a:xfrm>
            <a:off x="3599722" y="2825064"/>
            <a:ext cx="220824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5" name="ZoneTexte 7" hidden="0"/>
          <p:cNvSpPr>
            <a:spLocks noAdjustHandles="0" noChangeArrowheads="0"/>
          </p:cNvSpPr>
          <p:nvPr isPhoto="0" userDrawn="0"/>
        </p:nvSpPr>
        <p:spPr bwMode="auto">
          <a:xfrm>
            <a:off x="143338" y="3845853"/>
            <a:ext cx="2261480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2400">
                <a:solidFill>
                  <a:schemeClr val="bg1"/>
                </a:solidFill>
              </a:rPr>
              <a:t>  </a:t>
            </a:r>
            <a:endParaRPr/>
          </a:p>
        </p:txBody>
      </p:sp>
      <p:sp>
        <p:nvSpPr>
          <p:cNvPr id="6" name="ZoneTexte 8" hidden="0"/>
          <p:cNvSpPr>
            <a:spLocks noAdjustHandles="0" noChangeArrowheads="0"/>
          </p:cNvSpPr>
          <p:nvPr isPhoto="0" userDrawn="0"/>
        </p:nvSpPr>
        <p:spPr bwMode="auto">
          <a:xfrm>
            <a:off x="5930596" y="3884691"/>
            <a:ext cx="2112234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7" name="Rectangle 9" hidden="0"/>
          <p:cNvSpPr/>
          <p:nvPr isPhoto="0" userDrawn="0"/>
        </p:nvSpPr>
        <p:spPr bwMode="auto">
          <a:xfrm>
            <a:off x="0" y="2260599"/>
            <a:ext cx="12192000" cy="459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/>
              <a:t>PERFORMANCESD’EXPLOITATION ÉQUIPESRELATIONNELLES BDDET DYNAMIQUE ( VIRTUELLE)LOGICIELLEINFRASTRUCTUREAUTO-GÉRÉSERVICES MICROAPPLICATIONSFRAMEWORKS LIBRAIRIES &amp;PHYSIQUE INFRASTRUCTUREADAPTÉE PERSISTANCE COUCHE DEINFRASTRUCTUREIAIARHAPPLICATIONSSERVICESMANAGÉS SERVICES</a:t>
            </a:r>
            <a:endParaRPr/>
          </a:p>
        </p:txBody>
      </p:sp>
      <p:sp>
        <p:nvSpPr>
          <p:cNvPr id="8" name="Rectangle 12" hidden="0"/>
          <p:cNvSpPr/>
          <p:nvPr isPhoto="0" userDrawn="0"/>
        </p:nvSpPr>
        <p:spPr bwMode="auto">
          <a:xfrm flipH="0" flipV="0">
            <a:off x="580569" y="2744964"/>
            <a:ext cx="6208094" cy="26833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fr-FR">
                <a:solidFill>
                  <a:srgbClr val="4472C4"/>
                </a:solidFill>
              </a:rPr>
              <a:t>Base de donnée orientée objet </a:t>
            </a:r>
            <a:r>
              <a:rPr lang="fr-FR">
                <a:solidFill>
                  <a:srgbClr val="4472C4"/>
                </a:solidFill>
              </a:rPr>
              <a:t>:</a:t>
            </a:r>
            <a:endParaRPr lang="fr-FR">
              <a:solidFill>
                <a:srgbClr val="4472C4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fr-FR">
              <a:solidFill>
                <a:srgbClr val="4472C4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 sz="1800" b="0" i="0" u="none" strike="noStrike" cap="none" spc="0">
                <a:solidFill>
                  <a:srgbClr val="1F237B"/>
                </a:solidFill>
                <a:latin typeface="+mn-lt"/>
                <a:ea typeface="+mn-lt"/>
                <a:cs typeface="+mn-lt"/>
              </a:rPr>
              <a:t> Objets de configuration : User ...</a:t>
            </a: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 sz="1800" b="0" i="0" u="none" strike="noStrike" cap="none" spc="0">
                <a:solidFill>
                  <a:srgbClr val="1F237B"/>
                </a:solidFill>
                <a:latin typeface="Corbel"/>
                <a:ea typeface="Corbel"/>
                <a:cs typeface="Corbel"/>
              </a:rPr>
              <a:t> Objets de base du CRM : Account, Lead, Campaign ... </a:t>
            </a: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>
              <a:lnSpc>
                <a:spcPct val="80000"/>
              </a:lnSpc>
              <a:defRPr/>
            </a:pPr>
            <a:r>
              <a:rPr lang="fr-FR" sz="1800" b="0" i="0" u="none" strike="noStrike" cap="none" spc="0">
                <a:solidFill>
                  <a:srgbClr val="1F237B"/>
                </a:solidFill>
                <a:latin typeface="Corbel"/>
                <a:ea typeface="Corbel"/>
                <a:cs typeface="Corbel"/>
              </a:rPr>
              <a:t> </a:t>
            </a: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 sz="1800" b="0" i="0" u="none" strike="noStrike" cap="none" spc="0">
                <a:solidFill>
                  <a:srgbClr val="1F237B"/>
                </a:solidFill>
                <a:latin typeface="Corbel"/>
                <a:ea typeface="Corbel"/>
                <a:cs typeface="Corbel"/>
              </a:rPr>
              <a:t>Objets custom : créer par le prestataire lors de l'intégration </a:t>
            </a: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r>
              <a:rPr lang="fr-FR" sz="1800" b="0" i="0" u="none" strike="noStrike" cap="none" spc="0">
                <a:solidFill>
                  <a:srgbClr val="1F237B"/>
                </a:solidFill>
                <a:latin typeface="Corbel"/>
                <a:ea typeface="Corbel"/>
                <a:cs typeface="Corbel"/>
              </a:rPr>
              <a:t>Accessible par une interface graphique web et mobile</a:t>
            </a: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</p:txBody>
      </p:sp>
      <p:sp>
        <p:nvSpPr>
          <p:cNvPr id="9" name="Rectangle 17" hidden="0"/>
          <p:cNvSpPr/>
          <p:nvPr isPhoto="0" userDrawn="0"/>
        </p:nvSpPr>
        <p:spPr bwMode="auto">
          <a:xfrm>
            <a:off x="580569" y="0"/>
            <a:ext cx="5604328" cy="2260599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ZoneTexte 18" hidden="0"/>
          <p:cNvSpPr>
            <a:spLocks noAdjustHandles="0" noChangeArrowheads="0"/>
          </p:cNvSpPr>
          <p:nvPr isPhoto="0" userDrawn="0"/>
        </p:nvSpPr>
        <p:spPr bwMode="auto">
          <a:xfrm>
            <a:off x="1335919" y="431196"/>
            <a:ext cx="4837575" cy="518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800">
                <a:solidFill>
                  <a:schemeClr val="bg1"/>
                </a:solidFill>
              </a:rPr>
              <a:t>Plateforme Salesforce.com</a:t>
            </a:r>
            <a:endParaRPr/>
          </a:p>
        </p:txBody>
      </p:sp>
      <p:pic>
        <p:nvPicPr>
          <p:cNvPr id="11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7846750" y="2915161"/>
            <a:ext cx="3084827" cy="30848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5000">
        <p:fade thruBlk="0"/>
      </p:transition>
    </mc:Choice>
    <mc:Fallback>
      <p:transition spd="slow" advClick="0" advTm="5000">
        <p:fade thruBlk="0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ZoneTexte 3" hidden="0"/>
          <p:cNvSpPr>
            <a:spLocks noAdjustHandles="0" noChangeArrowheads="0"/>
          </p:cNvSpPr>
          <p:nvPr isPhoto="0" userDrawn="0"/>
        </p:nvSpPr>
        <p:spPr bwMode="auto">
          <a:xfrm>
            <a:off x="3599722" y="2825064"/>
            <a:ext cx="220824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5" name="ZoneTexte 7" hidden="0"/>
          <p:cNvSpPr>
            <a:spLocks noAdjustHandles="0" noChangeArrowheads="0"/>
          </p:cNvSpPr>
          <p:nvPr isPhoto="0" userDrawn="0"/>
        </p:nvSpPr>
        <p:spPr bwMode="auto">
          <a:xfrm>
            <a:off x="143338" y="3845853"/>
            <a:ext cx="2261480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2400">
                <a:solidFill>
                  <a:schemeClr val="bg1"/>
                </a:solidFill>
              </a:rPr>
              <a:t>  </a:t>
            </a:r>
            <a:endParaRPr/>
          </a:p>
        </p:txBody>
      </p:sp>
      <p:sp>
        <p:nvSpPr>
          <p:cNvPr id="6" name="ZoneTexte 8" hidden="0"/>
          <p:cNvSpPr>
            <a:spLocks noAdjustHandles="0" noChangeArrowheads="0"/>
          </p:cNvSpPr>
          <p:nvPr isPhoto="0" userDrawn="0"/>
        </p:nvSpPr>
        <p:spPr bwMode="auto">
          <a:xfrm>
            <a:off x="5930596" y="3884691"/>
            <a:ext cx="2112234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7" name="Rectangle 9" hidden="0"/>
          <p:cNvSpPr/>
          <p:nvPr isPhoto="0" userDrawn="0"/>
        </p:nvSpPr>
        <p:spPr bwMode="auto">
          <a:xfrm>
            <a:off x="0" y="2260599"/>
            <a:ext cx="12192000" cy="459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/>
              <a:t>PERFORMANCESD’EXPLOITATION ÉQUIPESRELATIONNELLES BDDET DYNAMIQUE ( VIRTUELLE)LOGICIELLEINFRASTRUCTUREAUTO-GÉRÉSERVICES MICROAPPLICATIONSFRAMEWORKS LIBRAIRIES &amp;PHYSIQUE INFRASTRUCTUREADAPTÉE PERSISTANCE COUCHE DEINFRASTRUCTUREIAIARHAPPLICATIONSSERVICESMANAGÉS SERVICES</a:t>
            </a:r>
            <a:endParaRPr/>
          </a:p>
        </p:txBody>
      </p:sp>
      <p:sp>
        <p:nvSpPr>
          <p:cNvPr id="8" name="Rectangle 12" hidden="0"/>
          <p:cNvSpPr/>
          <p:nvPr isPhoto="0" userDrawn="0"/>
        </p:nvSpPr>
        <p:spPr bwMode="auto">
          <a:xfrm flipH="0" flipV="0">
            <a:off x="580568" y="2790702"/>
            <a:ext cx="5126130" cy="361786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fr-FR">
                <a:solidFill>
                  <a:srgbClr val="4472C4"/>
                </a:solidFill>
              </a:rPr>
              <a:t>Possibilités :</a:t>
            </a:r>
            <a:br>
              <a:rPr lang="fr-FR">
                <a:solidFill>
                  <a:srgbClr val="1F237B"/>
                </a:solidFill>
              </a:rPr>
            </a:b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Création des objets du modèle de donnée</a:t>
            </a: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Modélisation de processus métiers par des outils graphiques (process builders, flows)</a:t>
            </a: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Gestion des droits et per</a:t>
            </a:r>
            <a:r>
              <a:rPr lang="fr-FR">
                <a:solidFill>
                  <a:srgbClr val="1F237B"/>
                </a:solidFill>
              </a:rPr>
              <a:t>missions des utilisateurs </a:t>
            </a: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Création des reportings et analytics</a:t>
            </a:r>
            <a:endParaRPr lang="fr-FR">
              <a:solidFill>
                <a:srgbClr val="1F237B"/>
              </a:solidFill>
            </a:endParaRPr>
          </a:p>
        </p:txBody>
      </p:sp>
      <p:sp>
        <p:nvSpPr>
          <p:cNvPr id="9" name="Rectangle 17" hidden="0"/>
          <p:cNvSpPr/>
          <p:nvPr isPhoto="0" userDrawn="0"/>
        </p:nvSpPr>
        <p:spPr bwMode="auto">
          <a:xfrm>
            <a:off x="580569" y="0"/>
            <a:ext cx="5604328" cy="2260599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ZoneTexte 18" hidden="0"/>
          <p:cNvSpPr>
            <a:spLocks noAdjustHandles="0" noChangeArrowheads="0"/>
          </p:cNvSpPr>
          <p:nvPr isPhoto="0" userDrawn="0"/>
        </p:nvSpPr>
        <p:spPr bwMode="auto">
          <a:xfrm>
            <a:off x="1335918" y="431195"/>
            <a:ext cx="4837106" cy="518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800">
                <a:solidFill>
                  <a:schemeClr val="bg1"/>
                </a:solidFill>
              </a:rPr>
              <a:t>Développement Low Code </a:t>
            </a:r>
            <a:endParaRPr/>
          </a:p>
        </p:txBody>
      </p:sp>
      <p:sp>
        <p:nvSpPr>
          <p:cNvPr id="11" name="Rectangle 19" hidden="0"/>
          <p:cNvSpPr/>
          <p:nvPr isPhoto="0" userDrawn="0"/>
        </p:nvSpPr>
        <p:spPr bwMode="auto">
          <a:xfrm>
            <a:off x="1354665" y="1056900"/>
            <a:ext cx="4818755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>
                <a:solidFill>
                  <a:srgbClr val="FCB504"/>
                </a:solidFill>
              </a:rPr>
              <a:t>Config</a:t>
            </a:r>
            <a:endParaRPr/>
          </a:p>
        </p:txBody>
      </p:sp>
      <p:pic>
        <p:nvPicPr>
          <p:cNvPr id="12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6095999" y="2654053"/>
            <a:ext cx="5652116" cy="35325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5000">
        <p:fade thruBlk="0"/>
      </p:transition>
    </mc:Choice>
    <mc:Fallback>
      <p:transition spd="slow" advClick="0" advTm="5000">
        <p:fade thruBlk="0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ZoneTexte 3" hidden="0"/>
          <p:cNvSpPr>
            <a:spLocks noAdjustHandles="0" noChangeArrowheads="0"/>
          </p:cNvSpPr>
          <p:nvPr isPhoto="0" userDrawn="0"/>
        </p:nvSpPr>
        <p:spPr bwMode="auto">
          <a:xfrm>
            <a:off x="3599722" y="2825064"/>
            <a:ext cx="220824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5" name="ZoneTexte 7" hidden="0"/>
          <p:cNvSpPr>
            <a:spLocks noAdjustHandles="0" noChangeArrowheads="0"/>
          </p:cNvSpPr>
          <p:nvPr isPhoto="0" userDrawn="0"/>
        </p:nvSpPr>
        <p:spPr bwMode="auto">
          <a:xfrm>
            <a:off x="143338" y="3845853"/>
            <a:ext cx="2261480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2400">
                <a:solidFill>
                  <a:schemeClr val="bg1"/>
                </a:solidFill>
              </a:rPr>
              <a:t>  </a:t>
            </a:r>
            <a:endParaRPr/>
          </a:p>
        </p:txBody>
      </p:sp>
      <p:sp>
        <p:nvSpPr>
          <p:cNvPr id="6" name="ZoneTexte 8" hidden="0"/>
          <p:cNvSpPr>
            <a:spLocks noAdjustHandles="0" noChangeArrowheads="0"/>
          </p:cNvSpPr>
          <p:nvPr isPhoto="0" userDrawn="0"/>
        </p:nvSpPr>
        <p:spPr bwMode="auto">
          <a:xfrm>
            <a:off x="5930596" y="3884691"/>
            <a:ext cx="2112234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7" name="Rectangle 9" hidden="0"/>
          <p:cNvSpPr/>
          <p:nvPr isPhoto="0" userDrawn="0"/>
        </p:nvSpPr>
        <p:spPr bwMode="auto">
          <a:xfrm>
            <a:off x="0" y="2260599"/>
            <a:ext cx="12192000" cy="459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/>
              <a:t>PERFORMANCESD’EXPLOITATION ÉQUIPESRELATIONNELLES BDDET DYNAMIQUE ( VIRTUELLE)LOGICIELLEINFRASTRUCTUREAUTO-GÉRÉSERVICES MICROAPPLICATIONSFRAMEWORKS LIBRAIRIES &amp;PHYSIQUE INFRASTRUCTUREADAPTÉE PERSISTANCE COUCHE DEINFRASTRUCTUREIAIARHAPPLICATIONSSERVICESMANAGÉS SERVICES</a:t>
            </a:r>
            <a:endParaRPr/>
          </a:p>
        </p:txBody>
      </p:sp>
      <p:sp>
        <p:nvSpPr>
          <p:cNvPr id="8" name="Rectangle 11" hidden="0"/>
          <p:cNvSpPr/>
          <p:nvPr isPhoto="0" userDrawn="0"/>
        </p:nvSpPr>
        <p:spPr bwMode="auto">
          <a:xfrm flipH="0" flipV="0">
            <a:off x="6318064" y="2771064"/>
            <a:ext cx="5529020" cy="184712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fr-FR">
                <a:solidFill>
                  <a:srgbClr val="4472C4"/>
                </a:solidFill>
              </a:rPr>
              <a:t>Lightning :</a:t>
            </a:r>
            <a:br>
              <a:rPr lang="fr-FR">
                <a:solidFill>
                  <a:srgbClr val="1F237B"/>
                </a:solidFill>
              </a:rPr>
            </a:b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Front End de la plateforme</a:t>
            </a: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Propose deux frameworks : </a:t>
            </a:r>
            <a:endParaRPr lang="fr-FR">
              <a:solidFill>
                <a:srgbClr val="1F237B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fr-FR">
                <a:solidFill>
                  <a:srgbClr val="1F237B"/>
                </a:solidFill>
              </a:rPr>
              <a:t>	- Legacy : Aura Component</a:t>
            </a:r>
            <a:endParaRPr lang="fr-FR">
              <a:solidFill>
                <a:srgbClr val="1F237B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fr-FR">
                <a:solidFill>
                  <a:srgbClr val="1F237B"/>
                </a:solidFill>
              </a:rPr>
              <a:t>	- Moderne : Lightning Web Component</a:t>
            </a:r>
            <a:endParaRPr lang="fr-FR">
              <a:solidFill>
                <a:srgbClr val="1F237B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fr-FR">
              <a:solidFill>
                <a:srgbClr val="1F237B"/>
              </a:solidFill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>
                <a:solidFill>
                  <a:srgbClr val="1F237B"/>
                </a:solidFill>
              </a:rPr>
              <a:t>Développer des composants Front End entièrement customisée à l'intérieur de la plateforme.</a:t>
            </a:r>
            <a:endParaRPr lang="fr-FR">
              <a:solidFill>
                <a:srgbClr val="1F237B"/>
              </a:solidFill>
            </a:endParaRPr>
          </a:p>
        </p:txBody>
      </p:sp>
      <p:sp>
        <p:nvSpPr>
          <p:cNvPr id="9" name="Rectangle 12" hidden="0"/>
          <p:cNvSpPr/>
          <p:nvPr isPhoto="0" userDrawn="0"/>
        </p:nvSpPr>
        <p:spPr bwMode="auto">
          <a:xfrm flipH="0" flipV="0">
            <a:off x="454077" y="2799288"/>
            <a:ext cx="5530048" cy="250549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fr-FR">
                <a:solidFill>
                  <a:srgbClr val="4472C4"/>
                </a:solidFill>
              </a:rPr>
              <a:t>APEX  :</a:t>
            </a:r>
            <a:endParaRPr lang="fr-FR">
              <a:solidFill>
                <a:srgbClr val="4472C4"/>
              </a:solidFill>
            </a:endParaRPr>
          </a:p>
          <a:p>
            <a:pPr>
              <a:lnSpc>
                <a:spcPct val="80000"/>
              </a:lnSpc>
              <a:defRPr/>
            </a:pPr>
            <a:endParaRPr/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 sz="1800" b="0" i="0" u="none" strike="noStrike" cap="none" spc="0">
                <a:solidFill>
                  <a:srgbClr val="1F237B"/>
                </a:solidFill>
                <a:latin typeface="+mn-lt"/>
                <a:ea typeface="+mn-lt"/>
                <a:cs typeface="+mn-lt"/>
              </a:rPr>
              <a:t>Langage orienté objet, </a:t>
            </a:r>
            <a:r>
              <a:rPr lang="fr-FR" sz="1800" b="0" i="0" u="none" strike="noStrike" cap="none" spc="0">
                <a:solidFill>
                  <a:srgbClr val="1F237B"/>
                </a:solidFill>
                <a:latin typeface="+mn-lt"/>
                <a:ea typeface="+mn-lt"/>
                <a:cs typeface="+mn-lt"/>
              </a:rPr>
              <a:t>Syntaxe similaire à Java / C#</a:t>
            </a:r>
            <a:endParaRPr lang="fr-FR" sz="1800" b="0" i="0" u="none" strike="noStrike" cap="none" spc="0">
              <a:solidFill>
                <a:srgbClr val="1F237B"/>
              </a:solidFill>
              <a:latin typeface="+mn-lt"/>
              <a:ea typeface="+mn-lt"/>
              <a:cs typeface="+mn-lt"/>
            </a:endParaRPr>
          </a:p>
          <a:p>
            <a:pPr marL="283878" indent="-283878">
              <a:lnSpc>
                <a:spcPct val="80000"/>
              </a:lnSpc>
              <a:buFont typeface="Arial"/>
              <a:buChar char="•"/>
              <a:defRPr/>
            </a:pP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 sz="1800" b="0" i="0" u="none" strike="noStrike" cap="none" spc="0">
                <a:solidFill>
                  <a:srgbClr val="1F237B"/>
                </a:solidFill>
                <a:latin typeface="+mn-lt"/>
                <a:ea typeface="+mn-lt"/>
                <a:cs typeface="+mn-lt"/>
              </a:rPr>
              <a:t> Interaction avec le SGBD Salesforce via SOQL</a:t>
            </a:r>
            <a:endParaRPr lang="fr-FR" sz="1800" b="0" i="0" u="none" strike="noStrike" cap="none" spc="0">
              <a:solidFill>
                <a:srgbClr val="1F237B"/>
              </a:solidFill>
              <a:latin typeface="+mn-lt"/>
              <a:ea typeface="+mn-lt"/>
              <a:cs typeface="+mn-lt"/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marL="283879" indent="-283879">
              <a:lnSpc>
                <a:spcPct val="80000"/>
              </a:lnSpc>
              <a:buFont typeface="Arial"/>
              <a:buChar char="•"/>
              <a:defRPr/>
            </a:pPr>
            <a:r>
              <a:rPr lang="fr-FR" sz="1800" b="0" i="0" u="none" strike="noStrike" cap="none" spc="0">
                <a:solidFill>
                  <a:srgbClr val="1F237B"/>
                </a:solidFill>
                <a:latin typeface="Corbel"/>
                <a:ea typeface="Corbel"/>
                <a:cs typeface="Corbel"/>
              </a:rPr>
              <a:t>Développement de :</a:t>
            </a: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lvl="1">
              <a:lnSpc>
                <a:spcPct val="80000"/>
              </a:lnSpc>
              <a:defRPr/>
            </a:pPr>
            <a:r>
              <a:rPr lang="fr-FR" sz="1800" b="0" i="0" u="none" strike="noStrike" cap="none" spc="0">
                <a:solidFill>
                  <a:srgbClr val="1F237B"/>
                </a:solidFill>
                <a:latin typeface="Corbel"/>
                <a:ea typeface="Corbel"/>
                <a:cs typeface="Corbel"/>
              </a:rPr>
              <a:t>- Webservices</a:t>
            </a: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lvl="1">
              <a:lnSpc>
                <a:spcPct val="80000"/>
              </a:lnSpc>
              <a:defRPr/>
            </a:pPr>
            <a:r>
              <a:rPr lang="fr-FR" sz="1800" b="0" i="0" u="none" strike="noStrike" cap="none" spc="0">
                <a:solidFill>
                  <a:srgbClr val="1F237B"/>
                </a:solidFill>
                <a:latin typeface="Corbel"/>
                <a:ea typeface="Corbel"/>
                <a:cs typeface="Corbel"/>
              </a:rPr>
              <a:t>- Triggers sur la base de donnée</a:t>
            </a: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  <a:p>
            <a:pPr lvl="1">
              <a:lnSpc>
                <a:spcPct val="80000"/>
              </a:lnSpc>
              <a:defRPr/>
            </a:pPr>
            <a:r>
              <a:rPr lang="fr-FR" sz="1800" b="0" i="0" u="none" strike="noStrike" cap="none" spc="0">
                <a:solidFill>
                  <a:srgbClr val="1F237B"/>
                </a:solidFill>
                <a:latin typeface="Corbel"/>
                <a:ea typeface="Corbel"/>
                <a:cs typeface="Corbel"/>
              </a:rPr>
              <a:t>- Traitements pas batch</a:t>
            </a:r>
            <a:endParaRPr lang="fr-FR" sz="1800" b="0" i="0" u="none" strike="noStrike" cap="none" spc="0">
              <a:solidFill>
                <a:srgbClr val="1F237B"/>
              </a:solidFill>
              <a:latin typeface="Corbel"/>
              <a:ea typeface="Corbel"/>
              <a:cs typeface="Corbel"/>
            </a:endParaRPr>
          </a:p>
        </p:txBody>
      </p:sp>
      <p:sp>
        <p:nvSpPr>
          <p:cNvPr id="10" name="Rectangle 17" hidden="0"/>
          <p:cNvSpPr/>
          <p:nvPr isPhoto="0" userDrawn="0"/>
        </p:nvSpPr>
        <p:spPr bwMode="auto">
          <a:xfrm>
            <a:off x="580569" y="0"/>
            <a:ext cx="5604328" cy="2260599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ZoneTexte 18" hidden="0"/>
          <p:cNvSpPr>
            <a:spLocks noAdjustHandles="0" noChangeArrowheads="0"/>
          </p:cNvSpPr>
          <p:nvPr isPhoto="0" userDrawn="0"/>
        </p:nvSpPr>
        <p:spPr bwMode="auto">
          <a:xfrm>
            <a:off x="1335918" y="431195"/>
            <a:ext cx="4837250" cy="518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800">
                <a:solidFill>
                  <a:schemeClr val="bg1"/>
                </a:solidFill>
              </a:rPr>
              <a:t>Développement avec Code</a:t>
            </a:r>
            <a:endParaRPr/>
          </a:p>
        </p:txBody>
      </p:sp>
      <p:sp>
        <p:nvSpPr>
          <p:cNvPr id="12" name="Rectangle 19" hidden="0"/>
          <p:cNvSpPr/>
          <p:nvPr isPhoto="0" userDrawn="0"/>
        </p:nvSpPr>
        <p:spPr bwMode="auto">
          <a:xfrm>
            <a:off x="1354665" y="1056900"/>
            <a:ext cx="4818647" cy="670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>
                <a:solidFill>
                  <a:srgbClr val="FCB504"/>
                </a:solidFill>
              </a:rPr>
              <a:t>Programmation APEX &amp; Lightning</a:t>
            </a:r>
            <a:endParaRPr lang="fr-FR" sz="2000">
              <a:solidFill>
                <a:srgbClr val="FCB504"/>
              </a:solidFill>
            </a:endParaRPr>
          </a:p>
          <a:p>
            <a:pPr>
              <a:defRPr/>
            </a:pPr>
            <a:endParaRPr/>
          </a:p>
        </p:txBody>
      </p:sp>
      <p:pic>
        <p:nvPicPr>
          <p:cNvPr id="13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2650883" y="5313236"/>
            <a:ext cx="1234043" cy="1234043"/>
          </a:xfrm>
          <a:prstGeom prst="rect">
            <a:avLst/>
          </a:prstGeom>
        </p:spPr>
      </p:pic>
      <p:pic>
        <p:nvPicPr>
          <p:cNvPr id="14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8725557" y="5313236"/>
            <a:ext cx="1138397" cy="11383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5000">
        <p:fade thruBlk="0"/>
      </p:transition>
    </mc:Choice>
    <mc:Fallback>
      <p:transition spd="slow" advClick="0" advTm="5000">
        <p:fade thruBlk="0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ZoneTexte 3" hidden="0"/>
          <p:cNvSpPr>
            <a:spLocks noAdjustHandles="0" noChangeArrowheads="0"/>
          </p:cNvSpPr>
          <p:nvPr isPhoto="0" userDrawn="0"/>
        </p:nvSpPr>
        <p:spPr bwMode="auto">
          <a:xfrm>
            <a:off x="3599721" y="2825064"/>
            <a:ext cx="220824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5" name="ZoneTexte 7" hidden="0"/>
          <p:cNvSpPr>
            <a:spLocks noAdjustHandles="0" noChangeArrowheads="0"/>
          </p:cNvSpPr>
          <p:nvPr isPhoto="0" userDrawn="0"/>
        </p:nvSpPr>
        <p:spPr bwMode="auto">
          <a:xfrm>
            <a:off x="143337" y="3845853"/>
            <a:ext cx="2261480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2400">
                <a:solidFill>
                  <a:schemeClr val="bg1"/>
                </a:solidFill>
              </a:rPr>
              <a:t>  </a:t>
            </a:r>
            <a:endParaRPr/>
          </a:p>
        </p:txBody>
      </p:sp>
      <p:sp>
        <p:nvSpPr>
          <p:cNvPr id="6" name="ZoneTexte 8" hidden="0"/>
          <p:cNvSpPr>
            <a:spLocks noAdjustHandles="0" noChangeArrowheads="0"/>
          </p:cNvSpPr>
          <p:nvPr isPhoto="0" userDrawn="0"/>
        </p:nvSpPr>
        <p:spPr bwMode="auto">
          <a:xfrm>
            <a:off x="5930596" y="3884690"/>
            <a:ext cx="2112233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7" name="Rectangle 9" hidden="0"/>
          <p:cNvSpPr/>
          <p:nvPr isPhoto="0" userDrawn="0"/>
        </p:nvSpPr>
        <p:spPr bwMode="auto">
          <a:xfrm>
            <a:off x="0" y="2260598"/>
            <a:ext cx="12192000" cy="4597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/>
              <a:t>PERFORMANCESD’EXPLOITATION ÉQUIPESRELATIONNELLES BDDET DYNAMIQUE ( VIRTUELLE)LOGICIELLEINFRASTRUCTUREAUTO-GÉRÉSERVICES MICROAPPLICATIONSFRAMEWORKS LIBRAIRIES &amp;PHYSIQUE INFRASTRUCTUREADAPTÉE PERSISTANCE COUCHE DEINFRASTRUCTUREIAIARHAPPLICATIONSSERVICESMANAGÉS SERVICES</a:t>
            </a:r>
            <a:endParaRPr/>
          </a:p>
        </p:txBody>
      </p:sp>
      <p:sp>
        <p:nvSpPr>
          <p:cNvPr id="8" name="Rectangle 17" hidden="0"/>
          <p:cNvSpPr/>
          <p:nvPr isPhoto="0" userDrawn="0"/>
        </p:nvSpPr>
        <p:spPr bwMode="auto">
          <a:xfrm>
            <a:off x="580568" y="0"/>
            <a:ext cx="5604328" cy="2260598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ZoneTexte 18" hidden="0"/>
          <p:cNvSpPr>
            <a:spLocks noAdjustHandles="0" noChangeArrowheads="0"/>
          </p:cNvSpPr>
          <p:nvPr isPhoto="0" userDrawn="0"/>
        </p:nvSpPr>
        <p:spPr bwMode="auto">
          <a:xfrm>
            <a:off x="1335915" y="431193"/>
            <a:ext cx="4838652" cy="518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800">
                <a:solidFill>
                  <a:schemeClr val="bg1"/>
                </a:solidFill>
              </a:rPr>
              <a:t>Briques de l'écosystème</a:t>
            </a:r>
            <a:endParaRPr lang="fr-FR" sz="2800">
              <a:solidFill>
                <a:schemeClr val="bg1"/>
              </a:solidFill>
            </a:endParaRPr>
          </a:p>
        </p:txBody>
      </p:sp>
      <p:sp>
        <p:nvSpPr>
          <p:cNvPr id="10" name="Rectangle 19" hidden="0"/>
          <p:cNvSpPr/>
          <p:nvPr isPhoto="0" userDrawn="0"/>
        </p:nvSpPr>
        <p:spPr bwMode="auto">
          <a:xfrm>
            <a:off x="1354664" y="1056899"/>
            <a:ext cx="4821886" cy="701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>
                <a:solidFill>
                  <a:srgbClr val="FCB504"/>
                </a:solidFill>
              </a:rPr>
              <a:t>Modèles de donnée, logique et outils spécialisés par domaine</a:t>
            </a:r>
            <a:endParaRPr lang="fr-FR" sz="2000">
              <a:solidFill>
                <a:srgbClr val="FCB504"/>
              </a:solidFill>
            </a:endParaRPr>
          </a:p>
        </p:txBody>
      </p:sp>
      <p:pic>
        <p:nvPicPr>
          <p:cNvPr id="11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92639" y="2598696"/>
            <a:ext cx="962024" cy="914400"/>
          </a:xfrm>
          <a:prstGeom prst="rect">
            <a:avLst/>
          </a:prstGeom>
        </p:spPr>
      </p:pic>
      <p:pic>
        <p:nvPicPr>
          <p:cNvPr id="12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392639" y="4076685"/>
            <a:ext cx="962024" cy="914400"/>
          </a:xfrm>
          <a:prstGeom prst="rect">
            <a:avLst/>
          </a:prstGeom>
        </p:spPr>
      </p:pic>
      <p:pic>
        <p:nvPicPr>
          <p:cNvPr id="13" name="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373891" y="5446820"/>
            <a:ext cx="962024" cy="962024"/>
          </a:xfrm>
          <a:prstGeom prst="rect">
            <a:avLst/>
          </a:prstGeom>
        </p:spPr>
      </p:pic>
      <p:pic>
        <p:nvPicPr>
          <p:cNvPr id="14" name="" hidden="0"/>
          <p:cNvPicPr>
            <a:picLocks noChangeAspect="1"/>
          </p:cNvPicPr>
          <p:nvPr isPhoto="0" userDrawn="0"/>
        </p:nvPicPr>
        <p:blipFill>
          <a:blip r:embed="rId5"/>
          <a:stretch/>
        </p:blipFill>
        <p:spPr bwMode="auto">
          <a:xfrm>
            <a:off x="4744004" y="2551070"/>
            <a:ext cx="962024" cy="962024"/>
          </a:xfrm>
          <a:prstGeom prst="rect">
            <a:avLst/>
          </a:prstGeom>
        </p:spPr>
      </p:pic>
      <p:pic>
        <p:nvPicPr>
          <p:cNvPr id="15" name="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>
            <a:off x="4744004" y="3967208"/>
            <a:ext cx="962024" cy="962024"/>
          </a:xfrm>
          <a:prstGeom prst="rect">
            <a:avLst/>
          </a:prstGeom>
        </p:spPr>
      </p:pic>
      <p:pic>
        <p:nvPicPr>
          <p:cNvPr id="16" name="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>
            <a:off x="4744004" y="5576285"/>
            <a:ext cx="962024" cy="914400"/>
          </a:xfrm>
          <a:prstGeom prst="rect">
            <a:avLst/>
          </a:prstGeom>
        </p:spPr>
      </p:pic>
      <p:pic>
        <p:nvPicPr>
          <p:cNvPr id="17" name="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 flipH="0" flipV="0">
            <a:off x="8535509" y="2551070"/>
            <a:ext cx="1110655" cy="1084739"/>
          </a:xfrm>
          <a:prstGeom prst="rect">
            <a:avLst/>
          </a:prstGeom>
        </p:spPr>
      </p:pic>
      <p:pic>
        <p:nvPicPr>
          <p:cNvPr id="18" name="" hidden="0"/>
          <p:cNvPicPr>
            <a:picLocks noChangeAspect="1"/>
          </p:cNvPicPr>
          <p:nvPr isPhoto="0" userDrawn="0"/>
        </p:nvPicPr>
        <p:blipFill>
          <a:blip r:embed="rId9"/>
          <a:stretch/>
        </p:blipFill>
        <p:spPr bwMode="auto">
          <a:xfrm flipH="0" flipV="0">
            <a:off x="8443033" y="3845853"/>
            <a:ext cx="1184301" cy="1078769"/>
          </a:xfrm>
          <a:prstGeom prst="rect">
            <a:avLst/>
          </a:prstGeom>
        </p:spPr>
      </p:pic>
      <p:pic>
        <p:nvPicPr>
          <p:cNvPr id="19" name="" hidden="0"/>
          <p:cNvPicPr>
            <a:picLocks noChangeAspect="1"/>
          </p:cNvPicPr>
          <p:nvPr isPhoto="0" userDrawn="0"/>
        </p:nvPicPr>
        <p:blipFill>
          <a:blip r:embed="rId10"/>
          <a:stretch/>
        </p:blipFill>
        <p:spPr bwMode="auto">
          <a:xfrm>
            <a:off x="8646647" y="5622523"/>
            <a:ext cx="962024" cy="962024"/>
          </a:xfrm>
          <a:prstGeom prst="rect">
            <a:avLst/>
          </a:prstGeom>
        </p:spPr>
      </p:pic>
      <p:sp>
        <p:nvSpPr>
          <p:cNvPr id="20" name="" hidden="0"/>
          <p:cNvSpPr/>
          <p:nvPr isPhoto="0" userDrawn="0"/>
        </p:nvSpPr>
        <p:spPr bwMode="auto">
          <a:xfrm flipH="0" flipV="0">
            <a:off x="1600776" y="4448221"/>
            <a:ext cx="2470144" cy="2972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35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Salesforce Marketing Cloud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1" name="" hidden="0"/>
          <p:cNvSpPr/>
          <p:nvPr isPhoto="0" userDrawn="0"/>
        </p:nvSpPr>
        <p:spPr bwMode="auto">
          <a:xfrm flipH="0" flipV="0">
            <a:off x="1600776" y="5792402"/>
            <a:ext cx="2470468" cy="2972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35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Salesforce Service Cloud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2" name="" hidden="0"/>
          <p:cNvSpPr/>
          <p:nvPr isPhoto="0" userDrawn="0"/>
        </p:nvSpPr>
        <p:spPr bwMode="auto">
          <a:xfrm flipH="0" flipV="0">
            <a:off x="5991514" y="2924778"/>
            <a:ext cx="2470540" cy="5029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35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Salesforce Community Cloud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3" name="" hidden="0"/>
          <p:cNvSpPr/>
          <p:nvPr isPhoto="0" userDrawn="0"/>
        </p:nvSpPr>
        <p:spPr bwMode="auto">
          <a:xfrm flipH="0" flipV="0">
            <a:off x="5991514" y="4242481"/>
            <a:ext cx="2470972" cy="5029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35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Salesforce E-Commerce Cloud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4" name="" hidden="0"/>
          <p:cNvSpPr/>
          <p:nvPr isPhoto="0" userDrawn="0"/>
        </p:nvSpPr>
        <p:spPr bwMode="auto">
          <a:xfrm flipH="0" flipV="0">
            <a:off x="5807965" y="5941010"/>
            <a:ext cx="2471404" cy="2972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35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Salesforce Analytics Cloud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5" name="" hidden="0"/>
          <p:cNvSpPr/>
          <p:nvPr isPhoto="0" userDrawn="0"/>
        </p:nvSpPr>
        <p:spPr bwMode="auto">
          <a:xfrm flipH="0" flipV="0">
            <a:off x="9646164" y="2944832"/>
            <a:ext cx="2471584" cy="2972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35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Salesforce App Cloud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6" name="" hidden="0"/>
          <p:cNvSpPr/>
          <p:nvPr isPhoto="0" userDrawn="0"/>
        </p:nvSpPr>
        <p:spPr bwMode="auto">
          <a:xfrm flipH="0" flipV="0">
            <a:off x="9719811" y="4385237"/>
            <a:ext cx="2471836" cy="2972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35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Salesforce IOT Cloud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7" name="" hidden="0"/>
          <p:cNvSpPr/>
          <p:nvPr isPhoto="0" userDrawn="0"/>
        </p:nvSpPr>
        <p:spPr bwMode="auto">
          <a:xfrm flipH="0" flipV="0">
            <a:off x="9719811" y="6111629"/>
            <a:ext cx="2472124" cy="2972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35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Salesforce Health Cloud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8" name="" hidden="0"/>
          <p:cNvSpPr/>
          <p:nvPr isPhoto="0" userDrawn="0"/>
        </p:nvSpPr>
        <p:spPr bwMode="auto">
          <a:xfrm flipH="0" flipV="0">
            <a:off x="1618948" y="2993376"/>
            <a:ext cx="2711585" cy="29721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sz="135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Salesforce Sales Cloud</a:t>
            </a:r>
            <a:endParaRPr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5000">
        <p:fade thruBlk="0"/>
      </p:transition>
    </mc:Choice>
    <mc:Fallback>
      <p:transition spd="slow" advClick="0" advTm="5000">
        <p:fade thruBlk="0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ZoneTexte 3" hidden="0"/>
          <p:cNvSpPr>
            <a:spLocks noAdjustHandles="0" noChangeArrowheads="0"/>
          </p:cNvSpPr>
          <p:nvPr isPhoto="0" userDrawn="0"/>
        </p:nvSpPr>
        <p:spPr bwMode="auto">
          <a:xfrm>
            <a:off x="3599721" y="2825064"/>
            <a:ext cx="220824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5" name="ZoneTexte 7" hidden="0"/>
          <p:cNvSpPr>
            <a:spLocks noAdjustHandles="0" noChangeArrowheads="0"/>
          </p:cNvSpPr>
          <p:nvPr isPhoto="0" userDrawn="0"/>
        </p:nvSpPr>
        <p:spPr bwMode="auto">
          <a:xfrm>
            <a:off x="143336" y="3845853"/>
            <a:ext cx="2261480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2400">
                <a:solidFill>
                  <a:schemeClr val="bg1"/>
                </a:solidFill>
              </a:rPr>
              <a:t>  </a:t>
            </a:r>
            <a:endParaRPr/>
          </a:p>
        </p:txBody>
      </p:sp>
      <p:sp>
        <p:nvSpPr>
          <p:cNvPr id="6" name="ZoneTexte 8" hidden="0"/>
          <p:cNvSpPr>
            <a:spLocks noAdjustHandles="0" noChangeArrowheads="0"/>
          </p:cNvSpPr>
          <p:nvPr isPhoto="0" userDrawn="0"/>
        </p:nvSpPr>
        <p:spPr bwMode="auto">
          <a:xfrm>
            <a:off x="5930596" y="3884689"/>
            <a:ext cx="2112233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7" name="Rectangle 9" hidden="0"/>
          <p:cNvSpPr/>
          <p:nvPr isPhoto="0" userDrawn="0"/>
        </p:nvSpPr>
        <p:spPr bwMode="auto">
          <a:xfrm>
            <a:off x="0" y="2260597"/>
            <a:ext cx="12192000" cy="4597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/>
              <a:t>M</a:t>
            </a:r>
            <a:endParaRPr/>
          </a:p>
        </p:txBody>
      </p:sp>
      <p:sp>
        <p:nvSpPr>
          <p:cNvPr id="8" name="Rectangle 17" hidden="0"/>
          <p:cNvSpPr/>
          <p:nvPr isPhoto="0" userDrawn="0"/>
        </p:nvSpPr>
        <p:spPr bwMode="auto">
          <a:xfrm>
            <a:off x="580567" y="0"/>
            <a:ext cx="5604328" cy="2260597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ZoneTexte 18" hidden="0"/>
          <p:cNvSpPr>
            <a:spLocks noAdjustHandles="0" noChangeArrowheads="0"/>
          </p:cNvSpPr>
          <p:nvPr isPhoto="0" userDrawn="0"/>
        </p:nvSpPr>
        <p:spPr bwMode="auto">
          <a:xfrm>
            <a:off x="1335915" y="431193"/>
            <a:ext cx="4839085" cy="518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800">
                <a:solidFill>
                  <a:schemeClr val="bg1"/>
                </a:solidFill>
              </a:rPr>
              <a:t>Conclusion</a:t>
            </a:r>
            <a:endParaRPr lang="fr-FR" sz="2800">
              <a:solidFill>
                <a:schemeClr val="bg1"/>
              </a:solidFill>
            </a:endParaRPr>
          </a:p>
        </p:txBody>
      </p:sp>
      <p:sp>
        <p:nvSpPr>
          <p:cNvPr id="10" name="Rectangle 19" hidden="0"/>
          <p:cNvSpPr/>
          <p:nvPr isPhoto="0" userDrawn="0"/>
        </p:nvSpPr>
        <p:spPr bwMode="auto">
          <a:xfrm>
            <a:off x="1354664" y="1056899"/>
            <a:ext cx="4821922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fr-FR" sz="2000">
              <a:solidFill>
                <a:srgbClr val="FCB504"/>
              </a:solidFill>
            </a:endParaRPr>
          </a:p>
        </p:txBody>
      </p:sp>
      <p:sp>
        <p:nvSpPr>
          <p:cNvPr id="11" name="" hidden="0"/>
          <p:cNvSpPr/>
          <p:nvPr isPhoto="0" userDrawn="0"/>
        </p:nvSpPr>
        <p:spPr bwMode="auto">
          <a:xfrm flipH="0" flipV="0">
            <a:off x="2562523" y="3181164"/>
            <a:ext cx="7094616" cy="8839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2600"/>
              <a:t>Merci pour votre attention,</a:t>
            </a:r>
            <a:endParaRPr sz="2600"/>
          </a:p>
          <a:p>
            <a:pPr algn="ctr">
              <a:defRPr/>
            </a:pPr>
            <a:r>
              <a:rPr sz="2600"/>
              <a:t> des questions ? </a:t>
            </a:r>
            <a:endParaRPr sz="2600"/>
          </a:p>
        </p:txBody>
      </p:sp>
      <p:pic>
        <p:nvPicPr>
          <p:cNvPr id="12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5107080" y="4465206"/>
            <a:ext cx="1785252" cy="1785252"/>
          </a:xfrm>
          <a:prstGeom prst="rect">
            <a:avLst/>
          </a:prstGeom>
        </p:spPr>
      </p:pic>
      <p:sp>
        <p:nvSpPr>
          <p:cNvPr id="13" name="Rectangle 19" hidden="0"/>
          <p:cNvSpPr/>
          <p:nvPr isPhoto="0" userDrawn="0"/>
        </p:nvSpPr>
        <p:spPr bwMode="auto">
          <a:xfrm>
            <a:off x="1354664" y="1056899"/>
            <a:ext cx="4822750" cy="39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>
                <a:solidFill>
                  <a:srgbClr val="FCB504"/>
                </a:solidFill>
              </a:rPr>
              <a:t>Plateforme puissante </a:t>
            </a:r>
            <a:endParaRPr lang="fr-FR" sz="2000">
              <a:solidFill>
                <a:srgbClr val="FCB50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5000">
        <p:fade thruBlk="0"/>
      </p:transition>
    </mc:Choice>
    <mc:Fallback>
      <p:transition spd="slow" advClick="0" advTm="5000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ube">
      <a:majorFont>
        <a:latin typeface="Corbel"/>
        <a:ea typeface="Arial"/>
        <a:cs typeface="Arial"/>
      </a:majorFont>
      <a:minorFont>
        <a:latin typeface="Corbe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ONLYOFFICE/5.5.0.165</Application>
  <DocSecurity>0</DocSecurity>
  <PresentationFormat>Grand écran</PresentationFormat>
  <Paragraphs>0</Paragraphs>
  <Slides>8</Slides>
  <Notes>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ALVES Marciano</dc:creator>
  <cp:keywords/>
  <dc:description/>
  <dc:identifier/>
  <dc:language/>
  <cp:lastModifiedBy>Arsène Lapostolet</cp:lastModifiedBy>
  <cp:revision>70</cp:revision>
  <dcterms:created xsi:type="dcterms:W3CDTF">2019-04-05T12:29:34Z</dcterms:created>
  <dcterms:modified xsi:type="dcterms:W3CDTF">2020-03-10T09:30:26Z</dcterms:modified>
  <cp:category/>
  <cp:contentStatus/>
  <cp:version/>
</cp:coreProperties>
</file>