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956E15A-BBB7-494B-99D9-9F52988B1C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A83809-F721-4579-A71C-C73E5CCFD8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EBEDB9-FD15-44CB-895F-F5B6F1D7A436}" type="datetimeFigureOut">
              <a:rPr lang="fr-FR"/>
              <a:pPr>
                <a:defRPr/>
              </a:pPr>
              <a:t>21/09/2019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2A813A2D-6C14-4D2C-8D8A-9AA253C227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22361375-EE5D-44B9-91C4-2E3032692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8552ED-ACF9-4734-BD83-5D8642E4ED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B8D68A-BAD6-4A11-A226-B363BA615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CDC1BB-862D-4244-8B79-CA2E51F56AAA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6BDECA-8B3E-46E2-BF37-0961EC20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58647-1D24-4FF0-AC04-760B26E7322C}" type="datetime1">
              <a:rPr lang="fr-FR" smtClean="0"/>
              <a:t>21/09/2019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D58715-7103-4A93-87F5-1BC13165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03F094-91E5-4824-AFB1-3B489C228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38578-7C36-42AB-AC2F-CA28B729BE2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3438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01B0A-E9AC-4452-95CA-0ED3D9C7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7C061-40F3-4D89-B4F8-0E859311E468}" type="datetime1">
              <a:rPr lang="fr-FR" smtClean="0"/>
              <a:t>21/09/2019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DC20DE-A727-481B-93EA-6E7B81EFA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91A2EC-110B-43DE-A8B3-7B06A49C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ACDF0-44BC-43EF-82BE-16A792CCBA8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42847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05157E-EFFA-4DBE-88B9-ED1E32445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0F78C-B4B2-422B-B310-3520E607F8FD}" type="datetime1">
              <a:rPr lang="fr-FR" smtClean="0"/>
              <a:t>21/09/2019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EE37C3-869D-4749-8E7F-4DC8C0D4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EFA14A-AFFB-43EF-A685-6B8C1ECB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AADC3-8B4F-4578-A635-0435E2CCBB0D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270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26EE1D8-E887-4E2C-8CCD-0D7CE490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93299-3B45-49DC-AF47-12CE6624AD98}" type="datetime1">
              <a:rPr lang="fr-FR" smtClean="0"/>
              <a:t>21/09/2019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5606AC7-BDB3-4906-A545-14F648348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AEA2DC0-306A-4BEC-A581-D1321F0B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62A8A-4C9B-442B-94E9-4404137B8A84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7941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EB01DFA-D99D-4604-A915-CB60169E3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D094-F365-444C-8871-430FD9052CB1}" type="datetime1">
              <a:rPr lang="fr-FR" smtClean="0"/>
              <a:t>21/09/2019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2F9E5351-AA36-45BF-B178-B796E3C3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12D3C4A6-26BC-4339-9031-6FBB2713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D8BF3-3C42-4B71-9ECF-9D18811F44E9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28985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8B9234B-D4F5-4829-B210-5C453D291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18C50-4D18-4A7A-A13A-972680F9FAEF}" type="datetime1">
              <a:rPr lang="fr-FR" smtClean="0"/>
              <a:t>21/09/2019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F8E3B665-FB3C-4398-948A-8F094B956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ED6C5DEE-E52A-4A90-9CDE-63E0B2F0F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20A52-7B50-4C5D-B4CE-D22893B14CE0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876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6EC0598-5B55-44C1-BDF4-A684B5F8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2F96E-4932-45CB-8CDA-6F6678B28646}" type="datetime1">
              <a:rPr lang="fr-FR" smtClean="0"/>
              <a:t>21/09/2019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D85080AF-5920-48DA-904D-3E15FC375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E7D60E71-61AE-47EE-BB20-64535C24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14148-66ED-4C8D-8338-792CC8CB35BA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120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642A1EB-36FB-4816-9FD2-DA709993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6D347-6FE0-4B97-85B6-D2ADD69F3FA9}" type="datetime1">
              <a:rPr lang="fr-FR" smtClean="0"/>
              <a:t>21/09/2019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36CE4C1-E215-4A17-B04F-4D629F2B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91321B8-F218-46F7-975E-FD69D0846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4461A-C678-455D-B489-10CE19CFCFF1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30701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2B74213-C389-419A-A1EE-E9B17593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454E8-63FA-4245-8993-2E3BE71BBE1B}" type="datetime1">
              <a:rPr lang="fr-FR" smtClean="0"/>
              <a:t>21/09/2019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42693C0-736D-408D-8FB3-433FA9C9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0317858-8F6B-4D1D-A37D-F1E8A8E7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5244C-154F-42EE-94E6-54CFAA9F3B36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20824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700CE8-C71A-4FD0-8D03-FA69C4B7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590DB-5EA2-4502-9988-86FD04D22FBE}" type="datetime1">
              <a:rPr lang="fr-FR" smtClean="0"/>
              <a:t>21/09/2019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A50165-4F83-4A37-80C6-D75165C6C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C8D98-4342-43B5-BA6B-49735AF32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0C692-6CA5-4AC1-AD1C-99144024FCA9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945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37E4D2-F52F-4B81-B6A0-86B2C85B5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06F60-05AD-443D-AE5D-D0DAEE6FA42D}" type="datetime1">
              <a:rPr lang="fr-FR" smtClean="0"/>
              <a:t>21/09/2019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349B87-F37F-47FE-8101-93D0A4EB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072854-6EF7-47CD-813E-3FD891502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438F0-353F-46EE-B0B8-8BEC11DEB190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0929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89501BEA-38DF-4DA1-B3D4-12EF081CAA6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0B94DD6-7267-4406-9985-46828D672C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42107-2C5C-436C-85AD-8F1C40111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A7DA08-7ABE-45F4-B7D7-C42D372C848F}" type="datetime1">
              <a:rPr lang="fr-FR" smtClean="0"/>
              <a:t>21/09/2019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010285-F3FB-41F3-BA9D-0448E45D5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9C3A3A-43D1-4313-8F9D-2A182E45A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6CAB9B2-48A7-4C33-BE81-372B7B578377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07A6463E-758D-4C96-A9FA-8F226A9E11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altLang="fr-FR" b="1" u="sng" dirty="0"/>
              <a:t>Automates asynchrones</a:t>
            </a:r>
            <a:br>
              <a:rPr lang="fr-FR" altLang="fr-FR" b="1" u="sng" dirty="0"/>
            </a:br>
            <a:endParaRPr lang="fr-FR" alt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502F78-EA07-4527-86E6-5D4F39937D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76" name="Espace réservé du numéro de diapositive 3">
            <a:extLst>
              <a:ext uri="{FF2B5EF4-FFF2-40B4-BE49-F238E27FC236}">
                <a16:creationId xmlns:a16="http://schemas.microsoft.com/office/drawing/2014/main" id="{5ACDD513-6175-438F-8A02-D339562A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75A049-A2A4-446D-BA28-740F6E62FBEE}" type="slidenum">
              <a:rPr lang="fr-FR" altLang="fr-FR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pic>
        <p:nvPicPr>
          <p:cNvPr id="3078" name="Image 7" descr="Signature mail Efrei Paris-01">
            <a:extLst>
              <a:ext uri="{FF2B5EF4-FFF2-40B4-BE49-F238E27FC236}">
                <a16:creationId xmlns:a16="http://schemas.microsoft.com/office/drawing/2014/main" id="{1916E470-F675-4A07-BCE9-84E443942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260350"/>
            <a:ext cx="432435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4EDDDDD4-E8CD-492B-83D1-24C53316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288945"/>
            <a:ext cx="72008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fr-FR" sz="1800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cs typeface="Times New Roman" panose="02020603050405020304" pitchFamily="18" charset="0"/>
              </a:rPr>
              <a:t>Définition</a:t>
            </a:r>
            <a:endParaRPr lang="ru-RU" altLang="fr-FR" sz="24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fr-FR" sz="1800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dirty="0">
                <a:cs typeface="Times New Roman" panose="02020603050405020304" pitchFamily="18" charset="0"/>
              </a:rPr>
              <a:t>Jusqu’à ce point nous avons évité des transitions étiquetées par </a:t>
            </a:r>
            <a:r>
              <a:rPr lang="fr-FR" altLang="fr-FR" sz="2000" b="1" dirty="0">
                <a:cs typeface="Times New Roman" panose="02020603050405020304" pitchFamily="18" charset="0"/>
              </a:rPr>
              <a:t>le mot vide. </a:t>
            </a:r>
            <a:r>
              <a:rPr lang="fr-FR" altLang="fr-FR" sz="2000" dirty="0">
                <a:cs typeface="Times New Roman" panose="02020603050405020304" pitchFamily="18" charset="0"/>
              </a:rPr>
              <a:t>Il est temps d’y remédier. </a:t>
            </a:r>
            <a:endParaRPr lang="fr-FR" altLang="fr-FR" sz="20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2000" dirty="0">
                <a:cs typeface="Times New Roman" panose="02020603050405020304" pitchFamily="18" charset="0"/>
              </a:rPr>
              <a:t>Un automate fini dans lequel certaines flèches sont étiquetées par le </a:t>
            </a:r>
            <a:r>
              <a:rPr lang="fr-FR" altLang="fr-FR" sz="2000">
                <a:cs typeface="Times New Roman" panose="02020603050405020304" pitchFamily="18" charset="0"/>
              </a:rPr>
              <a:t>mot vide (</a:t>
            </a:r>
            <a:r>
              <a:rPr lang="fr-FR" altLang="fr-FR" sz="2000" dirty="0">
                <a:cs typeface="Times New Roman" panose="02020603050405020304" pitchFamily="18" charset="0"/>
              </a:rPr>
              <a:t>des « 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 </a:t>
            </a:r>
            <a:r>
              <a:rPr lang="fr-FR" altLang="fr-FR" sz="2000" b="1" i="1" dirty="0">
                <a:cs typeface="Times New Roman" panose="02020603050405020304" pitchFamily="18" charset="0"/>
              </a:rPr>
              <a:t>- transitions</a:t>
            </a:r>
            <a:r>
              <a:rPr lang="fr-FR" altLang="fr-FR" sz="2000" dirty="0">
                <a:cs typeface="Times New Roman" panose="02020603050405020304" pitchFamily="18" charset="0"/>
                <a:sym typeface="Symbol" panose="05050102010706020507" pitchFamily="18" charset="2"/>
              </a:rPr>
              <a:t> ») s’appelle 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automate asynchrone</a:t>
            </a:r>
            <a:r>
              <a:rPr lang="fr-FR" altLang="fr-FR" sz="2000" i="1" dirty="0"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b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fr-FR" altLang="fr-FR" sz="2000" dirty="0">
                <a:cs typeface="Times New Roman" panose="02020603050405020304" pitchFamily="18" charset="0"/>
                <a:sym typeface="Symbol" panose="05050102010706020507" pitchFamily="18" charset="2"/>
              </a:rPr>
              <a:t>L’ensemble des flèches 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E  </a:t>
            </a:r>
            <a:r>
              <a:rPr lang="fr-FR" altLang="fr-FR" sz="2000" dirty="0">
                <a:cs typeface="Times New Roman" panose="02020603050405020304" pitchFamily="18" charset="0"/>
                <a:sym typeface="Symbol" panose="05050102010706020507" pitchFamily="18" charset="2"/>
              </a:rPr>
              <a:t>vérifie donc 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E </a:t>
            </a:r>
            <a:r>
              <a:rPr lang="fr-FR" altLang="fr-FR" sz="2000" b="1" dirty="0">
                <a:cs typeface="Times New Roman" panose="02020603050405020304" pitchFamily="18" charset="0"/>
                <a:sym typeface="Symbol" panose="05050102010706020507" pitchFamily="18" charset="2"/>
              </a:rPr>
              <a:t></a:t>
            </a:r>
            <a:r>
              <a:rPr lang="fr-FR" altLang="fr-FR" sz="2000" b="1" i="1" dirty="0">
                <a:cs typeface="Times New Roman" panose="02020603050405020304" pitchFamily="18" charset="0"/>
              </a:rPr>
              <a:t> Q × </a:t>
            </a:r>
            <a:r>
              <a:rPr lang="fr-FR" altLang="fr-FR" sz="2000" b="1" dirty="0">
                <a:cs typeface="Times New Roman" panose="02020603050405020304" pitchFamily="18" charset="0"/>
                <a:sym typeface="Symbol" panose="05050102010706020507" pitchFamily="18" charset="2"/>
              </a:rPr>
              <a:t>( 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fr-FR" altLang="fr-FR" sz="2000" b="1" dirty="0">
                <a:cs typeface="Times New Roman" panose="02020603050405020304" pitchFamily="18" charset="0"/>
                <a:sym typeface="Symbol" panose="05050102010706020507" pitchFamily="18" charset="2"/>
              </a:rPr>
              <a:t> 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 </a:t>
            </a:r>
            <a:r>
              <a:rPr lang="fr-FR" altLang="fr-FR" sz="2000" b="1" dirty="0">
                <a:cs typeface="Times New Roman" panose="02020603050405020304" pitchFamily="18" charset="0"/>
              </a:rPr>
              <a:t>) </a:t>
            </a: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× Q.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2000" dirty="0"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20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Proposition</a:t>
            </a:r>
            <a:r>
              <a:rPr lang="fr-FR" altLang="fr-FR" sz="2000" i="1" dirty="0">
                <a:cs typeface="Times New Roman" panose="02020603050405020304" pitchFamily="18" charset="0"/>
                <a:sym typeface="Symbol" panose="05050102010706020507" pitchFamily="18" charset="2"/>
              </a:rPr>
              <a:t> : Pour tout automate asynchrone, il existe un automate fini ordinaire (sans  </a:t>
            </a:r>
            <a:r>
              <a:rPr lang="fr-FR" altLang="fr-FR" sz="2000" b="1" i="1" dirty="0">
                <a:cs typeface="Times New Roman" panose="02020603050405020304" pitchFamily="18" charset="0"/>
              </a:rPr>
              <a:t>- </a:t>
            </a:r>
            <a:r>
              <a:rPr lang="fr-FR" altLang="fr-FR" sz="2000" i="1" dirty="0">
                <a:cs typeface="Times New Roman" panose="02020603050405020304" pitchFamily="18" charset="0"/>
              </a:rPr>
              <a:t>transitions) </a:t>
            </a:r>
            <a:r>
              <a:rPr lang="fr-FR" altLang="fr-FR" sz="2000" i="1" dirty="0">
                <a:cs typeface="Times New Roman" panose="02020603050405020304" pitchFamily="18" charset="0"/>
                <a:sym typeface="Symbol" panose="05050102010706020507" pitchFamily="18" charset="2"/>
              </a:rPr>
              <a:t> qui reconnaît le même langage.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2000" b="1" i="1" dirty="0"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2000" dirty="0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Tout automate non déterministe étant équivalent à un automate déterministe, il en suit que </a:t>
            </a:r>
            <a:r>
              <a:rPr lang="fr-FR" altLang="fr-FR" sz="2000" b="1" u="sng" dirty="0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tout automate asynchrone est équivalent à un automate déterministe</a:t>
            </a:r>
            <a:r>
              <a:rPr lang="fr-FR" altLang="fr-FR" sz="2000" dirty="0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 b="1" i="1" dirty="0"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 b="1" i="1" dirty="0"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 b="1" i="1" dirty="0"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 b="1" i="1" dirty="0">
              <a:sym typeface="Symbol" panose="05050102010706020507" pitchFamily="18" charset="2"/>
            </a:endParaRPr>
          </a:p>
        </p:txBody>
      </p:sp>
      <p:sp>
        <p:nvSpPr>
          <p:cNvPr id="4099" name="Espace réservé du numéro de diapositive 2">
            <a:extLst>
              <a:ext uri="{FF2B5EF4-FFF2-40B4-BE49-F238E27FC236}">
                <a16:creationId xmlns:a16="http://schemas.microsoft.com/office/drawing/2014/main" id="{7B22362B-0C20-4E6D-85AF-23216B164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2790BF-5EF1-4EA1-9603-0540521D0F8F}" type="slidenum">
              <a:rPr lang="fr-FR" altLang="fr-FR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fr-FR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45576A-10D6-467E-944E-9E140659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14148-66ED-4C8D-8338-792CC8CB35BA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35A8590-1A74-4F83-B31F-11D259441363}"/>
                  </a:ext>
                </a:extLst>
              </p:cNvPr>
              <p:cNvSpPr/>
              <p:nvPr/>
            </p:nvSpPr>
            <p:spPr>
              <a:xfrm>
                <a:off x="683568" y="188640"/>
                <a:ext cx="8336000" cy="64235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altLang="fr-FR" sz="1800" dirty="0">
                    <a:cs typeface="Times New Roman" panose="02020603050405020304" pitchFamily="18" charset="0"/>
                  </a:rPr>
                  <a:t>Soit un automate </a:t>
                </a:r>
                <a:r>
                  <a:rPr lang="fr-FR" altLang="fr-FR" sz="1800" b="1" i="1" dirty="0">
                    <a:cs typeface="Times New Roman" panose="02020603050405020304" pitchFamily="18" charset="0"/>
                  </a:rPr>
                  <a:t>D</a:t>
                </a:r>
                <a:r>
                  <a:rPr lang="fr-FR" altLang="fr-FR" sz="1800" dirty="0">
                    <a:cs typeface="Times New Roman" panose="02020603050405020304" pitchFamily="18" charset="0"/>
                  </a:rPr>
                  <a:t> avec deux états </a:t>
                </a:r>
                <a:r>
                  <a:rPr lang="fr-FR" altLang="fr-FR" sz="1800" b="1" i="1" dirty="0">
                    <a:cs typeface="Times New Roman" panose="02020603050405020304" pitchFamily="18" charset="0"/>
                  </a:rPr>
                  <a:t>p</a:t>
                </a:r>
                <a:r>
                  <a:rPr lang="fr-FR" altLang="fr-FR" sz="1800" dirty="0">
                    <a:cs typeface="Times New Roman" panose="02020603050405020304" pitchFamily="18" charset="0"/>
                  </a:rPr>
                  <a:t> et </a:t>
                </a:r>
                <a:r>
                  <a:rPr lang="fr-FR" altLang="fr-FR" sz="1800" b="1" i="1" dirty="0">
                    <a:cs typeface="Times New Roman" panose="02020603050405020304" pitchFamily="18" charset="0"/>
                  </a:rPr>
                  <a:t>q</a:t>
                </a:r>
                <a:r>
                  <a:rPr lang="fr-FR" altLang="fr-FR" sz="1800" dirty="0">
                    <a:cs typeface="Times New Roman" panose="02020603050405020304" pitchFamily="18" charset="0"/>
                  </a:rPr>
                  <a:t> tels qu’il existe un chemin </a:t>
                </a:r>
                <a14:m>
                  <m:oMath xmlns:m="http://schemas.openxmlformats.org/officeDocument/2006/math">
                    <m:r>
                      <a:rPr lang="fr-FR" altLang="fr-FR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fr-FR" alt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fr-FR" alt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fr-FR" sz="2000" dirty="0"/>
                  <a:t> </a:t>
                </a:r>
              </a:p>
              <a:p>
                <a:r>
                  <a:rPr lang="fr-FR" dirty="0"/>
                  <a:t>qui consiste en un nombre </a:t>
                </a:r>
                <a:r>
                  <a:rPr lang="fr-FR"/>
                  <a:t>quelconque de transitions </a:t>
                </a:r>
                <a:r>
                  <a:rPr lang="el-GR" b="1" i="1" dirty="0"/>
                  <a:t>ε</a:t>
                </a:r>
                <a:r>
                  <a:rPr lang="fr-FR" dirty="0"/>
                  <a:t> et une transition </a:t>
                </a:r>
              </a:p>
              <a:p>
                <a:r>
                  <a:rPr lang="fr-FR" dirty="0"/>
                  <a:t>étiquetée par un caractère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fr-FR" sz="2000" dirty="0"/>
                  <a:t> </a:t>
                </a:r>
                <a:r>
                  <a:rPr lang="fr-FR" dirty="0"/>
                  <a:t>où </a:t>
                </a:r>
                <a:r>
                  <a:rPr lang="fr-FR" i="1" dirty="0"/>
                  <a:t>A</a:t>
                </a:r>
                <a:r>
                  <a:rPr lang="fr-FR" dirty="0"/>
                  <a:t> est l’alphabet :</a:t>
                </a:r>
              </a:p>
              <a:p>
                <a:endParaRPr lang="fr-FR" dirty="0"/>
              </a:p>
              <a:p>
                <a14:m>
                  <m:oMath xmlns:m="http://schemas.openxmlformats.org/officeDocument/2006/math">
                    <m:r>
                      <a:rPr lang="fr-FR" altLang="fr-FR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sSub>
                      <m:sSubPr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sSub>
                      <m:sSubPr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r>
                      <a:rPr lang="fr-FR" altLang="fr-FR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…</m:t>
                    </m:r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sSub>
                      <m:sSubPr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groupChr>
                    <m:sSub>
                      <m:sSubPr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altLang="fr-FR" sz="1800" b="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</m:oMath>
                </a14:m>
                <a:r>
                  <a:rPr lang="fr-FR" altLang="fr-FR" sz="1800" b="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altLang="fr-FR" sz="1800" b="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r>
                      <a:rPr lang="fr-FR" alt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altLang="fr-FR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…</m:t>
                    </m:r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sSub>
                      <m:sSubPr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fr-FR" altLang="fr-FR" sz="1800" b="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</m:groupChr>
                    <m:r>
                      <a:rPr lang="fr-FR" altLang="fr-FR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endParaRPr lang="fr-FR" dirty="0"/>
              </a:p>
              <a:p>
                <a:endParaRPr lang="fr-FR" dirty="0"/>
              </a:p>
              <a:p>
                <a:r>
                  <a:rPr lang="fr-FR" dirty="0"/>
                  <a:t>(le nombre d’ </a:t>
                </a:r>
                <a:r>
                  <a:rPr lang="fr-FR" b="1" i="1" dirty="0"/>
                  <a:t>ε </a:t>
                </a:r>
                <a:r>
                  <a:rPr lang="fr-FR" dirty="0"/>
                  <a:t>avant et/ou après la transition en </a:t>
                </a:r>
                <a:r>
                  <a:rPr lang="fr-FR" b="1" i="1" dirty="0"/>
                  <a:t>a</a:t>
                </a:r>
                <a:r>
                  <a:rPr lang="fr-FR" dirty="0"/>
                  <a:t> peut être 0).</a:t>
                </a:r>
              </a:p>
              <a:p>
                <a:endParaRPr lang="fr-FR" dirty="0"/>
              </a:p>
              <a:p>
                <a:r>
                  <a:rPr lang="fr-FR" dirty="0"/>
                  <a:t>Alors le mot lu en </a:t>
                </a:r>
                <a:r>
                  <a:rPr lang="fr-FR" b="1" i="1" dirty="0"/>
                  <a:t>q</a:t>
                </a:r>
                <a:r>
                  <a:rPr lang="ru-RU" b="1" i="1" dirty="0"/>
                  <a:t> </a:t>
                </a:r>
                <a:r>
                  <a:rPr lang="fr-FR" dirty="0"/>
                  <a:t> à </a:t>
                </a:r>
                <a:r>
                  <a:rPr lang="fr-FR"/>
                  <a:t>partir de </a:t>
                </a:r>
                <a:r>
                  <a:rPr lang="fr-FR" b="1" i="1"/>
                  <a:t>p </a:t>
                </a:r>
                <a:r>
                  <a:rPr lang="fr-FR"/>
                  <a:t> </a:t>
                </a:r>
                <a:r>
                  <a:rPr lang="fr-FR" dirty="0"/>
                  <a:t>est </a:t>
                </a:r>
                <a:r>
                  <a:rPr lang="fr-FR" b="1" i="1" dirty="0"/>
                  <a:t> ε … ε a ε… ε = a, </a:t>
                </a:r>
                <a:r>
                  <a:rPr lang="fr-FR" dirty="0"/>
                  <a:t>car la propriété </a:t>
                </a:r>
                <a:br>
                  <a:rPr lang="fr-FR" dirty="0"/>
                </a:br>
                <a:r>
                  <a:rPr lang="fr-FR" dirty="0"/>
                  <a:t>fondamentale du </a:t>
                </a:r>
                <a:r>
                  <a:rPr lang="fr-FR"/>
                  <a:t>mot vide est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fr-FR" dirty="0"/>
              </a:p>
              <a:p>
                <a:endParaRPr lang="fr-FR" b="1" i="1" dirty="0"/>
              </a:p>
              <a:p>
                <a:endParaRPr lang="fr-FR" b="1" i="1" dirty="0"/>
              </a:p>
              <a:p>
                <a:endParaRPr lang="fr-FR" b="1" i="1" dirty="0"/>
              </a:p>
              <a:p>
                <a:endParaRPr lang="fr-FR" b="1" i="1" dirty="0"/>
              </a:p>
              <a:p>
                <a:r>
                  <a:rPr lang="fr-FR" dirty="0"/>
                  <a:t>Cela </a:t>
                </a:r>
                <a:r>
                  <a:rPr lang="fr-FR"/>
                  <a:t>permet de construire </a:t>
                </a:r>
                <a:r>
                  <a:rPr lang="fr-FR" dirty="0"/>
                  <a:t>un automate </a:t>
                </a:r>
                <a:r>
                  <a:rPr lang="fr-FR" b="1" i="1" dirty="0"/>
                  <a:t>D’ </a:t>
                </a:r>
                <a:r>
                  <a:rPr lang="fr-FR" dirty="0"/>
                  <a:t>sans transitions </a:t>
                </a:r>
                <a:r>
                  <a:rPr lang="el-GR" b="1" i="1" dirty="0"/>
                  <a:t>ε</a:t>
                </a:r>
                <a:r>
                  <a:rPr lang="fr-FR" b="1" i="1" dirty="0"/>
                  <a:t> </a:t>
                </a:r>
                <a:r>
                  <a:rPr lang="fr-FR" dirty="0"/>
                  <a:t> équivalent: il suffit </a:t>
                </a:r>
                <a:br>
                  <a:rPr lang="fr-FR"/>
                </a:br>
                <a:r>
                  <a:rPr lang="fr-FR"/>
                  <a:t>de remplacer </a:t>
                </a:r>
                <a:r>
                  <a:rPr lang="fr-FR" dirty="0"/>
                  <a:t>cette longue </a:t>
                </a:r>
                <a:r>
                  <a:rPr lang="fr-FR"/>
                  <a:t>chaîne de transitions </a:t>
                </a:r>
                <a:r>
                  <a:rPr lang="fr-FR" dirty="0"/>
                  <a:t>par la transition </a:t>
                </a:r>
                <a14:m>
                  <m:oMath xmlns:m="http://schemas.openxmlformats.org/officeDocument/2006/math">
                    <m:r>
                      <a:rPr lang="fr-FR" altLang="fr-FR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groupChr>
                      <m:groupChrPr>
                        <m:chr m:val="→"/>
                        <m:vertJc m:val="bot"/>
                        <m:ctrlPr>
                          <a:rPr lang="fr-FR" altLang="fr-FR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a:rPr lang="fr-FR" alt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groupChr>
                    <m:r>
                      <a:rPr lang="fr-FR" altLang="fr-FR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fr-FR" altLang="fr-FR" sz="1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br>
                  <a:rPr lang="fr-FR" dirty="0"/>
                </a:br>
                <a:r>
                  <a:rPr lang="fr-FR" dirty="0"/>
                  <a:t>préférablement éliminant tous les états qui ne reçoivent et n’émettent aucune </a:t>
                </a:r>
                <a:br>
                  <a:rPr lang="fr-FR" dirty="0"/>
                </a:br>
                <a:r>
                  <a:rPr lang="fr-FR" dirty="0"/>
                  <a:t>transition </a:t>
                </a:r>
                <a:r>
                  <a:rPr lang="fr-FR" b="1" i="1" dirty="0"/>
                  <a:t>ε, </a:t>
                </a:r>
                <a:r>
                  <a:rPr lang="fr-FR" dirty="0"/>
                  <a:t>et en plaçant les entrées et les sorties suivant la même idée.</a:t>
                </a:r>
              </a:p>
              <a:p>
                <a:r>
                  <a:rPr lang="fr-FR" dirty="0"/>
                  <a:t>Ensuite, ayant obtenu un automate sans transitions </a:t>
                </a:r>
                <a:r>
                  <a:rPr lang="fr-FR" b="1" i="1" dirty="0"/>
                  <a:t>ε</a:t>
                </a:r>
                <a:r>
                  <a:rPr lang="fr-FR" dirty="0"/>
                  <a:t>, on peut le </a:t>
                </a:r>
                <a:r>
                  <a:rPr lang="fr-FR" dirty="0" err="1"/>
                  <a:t>déterminiser</a:t>
                </a:r>
                <a:r>
                  <a:rPr lang="fr-FR" dirty="0"/>
                  <a:t>. </a:t>
                </a:r>
                <a:br>
                  <a:rPr lang="fr-FR" dirty="0"/>
                </a:br>
                <a:br>
                  <a:rPr lang="fr-FR" dirty="0"/>
                </a:br>
                <a:r>
                  <a:rPr lang="fr-FR" dirty="0"/>
                  <a:t>Mais en fait, une telle </a:t>
                </a:r>
                <a:r>
                  <a:rPr lang="fr-FR" dirty="0" err="1"/>
                  <a:t>déterminisation</a:t>
                </a:r>
                <a:r>
                  <a:rPr lang="fr-FR" dirty="0"/>
                  <a:t> d’un automate asynchrone « en deux </a:t>
                </a:r>
                <a:br>
                  <a:rPr lang="fr-FR" dirty="0"/>
                </a:br>
                <a:r>
                  <a:rPr lang="fr-FR" dirty="0"/>
                  <a:t>temps » n’est pas nécessaire. On peut le </a:t>
                </a:r>
                <a:r>
                  <a:rPr lang="fr-FR" err="1"/>
                  <a:t>déterminiser</a:t>
                </a:r>
                <a:r>
                  <a:rPr lang="fr-FR"/>
                  <a:t> de façon </a:t>
                </a:r>
                <a:r>
                  <a:rPr lang="fr-FR" dirty="0"/>
                  <a:t>plus efficace.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35A8590-1A74-4F83-B31F-11D259441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88640"/>
                <a:ext cx="8336000" cy="6423553"/>
              </a:xfrm>
              <a:prstGeom prst="rect">
                <a:avLst/>
              </a:prstGeom>
              <a:blipFill>
                <a:blip r:embed="rId2"/>
                <a:stretch>
                  <a:fillRect l="-585" t="-95" b="-5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72DC380-9CF7-4A46-BB09-8EA33BBCA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99" y="3225588"/>
            <a:ext cx="7060402" cy="85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89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A8C972-E1D8-43A1-B74D-397838636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14148-66ED-4C8D-8338-792CC8CB35BA}" type="slidenum">
              <a:rPr lang="fr-FR" altLang="fr-FR" smtClean="0"/>
              <a:pPr>
                <a:defRPr/>
              </a:pPr>
              <a:t>4</a:t>
            </a:fld>
            <a:endParaRPr lang="fr-FR" alt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62AC17-4515-449A-8383-9D232AC9D965}"/>
              </a:ext>
            </a:extLst>
          </p:cNvPr>
          <p:cNvSpPr/>
          <p:nvPr/>
        </p:nvSpPr>
        <p:spPr>
          <a:xfrm>
            <a:off x="467544" y="332656"/>
            <a:ext cx="8219256" cy="3370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i="0" u="none" strike="noStrike" baseline="0" dirty="0" err="1">
                <a:solidFill>
                  <a:srgbClr val="0000FF"/>
                </a:solidFill>
                <a:latin typeface="Arial-BoldMT-Identity-H"/>
              </a:rPr>
              <a:t>Déterminisation</a:t>
            </a:r>
            <a:r>
              <a:rPr lang="fr-FR" sz="2400" b="1" i="0" u="none" strike="noStrike" baseline="0" dirty="0">
                <a:solidFill>
                  <a:srgbClr val="0000FF"/>
                </a:solidFill>
                <a:latin typeface="Arial-BoldMT-Identity-H"/>
              </a:rPr>
              <a:t> d’un automate asynchrone.</a:t>
            </a:r>
          </a:p>
          <a:p>
            <a:r>
              <a:rPr lang="fr-FR" sz="2400" b="1" i="0" u="none" strike="noStrike" baseline="0" dirty="0">
                <a:solidFill>
                  <a:srgbClr val="0000FF"/>
                </a:solidFill>
                <a:latin typeface="Arial-BoldMT-Identity-H"/>
              </a:rPr>
              <a:t>Le </a:t>
            </a:r>
            <a:r>
              <a:rPr lang="fr-FR" sz="2400" b="1" i="0" u="none" strike="noStrike" baseline="0" dirty="0" err="1">
                <a:solidFill>
                  <a:srgbClr val="0000FF"/>
                </a:solidFill>
                <a:latin typeface="Arial-BoldMT-Identity-H"/>
              </a:rPr>
              <a:t>préablable</a:t>
            </a:r>
            <a:r>
              <a:rPr lang="fr-FR" sz="2400" b="1" i="0" u="none" strike="noStrike" baseline="0" dirty="0">
                <a:solidFill>
                  <a:srgbClr val="0000FF"/>
                </a:solidFill>
                <a:latin typeface="Arial-BoldMT-Identity-H"/>
              </a:rPr>
              <a:t>: Fermeture epsilon d'un état</a:t>
            </a:r>
          </a:p>
          <a:p>
            <a:endParaRPr lang="fr-FR" sz="2400" b="1" i="0" u="none" strike="noStrike" baseline="0" dirty="0">
              <a:solidFill>
                <a:srgbClr val="0000FF"/>
              </a:solidFill>
              <a:latin typeface="Arial-BoldMT-Identity-H"/>
            </a:endParaRPr>
          </a:p>
          <a:p>
            <a:pPr>
              <a:lnSpc>
                <a:spcPct val="150000"/>
              </a:lnSpc>
            </a:pP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Soit un automate &lt;</a:t>
            </a:r>
            <a:r>
              <a:rPr lang="fr-FR" sz="1600" b="0" i="1" u="none" strike="noStrike" baseline="0" dirty="0">
                <a:solidFill>
                  <a:srgbClr val="000000"/>
                </a:solidFill>
                <a:latin typeface="LucidaHandwriting-Italic-Identity-H"/>
              </a:rPr>
              <a:t>A,Q,I,T,E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&gt; asynchrone.</a:t>
            </a:r>
          </a:p>
          <a:p>
            <a:pPr>
              <a:lnSpc>
                <a:spcPct val="150000"/>
              </a:lnSpc>
            </a:pP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Soit un état p de cet automate.</a:t>
            </a:r>
          </a:p>
          <a:p>
            <a:pPr>
              <a:lnSpc>
                <a:spcPct val="150000"/>
              </a:lnSpc>
            </a:pP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La "</a:t>
            </a:r>
            <a:r>
              <a:rPr lang="fr-FR" sz="1600" b="1" i="0" u="none" strike="noStrike" baseline="0" dirty="0">
                <a:solidFill>
                  <a:srgbClr val="FF0000"/>
                </a:solidFill>
                <a:latin typeface="Arial-BoldMT-Identity-H"/>
              </a:rPr>
              <a:t>fermeture epsilon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" (</a:t>
            </a:r>
            <a:r>
              <a:rPr lang="fr-FR" sz="1600" b="0" i="0" u="none" strike="noStrike" baseline="0" dirty="0">
                <a:solidFill>
                  <a:srgbClr val="FF0000"/>
                </a:solidFill>
                <a:latin typeface="ArialMT-Identity-H"/>
              </a:rPr>
              <a:t>clôture epsilon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, </a:t>
            </a:r>
            <a:r>
              <a:rPr lang="el-GR" sz="1600" b="0" i="0" u="none" strike="noStrike" baseline="0" dirty="0">
                <a:solidFill>
                  <a:srgbClr val="FF0000"/>
                </a:solidFill>
                <a:latin typeface="ArialMT-Identity-H"/>
              </a:rPr>
              <a:t>ε</a:t>
            </a:r>
            <a:r>
              <a:rPr lang="fr-FR" sz="1600" b="0" i="0" u="none" strike="noStrike" baseline="0" dirty="0">
                <a:solidFill>
                  <a:srgbClr val="FF0000"/>
                </a:solidFill>
                <a:latin typeface="ArialMT-Identity-H"/>
              </a:rPr>
              <a:t>-clôture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) de p, que l'on peut noter </a:t>
            </a:r>
            <a:r>
              <a:rPr lang="fr-FR" sz="1600" b="1" i="0" u="none" strike="noStrike" baseline="0" dirty="0">
                <a:solidFill>
                  <a:srgbClr val="000000"/>
                </a:solidFill>
                <a:latin typeface="Arial-BoldMT-Identity-H"/>
              </a:rPr>
              <a:t>p’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ArialMT-Identity-H"/>
              </a:rPr>
              <a:t>, est l'ensemble des états accessibles depuis p par une suite éventuellement vide de transitions étiquetées </a:t>
            </a:r>
            <a:r>
              <a:rPr lang="el-GR" sz="1600" b="1" i="0" u="none" strike="noStrike" baseline="0" dirty="0">
                <a:latin typeface="ArialMT-Identity-H"/>
              </a:rPr>
              <a:t>ε</a:t>
            </a:r>
            <a:r>
              <a:rPr lang="el-GR" sz="1600" b="0" i="0" u="none" strike="noStrike" baseline="0" dirty="0">
                <a:solidFill>
                  <a:srgbClr val="FF0000"/>
                </a:solidFill>
                <a:latin typeface="ArialMT-Identity-H"/>
              </a:rPr>
              <a:t> </a:t>
            </a: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. Par exemple, dans la suite des états qu’on a utilisé tout à l’heure: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728F14-39FE-43AB-9EE4-F406C4CE1723}"/>
              </a:ext>
            </a:extLst>
          </p:cNvPr>
          <p:cNvSpPr/>
          <p:nvPr/>
        </p:nvSpPr>
        <p:spPr>
          <a:xfrm>
            <a:off x="467544" y="4209860"/>
            <a:ext cx="8670963" cy="19856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rialMT-Identity-H"/>
              </a:rPr>
              <a:t>p’={p, p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1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, p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2, 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… , </a:t>
            </a:r>
            <a:r>
              <a:rPr lang="fr-FR" sz="1800" b="0" i="0" u="none" strike="noStrike" dirty="0" err="1">
                <a:solidFill>
                  <a:srgbClr val="000000"/>
                </a:solidFill>
                <a:latin typeface="ArialMT-Identity-H"/>
              </a:rPr>
              <a:t>p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n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rialMT-Identity-H"/>
              </a:rPr>
              <a:t>},  p’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1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=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rialMT-Identity-H"/>
              </a:rPr>
              <a:t>{p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1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, p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2, 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… , </a:t>
            </a:r>
            <a:r>
              <a:rPr lang="fr-FR" sz="1800" b="0" i="0" u="none" strike="noStrike" dirty="0" err="1">
                <a:solidFill>
                  <a:srgbClr val="000000"/>
                </a:solidFill>
                <a:latin typeface="ArialMT-Identity-H"/>
              </a:rPr>
              <a:t>p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n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rialMT-Identity-H"/>
              </a:rPr>
              <a:t>}, …,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ArialMT-Identity-H"/>
              </a:rPr>
              <a:t>p’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n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={</a:t>
            </a:r>
            <a:r>
              <a:rPr lang="fr-FR" sz="1800" b="0" i="0" u="none" strike="noStrike" dirty="0" err="1">
                <a:solidFill>
                  <a:srgbClr val="000000"/>
                </a:solidFill>
                <a:latin typeface="ArialMT-Identity-H"/>
              </a:rPr>
              <a:t>p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n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},</a:t>
            </a:r>
            <a:b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</a:b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q’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1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={q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1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, q</a:t>
            </a:r>
            <a:r>
              <a:rPr lang="fr-FR" sz="1800" b="0" i="0" u="none" strike="noStrike" baseline="-25000" dirty="0">
                <a:solidFill>
                  <a:srgbClr val="000000"/>
                </a:solidFill>
                <a:latin typeface="ArialMT-Identity-H"/>
              </a:rPr>
              <a:t>2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,…, </a:t>
            </a:r>
            <a:r>
              <a:rPr lang="fr-FR" sz="1800" b="0" i="0" u="none" strike="noStrike" dirty="0" err="1">
                <a:solidFill>
                  <a:srgbClr val="000000"/>
                </a:solidFill>
                <a:latin typeface="ArialMT-Identity-H"/>
              </a:rPr>
              <a:t>q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m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, q}, …, </a:t>
            </a:r>
            <a:r>
              <a:rPr lang="fr-FR" sz="1800" b="0" i="0" u="none" strike="noStrike" dirty="0" err="1">
                <a:solidFill>
                  <a:srgbClr val="000000"/>
                </a:solidFill>
                <a:latin typeface="ArialMT-Identity-H"/>
              </a:rPr>
              <a:t>q’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m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={</a:t>
            </a:r>
            <a:r>
              <a:rPr lang="fr-FR" sz="1800" b="0" i="0" u="none" strike="noStrike" dirty="0" err="1">
                <a:solidFill>
                  <a:srgbClr val="000000"/>
                </a:solidFill>
                <a:latin typeface="ArialMT-Identity-H"/>
              </a:rPr>
              <a:t>q</a:t>
            </a:r>
            <a:r>
              <a:rPr lang="fr-FR" sz="1800" b="0" i="0" u="none" strike="noStrike" baseline="-25000" dirty="0" err="1">
                <a:solidFill>
                  <a:srgbClr val="000000"/>
                </a:solidFill>
                <a:latin typeface="ArialMT-Identity-H"/>
              </a:rPr>
              <a:t>m</a:t>
            </a:r>
            <a:r>
              <a:rPr lang="fr-FR" sz="1800" b="0" i="0" u="none" strike="noStrike" dirty="0">
                <a:solidFill>
                  <a:srgbClr val="000000"/>
                </a:solidFill>
                <a:latin typeface="ArialMT-Identity-H"/>
              </a:rPr>
              <a:t>, q}, q’={q} </a:t>
            </a:r>
            <a:r>
              <a:rPr lang="fr-FR" sz="1600" b="0" i="0" u="none" strike="noStrike" dirty="0">
                <a:solidFill>
                  <a:srgbClr val="000000"/>
                </a:solidFill>
                <a:latin typeface="ArialMT-Identity-H"/>
              </a:rPr>
              <a:t>(s’il n’y a aucune transition </a:t>
            </a:r>
            <a:r>
              <a:rPr lang="el-GR" sz="1600" b="1" i="0" u="none" strike="noStrike" baseline="0" dirty="0">
                <a:latin typeface="ArialMT-Identity-H"/>
              </a:rPr>
              <a:t>ε</a:t>
            </a:r>
            <a:r>
              <a:rPr lang="fr-FR" sz="1600" i="0" u="none" strike="noStrike" baseline="0" dirty="0">
                <a:latin typeface="ArialMT-Identity-H"/>
              </a:rPr>
              <a:t> partant de q)</a:t>
            </a:r>
            <a:r>
              <a:rPr lang="fr-FR" sz="1600" b="1" i="0" u="none" strike="noStrike" baseline="0" dirty="0">
                <a:latin typeface="ArialMT-Identity-H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Une </a:t>
            </a:r>
            <a:r>
              <a:rPr lang="el-GR" sz="1600" b="0" i="0" u="none" strike="noStrike" baseline="0" dirty="0">
                <a:latin typeface="ArialMT-Identity-H"/>
              </a:rPr>
              <a:t>ε</a:t>
            </a:r>
            <a:r>
              <a:rPr lang="fr-FR" sz="1600" b="0" i="0" u="none" strike="noStrike" baseline="0" dirty="0">
                <a:latin typeface="ArialMT-Identity-H"/>
              </a:rPr>
              <a:t>-clôture</a:t>
            </a: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 est donc un état composé. On appelle l’état </a:t>
            </a:r>
            <a:r>
              <a:rPr lang="fr-FR" sz="1600" b="1" i="1" dirty="0">
                <a:solidFill>
                  <a:srgbClr val="000000"/>
                </a:solidFill>
                <a:latin typeface="ArialMT-Identity-H"/>
              </a:rPr>
              <a:t>p</a:t>
            </a: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 la base de son </a:t>
            </a:r>
            <a:r>
              <a:rPr lang="el-GR" sz="1600" b="0" i="0" u="none" strike="noStrike" baseline="0" dirty="0">
                <a:latin typeface="ArialMT-Identity-H"/>
              </a:rPr>
              <a:t>ε</a:t>
            </a:r>
            <a:r>
              <a:rPr lang="fr-FR" sz="1600" b="0" i="0" u="none" strike="noStrike" baseline="0" dirty="0">
                <a:latin typeface="ArialMT-Identity-H"/>
              </a:rPr>
              <a:t>-clôture</a:t>
            </a: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 </a:t>
            </a:r>
            <a:r>
              <a:rPr lang="fr-FR" sz="1600" b="1" i="1" dirty="0">
                <a:solidFill>
                  <a:srgbClr val="000000"/>
                </a:solidFill>
                <a:latin typeface="ArialMT-Identity-H"/>
              </a:rPr>
              <a:t>p</a:t>
            </a:r>
            <a:r>
              <a:rPr lang="fr-FR" sz="1600" b="1" dirty="0">
                <a:solidFill>
                  <a:srgbClr val="000000"/>
                </a:solidFill>
                <a:latin typeface="ArialMT-Identity-H"/>
              </a:rPr>
              <a:t>’</a:t>
            </a:r>
            <a:r>
              <a:rPr lang="fr-FR" sz="1600" i="1" dirty="0">
                <a:solidFill>
                  <a:srgbClr val="000000"/>
                </a:solidFill>
                <a:latin typeface="ArialMT-Identity-H"/>
              </a:rPr>
              <a:t>.</a:t>
            </a:r>
            <a:endParaRPr lang="fr-FR" sz="1600" dirty="0">
              <a:solidFill>
                <a:srgbClr val="000000"/>
              </a:solidFill>
              <a:latin typeface="ArialMT-Identity-H"/>
            </a:endParaRP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On peut construire une </a:t>
            </a:r>
            <a:r>
              <a:rPr lang="el-GR" sz="1600" b="0" i="0" u="none" strike="noStrike" baseline="0" dirty="0">
                <a:latin typeface="ArialMT-Identity-H"/>
              </a:rPr>
              <a:t>ε</a:t>
            </a:r>
            <a:r>
              <a:rPr lang="fr-FR" sz="1600" b="0" i="0" u="none" strike="noStrike" baseline="0" dirty="0">
                <a:latin typeface="ArialMT-Identity-H"/>
              </a:rPr>
              <a:t>-clôture</a:t>
            </a: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 de n’importe quel état, mais pour </a:t>
            </a:r>
            <a:r>
              <a:rPr lang="fr-FR" sz="1600" dirty="0" err="1">
                <a:solidFill>
                  <a:srgbClr val="000000"/>
                </a:solidFill>
                <a:latin typeface="ArialMT-Identity-H"/>
              </a:rPr>
              <a:t>déterminiser</a:t>
            </a: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, </a:t>
            </a:r>
            <a:br>
              <a:rPr lang="fr-FR" sz="1600" dirty="0">
                <a:solidFill>
                  <a:srgbClr val="000000"/>
                </a:solidFill>
                <a:latin typeface="ArialMT-Identity-H"/>
              </a:rPr>
            </a:br>
            <a:r>
              <a:rPr lang="fr-FR" sz="1600" dirty="0">
                <a:solidFill>
                  <a:srgbClr val="000000"/>
                </a:solidFill>
                <a:latin typeface="ArialMT-Identity-H"/>
              </a:rPr>
              <a:t>on n’aura besoin que de quelques-unes.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F1A068-DE66-4AA3-8D69-4718D6646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659792"/>
            <a:ext cx="7052259" cy="3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0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D50998-830C-40E0-95FC-EF7E83F26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14148-66ED-4C8D-8338-792CC8CB35BA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602A38E-0598-4F8B-98AE-597E08E0603A}"/>
                  </a:ext>
                </a:extLst>
              </p:cNvPr>
              <p:cNvSpPr/>
              <p:nvPr/>
            </p:nvSpPr>
            <p:spPr>
              <a:xfrm>
                <a:off x="611560" y="620688"/>
                <a:ext cx="8430513" cy="22539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  <a:t>La </a:t>
                </a:r>
                <a:r>
                  <a:rPr lang="fr-FR" sz="1800" b="0" i="0" u="none" strike="noStrike" baseline="0" dirty="0" err="1">
                    <a:solidFill>
                      <a:srgbClr val="000000"/>
                    </a:solidFill>
                    <a:latin typeface="ArialMT-Identity-H"/>
                  </a:rPr>
                  <a:t>déterminisation</a:t>
                </a:r>
                <a:r>
                  <a:rPr lang="fr-F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  <a:t> utilisant de fermetures </a:t>
                </a:r>
                <a:r>
                  <a:rPr lang="el-G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  <a:t>ε</a:t>
                </a:r>
                <a:r>
                  <a:rPr lang="fr-F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  <a:t> est basée sur l’observation suivante :</a:t>
                </a:r>
                <a:br>
                  <a:rPr lang="fr-F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</a:br>
                <a:br>
                  <a:rPr lang="fr-F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</a:br>
                <a:r>
                  <a:rPr lang="fr-FR" sz="1800" b="0" i="0" u="none" strike="noStrike" baseline="0" dirty="0">
                    <a:solidFill>
                      <a:srgbClr val="FF0000"/>
                    </a:solidFill>
                    <a:latin typeface="ArialMT-Identity-H"/>
                  </a:rPr>
                  <a:t>S’il y a un chemin libellé 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a 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entre un état faisant partie d’une </a:t>
                </a:r>
                <a:r>
                  <a:rPr lang="el-GR" dirty="0">
                    <a:solidFill>
                      <a:srgbClr val="FF0000"/>
                    </a:solidFill>
                    <a:latin typeface="ArialMT-Identity-H"/>
                  </a:rPr>
                  <a:t>ε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-fermeture </a:t>
                </a:r>
                <a:r>
                  <a:rPr lang="fr-FR" i="1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p’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</a:p>
              <a:p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et un autre état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q 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groupChr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fr-FR" sz="2000" b="0" u="none" strike="noStrike" baseline="0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  <a:r>
                  <a:rPr lang="fr-FR" b="0" u="none" strike="noStrike" baseline="0" dirty="0">
                    <a:solidFill>
                      <a:srgbClr val="FF0000"/>
                    </a:solidFill>
                    <a:latin typeface="ArialMT-Identity-H"/>
                  </a:rPr>
                  <a:t>où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 </m:t>
                        </m:r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</m:sub>
                    </m:sSub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fr-FR" sz="2000" b="0" u="none" strike="noStrike" baseline="0" dirty="0">
                    <a:solidFill>
                      <a:srgbClr val="FF0000"/>
                    </a:solidFill>
                    <a:latin typeface="ArialMT-Identity-H"/>
                  </a:rPr>
                  <a:t>, 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alors il existe un chemin </a:t>
                </a:r>
                <a:r>
                  <a:rPr lang="fr-FR" sz="1800" b="0" i="0" u="none" strike="noStrike" baseline="0" dirty="0">
                    <a:solidFill>
                      <a:srgbClr val="FF0000"/>
                    </a:solidFill>
                    <a:latin typeface="ArialMT-Identity-H"/>
                  </a:rPr>
                  <a:t>libellé 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a </a:t>
                </a:r>
                <a:b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</a:b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entre la base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p 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de la </a:t>
                </a:r>
                <a:r>
                  <a:rPr lang="el-GR" dirty="0">
                    <a:solidFill>
                      <a:srgbClr val="FF0000"/>
                    </a:solidFill>
                    <a:latin typeface="ArialMT-Identity-H"/>
                  </a:rPr>
                  <a:t>ε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-fermeture </a:t>
                </a:r>
                <a:r>
                  <a:rPr lang="fr-FR" i="1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p’ </a:t>
                </a:r>
                <a:r>
                  <a:rPr lang="fr-FR" dirty="0">
                    <a:solidFill>
                      <a:srgbClr val="FF0000"/>
                    </a:solidFill>
                    <a:latin typeface="ArialMT-Identity-H"/>
                  </a:rPr>
                  <a:t> et cet état </a:t>
                </a:r>
                <a:r>
                  <a:rPr lang="fr-FR" b="1" i="1" dirty="0">
                    <a:solidFill>
                      <a:srgbClr val="FF0000"/>
                    </a:solidFill>
                    <a:latin typeface="ArialMT-Identity-H"/>
                  </a:rPr>
                  <a:t>q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groupChr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fr-FR" altLang="fr-FR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⟹</m:t>
                    </m:r>
                  </m:oMath>
                </a14:m>
                <a:r>
                  <a:rPr lang="fr-FR" sz="2000" b="0" u="none" strike="noStrike" baseline="0" dirty="0">
                    <a:solidFill>
                      <a:srgbClr val="FF0000"/>
                    </a:solidFill>
                    <a:latin typeface="ArialMT-Identity-H"/>
                  </a:rPr>
                  <a:t> </a:t>
                </a:r>
                <a14:m>
                  <m:oMath xmlns:m="http://schemas.openxmlformats.org/officeDocument/2006/math"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groupChr>
                      <m:groupChrPr>
                        <m:chr m:val="→"/>
                        <m:vertJc m:val="bot"/>
                        <m:ctrlP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groupChrPr>
                      <m:e>
                        <m:r>
                          <a:rPr lang="fr-FR" alt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groupChr>
                    <m:r>
                      <a:rPr lang="fr-FR" alt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fr-FR" altLang="fr-FR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fr-FR" sz="1800" b="0" u="none" strike="noStrike" baseline="0" dirty="0">
                  <a:solidFill>
                    <a:srgbClr val="000000"/>
                  </a:solidFill>
                  <a:latin typeface="ArialMT-Identity-H"/>
                </a:endParaRPr>
              </a:p>
              <a:p>
                <a:endParaRPr lang="fr-FR" dirty="0">
                  <a:solidFill>
                    <a:srgbClr val="000000"/>
                  </a:solidFill>
                  <a:latin typeface="ArialMT-Identity-H"/>
                </a:endParaRPr>
              </a:p>
              <a:p>
                <a:r>
                  <a:rPr lang="fr-FR" sz="1800" b="0" i="0" u="none" strike="noStrike" baseline="0" dirty="0">
                    <a:solidFill>
                      <a:srgbClr val="000000"/>
                    </a:solidFill>
                    <a:latin typeface="ArialMT-Identity-H"/>
                  </a:rPr>
                  <a:t> Prenons l’automate asynchrone suivant:</a:t>
                </a:r>
                <a:endParaRPr lang="fr-FR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602A38E-0598-4F8B-98AE-597E08E060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620688"/>
                <a:ext cx="8430513" cy="2253950"/>
              </a:xfrm>
              <a:prstGeom prst="rect">
                <a:avLst/>
              </a:prstGeom>
              <a:blipFill>
                <a:blip r:embed="rId3"/>
                <a:stretch>
                  <a:fillRect l="-578" t="-1622" b="-3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118E6FC-75B5-45F4-91A7-210EE1B19E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794193"/>
              </p:ext>
            </p:extLst>
          </p:nvPr>
        </p:nvGraphicFramePr>
        <p:xfrm>
          <a:off x="1720850" y="2877088"/>
          <a:ext cx="429895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Visio" r:id="rId4" imgW="5791014" imgH="2219508" progId="Visio.Drawing.11">
                  <p:embed/>
                </p:oleObj>
              </mc:Choice>
              <mc:Fallback>
                <p:oleObj name="Visio" r:id="rId4" imgW="5791014" imgH="2219508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850" y="2877088"/>
                        <a:ext cx="4298950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6E8A52D-3C21-4DBF-8C78-9426BD1C2943}"/>
              </a:ext>
            </a:extLst>
          </p:cNvPr>
          <p:cNvSpPr/>
          <p:nvPr/>
        </p:nvSpPr>
        <p:spPr>
          <a:xfrm>
            <a:off x="672936" y="4520274"/>
            <a:ext cx="8013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Les 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-clôtures (on n’écrit plus les accolades):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0’=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1347	3’=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		4’=4</a:t>
            </a:r>
          </a:p>
          <a:p>
            <a:pPr>
              <a:spcAft>
                <a:spcPts val="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1’= 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		5’= 5		7’=7</a:t>
            </a:r>
          </a:p>
          <a:p>
            <a:pPr>
              <a:spcAft>
                <a:spcPts val="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2’= 2		6’= 4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</a:p>
          <a:p>
            <a:pPr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peut considérer ces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-clôtures comme des états composés. Alors évidemment ceux qui contiennent une sortie (en l’occurrence, 7) sont terminaux. 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Ici, c‘est 0’, 1’, 3’, 6’ et 7’. </a:t>
            </a:r>
            <a:endParaRPr lang="fr-F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429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6D568F-6156-4A68-959F-5E5234828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14148-66ED-4C8D-8338-792CC8CB35BA}" type="slidenum">
              <a:rPr lang="fr-FR" altLang="fr-FR" smtClean="0"/>
              <a:pPr>
                <a:defRPr/>
              </a:pPr>
              <a:t>6</a:t>
            </a:fld>
            <a:endParaRPr lang="fr-FR" alt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C7D28D-829B-4BE5-94CE-1226FB28AFC3}"/>
              </a:ext>
            </a:extLst>
          </p:cNvPr>
          <p:cNvSpPr/>
          <p:nvPr/>
        </p:nvSpPr>
        <p:spPr>
          <a:xfrm>
            <a:off x="971600" y="620688"/>
            <a:ext cx="77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Dans les termes des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-clôtures considérées comme des états composés, nous pouvons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déterminiser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tout de suite 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05F835B-028D-4DA0-92EC-7E77B7F056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126017"/>
              </p:ext>
            </p:extLst>
          </p:nvPr>
        </p:nvGraphicFramePr>
        <p:xfrm>
          <a:off x="960625" y="1335184"/>
          <a:ext cx="429895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Visio" r:id="rId3" imgW="5791014" imgH="2219508" progId="Visio.Drawing.11">
                  <p:embed/>
                </p:oleObj>
              </mc:Choice>
              <mc:Fallback>
                <p:oleObj name="Visio" r:id="rId3" imgW="5791014" imgH="2219508" progId="Visio.Drawing.11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118E6FC-75B5-45F4-91A7-210EE1B19E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625" y="1335184"/>
                        <a:ext cx="4298950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9E0F483-20EE-4728-9B21-C7141EE465BE}"/>
              </a:ext>
            </a:extLst>
          </p:cNvPr>
          <p:cNvSpPr/>
          <p:nvPr/>
        </p:nvSpPr>
        <p:spPr>
          <a:xfrm>
            <a:off x="713025" y="5634624"/>
            <a:ext cx="79950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voit qu’on n’utilise pas toutes les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-clôtures , notamment on n’utilise pas 4’ et 7’.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fait, on utilise les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-clôtures de l’entrée et des états qui reçoivent au moins une 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flèche marquée par un caractère (pas seulement par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)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fr-F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EA4E2F-B4F3-499E-93E5-30409E7D2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3320756"/>
            <a:ext cx="8239173" cy="22263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959CF1-517E-45C2-90C9-A09826DBC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4088" y="827986"/>
            <a:ext cx="3175960" cy="244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27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EB976-C2DD-48BB-8AD9-3CCD413D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14148-66ED-4C8D-8338-792CC8CB35BA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88F1B5-2871-47C0-B8BA-8748DB541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4" y="1412775"/>
            <a:ext cx="1255029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89EBA-A8D3-46E6-B1E0-3DF27DD91E8D}"/>
              </a:ext>
            </a:extLst>
          </p:cNvPr>
          <p:cNvSpPr/>
          <p:nvPr/>
        </p:nvSpPr>
        <p:spPr>
          <a:xfrm>
            <a:off x="218915" y="332656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b="1" i="0" u="none" strike="noStrike" baseline="0" dirty="0">
                <a:solidFill>
                  <a:srgbClr val="000000"/>
                </a:solidFill>
                <a:latin typeface="ArialMT-Identity-H"/>
              </a:rPr>
              <a:t>Un autre exemple</a:t>
            </a:r>
            <a:endParaRPr lang="fr-FR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07FE2-E95E-43E3-A83C-A8C718A25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894" y="332656"/>
            <a:ext cx="5016924" cy="194774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3D3046-4C1F-43B3-A63B-92A2E650B3B2}"/>
              </a:ext>
            </a:extLst>
          </p:cNvPr>
          <p:cNvSpPr/>
          <p:nvPr/>
        </p:nvSpPr>
        <p:spPr>
          <a:xfrm>
            <a:off x="395536" y="2280400"/>
            <a:ext cx="753443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Ici, il y a une entrée 1’=16, et deux états recevant des flèches en </a:t>
            </a:r>
            <a:r>
              <a:rPr lang="fr-F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 </a:t>
            </a:r>
            <a:r>
              <a:rPr lang="fr-F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2 et 5. </a:t>
            </a:r>
            <a:b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2’=2346, et 5’ =3456. Les 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-clôtures 1’, 2’ et 5’ sont terminales toutes les trois. </a:t>
            </a:r>
          </a:p>
          <a:p>
            <a:endParaRPr lang="fr-FR" dirty="0">
              <a:latin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</a:rPr>
              <a:t>On obtient l’automate déterministe: 		         l’ADC:</a:t>
            </a:r>
          </a:p>
          <a:p>
            <a:endParaRPr lang="fr-F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B2225F-3BD1-4EB5-9CD3-BB77526F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95" y="3573086"/>
            <a:ext cx="3080431" cy="1152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E3EF0E-D70E-4959-BF03-3F2D3A866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370" y="3505785"/>
            <a:ext cx="3080430" cy="14713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CD1BF1-8181-4B53-A64F-9EF6AE0E2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778" y="4978254"/>
            <a:ext cx="2386041" cy="275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559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6044</TotalTime>
  <Words>350</Words>
  <Application>Microsoft Office PowerPoint</Application>
  <PresentationFormat>On-screen Show (4:3)</PresentationFormat>
  <Paragraphs>62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Arial-BoldMT-Identity-H</vt:lpstr>
      <vt:lpstr>ArialMT-Identity-H</vt:lpstr>
      <vt:lpstr>Calibri</vt:lpstr>
      <vt:lpstr>Cambria Math</vt:lpstr>
      <vt:lpstr>LucidaHandwriting-Italic-Identity-H</vt:lpstr>
      <vt:lpstr>Times New Roman</vt:lpstr>
      <vt:lpstr>Thème Office</vt:lpstr>
      <vt:lpstr>Visio</vt:lpstr>
      <vt:lpstr>Automates asynchrones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EFREI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kassel</dc:creator>
  <cp:lastModifiedBy>boris velikson</cp:lastModifiedBy>
  <cp:revision>42</cp:revision>
  <dcterms:created xsi:type="dcterms:W3CDTF">2010-02-01T07:04:49Z</dcterms:created>
  <dcterms:modified xsi:type="dcterms:W3CDTF">2019-09-20T22:22:52Z</dcterms:modified>
</cp:coreProperties>
</file>