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420" r:id="rId5"/>
    <p:sldId id="426" r:id="rId6"/>
    <p:sldId id="413" r:id="rId7"/>
    <p:sldId id="421" r:id="rId8"/>
    <p:sldId id="424" r:id="rId9"/>
    <p:sldId id="422" r:id="rId10"/>
    <p:sldId id="427" r:id="rId11"/>
    <p:sldId id="423" r:id="rId12"/>
    <p:sldId id="425" r:id="rId13"/>
    <p:sldId id="448" r:id="rId14"/>
    <p:sldId id="447" r:id="rId15"/>
    <p:sldId id="450" r:id="rId16"/>
    <p:sldId id="449" r:id="rId17"/>
    <p:sldId id="428" r:id="rId18"/>
    <p:sldId id="257" r:id="rId19"/>
    <p:sldId id="258" r:id="rId20"/>
    <p:sldId id="259" r:id="rId21"/>
    <p:sldId id="260" r:id="rId22"/>
    <p:sldId id="261" r:id="rId23"/>
    <p:sldId id="442" r:id="rId24"/>
    <p:sldId id="443" r:id="rId25"/>
    <p:sldId id="262" r:id="rId26"/>
    <p:sldId id="432" r:id="rId27"/>
    <p:sldId id="433" r:id="rId28"/>
    <p:sldId id="437" r:id="rId29"/>
    <p:sldId id="434" r:id="rId30"/>
    <p:sldId id="435" r:id="rId31"/>
    <p:sldId id="436" r:id="rId32"/>
    <p:sldId id="441" r:id="rId33"/>
    <p:sldId id="431" r:id="rId34"/>
    <p:sldId id="444" r:id="rId35"/>
    <p:sldId id="446" r:id="rId36"/>
    <p:sldId id="445" r:id="rId37"/>
  </p:sldIdLst>
  <p:sldSz cx="12192000" cy="6858000"/>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5904BFEC-F77A-634A-85FC-DEB1C0C38878}">
          <p14:sldIdLst>
            <p14:sldId id="420"/>
          </p14:sldIdLst>
        </p14:section>
        <p14:section name="Présentation de l'entreprise" id="{3D3AD7D7-06BA-924F-B0CB-A01135B62708}">
          <p14:sldIdLst>
            <p14:sldId id="426"/>
            <p14:sldId id="413"/>
            <p14:sldId id="421"/>
            <p14:sldId id="424"/>
            <p14:sldId id="422"/>
          </p14:sldIdLst>
        </p14:section>
        <p14:section name="Présentation de l'équipe" id="{E5D18A57-61F7-4F1B-942D-BDEA4376B020}">
          <p14:sldIdLst>
            <p14:sldId id="427"/>
            <p14:sldId id="423"/>
            <p14:sldId id="425"/>
          </p14:sldIdLst>
        </p14:section>
        <p14:section name="Role dans l'entreprise" id="{10F4BF77-8AB0-4333-8450-6DE271D7F977}">
          <p14:sldIdLst>
            <p14:sldId id="448"/>
            <p14:sldId id="447"/>
            <p14:sldId id="450"/>
            <p14:sldId id="449"/>
          </p14:sldIdLst>
        </p14:section>
        <p14:section name="Salesforce" id="{26187034-9BD0-4BA5-91BA-1A43B0059652}">
          <p14:sldIdLst>
            <p14:sldId id="428"/>
            <p14:sldId id="257"/>
            <p14:sldId id="258"/>
            <p14:sldId id="259"/>
            <p14:sldId id="260"/>
            <p14:sldId id="261"/>
            <p14:sldId id="442"/>
            <p14:sldId id="443"/>
            <p14:sldId id="262"/>
          </p14:sldIdLst>
        </p14:section>
        <p14:section name="Mission" id="{7D49F112-9E26-4E99-B43F-A42800AC467A}">
          <p14:sldIdLst>
            <p14:sldId id="432"/>
            <p14:sldId id="433"/>
            <p14:sldId id="437"/>
            <p14:sldId id="434"/>
            <p14:sldId id="435"/>
            <p14:sldId id="436"/>
            <p14:sldId id="441"/>
          </p14:sldIdLst>
        </p14:section>
        <p14:section name="Bilan" id="{D0107431-D5D8-4B4F-A8CC-5DCFC3C726EC}">
          <p14:sldIdLst>
            <p14:sldId id="431"/>
            <p14:sldId id="444"/>
            <p14:sldId id="446"/>
            <p14:sldId id="44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odie Lemoine" initials="EL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1F237B"/>
    <a:srgbClr val="0E0D0C"/>
    <a:srgbClr val="EFF1FE"/>
    <a:srgbClr val="4472C4"/>
    <a:srgbClr val="23E5CE"/>
    <a:srgbClr val="FCB504"/>
    <a:srgbClr val="FF9900"/>
    <a:srgbClr val="FFCC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765" autoAdjust="0"/>
  </p:normalViewPr>
  <p:slideViewPr>
    <p:cSldViewPr snapToGrid="0">
      <p:cViewPr varScale="1">
        <p:scale>
          <a:sx n="108" d="100"/>
          <a:sy n="108" d="100"/>
        </p:scale>
        <p:origin x="1032" y="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67" d="100"/>
          <a:sy n="67" d="100"/>
        </p:scale>
        <p:origin x="3120"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538992FE-73C8-F048-A8A4-FA8281D7C8D2}" type="datetimeFigureOut">
              <a:rPr lang="fr-FR" smtClean="0"/>
              <a:t>30/08/2020</a:t>
            </a:fld>
            <a:endParaRPr lang="fr-FR"/>
          </a:p>
        </p:txBody>
      </p:sp>
      <p:sp>
        <p:nvSpPr>
          <p:cNvPr id="4" name="Espace réservé du pied de page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3A556F8-19CA-2B42-944B-600E20EF3071}" type="slidenum">
              <a:rPr lang="fr-FR" smtClean="0"/>
              <a:t>‹#›</a:t>
            </a:fld>
            <a:endParaRPr lang="fr-FR"/>
          </a:p>
        </p:txBody>
      </p:sp>
    </p:spTree>
    <p:extLst>
      <p:ext uri="{BB962C8B-B14F-4D97-AF65-F5344CB8AC3E}">
        <p14:creationId xmlns:p14="http://schemas.microsoft.com/office/powerpoint/2010/main" val="4055192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2ACF5990-38AD-4FE5-A06E-6DA1464A94ED}" type="datetimeFigureOut">
              <a:rPr lang="fr-FR" smtClean="0"/>
              <a:t>30/08/2020</a:t>
            </a:fld>
            <a:endParaRPr lang="fr-FR"/>
          </a:p>
        </p:txBody>
      </p:sp>
      <p:sp>
        <p:nvSpPr>
          <p:cNvPr id="4" name="Espace réservé de l'image des diapositives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333574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lesforce.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Bonjour à tous,</a:t>
            </a:r>
          </a:p>
          <a:p>
            <a:pPr algn="just">
              <a:buFont typeface="Arial" panose="020B0604020202020204" pitchFamily="34" charset="0"/>
              <a:buChar char="•"/>
            </a:pPr>
            <a:r>
              <a:rPr lang="fr-FR" b="0" i="0" dirty="0">
                <a:solidFill>
                  <a:srgbClr val="D4D4D4"/>
                </a:solidFill>
                <a:effectLst/>
                <a:latin typeface="-apple-system"/>
              </a:rPr>
              <a:t>Présenter l’entreprise dans laquelle j’ai effectué mon alternance, Edifixio</a:t>
            </a:r>
          </a:p>
          <a:p>
            <a:pPr algn="just">
              <a:buFont typeface="Arial" panose="020B0604020202020204" pitchFamily="34" charset="0"/>
              <a:buChar char="•"/>
            </a:pPr>
            <a:r>
              <a:rPr lang="fr-FR" b="0" i="0" dirty="0">
                <a:solidFill>
                  <a:srgbClr val="D4D4D4"/>
                </a:solidFill>
                <a:effectLst/>
                <a:latin typeface="-apple-system"/>
              </a:rPr>
              <a:t>Faire découvrir la plateforme sur </a:t>
            </a:r>
            <a:r>
              <a:rPr lang="fr-FR" b="0" i="0" dirty="0" err="1">
                <a:solidFill>
                  <a:srgbClr val="D4D4D4"/>
                </a:solidFill>
                <a:effectLst/>
                <a:latin typeface="-apple-system"/>
              </a:rPr>
              <a:t>laquel</a:t>
            </a:r>
            <a:r>
              <a:rPr lang="fr-FR" b="0" i="0" dirty="0">
                <a:solidFill>
                  <a:srgbClr val="D4D4D4"/>
                </a:solidFill>
                <a:effectLst/>
                <a:latin typeface="-apple-system"/>
              </a:rPr>
              <a:t> j'ai travaillé, Salesforce</a:t>
            </a:r>
          </a:p>
          <a:p>
            <a:pPr algn="just">
              <a:buFont typeface="Arial" panose="020B0604020202020204" pitchFamily="34" charset="0"/>
              <a:buChar char="•"/>
            </a:pPr>
            <a:r>
              <a:rPr lang="fr-FR" b="0" i="0">
                <a:solidFill>
                  <a:srgbClr val="D4D4D4"/>
                </a:solidFill>
                <a:effectLst/>
                <a:latin typeface="-apple-system"/>
              </a:rPr>
              <a:t>Montrer que ce que j’ai réalisé au cours de cette année d’apprentissage.</a:t>
            </a:r>
          </a:p>
        </p:txBody>
      </p:sp>
    </p:spTree>
    <p:extLst>
      <p:ext uri="{BB962C8B-B14F-4D97-AF65-F5344CB8AC3E}">
        <p14:creationId xmlns:p14="http://schemas.microsoft.com/office/powerpoint/2010/main" val="2001025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Commençons par la présentation de l’entreprise</a:t>
            </a:r>
          </a:p>
        </p:txBody>
      </p:sp>
    </p:spTree>
    <p:extLst>
      <p:ext uri="{BB962C8B-B14F-4D97-AF65-F5344CB8AC3E}">
        <p14:creationId xmlns:p14="http://schemas.microsoft.com/office/powerpoint/2010/main" val="686559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Edifixio :</a:t>
            </a:r>
          </a:p>
          <a:p>
            <a:pPr algn="just">
              <a:buFont typeface="Arial" panose="020B0604020202020204" pitchFamily="34" charset="0"/>
              <a:buChar char="•"/>
            </a:pPr>
            <a:r>
              <a:rPr lang="fr-FR" b="0" i="0" dirty="0">
                <a:solidFill>
                  <a:srgbClr val="D4D4D4"/>
                </a:solidFill>
                <a:effectLst/>
                <a:latin typeface="-apple-system"/>
              </a:rPr>
              <a:t>Petite SS2I française</a:t>
            </a:r>
          </a:p>
          <a:p>
            <a:pPr algn="just">
              <a:buFont typeface="Arial" panose="020B0604020202020204" pitchFamily="34" charset="0"/>
              <a:buChar char="•"/>
            </a:pPr>
            <a:r>
              <a:rPr lang="fr-FR" b="0" i="0" dirty="0">
                <a:solidFill>
                  <a:srgbClr val="D4D4D4"/>
                </a:solidFill>
                <a:effectLst/>
                <a:latin typeface="-apple-system"/>
              </a:rPr>
              <a:t>Dimension internationale grâce à ses bureaux en Tunisie, Inde et au Etats Unis</a:t>
            </a:r>
          </a:p>
          <a:p>
            <a:pPr algn="just">
              <a:buFont typeface="Arial" panose="020B0604020202020204" pitchFamily="34" charset="0"/>
              <a:buChar char="•"/>
            </a:pPr>
            <a:r>
              <a:rPr lang="fr-FR" b="0" i="0" dirty="0">
                <a:solidFill>
                  <a:srgbClr val="D4D4D4"/>
                </a:solidFill>
                <a:effectLst/>
                <a:latin typeface="-apple-system"/>
              </a:rPr>
              <a:t>Fondée en 2000</a:t>
            </a:r>
          </a:p>
          <a:p>
            <a:pPr algn="just">
              <a:buFont typeface="Arial" panose="020B0604020202020204" pitchFamily="34" charset="0"/>
              <a:buChar char="•"/>
            </a:pPr>
            <a:r>
              <a:rPr lang="fr-FR" b="0" i="0" dirty="0">
                <a:solidFill>
                  <a:srgbClr val="D4D4D4"/>
                </a:solidFill>
                <a:effectLst/>
                <a:latin typeface="-apple-system"/>
              </a:rPr>
              <a:t>Rassemble aujourd'hui plus de 300 collaborateurs.</a:t>
            </a:r>
          </a:p>
        </p:txBody>
      </p:sp>
    </p:spTree>
    <p:extLst>
      <p:ext uri="{BB962C8B-B14F-4D97-AF65-F5344CB8AC3E}">
        <p14:creationId xmlns:p14="http://schemas.microsoft.com/office/powerpoint/2010/main" val="1189131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 typeface="Arial" panose="020B0604020202020204" pitchFamily="34" charset="0"/>
              <a:buChar char="•"/>
            </a:pPr>
            <a:r>
              <a:rPr lang="fr-FR" b="0" i="0" dirty="0">
                <a:solidFill>
                  <a:srgbClr val="D4D4D4"/>
                </a:solidFill>
                <a:effectLst/>
                <a:latin typeface="-apple-system"/>
              </a:rPr>
              <a:t>Le métier d’Edifixio consiste à concevoir, construire et opérer des applications connectées ou sur des plateformes cloud</a:t>
            </a:r>
          </a:p>
          <a:p>
            <a:pPr algn="just">
              <a:buFont typeface="Arial" panose="020B0604020202020204" pitchFamily="34" charset="0"/>
              <a:buChar char="•"/>
            </a:pPr>
            <a:r>
              <a:rPr lang="fr-FR" b="0" i="0" dirty="0">
                <a:solidFill>
                  <a:srgbClr val="D4D4D4"/>
                </a:solidFill>
                <a:effectLst/>
                <a:latin typeface="-apple-system"/>
              </a:rPr>
              <a:t>Edifixio intervient sur les thèmes majeurs que sont :</a:t>
            </a:r>
          </a:p>
          <a:p>
            <a:pPr marL="742950" lvl="1" indent="-285750" algn="just">
              <a:buFont typeface="Arial" panose="020B0604020202020204" pitchFamily="34" charset="0"/>
              <a:buChar char="•"/>
            </a:pPr>
            <a:r>
              <a:rPr lang="fr-FR" b="0" i="0" dirty="0">
                <a:solidFill>
                  <a:srgbClr val="D4D4D4"/>
                </a:solidFill>
                <a:effectLst/>
                <a:latin typeface="-apple-system"/>
              </a:rPr>
              <a:t>Les CRMS, les solutions collaboratives</a:t>
            </a:r>
          </a:p>
          <a:p>
            <a:pPr marL="742950" lvl="1" indent="-285750" algn="just">
              <a:buFont typeface="Arial" panose="020B0604020202020204" pitchFamily="34" charset="0"/>
              <a:buChar char="•"/>
            </a:pPr>
            <a:r>
              <a:rPr lang="fr-FR" b="0" i="0" dirty="0">
                <a:solidFill>
                  <a:srgbClr val="D4D4D4"/>
                </a:solidFill>
                <a:effectLst/>
                <a:latin typeface="-apple-system"/>
              </a:rPr>
              <a:t>Les portails, intranets et sites web</a:t>
            </a:r>
          </a:p>
          <a:p>
            <a:pPr marL="742950" lvl="1" indent="-285750" algn="just">
              <a:buFont typeface="Arial" panose="020B0604020202020204" pitchFamily="34" charset="0"/>
              <a:buChar char="•"/>
            </a:pPr>
            <a:r>
              <a:rPr lang="fr-FR" b="0" i="0" dirty="0">
                <a:solidFill>
                  <a:srgbClr val="D4D4D4"/>
                </a:solidFill>
                <a:effectLst/>
                <a:latin typeface="-apple-system"/>
              </a:rPr>
              <a:t>Développement logiciel sur plateforme cloud.</a:t>
            </a:r>
          </a:p>
        </p:txBody>
      </p:sp>
    </p:spTree>
    <p:extLst>
      <p:ext uri="{BB962C8B-B14F-4D97-AF65-F5344CB8AC3E}">
        <p14:creationId xmlns:p14="http://schemas.microsoft.com/office/powerpoint/2010/main" val="1968763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 typeface="Arial" panose="020B0604020202020204" pitchFamily="34" charset="0"/>
              <a:buChar char="•"/>
            </a:pPr>
            <a:r>
              <a:rPr lang="fr-FR" b="0" i="0" dirty="0">
                <a:solidFill>
                  <a:srgbClr val="D4D4D4"/>
                </a:solidFill>
                <a:effectLst/>
                <a:latin typeface="-apple-system"/>
              </a:rPr>
              <a:t>Edifixio est une petite entreprise</a:t>
            </a:r>
          </a:p>
          <a:p>
            <a:pPr algn="just">
              <a:buFont typeface="Arial" panose="020B0604020202020204" pitchFamily="34" charset="0"/>
              <a:buChar char="•"/>
            </a:pPr>
            <a:r>
              <a:rPr lang="fr-FR" b="0" i="0" dirty="0">
                <a:solidFill>
                  <a:srgbClr val="D4D4D4"/>
                </a:solidFill>
                <a:effectLst/>
                <a:latin typeface="-apple-system"/>
              </a:rPr>
              <a:t>Mais livre des solutions pour de grands comptes de l’économie française</a:t>
            </a:r>
          </a:p>
          <a:p>
            <a:pPr algn="just">
              <a:buFont typeface="Arial" panose="020B0604020202020204" pitchFamily="34" charset="0"/>
              <a:buChar char="•"/>
            </a:pPr>
            <a:r>
              <a:rPr lang="fr-FR" b="0" i="0" dirty="0">
                <a:solidFill>
                  <a:srgbClr val="D4D4D4"/>
                </a:solidFill>
                <a:effectLst/>
                <a:latin typeface="-apple-system"/>
              </a:rPr>
              <a:t>notamment dans les secteurs :</a:t>
            </a:r>
          </a:p>
          <a:p>
            <a:pPr marL="742950" lvl="1" indent="-285750" algn="just">
              <a:buFont typeface="Arial" panose="020B0604020202020204" pitchFamily="34" charset="0"/>
              <a:buChar char="•"/>
            </a:pPr>
            <a:r>
              <a:rPr lang="fr-FR" b="0" i="0" dirty="0">
                <a:solidFill>
                  <a:srgbClr val="D4D4D4"/>
                </a:solidFill>
                <a:effectLst/>
                <a:latin typeface="-apple-system"/>
              </a:rPr>
              <a:t>L’industrie</a:t>
            </a:r>
          </a:p>
          <a:p>
            <a:pPr marL="742950" lvl="1" indent="-285750" algn="just">
              <a:buFont typeface="Arial" panose="020B0604020202020204" pitchFamily="34" charset="0"/>
              <a:buChar char="•"/>
            </a:pPr>
            <a:r>
              <a:rPr lang="fr-FR" b="0" i="0" dirty="0">
                <a:solidFill>
                  <a:srgbClr val="D4D4D4"/>
                </a:solidFill>
                <a:effectLst/>
                <a:latin typeface="-apple-system"/>
              </a:rPr>
              <a:t>Le luxe</a:t>
            </a:r>
          </a:p>
          <a:p>
            <a:pPr marL="742950" lvl="1" indent="-285750" algn="just">
              <a:buFont typeface="Arial" panose="020B0604020202020204" pitchFamily="34" charset="0"/>
              <a:buChar char="•"/>
            </a:pPr>
            <a:r>
              <a:rPr lang="fr-FR" b="0" i="0" dirty="0">
                <a:solidFill>
                  <a:srgbClr val="D4D4D4"/>
                </a:solidFill>
                <a:effectLst/>
                <a:latin typeface="-apple-system"/>
              </a:rPr>
              <a:t>La grande distribution</a:t>
            </a:r>
          </a:p>
        </p:txBody>
      </p:sp>
    </p:spTree>
    <p:extLst>
      <p:ext uri="{BB962C8B-B14F-4D97-AF65-F5344CB8AC3E}">
        <p14:creationId xmlns:p14="http://schemas.microsoft.com/office/powerpoint/2010/main" val="1855629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Au cours de son Histoire, Edifixio a établi des partenariats et possède des certifications avec les acteurs majeurs du cloud que sont :</a:t>
            </a:r>
          </a:p>
          <a:p>
            <a:pPr algn="just">
              <a:buFont typeface="Arial" panose="020B0604020202020204" pitchFamily="34" charset="0"/>
              <a:buChar char="•"/>
            </a:pPr>
            <a:r>
              <a:rPr lang="fr-FR" b="0" i="0" dirty="0">
                <a:solidFill>
                  <a:srgbClr val="D4D4D4"/>
                </a:solidFill>
                <a:effectLst/>
                <a:latin typeface="-apple-system"/>
              </a:rPr>
              <a:t>Salesforce</a:t>
            </a:r>
          </a:p>
          <a:p>
            <a:pPr algn="just">
              <a:buFont typeface="Arial" panose="020B0604020202020204" pitchFamily="34" charset="0"/>
              <a:buChar char="•"/>
            </a:pPr>
            <a:r>
              <a:rPr lang="fr-FR" b="0" i="0" dirty="0">
                <a:solidFill>
                  <a:srgbClr val="D4D4D4"/>
                </a:solidFill>
                <a:effectLst/>
                <a:latin typeface="-apple-system"/>
              </a:rPr>
              <a:t>Amazon Web Service</a:t>
            </a:r>
          </a:p>
          <a:p>
            <a:pPr algn="just">
              <a:buFont typeface="Arial" panose="020B0604020202020204" pitchFamily="34" charset="0"/>
              <a:buChar char="•"/>
            </a:pPr>
            <a:r>
              <a:rPr lang="fr-FR" b="0" i="0" dirty="0">
                <a:solidFill>
                  <a:srgbClr val="D4D4D4"/>
                </a:solidFill>
                <a:effectLst/>
                <a:latin typeface="-apple-system"/>
              </a:rPr>
              <a:t>IBM Cloud</a:t>
            </a:r>
          </a:p>
          <a:p>
            <a:pPr algn="just">
              <a:buFont typeface="Arial" panose="020B0604020202020204" pitchFamily="34" charset="0"/>
              <a:buChar char="•"/>
            </a:pPr>
            <a:r>
              <a:rPr lang="fr-FR" b="0" i="0" dirty="0">
                <a:solidFill>
                  <a:srgbClr val="D4D4D4"/>
                </a:solidFill>
                <a:effectLst/>
                <a:latin typeface="-apple-system"/>
              </a:rPr>
              <a:t>Microsoft Azure</a:t>
            </a:r>
          </a:p>
          <a:p>
            <a:pPr algn="just">
              <a:buFont typeface="Arial" panose="020B0604020202020204" pitchFamily="34" charset="0"/>
              <a:buChar char="•"/>
            </a:pPr>
            <a:r>
              <a:rPr lang="fr-FR" b="0" i="0" dirty="0" err="1">
                <a:solidFill>
                  <a:srgbClr val="D4D4D4"/>
                </a:solidFill>
                <a:effectLst/>
                <a:latin typeface="-apple-system"/>
              </a:rPr>
              <a:t>Mulesoft</a:t>
            </a:r>
            <a:endParaRPr lang="fr-FR" b="0" i="0" dirty="0">
              <a:solidFill>
                <a:srgbClr val="D4D4D4"/>
              </a:solidFill>
              <a:effectLst/>
              <a:latin typeface="-apple-system"/>
            </a:endParaRPr>
          </a:p>
          <a:p>
            <a:pPr algn="just">
              <a:buFont typeface="Arial" panose="020B0604020202020204" pitchFamily="34" charset="0"/>
              <a:buNone/>
            </a:pPr>
            <a:endParaRPr lang="fr-FR" b="0" i="0" dirty="0">
              <a:solidFill>
                <a:srgbClr val="D4D4D4"/>
              </a:solidFill>
              <a:effectLst/>
              <a:latin typeface="-apple-system"/>
            </a:endParaRPr>
          </a:p>
          <a:p>
            <a:pPr algn="just">
              <a:buFont typeface="Arial" panose="020B0604020202020204" pitchFamily="34" charset="0"/>
              <a:buNone/>
            </a:pPr>
            <a:r>
              <a:rPr lang="fr-FR" b="0" i="0" dirty="0">
                <a:solidFill>
                  <a:srgbClr val="D4D4D4"/>
                </a:solidFill>
                <a:effectLst/>
                <a:latin typeface="-apple-system"/>
              </a:rPr>
              <a:t>Ces certifications et partenariats sont un grand avantage pour Edifixio sur son marché</a:t>
            </a:r>
          </a:p>
        </p:txBody>
      </p:sp>
    </p:spTree>
    <p:extLst>
      <p:ext uri="{BB962C8B-B14F-4D97-AF65-F5344CB8AC3E}">
        <p14:creationId xmlns:p14="http://schemas.microsoft.com/office/powerpoint/2010/main" val="3115593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Au cours de mon alternance à Edifixio je fais partie du pôle ESIA et de l’équipe Salesforce</a:t>
            </a:r>
            <a:endParaRPr lang="fr-FR" dirty="0"/>
          </a:p>
        </p:txBody>
      </p:sp>
    </p:spTree>
    <p:extLst>
      <p:ext uri="{BB962C8B-B14F-4D97-AF65-F5344CB8AC3E}">
        <p14:creationId xmlns:p14="http://schemas.microsoft.com/office/powerpoint/2010/main" val="1052161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 typeface="Arial" panose="020B0604020202020204" pitchFamily="34" charset="0"/>
              <a:buChar char="•"/>
            </a:pPr>
            <a:r>
              <a:rPr lang="fr-FR" b="0" i="0" dirty="0">
                <a:solidFill>
                  <a:srgbClr val="D4D4D4"/>
                </a:solidFill>
                <a:effectLst/>
                <a:latin typeface="-apple-system"/>
              </a:rPr>
              <a:t>Spécialisée dans l’intégration et le développement sur des plateformes cloud</a:t>
            </a:r>
          </a:p>
          <a:p>
            <a:pPr algn="just">
              <a:buFont typeface="Arial" panose="020B0604020202020204" pitchFamily="34" charset="0"/>
              <a:buChar char="•"/>
            </a:pPr>
            <a:r>
              <a:rPr lang="fr-FR" b="0" i="0" dirty="0">
                <a:solidFill>
                  <a:srgbClr val="D4D4D4"/>
                </a:solidFill>
                <a:effectLst/>
                <a:latin typeface="-apple-system"/>
              </a:rPr>
              <a:t>Salesforce : grosse activité</a:t>
            </a:r>
          </a:p>
          <a:p>
            <a:pPr algn="just">
              <a:buFont typeface="Arial" panose="020B0604020202020204" pitchFamily="34" charset="0"/>
              <a:buChar char="•"/>
            </a:pPr>
            <a:r>
              <a:rPr lang="fr-FR" b="0" i="0" dirty="0">
                <a:solidFill>
                  <a:srgbClr val="D4D4D4"/>
                </a:solidFill>
                <a:effectLst/>
                <a:latin typeface="-apple-system"/>
              </a:rPr>
              <a:t>Amazon Web Services</a:t>
            </a:r>
          </a:p>
          <a:p>
            <a:pPr algn="just">
              <a:buFont typeface="Arial" panose="020B0604020202020204" pitchFamily="34" charset="0"/>
              <a:buChar char="•"/>
            </a:pPr>
            <a:r>
              <a:rPr lang="fr-FR" b="0" i="0" dirty="0">
                <a:solidFill>
                  <a:srgbClr val="D4D4D4"/>
                </a:solidFill>
                <a:effectLst/>
                <a:latin typeface="-apple-system"/>
              </a:rPr>
              <a:t>Microsoft Azure</a:t>
            </a:r>
          </a:p>
          <a:p>
            <a:pPr algn="just">
              <a:buFont typeface="Arial" panose="020B0604020202020204" pitchFamily="34" charset="0"/>
              <a:buChar char="•"/>
            </a:pPr>
            <a:endParaRPr lang="fr-FR" b="0" i="0" dirty="0">
              <a:solidFill>
                <a:srgbClr val="D4D4D4"/>
              </a:solidFill>
              <a:effectLst/>
              <a:latin typeface="-apple-system"/>
            </a:endParaRPr>
          </a:p>
          <a:p>
            <a:pPr algn="just">
              <a:buFont typeface="Arial" panose="020B0604020202020204" pitchFamily="34" charset="0"/>
              <a:buNone/>
            </a:pPr>
            <a:r>
              <a:rPr lang="fr-FR" b="0" i="0" dirty="0">
                <a:solidFill>
                  <a:srgbClr val="D4D4D4"/>
                </a:solidFill>
                <a:effectLst/>
                <a:latin typeface="-apple-system"/>
              </a:rPr>
              <a:t>Ainsi que d’autre sujets mineurs</a:t>
            </a:r>
          </a:p>
        </p:txBody>
      </p:sp>
    </p:spTree>
    <p:extLst>
      <p:ext uri="{BB962C8B-B14F-4D97-AF65-F5344CB8AC3E}">
        <p14:creationId xmlns:p14="http://schemas.microsoft.com/office/powerpoint/2010/main" val="3056556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 typeface="Arial" panose="020B0604020202020204" pitchFamily="34" charset="0"/>
              <a:buChar char="•"/>
            </a:pPr>
            <a:r>
              <a:rPr lang="fr-FR" b="0" i="0" dirty="0">
                <a:solidFill>
                  <a:srgbClr val="D4D4D4"/>
                </a:solidFill>
                <a:effectLst/>
                <a:latin typeface="-apple-system"/>
              </a:rPr>
              <a:t>développe des solutions basées sur la plateforme CRM Salesforce.</a:t>
            </a:r>
          </a:p>
          <a:p>
            <a:pPr algn="just">
              <a:buFont typeface="Arial" panose="020B0604020202020204" pitchFamily="34" charset="0"/>
              <a:buChar char="•"/>
            </a:pPr>
            <a:r>
              <a:rPr lang="fr-FR" b="0" i="0" dirty="0">
                <a:solidFill>
                  <a:srgbClr val="D4D4D4"/>
                </a:solidFill>
                <a:effectLst/>
                <a:latin typeface="-apple-system"/>
              </a:rPr>
              <a:t>C’est l’équipe la plus grand d’Edifixio mais aussi celle qui grandit le plus vite, car Salesforce est adopté par de plus en plus d’entreprise pour faciliter leur transition numérique.</a:t>
            </a:r>
          </a:p>
          <a:p>
            <a:pPr algn="just">
              <a:buFont typeface="Arial" panose="020B0604020202020204" pitchFamily="34" charset="0"/>
              <a:buChar char="•"/>
            </a:pPr>
            <a:r>
              <a:rPr lang="fr-FR" b="0" i="0" dirty="0">
                <a:solidFill>
                  <a:srgbClr val="D4D4D4"/>
                </a:solidFill>
                <a:effectLst/>
                <a:latin typeface="-apple-system"/>
              </a:rPr>
              <a:t>Dans l’équipe, deux types de collaborateurs :</a:t>
            </a:r>
          </a:p>
          <a:p>
            <a:pPr marL="742950" lvl="1" indent="-285750" algn="just">
              <a:buFont typeface="Arial" panose="020B0604020202020204" pitchFamily="34" charset="0"/>
              <a:buChar char="•"/>
            </a:pPr>
            <a:r>
              <a:rPr lang="fr-FR" b="0" i="0" dirty="0">
                <a:solidFill>
                  <a:srgbClr val="D4D4D4"/>
                </a:solidFill>
                <a:effectLst/>
                <a:latin typeface="-apple-system"/>
              </a:rPr>
              <a:t>les Business </a:t>
            </a:r>
            <a:r>
              <a:rPr lang="fr-FR" b="0" i="0" dirty="0" err="1">
                <a:solidFill>
                  <a:srgbClr val="D4D4D4"/>
                </a:solidFill>
                <a:effectLst/>
                <a:latin typeface="-apple-system"/>
              </a:rPr>
              <a:t>Analyst</a:t>
            </a:r>
            <a:r>
              <a:rPr lang="fr-FR" b="0" i="0" dirty="0">
                <a:solidFill>
                  <a:srgbClr val="D4D4D4"/>
                </a:solidFill>
                <a:effectLst/>
                <a:latin typeface="-apple-system"/>
              </a:rPr>
              <a:t>, spécialiste des organisations, utilisent l’interface en clic de Salesforce pour automatiser les processus métier.</a:t>
            </a:r>
          </a:p>
          <a:p>
            <a:pPr marL="742950" lvl="1" indent="-285750" algn="just">
              <a:buFont typeface="Arial" panose="020B0604020202020204" pitchFamily="34" charset="0"/>
              <a:buChar char="•"/>
            </a:pPr>
            <a:r>
              <a:rPr lang="fr-FR" b="0" i="0" dirty="0">
                <a:solidFill>
                  <a:srgbClr val="D4D4D4"/>
                </a:solidFill>
                <a:effectLst/>
                <a:latin typeface="-apple-system"/>
              </a:rPr>
              <a:t>Pour les besoins spécifiques qui dépasse les capacités de ces outils, on fait appel aux développeurs, dont je fais partie</a:t>
            </a:r>
          </a:p>
        </p:txBody>
      </p:sp>
    </p:spTree>
    <p:extLst>
      <p:ext uri="{BB962C8B-B14F-4D97-AF65-F5344CB8AC3E}">
        <p14:creationId xmlns:p14="http://schemas.microsoft.com/office/powerpoint/2010/main" val="181550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369718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première étape de mon travail est de concevoir des applications, c’est-à-dire partir de l’expression des besoins, utiliser mes compétences en génie logiciel pour produire des diagrammes techniquement notamment en utilisant la norme UML. J’utilise principalement les diagrammes de classe, cas d’utilisation et séquence. </a:t>
            </a:r>
          </a:p>
        </p:txBody>
      </p:sp>
    </p:spTree>
    <p:extLst>
      <p:ext uri="{BB962C8B-B14F-4D97-AF65-F5344CB8AC3E}">
        <p14:creationId xmlns:p14="http://schemas.microsoft.com/office/powerpoint/2010/main" val="378769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Ensuite, il faut implémenter l’application, donc à partir des spécifications et des diagrammes, on va écrire du code qui implémente ces derniers. Ce code doit ensuite être testé de façon extensive afin de s’assurer qu’il fonctionne correctement</a:t>
            </a:r>
          </a:p>
        </p:txBody>
      </p:sp>
    </p:spTree>
    <p:extLst>
      <p:ext uri="{BB962C8B-B14F-4D97-AF65-F5344CB8AC3E}">
        <p14:creationId xmlns:p14="http://schemas.microsoft.com/office/powerpoint/2010/main" val="2129142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En tant que développeur </a:t>
            </a:r>
            <a:r>
              <a:rPr lang="fr-FR" dirty="0" err="1"/>
              <a:t>Fullstack</a:t>
            </a:r>
            <a:r>
              <a:rPr lang="fr-FR" dirty="0"/>
              <a:t>, je peux intervenir sur toute la chaine du développement : aussi bien la mise en place de la base de données que l’écriture du code backend implémentant la logique métiers, ou encore l’écriture du code frontend pour la logique de l’interface utilisateur. Je peux également être amené à écrire de la documentation, technique ou utilisateur, de l’application.</a:t>
            </a:r>
          </a:p>
        </p:txBody>
      </p:sp>
    </p:spTree>
    <p:extLst>
      <p:ext uri="{BB962C8B-B14F-4D97-AF65-F5344CB8AC3E}">
        <p14:creationId xmlns:p14="http://schemas.microsoft.com/office/powerpoint/2010/main" val="69195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Je vais maintenant vous présenter la plateforme sur laquelle j’interviens en tant que développeur : Salesforce</a:t>
            </a:r>
            <a:endParaRPr lang="fr-FR" dirty="0"/>
          </a:p>
        </p:txBody>
      </p:sp>
    </p:spTree>
    <p:extLst>
      <p:ext uri="{BB962C8B-B14F-4D97-AF65-F5344CB8AC3E}">
        <p14:creationId xmlns:p14="http://schemas.microsoft.com/office/powerpoint/2010/main" val="1676765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err="1">
                <a:solidFill>
                  <a:srgbClr val="D4D4D4"/>
                </a:solidFill>
                <a:effectLst/>
                <a:latin typeface="-apple-system"/>
              </a:rPr>
              <a:t>Saleforce</a:t>
            </a:r>
            <a:r>
              <a:rPr lang="fr-FR" b="0" i="0" dirty="0">
                <a:solidFill>
                  <a:srgbClr val="D4D4D4"/>
                </a:solidFill>
                <a:effectLst/>
                <a:latin typeface="-apple-system"/>
              </a:rPr>
              <a:t> est</a:t>
            </a:r>
          </a:p>
          <a:p>
            <a:pPr algn="just">
              <a:buFont typeface="Arial" panose="020B0604020202020204" pitchFamily="34" charset="0"/>
              <a:buChar char="•"/>
            </a:pPr>
            <a:r>
              <a:rPr lang="fr-FR" b="0" i="0" dirty="0">
                <a:solidFill>
                  <a:srgbClr val="D4D4D4"/>
                </a:solidFill>
                <a:effectLst/>
                <a:latin typeface="-apple-system"/>
              </a:rPr>
              <a:t>Un progiciel de gestion intégré orienté CRM</a:t>
            </a:r>
          </a:p>
          <a:p>
            <a:pPr algn="just">
              <a:buFont typeface="Arial" panose="020B0604020202020204" pitchFamily="34" charset="0"/>
              <a:buChar char="•"/>
            </a:pPr>
            <a:r>
              <a:rPr lang="fr-FR" b="0" i="0" dirty="0">
                <a:solidFill>
                  <a:srgbClr val="D4D4D4"/>
                </a:solidFill>
                <a:effectLst/>
                <a:latin typeface="-apple-system"/>
              </a:rPr>
              <a:t>Se présente sous la forme d’une platform as a service hébergée sur AWS</a:t>
            </a:r>
          </a:p>
        </p:txBody>
      </p:sp>
    </p:spTree>
    <p:extLst>
      <p:ext uri="{BB962C8B-B14F-4D97-AF65-F5344CB8AC3E}">
        <p14:creationId xmlns:p14="http://schemas.microsoft.com/office/powerpoint/2010/main" val="3332408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Son but est</a:t>
            </a:r>
          </a:p>
          <a:p>
            <a:pPr algn="just">
              <a:buFont typeface="Arial" panose="020B0604020202020204" pitchFamily="34" charset="0"/>
              <a:buChar char="•"/>
            </a:pPr>
            <a:r>
              <a:rPr lang="fr-FR" b="0" i="0" dirty="0">
                <a:solidFill>
                  <a:srgbClr val="D4D4D4"/>
                </a:solidFill>
                <a:effectLst/>
                <a:latin typeface="-apple-system"/>
              </a:rPr>
              <a:t>Accélérer la transition numérique dans les entreprises en facilitant l’automatisation des processus métiers par des applications</a:t>
            </a:r>
          </a:p>
          <a:p>
            <a:pPr algn="just">
              <a:buFont typeface="Arial" panose="020B0604020202020204" pitchFamily="34" charset="0"/>
              <a:buChar char="•"/>
            </a:pPr>
            <a:r>
              <a:rPr lang="fr-FR" b="0" i="0" dirty="0">
                <a:solidFill>
                  <a:srgbClr val="D4D4D4"/>
                </a:solidFill>
                <a:effectLst/>
                <a:latin typeface="-apple-system"/>
              </a:rPr>
              <a:t>Présente beaucoup d’avantage pour créer des applications par rapport à d’autres outils, en effet, tout le standard dont une application à besoin est déjà disponible :</a:t>
            </a:r>
          </a:p>
          <a:p>
            <a:pPr marL="742950" lvl="1" indent="-285750" algn="just">
              <a:buFont typeface="Arial" panose="020B0604020202020204" pitchFamily="34" charset="0"/>
              <a:buChar char="•"/>
            </a:pPr>
            <a:r>
              <a:rPr lang="fr-FR" b="0" i="0" dirty="0">
                <a:solidFill>
                  <a:srgbClr val="D4D4D4"/>
                </a:solidFill>
                <a:effectLst/>
                <a:latin typeface="-apple-system"/>
              </a:rPr>
              <a:t>Utilisateurs et droits</a:t>
            </a:r>
          </a:p>
          <a:p>
            <a:pPr marL="742950" lvl="1" indent="-285750" algn="just">
              <a:buFont typeface="Arial" panose="020B0604020202020204" pitchFamily="34" charset="0"/>
              <a:buChar char="•"/>
            </a:pPr>
            <a:r>
              <a:rPr lang="fr-FR" b="0" i="0" dirty="0">
                <a:solidFill>
                  <a:srgbClr val="D4D4D4"/>
                </a:solidFill>
                <a:effectLst/>
                <a:latin typeface="-apple-system"/>
              </a:rPr>
              <a:t>Sécurité</a:t>
            </a:r>
          </a:p>
          <a:p>
            <a:pPr marL="742950" lvl="1" indent="-285750" algn="just">
              <a:buFont typeface="Arial" panose="020B0604020202020204" pitchFamily="34" charset="0"/>
              <a:buChar char="•"/>
            </a:pPr>
            <a:r>
              <a:rPr lang="fr-FR" b="0" i="0" dirty="0">
                <a:solidFill>
                  <a:srgbClr val="D4D4D4"/>
                </a:solidFill>
                <a:effectLst/>
                <a:latin typeface="-apple-system"/>
              </a:rPr>
              <a:t>Application Mobile</a:t>
            </a:r>
          </a:p>
          <a:p>
            <a:pPr marL="742950" lvl="1" indent="-285750" algn="just">
              <a:buFont typeface="Arial" panose="020B0604020202020204" pitchFamily="34" charset="0"/>
              <a:buChar char="•"/>
            </a:pPr>
            <a:r>
              <a:rPr lang="fr-FR" b="0" i="0" dirty="0" err="1">
                <a:solidFill>
                  <a:srgbClr val="D4D4D4"/>
                </a:solidFill>
                <a:effectLst/>
                <a:latin typeface="-apple-system"/>
              </a:rPr>
              <a:t>Reporting</a:t>
            </a:r>
            <a:r>
              <a:rPr lang="fr-FR" b="0" i="0" dirty="0">
                <a:solidFill>
                  <a:srgbClr val="D4D4D4"/>
                </a:solidFill>
                <a:effectLst/>
                <a:latin typeface="-apple-system"/>
              </a:rPr>
              <a:t> &amp; Analytics</a:t>
            </a:r>
          </a:p>
          <a:p>
            <a:pPr algn="just">
              <a:buFont typeface="Arial" panose="020B0604020202020204" pitchFamily="34" charset="0"/>
              <a:buChar char="•"/>
            </a:pPr>
            <a:r>
              <a:rPr lang="fr-FR" b="0" i="0" dirty="0">
                <a:solidFill>
                  <a:srgbClr val="D4D4D4"/>
                </a:solidFill>
                <a:effectLst/>
                <a:latin typeface="-apple-system"/>
              </a:rPr>
              <a:t>Permettant de se concentrer sur le métier</a:t>
            </a:r>
          </a:p>
          <a:p>
            <a:pPr algn="just">
              <a:buFont typeface="Arial" panose="020B0604020202020204" pitchFamily="34" charset="0"/>
              <a:buChar char="•"/>
            </a:pPr>
            <a:r>
              <a:rPr lang="fr-FR" b="0" i="0" dirty="0">
                <a:solidFill>
                  <a:srgbClr val="D4D4D4"/>
                </a:solidFill>
                <a:effectLst/>
                <a:latin typeface="-apple-system"/>
              </a:rPr>
              <a:t>Un autre gros avantage est </a:t>
            </a:r>
            <a:r>
              <a:rPr lang="fr-FR" b="1" i="0" dirty="0">
                <a:solidFill>
                  <a:srgbClr val="D4D4D4"/>
                </a:solidFill>
                <a:effectLst/>
                <a:latin typeface="-apple-system"/>
              </a:rPr>
              <a:t>l’aspect cloud de la plateforme</a:t>
            </a:r>
            <a:r>
              <a:rPr lang="fr-FR" b="0" i="0" dirty="0">
                <a:solidFill>
                  <a:srgbClr val="D4D4D4"/>
                </a:solidFill>
                <a:effectLst/>
                <a:latin typeface="-apple-system"/>
              </a:rPr>
              <a:t> qui permet de ne pas gérer les infrastructures ou le passage à l’échelle.</a:t>
            </a:r>
          </a:p>
        </p:txBody>
      </p:sp>
    </p:spTree>
    <p:extLst>
      <p:ext uri="{BB962C8B-B14F-4D97-AF65-F5344CB8AC3E}">
        <p14:creationId xmlns:p14="http://schemas.microsoft.com/office/powerpoint/2010/main" val="1136772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La partie de la plateforme sur </a:t>
            </a:r>
            <a:r>
              <a:rPr lang="fr-FR" b="0" i="0" dirty="0" err="1">
                <a:solidFill>
                  <a:srgbClr val="D4D4D4"/>
                </a:solidFill>
                <a:effectLst/>
                <a:latin typeface="-apple-system"/>
              </a:rPr>
              <a:t>laquel</a:t>
            </a:r>
            <a:r>
              <a:rPr lang="fr-FR" b="0" i="0" dirty="0">
                <a:solidFill>
                  <a:srgbClr val="D4D4D4"/>
                </a:solidFill>
                <a:effectLst/>
                <a:latin typeface="-apple-system"/>
              </a:rPr>
              <a:t> j’intervient, </a:t>
            </a:r>
            <a:r>
              <a:rPr lang="fr-FR" b="0" i="0" u="none" strike="noStrike" dirty="0">
                <a:solidFill>
                  <a:srgbClr val="D4D4D4"/>
                </a:solidFill>
                <a:effectLst/>
                <a:latin typeface="-apple-system"/>
                <a:hlinkClick r:id="rId3" tooltip="http://Salesforce.com"/>
              </a:rPr>
              <a:t>Salesforce.com</a:t>
            </a:r>
            <a:endParaRPr lang="fr-FR" b="0" i="0" dirty="0">
              <a:solidFill>
                <a:srgbClr val="D4D4D4"/>
              </a:solidFill>
              <a:effectLst/>
              <a:latin typeface="-apple-system"/>
            </a:endParaRPr>
          </a:p>
          <a:p>
            <a:pPr algn="just">
              <a:buFont typeface="Arial" panose="020B0604020202020204" pitchFamily="34" charset="0"/>
              <a:buChar char="•"/>
            </a:pPr>
            <a:r>
              <a:rPr lang="fr-FR" b="0" i="0" dirty="0">
                <a:solidFill>
                  <a:srgbClr val="D4D4D4"/>
                </a:solidFill>
                <a:effectLst/>
                <a:latin typeface="-apple-system"/>
              </a:rPr>
              <a:t>base de données orienté objet</a:t>
            </a:r>
          </a:p>
          <a:p>
            <a:pPr algn="just">
              <a:buFont typeface="Arial" panose="020B0604020202020204" pitchFamily="34" charset="0"/>
              <a:buChar char="•"/>
            </a:pPr>
            <a:r>
              <a:rPr lang="fr-FR" b="0" i="0" dirty="0">
                <a:solidFill>
                  <a:srgbClr val="D4D4D4"/>
                </a:solidFill>
                <a:effectLst/>
                <a:latin typeface="-apple-system"/>
              </a:rPr>
              <a:t>beaucoup de choses déjà configurées</a:t>
            </a:r>
          </a:p>
          <a:p>
            <a:pPr marL="742950" lvl="1" indent="-285750" algn="just">
              <a:buFont typeface="Arial" panose="020B0604020202020204" pitchFamily="34" charset="0"/>
              <a:buChar char="•"/>
            </a:pPr>
            <a:r>
              <a:rPr lang="fr-FR" b="0" i="0" dirty="0">
                <a:solidFill>
                  <a:srgbClr val="D4D4D4"/>
                </a:solidFill>
                <a:effectLst/>
                <a:latin typeface="-apple-system"/>
              </a:rPr>
              <a:t>les utilisateurs</a:t>
            </a:r>
          </a:p>
          <a:p>
            <a:pPr marL="742950" lvl="1" indent="-285750" algn="just">
              <a:buFont typeface="Arial" panose="020B0604020202020204" pitchFamily="34" charset="0"/>
              <a:buChar char="•"/>
            </a:pPr>
            <a:r>
              <a:rPr lang="fr-FR" b="0" i="0" dirty="0">
                <a:solidFill>
                  <a:srgbClr val="D4D4D4"/>
                </a:solidFill>
                <a:effectLst/>
                <a:latin typeface="-apple-system"/>
              </a:rPr>
              <a:t>des permissions</a:t>
            </a:r>
          </a:p>
          <a:p>
            <a:pPr algn="just">
              <a:buFont typeface="Arial" panose="020B0604020202020204" pitchFamily="34" charset="0"/>
              <a:buChar char="•"/>
            </a:pPr>
            <a:r>
              <a:rPr lang="fr-FR" b="0" i="0" dirty="0">
                <a:solidFill>
                  <a:srgbClr val="D4D4D4"/>
                </a:solidFill>
                <a:effectLst/>
                <a:latin typeface="-apple-system"/>
              </a:rPr>
              <a:t>Parmi les objets préconfigurés, on trouve aussi tous les </a:t>
            </a:r>
            <a:r>
              <a:rPr lang="fr-FR" b="1" i="0" dirty="0">
                <a:solidFill>
                  <a:srgbClr val="D4D4D4"/>
                </a:solidFill>
                <a:effectLst/>
                <a:latin typeface="-apple-system"/>
              </a:rPr>
              <a:t>objets de base d’un CRM</a:t>
            </a:r>
            <a:r>
              <a:rPr lang="fr-FR" b="0" i="0" dirty="0">
                <a:solidFill>
                  <a:srgbClr val="D4D4D4"/>
                </a:solidFill>
                <a:effectLst/>
                <a:latin typeface="-apple-system"/>
              </a:rPr>
              <a:t> comme </a:t>
            </a:r>
            <a:r>
              <a:rPr lang="fr-FR" b="0" i="0" dirty="0" err="1">
                <a:solidFill>
                  <a:srgbClr val="D4D4D4"/>
                </a:solidFill>
                <a:effectLst/>
                <a:latin typeface="-apple-system"/>
              </a:rPr>
              <a:t>Account</a:t>
            </a:r>
            <a:r>
              <a:rPr lang="fr-FR" b="0" i="0" dirty="0">
                <a:solidFill>
                  <a:srgbClr val="D4D4D4"/>
                </a:solidFill>
                <a:effectLst/>
                <a:latin typeface="-apple-system"/>
              </a:rPr>
              <a:t>, Lead et Campaign par exemple</a:t>
            </a:r>
          </a:p>
          <a:p>
            <a:pPr algn="just">
              <a:buFont typeface="Arial" panose="020B0604020202020204" pitchFamily="34" charset="0"/>
              <a:buChar char="•"/>
            </a:pPr>
            <a:r>
              <a:rPr lang="fr-FR" b="0" i="0" dirty="0">
                <a:solidFill>
                  <a:srgbClr val="D4D4D4"/>
                </a:solidFill>
                <a:effectLst/>
                <a:latin typeface="-apple-system"/>
              </a:rPr>
              <a:t>L’intérêt est la possibilité pour l’intégrateur de créer des objets personnalisés</a:t>
            </a:r>
          </a:p>
          <a:p>
            <a:pPr algn="just">
              <a:buFont typeface="Arial" panose="020B0604020202020204" pitchFamily="34" charset="0"/>
              <a:buChar char="•"/>
            </a:pPr>
            <a:r>
              <a:rPr lang="fr-FR" b="0" i="0" u="none" strike="noStrike" dirty="0">
                <a:solidFill>
                  <a:srgbClr val="D4D4D4"/>
                </a:solidFill>
                <a:effectLst/>
                <a:latin typeface="-apple-system"/>
                <a:hlinkClick r:id="rId3" tooltip="http://Salesforce.com"/>
              </a:rPr>
              <a:t>Salesforce.com</a:t>
            </a:r>
            <a:r>
              <a:rPr lang="fr-FR" b="0" i="0" dirty="0">
                <a:solidFill>
                  <a:srgbClr val="D4D4D4"/>
                </a:solidFill>
                <a:effectLst/>
                <a:latin typeface="-apple-system"/>
              </a:rPr>
              <a:t> est accessible via **des interfaces graphiques web et </a:t>
            </a:r>
            <a:r>
              <a:rPr lang="fr-FR" b="1" i="0" dirty="0">
                <a:solidFill>
                  <a:srgbClr val="D4D4D4"/>
                </a:solidFill>
                <a:effectLst/>
                <a:latin typeface="-apple-system"/>
              </a:rPr>
              <a:t>mobile</a:t>
            </a:r>
            <a:r>
              <a:rPr lang="fr-FR" b="0" i="0" dirty="0">
                <a:solidFill>
                  <a:srgbClr val="D4D4D4"/>
                </a:solidFill>
                <a:effectLst/>
                <a:latin typeface="-apple-system"/>
              </a:rPr>
              <a:t>.</a:t>
            </a:r>
          </a:p>
        </p:txBody>
      </p:sp>
    </p:spTree>
    <p:extLst>
      <p:ext uri="{BB962C8B-B14F-4D97-AF65-F5344CB8AC3E}">
        <p14:creationId xmlns:p14="http://schemas.microsoft.com/office/powerpoint/2010/main" val="225222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Afin de faciliter l’intégration, beaucoup d’outils sont mis à disposition pour implémenter des processus métiers sans recourir à du code.</a:t>
            </a:r>
          </a:p>
          <a:p>
            <a:pPr algn="just">
              <a:buFont typeface="Arial" panose="020B0604020202020204" pitchFamily="34" charset="0"/>
              <a:buChar char="•"/>
            </a:pPr>
            <a:r>
              <a:rPr lang="fr-FR" b="0" i="0" dirty="0">
                <a:solidFill>
                  <a:srgbClr val="D4D4D4"/>
                </a:solidFill>
                <a:effectLst/>
                <a:latin typeface="-apple-system"/>
              </a:rPr>
              <a:t>On peut ainsi créer des objets personnalisés,</a:t>
            </a:r>
          </a:p>
          <a:p>
            <a:pPr algn="just">
              <a:buFont typeface="Arial" panose="020B0604020202020204" pitchFamily="34" charset="0"/>
              <a:buChar char="•"/>
            </a:pPr>
            <a:r>
              <a:rPr lang="fr-FR" b="0" i="0" dirty="0">
                <a:solidFill>
                  <a:srgbClr val="D4D4D4"/>
                </a:solidFill>
                <a:effectLst/>
                <a:latin typeface="-apple-system"/>
              </a:rPr>
              <a:t>des processus, gérer les droits,</a:t>
            </a:r>
          </a:p>
          <a:p>
            <a:pPr algn="just">
              <a:buFont typeface="Arial" panose="020B0604020202020204" pitchFamily="34" charset="0"/>
              <a:buChar char="•"/>
            </a:pPr>
            <a:r>
              <a:rPr lang="fr-FR" b="0" i="0" dirty="0">
                <a:solidFill>
                  <a:srgbClr val="D4D4D4"/>
                </a:solidFill>
                <a:effectLst/>
                <a:latin typeface="-apple-system"/>
              </a:rPr>
              <a:t>créer des </a:t>
            </a:r>
            <a:r>
              <a:rPr lang="fr-FR" b="0" i="0" dirty="0" err="1">
                <a:solidFill>
                  <a:srgbClr val="D4D4D4"/>
                </a:solidFill>
                <a:effectLst/>
                <a:latin typeface="-apple-system"/>
              </a:rPr>
              <a:t>reportings</a:t>
            </a:r>
            <a:r>
              <a:rPr lang="fr-FR" b="0" i="0" dirty="0">
                <a:solidFill>
                  <a:srgbClr val="D4D4D4"/>
                </a:solidFill>
                <a:effectLst/>
                <a:latin typeface="-apple-system"/>
              </a:rPr>
              <a:t> &amp; </a:t>
            </a:r>
            <a:r>
              <a:rPr lang="fr-FR" b="0" i="0" dirty="0" err="1">
                <a:solidFill>
                  <a:srgbClr val="D4D4D4"/>
                </a:solidFill>
                <a:effectLst/>
                <a:latin typeface="-apple-system"/>
              </a:rPr>
              <a:t>analytics</a:t>
            </a:r>
            <a:r>
              <a:rPr lang="fr-FR" b="0" i="0" dirty="0">
                <a:solidFill>
                  <a:srgbClr val="D4D4D4"/>
                </a:solidFill>
                <a:effectLst/>
                <a:latin typeface="-apple-system"/>
              </a:rPr>
              <a:t>,</a:t>
            </a:r>
          </a:p>
          <a:p>
            <a:pPr algn="just"/>
            <a:r>
              <a:rPr lang="fr-FR" b="0" i="0" dirty="0">
                <a:solidFill>
                  <a:srgbClr val="D4D4D4"/>
                </a:solidFill>
                <a:effectLst/>
                <a:latin typeface="-apple-system"/>
              </a:rPr>
              <a:t>tout ça en configuration via l’interface graphique. Mais certains besoins dépassent les capacités de ces outils. On a dans ces cas là recours au code.</a:t>
            </a:r>
          </a:p>
        </p:txBody>
      </p:sp>
    </p:spTree>
    <p:extLst>
      <p:ext uri="{BB962C8B-B14F-4D97-AF65-F5344CB8AC3E}">
        <p14:creationId xmlns:p14="http://schemas.microsoft.com/office/powerpoint/2010/main" val="1183042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Pour développer du backend custom, Salesforce mets à disposition</a:t>
            </a:r>
          </a:p>
          <a:p>
            <a:pPr algn="just">
              <a:buFont typeface="Arial" panose="020B0604020202020204" pitchFamily="34" charset="0"/>
              <a:buChar char="•"/>
            </a:pPr>
            <a:r>
              <a:rPr lang="fr-FR" b="1" i="0" dirty="0">
                <a:solidFill>
                  <a:srgbClr val="D4D4D4"/>
                </a:solidFill>
                <a:effectLst/>
                <a:latin typeface="-apple-system"/>
              </a:rPr>
              <a:t>APEX</a:t>
            </a:r>
            <a:r>
              <a:rPr lang="fr-FR" b="0" i="0" dirty="0">
                <a:solidFill>
                  <a:srgbClr val="D4D4D4"/>
                </a:solidFill>
                <a:effectLst/>
                <a:latin typeface="-apple-system"/>
              </a:rPr>
              <a:t>, un langage impératif orienté objet ressemblant à C# et à java avec des </a:t>
            </a:r>
            <a:r>
              <a:rPr lang="fr-FR" b="1" i="0" dirty="0">
                <a:solidFill>
                  <a:srgbClr val="D4D4D4"/>
                </a:solidFill>
                <a:effectLst/>
                <a:latin typeface="-apple-system"/>
              </a:rPr>
              <a:t>instructions DML</a:t>
            </a:r>
            <a:endParaRPr lang="fr-FR" b="0" i="0" dirty="0">
              <a:solidFill>
                <a:srgbClr val="D4D4D4"/>
              </a:solidFill>
              <a:effectLst/>
              <a:latin typeface="-apple-system"/>
            </a:endParaRPr>
          </a:p>
          <a:p>
            <a:pPr algn="just">
              <a:buFont typeface="Arial" panose="020B0604020202020204" pitchFamily="34" charset="0"/>
              <a:buChar char="•"/>
            </a:pPr>
            <a:r>
              <a:rPr lang="fr-FR" b="0" i="0" dirty="0">
                <a:solidFill>
                  <a:srgbClr val="D4D4D4"/>
                </a:solidFill>
                <a:effectLst/>
                <a:latin typeface="-apple-system"/>
              </a:rPr>
              <a:t>le langage de </a:t>
            </a:r>
            <a:r>
              <a:rPr lang="fr-FR" b="1" i="0" dirty="0">
                <a:solidFill>
                  <a:srgbClr val="D4D4D4"/>
                </a:solidFill>
                <a:effectLst/>
                <a:latin typeface="-apple-system"/>
              </a:rPr>
              <a:t>requête SOQL</a:t>
            </a:r>
            <a:r>
              <a:rPr lang="fr-FR" b="0" i="0" dirty="0">
                <a:solidFill>
                  <a:srgbClr val="D4D4D4"/>
                </a:solidFill>
                <a:effectLst/>
                <a:latin typeface="-apple-system"/>
              </a:rPr>
              <a:t> pour interagir avec la base de données.</a:t>
            </a:r>
          </a:p>
          <a:p>
            <a:pPr algn="just"/>
            <a:r>
              <a:rPr lang="fr-FR" b="0" i="0" dirty="0">
                <a:solidFill>
                  <a:srgbClr val="D4D4D4"/>
                </a:solidFill>
                <a:effectLst/>
                <a:latin typeface="-apple-system"/>
              </a:rPr>
              <a:t>Ils permettent de développer des composants logiciels tels que</a:t>
            </a:r>
          </a:p>
          <a:p>
            <a:pPr algn="just">
              <a:buFont typeface="Arial" panose="020B0604020202020204" pitchFamily="34" charset="0"/>
              <a:buChar char="•"/>
            </a:pPr>
            <a:r>
              <a:rPr lang="fr-FR" b="0" i="0" dirty="0">
                <a:solidFill>
                  <a:srgbClr val="D4D4D4"/>
                </a:solidFill>
                <a:effectLst/>
                <a:latin typeface="-apple-system"/>
              </a:rPr>
              <a:t>les triggers sur la base de données,</a:t>
            </a:r>
          </a:p>
          <a:p>
            <a:pPr algn="just">
              <a:buFont typeface="Arial" panose="020B0604020202020204" pitchFamily="34" charset="0"/>
              <a:buChar char="•"/>
            </a:pPr>
            <a:r>
              <a:rPr lang="fr-FR" b="0" i="0" dirty="0">
                <a:solidFill>
                  <a:srgbClr val="D4D4D4"/>
                </a:solidFill>
                <a:effectLst/>
                <a:latin typeface="-apple-system"/>
              </a:rPr>
              <a:t>les </a:t>
            </a:r>
            <a:r>
              <a:rPr lang="fr-FR" b="0" i="0" dirty="0" err="1">
                <a:solidFill>
                  <a:srgbClr val="D4D4D4"/>
                </a:solidFill>
                <a:effectLst/>
                <a:latin typeface="-apple-system"/>
              </a:rPr>
              <a:t>batchs</a:t>
            </a:r>
            <a:r>
              <a:rPr lang="fr-FR" b="0" i="0" dirty="0">
                <a:solidFill>
                  <a:srgbClr val="D4D4D4"/>
                </a:solidFill>
                <a:effectLst/>
                <a:latin typeface="-apple-system"/>
              </a:rPr>
              <a:t> (traitement par lot)</a:t>
            </a:r>
          </a:p>
          <a:p>
            <a:pPr algn="just">
              <a:buFont typeface="Arial" panose="020B0604020202020204" pitchFamily="34" charset="0"/>
              <a:buChar char="•"/>
            </a:pPr>
            <a:r>
              <a:rPr lang="fr-FR" b="0" i="0" dirty="0">
                <a:solidFill>
                  <a:srgbClr val="D4D4D4"/>
                </a:solidFill>
                <a:effectLst/>
                <a:latin typeface="-apple-system"/>
              </a:rPr>
              <a:t>des services web.</a:t>
            </a:r>
          </a:p>
        </p:txBody>
      </p:sp>
    </p:spTree>
    <p:extLst>
      <p:ext uri="{BB962C8B-B14F-4D97-AF65-F5344CB8AC3E}">
        <p14:creationId xmlns:p14="http://schemas.microsoft.com/office/powerpoint/2010/main" val="2055607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 typeface="Arial" panose="020B0604020202020204" pitchFamily="34" charset="0"/>
              <a:buChar char="•"/>
            </a:pPr>
            <a:r>
              <a:rPr lang="fr-FR" b="0" i="0" dirty="0">
                <a:solidFill>
                  <a:srgbClr val="D4D4D4"/>
                </a:solidFill>
                <a:effectLst/>
                <a:latin typeface="-apple-system"/>
              </a:rPr>
              <a:t>Salesforce dispose d’un </a:t>
            </a:r>
            <a:r>
              <a:rPr lang="fr-FR" b="0" i="0" dirty="0" err="1">
                <a:solidFill>
                  <a:srgbClr val="D4D4D4"/>
                </a:solidFill>
                <a:effectLst/>
                <a:latin typeface="-apple-system"/>
              </a:rPr>
              <a:t>fontend</a:t>
            </a:r>
            <a:r>
              <a:rPr lang="fr-FR" b="0" i="0" dirty="0">
                <a:solidFill>
                  <a:srgbClr val="D4D4D4"/>
                </a:solidFill>
                <a:effectLst/>
                <a:latin typeface="-apple-system"/>
              </a:rPr>
              <a:t> appelé Lightning.</a:t>
            </a:r>
          </a:p>
          <a:p>
            <a:pPr algn="just">
              <a:buFont typeface="Arial" panose="020B0604020202020204" pitchFamily="34" charset="0"/>
              <a:buChar char="•"/>
            </a:pPr>
            <a:r>
              <a:rPr lang="fr-FR" b="0" i="0" dirty="0">
                <a:solidFill>
                  <a:srgbClr val="D4D4D4"/>
                </a:solidFill>
                <a:effectLst/>
                <a:latin typeface="-apple-system"/>
              </a:rPr>
              <a:t>Pour développer du frontend personnalisé, il faut développer des composants pour </a:t>
            </a:r>
            <a:r>
              <a:rPr lang="fr-FR" b="0" i="0" dirty="0" err="1">
                <a:solidFill>
                  <a:srgbClr val="D4D4D4"/>
                </a:solidFill>
                <a:effectLst/>
                <a:latin typeface="-apple-system"/>
              </a:rPr>
              <a:t>lightning</a:t>
            </a:r>
            <a:r>
              <a:rPr lang="fr-FR" b="0" i="0" dirty="0">
                <a:solidFill>
                  <a:srgbClr val="D4D4D4"/>
                </a:solidFill>
                <a:effectLst/>
                <a:latin typeface="-apple-system"/>
              </a:rPr>
              <a:t>.</a:t>
            </a:r>
          </a:p>
          <a:p>
            <a:pPr algn="just">
              <a:buFont typeface="Arial" panose="020B0604020202020204" pitchFamily="34" charset="0"/>
              <a:buChar char="•"/>
            </a:pPr>
            <a:r>
              <a:rPr lang="fr-FR" b="0" i="0" dirty="0">
                <a:solidFill>
                  <a:srgbClr val="D4D4D4"/>
                </a:solidFill>
                <a:effectLst/>
                <a:latin typeface="-apple-system"/>
              </a:rPr>
              <a:t>Deux </a:t>
            </a:r>
            <a:r>
              <a:rPr lang="fr-FR" b="0" i="0" dirty="0" err="1">
                <a:solidFill>
                  <a:srgbClr val="D4D4D4"/>
                </a:solidFill>
                <a:effectLst/>
                <a:latin typeface="-apple-system"/>
              </a:rPr>
              <a:t>frameworks</a:t>
            </a:r>
            <a:r>
              <a:rPr lang="fr-FR" b="0" i="0" dirty="0">
                <a:solidFill>
                  <a:srgbClr val="D4D4D4"/>
                </a:solidFill>
                <a:effectLst/>
                <a:latin typeface="-apple-system"/>
              </a:rPr>
              <a:t> sont proposé,</a:t>
            </a:r>
          </a:p>
          <a:p>
            <a:pPr marL="742950" lvl="1" indent="-285750" algn="just">
              <a:buFont typeface="Arial" panose="020B0604020202020204" pitchFamily="34" charset="0"/>
              <a:buChar char="•"/>
            </a:pPr>
            <a:r>
              <a:rPr lang="fr-FR" b="0" i="0" dirty="0">
                <a:solidFill>
                  <a:srgbClr val="D4D4D4"/>
                </a:solidFill>
                <a:effectLst/>
                <a:latin typeface="-apple-system"/>
              </a:rPr>
              <a:t>Aura qui est en vie et</a:t>
            </a:r>
          </a:p>
          <a:p>
            <a:pPr marL="742950" lvl="1" indent="-285750" algn="just">
              <a:buFont typeface="Arial" panose="020B0604020202020204" pitchFamily="34" charset="0"/>
              <a:buChar char="•"/>
            </a:pPr>
            <a:r>
              <a:rPr lang="fr-FR" b="0" i="0" dirty="0">
                <a:solidFill>
                  <a:srgbClr val="D4D4D4"/>
                </a:solidFill>
                <a:effectLst/>
                <a:latin typeface="-apple-system"/>
              </a:rPr>
              <a:t>Lightning Web composant, son remplaçant. Je vais vous parler plus en détail de LWC car c’est celui que j’utilise.</a:t>
            </a:r>
          </a:p>
        </p:txBody>
      </p:sp>
    </p:spTree>
    <p:extLst>
      <p:ext uri="{BB962C8B-B14F-4D97-AF65-F5344CB8AC3E}">
        <p14:creationId xmlns:p14="http://schemas.microsoft.com/office/powerpoint/2010/main" val="4163515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Un composant LWC se </a:t>
            </a:r>
            <a:r>
              <a:rPr lang="fr-FR" b="0" i="0" dirty="0" err="1">
                <a:solidFill>
                  <a:srgbClr val="D4D4D4"/>
                </a:solidFill>
                <a:effectLst/>
                <a:latin typeface="-apple-system"/>
              </a:rPr>
              <a:t>constuit</a:t>
            </a:r>
            <a:r>
              <a:rPr lang="fr-FR" b="0" i="0" dirty="0">
                <a:solidFill>
                  <a:srgbClr val="D4D4D4"/>
                </a:solidFill>
                <a:effectLst/>
                <a:latin typeface="-apple-system"/>
              </a:rPr>
              <a:t> à l’aide</a:t>
            </a:r>
          </a:p>
          <a:p>
            <a:pPr algn="just">
              <a:buFont typeface="Arial" panose="020B0604020202020204" pitchFamily="34" charset="0"/>
              <a:buChar char="•"/>
            </a:pPr>
            <a:r>
              <a:rPr lang="fr-FR" b="0" i="0" dirty="0">
                <a:solidFill>
                  <a:srgbClr val="D4D4D4"/>
                </a:solidFill>
                <a:effectLst/>
                <a:latin typeface="-apple-system"/>
              </a:rPr>
              <a:t>d’un fichier HTML pour le </a:t>
            </a:r>
            <a:r>
              <a:rPr lang="fr-FR" b="0" i="0" dirty="0" err="1">
                <a:solidFill>
                  <a:srgbClr val="D4D4D4"/>
                </a:solidFill>
                <a:effectLst/>
                <a:latin typeface="-apple-system"/>
              </a:rPr>
              <a:t>template</a:t>
            </a:r>
            <a:r>
              <a:rPr lang="fr-FR" b="0" i="0" dirty="0">
                <a:solidFill>
                  <a:srgbClr val="D4D4D4"/>
                </a:solidFill>
                <a:effectLst/>
                <a:latin typeface="-apple-system"/>
              </a:rPr>
              <a:t>,</a:t>
            </a:r>
          </a:p>
          <a:p>
            <a:pPr algn="just">
              <a:buFont typeface="Arial" panose="020B0604020202020204" pitchFamily="34" charset="0"/>
              <a:buChar char="•"/>
            </a:pPr>
            <a:r>
              <a:rPr lang="fr-FR" b="0" i="0" dirty="0">
                <a:solidFill>
                  <a:srgbClr val="D4D4D4"/>
                </a:solidFill>
                <a:effectLst/>
                <a:latin typeface="-apple-system"/>
              </a:rPr>
              <a:t>une page CSS pour les styles et</a:t>
            </a:r>
          </a:p>
          <a:p>
            <a:pPr algn="just">
              <a:buFont typeface="Arial" panose="020B0604020202020204" pitchFamily="34" charset="0"/>
              <a:buChar char="•"/>
            </a:pPr>
            <a:r>
              <a:rPr lang="fr-FR" b="0" i="0" dirty="0">
                <a:solidFill>
                  <a:srgbClr val="D4D4D4"/>
                </a:solidFill>
                <a:effectLst/>
                <a:latin typeface="-apple-system"/>
              </a:rPr>
              <a:t>une classe </a:t>
            </a:r>
            <a:r>
              <a:rPr lang="fr-FR" b="0" i="0" dirty="0" err="1">
                <a:solidFill>
                  <a:srgbClr val="D4D4D4"/>
                </a:solidFill>
                <a:effectLst/>
                <a:latin typeface="-apple-system"/>
              </a:rPr>
              <a:t>controleur</a:t>
            </a:r>
            <a:r>
              <a:rPr lang="fr-FR" b="0" i="0" dirty="0">
                <a:solidFill>
                  <a:srgbClr val="D4D4D4"/>
                </a:solidFill>
                <a:effectLst/>
                <a:latin typeface="-apple-system"/>
              </a:rPr>
              <a:t> javascript. </a:t>
            </a:r>
          </a:p>
          <a:p>
            <a:pPr algn="just">
              <a:buFont typeface="Arial" panose="020B0604020202020204" pitchFamily="34" charset="0"/>
              <a:buNone/>
            </a:pPr>
            <a:br>
              <a:rPr lang="fr-FR" b="0" i="0" dirty="0">
                <a:solidFill>
                  <a:srgbClr val="D4D4D4"/>
                </a:solidFill>
                <a:effectLst/>
                <a:latin typeface="-apple-system"/>
              </a:rPr>
            </a:br>
            <a:r>
              <a:rPr lang="fr-FR" b="0" i="0" dirty="0">
                <a:solidFill>
                  <a:srgbClr val="D4D4D4"/>
                </a:solidFill>
                <a:effectLst/>
                <a:latin typeface="-apple-system"/>
              </a:rPr>
              <a:t>Grace au </a:t>
            </a:r>
            <a:r>
              <a:rPr lang="fr-FR" b="1" i="0" dirty="0">
                <a:solidFill>
                  <a:srgbClr val="D4D4D4"/>
                </a:solidFill>
                <a:effectLst/>
                <a:latin typeface="-apple-system"/>
              </a:rPr>
              <a:t>Framework Lightning</a:t>
            </a:r>
            <a:r>
              <a:rPr lang="fr-FR" b="0" i="0" dirty="0">
                <a:solidFill>
                  <a:srgbClr val="D4D4D4"/>
                </a:solidFill>
                <a:effectLst/>
                <a:latin typeface="-apple-system"/>
              </a:rPr>
              <a:t> </a:t>
            </a:r>
            <a:r>
              <a:rPr lang="fr-FR" b="0" i="0" dirty="0" err="1">
                <a:solidFill>
                  <a:srgbClr val="D4D4D4"/>
                </a:solidFill>
                <a:effectLst/>
                <a:latin typeface="-apple-system"/>
              </a:rPr>
              <a:t>Lightning</a:t>
            </a:r>
            <a:r>
              <a:rPr lang="fr-FR" b="0" i="0" dirty="0">
                <a:solidFill>
                  <a:srgbClr val="D4D4D4"/>
                </a:solidFill>
                <a:effectLst/>
                <a:latin typeface="-apple-system"/>
              </a:rPr>
              <a:t> et à la technologie web moderne des </a:t>
            </a:r>
            <a:r>
              <a:rPr lang="fr-FR" b="1" i="0" dirty="0">
                <a:solidFill>
                  <a:srgbClr val="D4D4D4"/>
                </a:solidFill>
                <a:effectLst/>
                <a:latin typeface="-apple-system"/>
              </a:rPr>
              <a:t>web component</a:t>
            </a:r>
            <a:r>
              <a:rPr lang="fr-FR" b="0" i="0" dirty="0">
                <a:solidFill>
                  <a:srgbClr val="D4D4D4"/>
                </a:solidFill>
                <a:effectLst/>
                <a:latin typeface="-apple-system"/>
              </a:rPr>
              <a:t>, on peut ainsi créer des composants pour </a:t>
            </a:r>
            <a:r>
              <a:rPr lang="fr-FR" b="0" i="0" dirty="0" err="1">
                <a:solidFill>
                  <a:srgbClr val="D4D4D4"/>
                </a:solidFill>
                <a:effectLst/>
                <a:latin typeface="-apple-system"/>
              </a:rPr>
              <a:t>lightning</a:t>
            </a:r>
            <a:r>
              <a:rPr lang="fr-FR" b="0" i="0" dirty="0">
                <a:solidFill>
                  <a:srgbClr val="D4D4D4"/>
                </a:solidFill>
                <a:effectLst/>
                <a:latin typeface="-apple-system"/>
              </a:rPr>
              <a:t> en utilisant les </a:t>
            </a:r>
            <a:r>
              <a:rPr lang="fr-FR" b="1" i="0" dirty="0">
                <a:solidFill>
                  <a:srgbClr val="D4D4D4"/>
                </a:solidFill>
                <a:effectLst/>
                <a:latin typeface="-apple-system"/>
              </a:rPr>
              <a:t>standards du web</a:t>
            </a:r>
            <a:r>
              <a:rPr lang="fr-FR" b="0" i="0" dirty="0">
                <a:solidFill>
                  <a:srgbClr val="D4D4D4"/>
                </a:solidFill>
                <a:effectLst/>
                <a:latin typeface="-apple-system"/>
              </a:rPr>
              <a:t>.</a:t>
            </a:r>
          </a:p>
        </p:txBody>
      </p:sp>
    </p:spTree>
    <p:extLst>
      <p:ext uri="{BB962C8B-B14F-4D97-AF65-F5344CB8AC3E}">
        <p14:creationId xmlns:p14="http://schemas.microsoft.com/office/powerpoint/2010/main" val="375362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Pour répondre à des </a:t>
            </a:r>
            <a:r>
              <a:rPr lang="fr-FR" b="1" i="0" dirty="0">
                <a:solidFill>
                  <a:srgbClr val="D4D4D4"/>
                </a:solidFill>
                <a:effectLst/>
                <a:latin typeface="-apple-system"/>
              </a:rPr>
              <a:t>besoins partagés par beaucoup d’entreprises</a:t>
            </a:r>
            <a:r>
              <a:rPr lang="fr-FR" b="0" i="0" dirty="0">
                <a:solidFill>
                  <a:srgbClr val="D4D4D4"/>
                </a:solidFill>
                <a:effectLst/>
                <a:latin typeface="-apple-system"/>
              </a:rPr>
              <a:t>, Salesforce propose également différentes </a:t>
            </a:r>
            <a:r>
              <a:rPr lang="fr-FR" b="1" i="0" dirty="0">
                <a:solidFill>
                  <a:srgbClr val="D4D4D4"/>
                </a:solidFill>
                <a:effectLst/>
                <a:latin typeface="-apple-system"/>
              </a:rPr>
              <a:t>briques d’écosystème</a:t>
            </a:r>
            <a:r>
              <a:rPr lang="fr-FR" b="0" i="0" dirty="0">
                <a:solidFill>
                  <a:srgbClr val="D4D4D4"/>
                </a:solidFill>
                <a:effectLst/>
                <a:latin typeface="-apple-system"/>
              </a:rPr>
              <a:t>, fournissant des </a:t>
            </a:r>
            <a:r>
              <a:rPr lang="fr-FR" b="1" i="0" dirty="0">
                <a:solidFill>
                  <a:srgbClr val="D4D4D4"/>
                </a:solidFill>
                <a:effectLst/>
                <a:latin typeface="-apple-system"/>
              </a:rPr>
              <a:t>outils et de la logique spécifiques</a:t>
            </a:r>
            <a:r>
              <a:rPr lang="fr-FR" b="0" i="0" dirty="0">
                <a:solidFill>
                  <a:srgbClr val="D4D4D4"/>
                </a:solidFill>
                <a:effectLst/>
                <a:latin typeface="-apple-system"/>
              </a:rPr>
              <a:t> à un domaine.</a:t>
            </a:r>
            <a:endParaRPr lang="fr-FR" dirty="0"/>
          </a:p>
        </p:txBody>
      </p:sp>
    </p:spTree>
    <p:extLst>
      <p:ext uri="{BB962C8B-B14F-4D97-AF65-F5344CB8AC3E}">
        <p14:creationId xmlns:p14="http://schemas.microsoft.com/office/powerpoint/2010/main" val="3969246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solidFill>
                  <a:srgbClr val="D4D4D4"/>
                </a:solidFill>
                <a:effectLst/>
                <a:latin typeface="-apple-system"/>
              </a:rPr>
              <a:t>Ma première mission chez Edifixio en tant qu'alternant a été le développement d’une application de </a:t>
            </a:r>
            <a:r>
              <a:rPr lang="fr-FR" b="0" i="0" dirty="0" err="1">
                <a:solidFill>
                  <a:srgbClr val="D4D4D4"/>
                </a:solidFill>
                <a:effectLst/>
                <a:latin typeface="-apple-system"/>
              </a:rPr>
              <a:t>reporting</a:t>
            </a:r>
            <a:r>
              <a:rPr lang="fr-FR" b="0" i="0" dirty="0">
                <a:solidFill>
                  <a:srgbClr val="D4D4D4"/>
                </a:solidFill>
                <a:effectLst/>
                <a:latin typeface="-apple-system"/>
              </a:rPr>
              <a:t>, </a:t>
            </a:r>
            <a:r>
              <a:rPr lang="fr-FR" b="1" i="0" dirty="0" err="1">
                <a:solidFill>
                  <a:srgbClr val="D4D4D4"/>
                </a:solidFill>
                <a:effectLst/>
                <a:latin typeface="-apple-system"/>
              </a:rPr>
              <a:t>Timesheet</a:t>
            </a:r>
            <a:r>
              <a:rPr lang="fr-FR" b="1" i="0" dirty="0">
                <a:solidFill>
                  <a:srgbClr val="D4D4D4"/>
                </a:solidFill>
                <a:effectLst/>
                <a:latin typeface="-apple-system"/>
              </a:rPr>
              <a:t> Report</a:t>
            </a:r>
            <a:r>
              <a:rPr lang="fr-FR" b="0" i="0" dirty="0">
                <a:solidFill>
                  <a:srgbClr val="D4D4D4"/>
                </a:solidFill>
                <a:effectLst/>
                <a:latin typeface="-apple-system"/>
              </a:rPr>
              <a:t>, que je vais </a:t>
            </a:r>
            <a:r>
              <a:rPr lang="fr-FR" b="0" i="0" dirty="0" err="1">
                <a:solidFill>
                  <a:srgbClr val="D4D4D4"/>
                </a:solidFill>
                <a:effectLst/>
                <a:latin typeface="-apple-system"/>
              </a:rPr>
              <a:t>vours</a:t>
            </a:r>
            <a:r>
              <a:rPr lang="fr-FR" b="0" i="0" dirty="0">
                <a:solidFill>
                  <a:srgbClr val="D4D4D4"/>
                </a:solidFill>
                <a:effectLst/>
                <a:latin typeface="-apple-system"/>
              </a:rPr>
              <a:t> présenter.</a:t>
            </a:r>
            <a:endParaRPr lang="fr-FR" dirty="0"/>
          </a:p>
        </p:txBody>
      </p:sp>
    </p:spTree>
    <p:extLst>
      <p:ext uri="{BB962C8B-B14F-4D97-AF65-F5344CB8AC3E}">
        <p14:creationId xmlns:p14="http://schemas.microsoft.com/office/powerpoint/2010/main" val="3676532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err="1">
                <a:solidFill>
                  <a:srgbClr val="D4D4D4"/>
                </a:solidFill>
                <a:effectLst/>
                <a:latin typeface="-apple-system"/>
              </a:rPr>
              <a:t>Timesheet</a:t>
            </a:r>
            <a:r>
              <a:rPr lang="fr-FR" b="0" i="0" dirty="0">
                <a:solidFill>
                  <a:srgbClr val="D4D4D4"/>
                </a:solidFill>
                <a:effectLst/>
                <a:latin typeface="-apple-system"/>
              </a:rPr>
              <a:t> report est une application de </a:t>
            </a:r>
            <a:r>
              <a:rPr lang="fr-FR" b="1" i="0" dirty="0" err="1">
                <a:solidFill>
                  <a:srgbClr val="D4D4D4"/>
                </a:solidFill>
                <a:effectLst/>
                <a:latin typeface="-apple-system"/>
              </a:rPr>
              <a:t>reporting</a:t>
            </a:r>
            <a:r>
              <a:rPr lang="fr-FR" b="1" i="0" dirty="0">
                <a:solidFill>
                  <a:srgbClr val="D4D4D4"/>
                </a:solidFill>
                <a:effectLst/>
                <a:latin typeface="-apple-system"/>
              </a:rPr>
              <a:t> sur les données</a:t>
            </a:r>
            <a:r>
              <a:rPr lang="fr-FR" b="0" i="0" dirty="0">
                <a:solidFill>
                  <a:srgbClr val="D4D4D4"/>
                </a:solidFill>
                <a:effectLst/>
                <a:latin typeface="-apple-system"/>
              </a:rPr>
              <a:t> d’une </a:t>
            </a:r>
            <a:r>
              <a:rPr lang="fr-FR" b="1" i="0" dirty="0">
                <a:solidFill>
                  <a:srgbClr val="D4D4D4"/>
                </a:solidFill>
                <a:effectLst/>
                <a:latin typeface="-apple-system"/>
              </a:rPr>
              <a:t>autre application</a:t>
            </a:r>
            <a:r>
              <a:rPr lang="fr-FR" b="0" i="0" dirty="0">
                <a:solidFill>
                  <a:srgbClr val="D4D4D4"/>
                </a:solidFill>
                <a:effectLst/>
                <a:latin typeface="-apple-system"/>
              </a:rPr>
              <a:t> que j’ai développé pendant mon stage avant d’être alternant : </a:t>
            </a:r>
            <a:r>
              <a:rPr lang="fr-FR" b="1" i="1" dirty="0">
                <a:solidFill>
                  <a:srgbClr val="D4D4D4"/>
                </a:solidFill>
                <a:effectLst/>
                <a:latin typeface="-apple-system"/>
              </a:rPr>
              <a:t>TOCK</a:t>
            </a:r>
            <a:endParaRPr lang="fr-FR" b="0" i="0" dirty="0">
              <a:solidFill>
                <a:srgbClr val="D4D4D4"/>
              </a:solidFill>
              <a:effectLst/>
              <a:latin typeface="-apple-system"/>
            </a:endParaRPr>
          </a:p>
          <a:p>
            <a:pPr algn="just"/>
            <a:r>
              <a:rPr lang="fr-FR" b="0" i="0" dirty="0" err="1">
                <a:solidFill>
                  <a:srgbClr val="D4D4D4"/>
                </a:solidFill>
                <a:effectLst/>
                <a:latin typeface="-apple-system"/>
              </a:rPr>
              <a:t>Tock</a:t>
            </a:r>
            <a:r>
              <a:rPr lang="fr-FR" b="0" i="0" dirty="0">
                <a:solidFill>
                  <a:srgbClr val="D4D4D4"/>
                </a:solidFill>
                <a:effectLst/>
                <a:latin typeface="-apple-system"/>
              </a:rPr>
              <a:t> est une application qui permet aux employés de rapporter la </a:t>
            </a:r>
            <a:r>
              <a:rPr lang="fr-FR" b="1" i="0" dirty="0">
                <a:solidFill>
                  <a:srgbClr val="D4D4D4"/>
                </a:solidFill>
                <a:effectLst/>
                <a:latin typeface="-apple-system"/>
              </a:rPr>
              <a:t>répartition de leur temps de travail</a:t>
            </a:r>
            <a:r>
              <a:rPr lang="fr-FR" b="0" i="0" dirty="0">
                <a:solidFill>
                  <a:srgbClr val="D4D4D4"/>
                </a:solidFill>
                <a:effectLst/>
                <a:latin typeface="-apple-system"/>
              </a:rPr>
              <a:t> entre les différents </a:t>
            </a:r>
            <a:r>
              <a:rPr lang="fr-FR" b="1" i="0" dirty="0">
                <a:solidFill>
                  <a:srgbClr val="D4D4D4"/>
                </a:solidFill>
                <a:effectLst/>
                <a:latin typeface="-apple-system"/>
              </a:rPr>
              <a:t>projets</a:t>
            </a:r>
            <a:r>
              <a:rPr lang="fr-FR" b="0" i="0" dirty="0">
                <a:solidFill>
                  <a:srgbClr val="D4D4D4"/>
                </a:solidFill>
                <a:effectLst/>
                <a:latin typeface="-apple-system"/>
              </a:rPr>
              <a:t>. Ces données sont stockées dans un objet </a:t>
            </a:r>
            <a:r>
              <a:rPr lang="fr-FR" b="0" i="0" dirty="0" err="1">
                <a:solidFill>
                  <a:srgbClr val="D4D4D4"/>
                </a:solidFill>
                <a:effectLst/>
                <a:latin typeface="-apple-system"/>
              </a:rPr>
              <a:t>appellée</a:t>
            </a:r>
            <a:r>
              <a:rPr lang="fr-FR" b="0" i="0" dirty="0">
                <a:solidFill>
                  <a:srgbClr val="D4D4D4"/>
                </a:solidFill>
                <a:effectLst/>
                <a:latin typeface="-apple-system"/>
              </a:rPr>
              <a:t> la </a:t>
            </a:r>
            <a:r>
              <a:rPr lang="fr-FR" b="0" i="0" dirty="0" err="1">
                <a:solidFill>
                  <a:srgbClr val="D4D4D4"/>
                </a:solidFill>
                <a:effectLst/>
                <a:latin typeface="-apple-system"/>
              </a:rPr>
              <a:t>tock</a:t>
            </a:r>
            <a:r>
              <a:rPr lang="fr-FR" b="0" i="0" dirty="0">
                <a:solidFill>
                  <a:srgbClr val="D4D4D4"/>
                </a:solidFill>
                <a:effectLst/>
                <a:latin typeface="-apple-system"/>
              </a:rPr>
              <a:t> </a:t>
            </a:r>
            <a:r>
              <a:rPr lang="fr-FR" b="0" i="0" dirty="0" err="1">
                <a:solidFill>
                  <a:srgbClr val="D4D4D4"/>
                </a:solidFill>
                <a:effectLst/>
                <a:latin typeface="-apple-system"/>
              </a:rPr>
              <a:t>cell</a:t>
            </a:r>
            <a:r>
              <a:rPr lang="fr-FR" b="0" i="0" dirty="0">
                <a:solidFill>
                  <a:srgbClr val="D4D4D4"/>
                </a:solidFill>
                <a:effectLst/>
                <a:latin typeface="-apple-system"/>
              </a:rPr>
              <a:t>.</a:t>
            </a:r>
          </a:p>
          <a:p>
            <a:pPr algn="just"/>
            <a:r>
              <a:rPr lang="fr-FR" b="0" i="0" dirty="0">
                <a:solidFill>
                  <a:srgbClr val="D4D4D4"/>
                </a:solidFill>
                <a:effectLst/>
                <a:latin typeface="-apple-system"/>
              </a:rPr>
              <a:t>Une </a:t>
            </a:r>
            <a:r>
              <a:rPr lang="fr-FR" b="0" i="0" dirty="0" err="1">
                <a:solidFill>
                  <a:srgbClr val="D4D4D4"/>
                </a:solidFill>
                <a:effectLst/>
                <a:latin typeface="-apple-system"/>
              </a:rPr>
              <a:t>tock</a:t>
            </a:r>
            <a:r>
              <a:rPr lang="fr-FR" b="0" i="0" dirty="0">
                <a:solidFill>
                  <a:srgbClr val="D4D4D4"/>
                </a:solidFill>
                <a:effectLst/>
                <a:latin typeface="-apple-system"/>
              </a:rPr>
              <a:t> </a:t>
            </a:r>
            <a:r>
              <a:rPr lang="fr-FR" b="0" i="0" dirty="0" err="1">
                <a:solidFill>
                  <a:srgbClr val="D4D4D4"/>
                </a:solidFill>
                <a:effectLst/>
                <a:latin typeface="-apple-system"/>
              </a:rPr>
              <a:t>cell</a:t>
            </a:r>
            <a:r>
              <a:rPr lang="fr-FR" b="0" i="0" dirty="0">
                <a:solidFill>
                  <a:srgbClr val="D4D4D4"/>
                </a:solidFill>
                <a:effectLst/>
                <a:latin typeface="-apple-system"/>
              </a:rPr>
              <a:t> c'est :</a:t>
            </a:r>
          </a:p>
          <a:p>
            <a:pPr algn="just">
              <a:buFont typeface="Arial" panose="020B0604020202020204" pitchFamily="34" charset="0"/>
              <a:buChar char="•"/>
            </a:pPr>
            <a:r>
              <a:rPr lang="fr-FR" b="0" i="0" dirty="0">
                <a:solidFill>
                  <a:srgbClr val="D4D4D4"/>
                </a:solidFill>
                <a:effectLst/>
                <a:latin typeface="-apple-system"/>
              </a:rPr>
              <a:t>Un employé</a:t>
            </a:r>
          </a:p>
          <a:p>
            <a:pPr algn="just">
              <a:buFont typeface="Arial" panose="020B0604020202020204" pitchFamily="34" charset="0"/>
              <a:buChar char="•"/>
            </a:pPr>
            <a:r>
              <a:rPr lang="fr-FR" b="0" i="0" dirty="0">
                <a:solidFill>
                  <a:srgbClr val="D4D4D4"/>
                </a:solidFill>
                <a:effectLst/>
                <a:latin typeface="-apple-system"/>
              </a:rPr>
              <a:t>Une date</a:t>
            </a:r>
          </a:p>
          <a:p>
            <a:pPr algn="just">
              <a:buFont typeface="Arial" panose="020B0604020202020204" pitchFamily="34" charset="0"/>
              <a:buChar char="•"/>
            </a:pPr>
            <a:r>
              <a:rPr lang="fr-FR" b="0" i="0" dirty="0">
                <a:solidFill>
                  <a:srgbClr val="D4D4D4"/>
                </a:solidFill>
                <a:effectLst/>
                <a:latin typeface="-apple-system"/>
              </a:rPr>
              <a:t>Une fraction de journée</a:t>
            </a:r>
          </a:p>
          <a:p>
            <a:pPr algn="just">
              <a:buFont typeface="Arial" panose="020B0604020202020204" pitchFamily="34" charset="0"/>
              <a:buChar char="•"/>
            </a:pPr>
            <a:r>
              <a:rPr lang="fr-FR" b="0" i="0" dirty="0">
                <a:solidFill>
                  <a:srgbClr val="D4D4D4"/>
                </a:solidFill>
                <a:effectLst/>
                <a:latin typeface="-apple-system"/>
              </a:rPr>
              <a:t>Une Activité</a:t>
            </a:r>
          </a:p>
          <a:p>
            <a:pPr algn="just"/>
            <a:r>
              <a:rPr lang="fr-FR" b="0" i="0" dirty="0">
                <a:solidFill>
                  <a:srgbClr val="D4D4D4"/>
                </a:solidFill>
                <a:effectLst/>
                <a:latin typeface="-apple-system"/>
              </a:rPr>
              <a:t>C’est cet objet qui est utilisé par TSR.</a:t>
            </a:r>
          </a:p>
        </p:txBody>
      </p:sp>
    </p:spTree>
    <p:extLst>
      <p:ext uri="{BB962C8B-B14F-4D97-AF65-F5344CB8AC3E}">
        <p14:creationId xmlns:p14="http://schemas.microsoft.com/office/powerpoint/2010/main" val="1523096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Un rapport a 3 principaux types de paramètres</a:t>
            </a:r>
          </a:p>
          <a:p>
            <a:pPr algn="just">
              <a:buFont typeface="Arial" panose="020B0604020202020204" pitchFamily="34" charset="0"/>
              <a:buChar char="•"/>
            </a:pPr>
            <a:r>
              <a:rPr lang="fr-FR" b="0" i="0" dirty="0">
                <a:solidFill>
                  <a:srgbClr val="D4D4D4"/>
                </a:solidFill>
                <a:effectLst/>
                <a:latin typeface="-apple-system"/>
              </a:rPr>
              <a:t>la période qu’il concerne</a:t>
            </a:r>
          </a:p>
          <a:p>
            <a:pPr marL="742950" lvl="1" indent="-285750" algn="just">
              <a:buFont typeface="Arial" panose="020B0604020202020204" pitchFamily="34" charset="0"/>
              <a:buChar char="•"/>
            </a:pPr>
            <a:r>
              <a:rPr lang="fr-FR" b="0" i="0" dirty="0">
                <a:solidFill>
                  <a:srgbClr val="D4D4D4"/>
                </a:solidFill>
                <a:effectLst/>
                <a:latin typeface="-apple-system"/>
              </a:rPr>
              <a:t>année</a:t>
            </a:r>
          </a:p>
          <a:p>
            <a:pPr marL="742950" lvl="1" indent="-285750" algn="just">
              <a:buFont typeface="Arial" panose="020B0604020202020204" pitchFamily="34" charset="0"/>
              <a:buChar char="•"/>
            </a:pPr>
            <a:r>
              <a:rPr lang="fr-FR" b="0" i="0" dirty="0">
                <a:solidFill>
                  <a:srgbClr val="D4D4D4"/>
                </a:solidFill>
                <a:effectLst/>
                <a:latin typeface="-apple-system"/>
              </a:rPr>
              <a:t>mois</a:t>
            </a:r>
          </a:p>
          <a:p>
            <a:pPr marL="742950" lvl="1" indent="-285750" algn="just">
              <a:buFont typeface="Arial" panose="020B0604020202020204" pitchFamily="34" charset="0"/>
              <a:buChar char="•"/>
            </a:pPr>
            <a:r>
              <a:rPr lang="fr-FR" b="0" i="0" dirty="0">
                <a:solidFill>
                  <a:srgbClr val="D4D4D4"/>
                </a:solidFill>
                <a:effectLst/>
                <a:latin typeface="-apple-system"/>
              </a:rPr>
              <a:t>semaine</a:t>
            </a:r>
          </a:p>
          <a:p>
            <a:pPr marL="742950" lvl="1" indent="-285750" algn="just">
              <a:buFont typeface="Arial" panose="020B0604020202020204" pitchFamily="34" charset="0"/>
              <a:buChar char="•"/>
            </a:pPr>
            <a:r>
              <a:rPr lang="fr-FR" b="0" i="0" dirty="0">
                <a:solidFill>
                  <a:srgbClr val="D4D4D4"/>
                </a:solidFill>
                <a:effectLst/>
                <a:latin typeface="-apple-system"/>
              </a:rPr>
              <a:t>période personnalisée</a:t>
            </a:r>
          </a:p>
          <a:p>
            <a:pPr algn="just">
              <a:buFont typeface="Arial" panose="020B0604020202020204" pitchFamily="34" charset="0"/>
              <a:buChar char="•"/>
            </a:pPr>
            <a:r>
              <a:rPr lang="fr-FR" b="0" i="0" dirty="0">
                <a:solidFill>
                  <a:srgbClr val="D4D4D4"/>
                </a:solidFill>
                <a:effectLst/>
                <a:latin typeface="-apple-system"/>
              </a:rPr>
              <a:t>les employés qu’il concerne</a:t>
            </a:r>
          </a:p>
          <a:p>
            <a:pPr algn="just">
              <a:buFont typeface="Arial" panose="020B0604020202020204" pitchFamily="34" charset="0"/>
              <a:buChar char="•"/>
            </a:pPr>
            <a:r>
              <a:rPr lang="fr-FR" b="0" i="0" dirty="0">
                <a:solidFill>
                  <a:srgbClr val="D4D4D4"/>
                </a:solidFill>
                <a:effectLst/>
                <a:latin typeface="-apple-system"/>
              </a:rPr>
              <a:t>les activités qu’il concerne</a:t>
            </a:r>
          </a:p>
          <a:p>
            <a:pPr algn="just"/>
            <a:r>
              <a:rPr lang="fr-FR" b="0" i="0" dirty="0">
                <a:solidFill>
                  <a:srgbClr val="D4D4D4"/>
                </a:solidFill>
                <a:effectLst/>
                <a:latin typeface="-apple-system"/>
              </a:rPr>
              <a:t>L'utilisateur dispose de </a:t>
            </a:r>
            <a:r>
              <a:rPr lang="fr-FR" b="0" i="0" dirty="0" err="1">
                <a:solidFill>
                  <a:srgbClr val="D4D4D4"/>
                </a:solidFill>
                <a:effectLst/>
                <a:latin typeface="-apple-system"/>
              </a:rPr>
              <a:t>controles</a:t>
            </a:r>
            <a:r>
              <a:rPr lang="fr-FR" b="0" i="0" dirty="0">
                <a:solidFill>
                  <a:srgbClr val="D4D4D4"/>
                </a:solidFill>
                <a:effectLst/>
                <a:latin typeface="-apple-system"/>
              </a:rPr>
              <a:t> spécifique pour </a:t>
            </a:r>
            <a:r>
              <a:rPr lang="fr-FR" b="0" i="0" dirty="0" err="1">
                <a:solidFill>
                  <a:srgbClr val="D4D4D4"/>
                </a:solidFill>
                <a:effectLst/>
                <a:latin typeface="-apple-system"/>
              </a:rPr>
              <a:t>séléctionner</a:t>
            </a:r>
            <a:r>
              <a:rPr lang="fr-FR" b="0" i="0" dirty="0">
                <a:solidFill>
                  <a:srgbClr val="D4D4D4"/>
                </a:solidFill>
                <a:effectLst/>
                <a:latin typeface="-apple-system"/>
              </a:rPr>
              <a:t> ces paramètres</a:t>
            </a:r>
          </a:p>
        </p:txBody>
      </p:sp>
    </p:spTree>
    <p:extLst>
      <p:ext uri="{BB962C8B-B14F-4D97-AF65-F5344CB8AC3E}">
        <p14:creationId xmlns:p14="http://schemas.microsoft.com/office/powerpoint/2010/main" val="3203105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Afin de répondre aux besoins de l’équipe RH, </a:t>
            </a:r>
            <a:r>
              <a:rPr lang="fr-FR" b="0" i="0" dirty="0" err="1">
                <a:solidFill>
                  <a:srgbClr val="D4D4D4"/>
                </a:solidFill>
                <a:effectLst/>
                <a:latin typeface="-apple-system"/>
              </a:rPr>
              <a:t>Timesheet</a:t>
            </a:r>
            <a:r>
              <a:rPr lang="fr-FR" b="0" i="0" dirty="0">
                <a:solidFill>
                  <a:srgbClr val="D4D4D4"/>
                </a:solidFill>
                <a:effectLst/>
                <a:latin typeface="-apple-system"/>
              </a:rPr>
              <a:t> Report Permet de générer 2 types de rapports :</a:t>
            </a:r>
          </a:p>
          <a:p>
            <a:pPr algn="just">
              <a:buFont typeface="Arial" panose="020B0604020202020204" pitchFamily="34" charset="0"/>
              <a:buChar char="•"/>
            </a:pPr>
            <a:r>
              <a:rPr lang="fr-FR" b="0" i="0" dirty="0" err="1">
                <a:solidFill>
                  <a:srgbClr val="D4D4D4"/>
                </a:solidFill>
                <a:effectLst/>
                <a:latin typeface="-apple-system"/>
              </a:rPr>
              <a:t>Staffing</a:t>
            </a:r>
            <a:endParaRPr lang="fr-FR" b="0" i="0" dirty="0">
              <a:solidFill>
                <a:srgbClr val="D4D4D4"/>
              </a:solidFill>
              <a:effectLst/>
              <a:latin typeface="-apple-system"/>
            </a:endParaRPr>
          </a:p>
          <a:p>
            <a:pPr algn="just">
              <a:buFont typeface="Arial" panose="020B0604020202020204" pitchFamily="34" charset="0"/>
              <a:buChar char="•"/>
            </a:pPr>
            <a:r>
              <a:rPr lang="fr-FR" b="0" i="0" dirty="0">
                <a:solidFill>
                  <a:srgbClr val="D4D4D4"/>
                </a:solidFill>
                <a:effectLst/>
                <a:latin typeface="-apple-system"/>
              </a:rPr>
              <a:t>Temps</a:t>
            </a:r>
          </a:p>
        </p:txBody>
      </p:sp>
    </p:spTree>
    <p:extLst>
      <p:ext uri="{BB962C8B-B14F-4D97-AF65-F5344CB8AC3E}">
        <p14:creationId xmlns:p14="http://schemas.microsoft.com/office/powerpoint/2010/main" val="3554432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Le rapport de </a:t>
            </a:r>
            <a:r>
              <a:rPr lang="fr-FR" b="0" i="0" dirty="0" err="1">
                <a:solidFill>
                  <a:srgbClr val="D4D4D4"/>
                </a:solidFill>
                <a:effectLst/>
                <a:latin typeface="-apple-system"/>
              </a:rPr>
              <a:t>staffing</a:t>
            </a:r>
            <a:r>
              <a:rPr lang="fr-FR" b="0" i="0" dirty="0">
                <a:solidFill>
                  <a:srgbClr val="D4D4D4"/>
                </a:solidFill>
                <a:effectLst/>
                <a:latin typeface="-apple-system"/>
              </a:rPr>
              <a:t> permet de calculer</a:t>
            </a:r>
          </a:p>
          <a:p>
            <a:pPr algn="just">
              <a:buFont typeface="Arial" panose="020B0604020202020204" pitchFamily="34" charset="0"/>
              <a:buChar char="•"/>
            </a:pPr>
            <a:r>
              <a:rPr lang="fr-FR" b="0" i="0" dirty="0">
                <a:solidFill>
                  <a:srgbClr val="D4D4D4"/>
                </a:solidFill>
                <a:effectLst/>
                <a:latin typeface="-apple-system"/>
              </a:rPr>
              <a:t>le taux d’affectation d’un employé sur des projets facturés</a:t>
            </a:r>
          </a:p>
          <a:p>
            <a:pPr algn="just">
              <a:buFont typeface="Arial" panose="020B0604020202020204" pitchFamily="34" charset="0"/>
              <a:buChar char="•"/>
            </a:pPr>
            <a:r>
              <a:rPr lang="fr-FR" b="0" i="0" dirty="0">
                <a:solidFill>
                  <a:srgbClr val="D4D4D4"/>
                </a:solidFill>
                <a:effectLst/>
                <a:latin typeface="-apple-system"/>
              </a:rPr>
              <a:t>s’il remplit bien </a:t>
            </a:r>
            <a:r>
              <a:rPr lang="fr-FR" b="0" i="0" dirty="0" err="1">
                <a:solidFill>
                  <a:srgbClr val="D4D4D4"/>
                </a:solidFill>
                <a:effectLst/>
                <a:latin typeface="-apple-system"/>
              </a:rPr>
              <a:t>tock</a:t>
            </a:r>
            <a:r>
              <a:rPr lang="fr-FR" b="0" i="0" dirty="0">
                <a:solidFill>
                  <a:srgbClr val="D4D4D4"/>
                </a:solidFill>
                <a:effectLst/>
                <a:latin typeface="-apple-system"/>
              </a:rPr>
              <a:t> (et d’envoyer un rappel si ce n’est pas le cas)</a:t>
            </a:r>
          </a:p>
          <a:p>
            <a:pPr algn="just">
              <a:buFont typeface="Arial" panose="020B0604020202020204" pitchFamily="34" charset="0"/>
              <a:buChar char="•"/>
            </a:pPr>
            <a:r>
              <a:rPr lang="fr-FR" b="0" i="0" dirty="0">
                <a:solidFill>
                  <a:srgbClr val="D4D4D4"/>
                </a:solidFill>
                <a:effectLst/>
                <a:latin typeface="-apple-system"/>
              </a:rPr>
              <a:t>Il présente aussi le total passé par chaque employé sur </a:t>
            </a:r>
            <a:r>
              <a:rPr lang="fr-FR" b="0" i="0" dirty="0" err="1">
                <a:solidFill>
                  <a:srgbClr val="D4D4D4"/>
                </a:solidFill>
                <a:effectLst/>
                <a:latin typeface="-apple-system"/>
              </a:rPr>
              <a:t>sur</a:t>
            </a:r>
            <a:r>
              <a:rPr lang="fr-FR" b="0" i="0" dirty="0">
                <a:solidFill>
                  <a:srgbClr val="D4D4D4"/>
                </a:solidFill>
                <a:effectLst/>
                <a:latin typeface="-apple-system"/>
              </a:rPr>
              <a:t> chaque catégorie d’activité :</a:t>
            </a:r>
          </a:p>
          <a:p>
            <a:pPr marL="742950" lvl="1" indent="-285750" algn="just">
              <a:buFont typeface="Arial" panose="020B0604020202020204" pitchFamily="34" charset="0"/>
              <a:buChar char="•"/>
            </a:pPr>
            <a:r>
              <a:rPr lang="fr-FR" b="0" i="0" dirty="0">
                <a:solidFill>
                  <a:srgbClr val="D4D4D4"/>
                </a:solidFill>
                <a:effectLst/>
                <a:latin typeface="-apple-system"/>
              </a:rPr>
              <a:t>Projet</a:t>
            </a:r>
          </a:p>
          <a:p>
            <a:pPr marL="742950" lvl="1" indent="-285750" algn="just">
              <a:buFont typeface="Arial" panose="020B0604020202020204" pitchFamily="34" charset="0"/>
              <a:buChar char="•"/>
            </a:pPr>
            <a:r>
              <a:rPr lang="fr-FR" b="0" i="0" dirty="0">
                <a:solidFill>
                  <a:srgbClr val="D4D4D4"/>
                </a:solidFill>
                <a:effectLst/>
                <a:latin typeface="-apple-system"/>
              </a:rPr>
              <a:t>Formation</a:t>
            </a:r>
          </a:p>
          <a:p>
            <a:pPr marL="742950" lvl="1" indent="-285750" algn="just">
              <a:buFont typeface="Arial" panose="020B0604020202020204" pitchFamily="34" charset="0"/>
              <a:buChar char="•"/>
            </a:pPr>
            <a:r>
              <a:rPr lang="fr-FR" b="0" i="0" dirty="0">
                <a:solidFill>
                  <a:srgbClr val="D4D4D4"/>
                </a:solidFill>
                <a:effectLst/>
                <a:latin typeface="-apple-system"/>
              </a:rPr>
              <a:t>Vacances</a:t>
            </a:r>
          </a:p>
        </p:txBody>
      </p:sp>
    </p:spTree>
    <p:extLst>
      <p:ext uri="{BB962C8B-B14F-4D97-AF65-F5344CB8AC3E}">
        <p14:creationId xmlns:p14="http://schemas.microsoft.com/office/powerpoint/2010/main" val="3989559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b="0" i="0" dirty="0">
                <a:solidFill>
                  <a:srgbClr val="D4D4D4"/>
                </a:solidFill>
                <a:effectLst/>
                <a:latin typeface="-apple-system"/>
              </a:rPr>
              <a:t>Le rapport de temps permet d’afficher le temps passé par les employés de manière très fine.</a:t>
            </a:r>
          </a:p>
          <a:p>
            <a:pPr algn="just">
              <a:buFont typeface="Arial" panose="020B0604020202020204" pitchFamily="34" charset="0"/>
              <a:buChar char="•"/>
            </a:pPr>
            <a:r>
              <a:rPr lang="fr-FR" b="0" i="0" dirty="0">
                <a:solidFill>
                  <a:srgbClr val="D4D4D4"/>
                </a:solidFill>
                <a:effectLst/>
                <a:latin typeface="-apple-system"/>
              </a:rPr>
              <a:t>On peut grouper par utilisateur</a:t>
            </a:r>
          </a:p>
          <a:p>
            <a:pPr algn="just">
              <a:buFont typeface="Arial" panose="020B0604020202020204" pitchFamily="34" charset="0"/>
              <a:buChar char="•"/>
            </a:pPr>
            <a:r>
              <a:rPr lang="fr-FR" b="0" i="0" dirty="0">
                <a:solidFill>
                  <a:srgbClr val="D4D4D4"/>
                </a:solidFill>
                <a:effectLst/>
                <a:latin typeface="-apple-system"/>
              </a:rPr>
              <a:t>Avoir un total par activité.</a:t>
            </a:r>
          </a:p>
          <a:p>
            <a:pPr algn="just">
              <a:buFont typeface="Arial" panose="020B0604020202020204" pitchFamily="34" charset="0"/>
              <a:buChar char="•"/>
            </a:pPr>
            <a:r>
              <a:rPr lang="fr-FR" b="0" i="0" dirty="0">
                <a:solidFill>
                  <a:srgbClr val="D4D4D4"/>
                </a:solidFill>
                <a:effectLst/>
                <a:latin typeface="-apple-system"/>
              </a:rPr>
              <a:t>Et la granularité de temps peut également être changée à jours, semaine</a:t>
            </a:r>
          </a:p>
          <a:p>
            <a:pPr algn="just">
              <a:buFont typeface="Arial" panose="020B0604020202020204" pitchFamily="34" charset="0"/>
              <a:buChar char="•"/>
            </a:pPr>
            <a:r>
              <a:rPr lang="fr-FR" b="0" i="0" dirty="0">
                <a:solidFill>
                  <a:srgbClr val="D4D4D4"/>
                </a:solidFill>
                <a:effectLst/>
                <a:latin typeface="-apple-system"/>
              </a:rPr>
              <a:t>faire un total sur la période.</a:t>
            </a:r>
          </a:p>
        </p:txBody>
      </p:sp>
    </p:spTree>
    <p:extLst>
      <p:ext uri="{BB962C8B-B14F-4D97-AF65-F5344CB8AC3E}">
        <p14:creationId xmlns:p14="http://schemas.microsoft.com/office/powerpoint/2010/main" val="18236953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err="1">
                <a:solidFill>
                  <a:srgbClr val="D4D4D4"/>
                </a:solidFill>
                <a:effectLst/>
                <a:latin typeface="-apple-system"/>
              </a:rPr>
              <a:t>Tock</a:t>
            </a:r>
            <a:r>
              <a:rPr lang="fr-FR" b="0" i="0" dirty="0">
                <a:solidFill>
                  <a:srgbClr val="D4D4D4"/>
                </a:solidFill>
                <a:effectLst/>
                <a:latin typeface="-apple-system"/>
              </a:rPr>
              <a:t> est utilisé chaque semaine par tous les collaborateurs d'Edifixio. Elle produit donc beaucoup de données. On a donc beaucoup de lignes dans la base de données (plusieurs centaines de milliers de </a:t>
            </a:r>
            <a:r>
              <a:rPr lang="fr-FR" b="0" i="0" dirty="0" err="1">
                <a:solidFill>
                  <a:srgbClr val="D4D4D4"/>
                </a:solidFill>
                <a:effectLst/>
                <a:latin typeface="-apple-system"/>
              </a:rPr>
              <a:t>Tock</a:t>
            </a:r>
            <a:r>
              <a:rPr lang="fr-FR" b="0" i="0" dirty="0">
                <a:solidFill>
                  <a:srgbClr val="D4D4D4"/>
                </a:solidFill>
                <a:effectLst/>
                <a:latin typeface="-apple-system"/>
              </a:rPr>
              <a:t> </a:t>
            </a:r>
            <a:r>
              <a:rPr lang="fr-FR" b="0" i="0" dirty="0" err="1">
                <a:solidFill>
                  <a:srgbClr val="D4D4D4"/>
                </a:solidFill>
                <a:effectLst/>
                <a:latin typeface="-apple-system"/>
              </a:rPr>
              <a:t>Cells</a:t>
            </a:r>
            <a:r>
              <a:rPr lang="fr-FR" b="0" i="0" dirty="0">
                <a:solidFill>
                  <a:srgbClr val="D4D4D4"/>
                </a:solidFill>
                <a:effectLst/>
                <a:latin typeface="-apple-system"/>
              </a:rPr>
              <a:t>). MAIS, les limites de </a:t>
            </a:r>
            <a:r>
              <a:rPr lang="fr-FR" b="0" i="0" dirty="0" err="1">
                <a:solidFill>
                  <a:srgbClr val="D4D4D4"/>
                </a:solidFill>
                <a:effectLst/>
                <a:latin typeface="-apple-system"/>
              </a:rPr>
              <a:t>salesforce</a:t>
            </a:r>
            <a:r>
              <a:rPr lang="fr-FR" b="0" i="0" dirty="0">
                <a:solidFill>
                  <a:srgbClr val="D4D4D4"/>
                </a:solidFill>
                <a:effectLst/>
                <a:latin typeface="-apple-system"/>
              </a:rPr>
              <a:t> n'autorisent pas de </a:t>
            </a:r>
            <a:r>
              <a:rPr lang="fr-FR" b="0" i="0" dirty="0" err="1">
                <a:solidFill>
                  <a:srgbClr val="D4D4D4"/>
                </a:solidFill>
                <a:effectLst/>
                <a:latin typeface="-apple-system"/>
              </a:rPr>
              <a:t>récuéprer</a:t>
            </a:r>
            <a:r>
              <a:rPr lang="fr-FR" b="0" i="0" dirty="0">
                <a:solidFill>
                  <a:srgbClr val="D4D4D4"/>
                </a:solidFill>
                <a:effectLst/>
                <a:latin typeface="-apple-system"/>
              </a:rPr>
              <a:t> plus de 50k lignes dans un webservice synchrone. La solution est donc, pour les très gros rapports, de traiter les données par batch asynchrones et d’envoyer le résultat par mail. Cependant certains rapports qui contiennent beaucoup de ligne dépasse la capacité du type string de Salesforce au moment de la conversion CSV.</a:t>
            </a:r>
            <a:endParaRPr lang="fr-FR" dirty="0"/>
          </a:p>
        </p:txBody>
      </p:sp>
    </p:spTree>
    <p:extLst>
      <p:ext uri="{BB962C8B-B14F-4D97-AF65-F5344CB8AC3E}">
        <p14:creationId xmlns:p14="http://schemas.microsoft.com/office/powerpoint/2010/main" val="3465402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En conclusion, je vous propose un bilan de mon année</a:t>
            </a:r>
            <a:endParaRPr lang="fr-FR" dirty="0"/>
          </a:p>
        </p:txBody>
      </p:sp>
    </p:spTree>
    <p:extLst>
      <p:ext uri="{BB962C8B-B14F-4D97-AF65-F5344CB8AC3E}">
        <p14:creationId xmlns:p14="http://schemas.microsoft.com/office/powerpoint/2010/main" val="707167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Au cours de cette année d’apprentissage à développer des outils internes pour l’</a:t>
            </a:r>
            <a:r>
              <a:rPr lang="fr-FR" b="0" i="0" dirty="0" err="1">
                <a:solidFill>
                  <a:srgbClr val="D4D4D4"/>
                </a:solidFill>
                <a:effectLst/>
                <a:latin typeface="-apple-system"/>
              </a:rPr>
              <a:t>org</a:t>
            </a:r>
            <a:r>
              <a:rPr lang="fr-FR" b="0" i="0" dirty="0">
                <a:solidFill>
                  <a:srgbClr val="D4D4D4"/>
                </a:solidFill>
                <a:effectLst/>
                <a:latin typeface="-apple-system"/>
              </a:rPr>
              <a:t> </a:t>
            </a:r>
            <a:r>
              <a:rPr lang="fr-FR" b="0" i="0" dirty="0" err="1">
                <a:solidFill>
                  <a:srgbClr val="D4D4D4"/>
                </a:solidFill>
                <a:effectLst/>
                <a:latin typeface="-apple-system"/>
              </a:rPr>
              <a:t>salesforce</a:t>
            </a:r>
            <a:r>
              <a:rPr lang="fr-FR" b="0" i="0" dirty="0">
                <a:solidFill>
                  <a:srgbClr val="D4D4D4"/>
                </a:solidFill>
                <a:effectLst/>
                <a:latin typeface="-apple-system"/>
              </a:rPr>
              <a:t> d’Edifixio, j’ai acquis de nombreuses compétences, principalement le développement d’applications sur la plateforme Salesforce mais aussi une bonne </a:t>
            </a:r>
            <a:r>
              <a:rPr lang="fr-FR" b="0" i="0" dirty="0" err="1">
                <a:solidFill>
                  <a:srgbClr val="D4D4D4"/>
                </a:solidFill>
                <a:effectLst/>
                <a:latin typeface="-apple-system"/>
              </a:rPr>
              <a:t>conaissance</a:t>
            </a:r>
            <a:r>
              <a:rPr lang="fr-FR" b="0" i="0" dirty="0">
                <a:solidFill>
                  <a:srgbClr val="D4D4D4"/>
                </a:solidFill>
                <a:effectLst/>
                <a:latin typeface="-apple-system"/>
              </a:rPr>
              <a:t> de l’</a:t>
            </a:r>
            <a:r>
              <a:rPr lang="fr-FR" b="0" i="0" dirty="0" err="1">
                <a:solidFill>
                  <a:srgbClr val="D4D4D4"/>
                </a:solidFill>
                <a:effectLst/>
                <a:latin typeface="-apple-system"/>
              </a:rPr>
              <a:t>org</a:t>
            </a:r>
            <a:r>
              <a:rPr lang="fr-FR" b="0" i="0" dirty="0">
                <a:solidFill>
                  <a:srgbClr val="D4D4D4"/>
                </a:solidFill>
                <a:effectLst/>
                <a:latin typeface="-apple-system"/>
              </a:rPr>
              <a:t> d’Edifixio. J’ai également appris à bien écouter les demandes et retours des utilisateurs.</a:t>
            </a:r>
            <a:endParaRPr lang="fr-FR" dirty="0"/>
          </a:p>
        </p:txBody>
      </p:sp>
    </p:spTree>
    <p:extLst>
      <p:ext uri="{BB962C8B-B14F-4D97-AF65-F5344CB8AC3E}">
        <p14:creationId xmlns:p14="http://schemas.microsoft.com/office/powerpoint/2010/main" val="29004966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Mes prochains objectifs sont d’abord de passer ma certification Salesforce </a:t>
            </a:r>
            <a:r>
              <a:rPr lang="fr-FR" b="0" i="0" dirty="0" err="1">
                <a:solidFill>
                  <a:srgbClr val="D4D4D4"/>
                </a:solidFill>
                <a:effectLst/>
                <a:latin typeface="-apple-system"/>
              </a:rPr>
              <a:t>Developer</a:t>
            </a:r>
            <a:r>
              <a:rPr lang="fr-FR" b="0" i="0" dirty="0">
                <a:solidFill>
                  <a:srgbClr val="D4D4D4"/>
                </a:solidFill>
                <a:effectLst/>
                <a:latin typeface="-apple-system"/>
              </a:rPr>
              <a:t> I, afin d’officialiser mes compétences sur la plateforme. Je dois également poursuivre le développement en cours de l’application </a:t>
            </a:r>
            <a:r>
              <a:rPr lang="fr-FR" b="0" i="0" dirty="0" err="1">
                <a:solidFill>
                  <a:srgbClr val="D4D4D4"/>
                </a:solidFill>
                <a:effectLst/>
                <a:latin typeface="-apple-system"/>
              </a:rPr>
              <a:t>staffing</a:t>
            </a:r>
            <a:r>
              <a:rPr lang="fr-FR" b="0" i="0" dirty="0">
                <a:solidFill>
                  <a:srgbClr val="D4D4D4"/>
                </a:solidFill>
                <a:effectLst/>
                <a:latin typeface="-apple-system"/>
              </a:rPr>
              <a:t>. Et enfin, apprendre fait parti de mes </a:t>
            </a:r>
            <a:r>
              <a:rPr lang="fr-FR" b="0" i="0" dirty="0" err="1">
                <a:solidFill>
                  <a:srgbClr val="D4D4D4"/>
                </a:solidFill>
                <a:effectLst/>
                <a:latin typeface="-apple-system"/>
              </a:rPr>
              <a:t>opbjectifs</a:t>
            </a:r>
            <a:r>
              <a:rPr lang="fr-FR" b="0" i="0" dirty="0">
                <a:solidFill>
                  <a:srgbClr val="D4D4D4"/>
                </a:solidFill>
                <a:effectLst/>
                <a:latin typeface="-apple-system"/>
              </a:rPr>
              <a:t> permanents afin de toujours améliorer mes compétences de développement.</a:t>
            </a:r>
            <a:endParaRPr lang="fr-FR" dirty="0"/>
          </a:p>
        </p:txBody>
      </p:sp>
    </p:spTree>
    <p:extLst>
      <p:ext uri="{BB962C8B-B14F-4D97-AF65-F5344CB8AC3E}">
        <p14:creationId xmlns:p14="http://schemas.microsoft.com/office/powerpoint/2010/main" val="1725127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D4D4D4"/>
                </a:solidFill>
                <a:effectLst/>
                <a:latin typeface="-apple-system"/>
              </a:rPr>
              <a:t>En conclusion, cette première année d’alternance à Edifixio a été productive et j’ai beaucoup appris. De plus je me sens très bien à Edifixio et j’ai hâte d’attaquer une nouvelle année !</a:t>
            </a:r>
            <a:endParaRPr lang="fr-FR" dirty="0"/>
          </a:p>
        </p:txBody>
      </p:sp>
    </p:spTree>
    <p:extLst>
      <p:ext uri="{BB962C8B-B14F-4D97-AF65-F5344CB8AC3E}">
        <p14:creationId xmlns:p14="http://schemas.microsoft.com/office/powerpoint/2010/main" val="1682100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E815DF-C2E1-4764-A22C-4DD7A38FBF1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fr-FR"/>
          </a:p>
        </p:txBody>
      </p:sp>
      <p:sp>
        <p:nvSpPr>
          <p:cNvPr id="3" name="Sous-titre 2">
            <a:extLst>
              <a:ext uri="{FF2B5EF4-FFF2-40B4-BE49-F238E27FC236}">
                <a16:creationId xmlns:a16="http://schemas.microsoft.com/office/drawing/2014/main" id="{CED8B9F5-740F-470B-A7AB-8744B1F733F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Tree>
    <p:extLst>
      <p:ext uri="{BB962C8B-B14F-4D97-AF65-F5344CB8AC3E}">
        <p14:creationId xmlns:p14="http://schemas.microsoft.com/office/powerpoint/2010/main" val="344909140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580570" y="616857"/>
            <a:ext cx="6431644" cy="3528786"/>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4" name="Rectangle 3"/>
          <p:cNvSpPr/>
          <p:nvPr userDrawn="1"/>
        </p:nvSpPr>
        <p:spPr>
          <a:xfrm>
            <a:off x="0" y="3175001"/>
            <a:ext cx="12192000" cy="3683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PERFORMANCESD’EXPLOITATION ÉQUIPESRELATIONNELLES BDDET DYNAMIQUE ( VIRTUELLE)LOGICIELLEINFRASTRUCTUREAUTO-GÉRÉSERVICES MICROAPPLICATIONSFRAMEWORKS LIBRAIRIES &amp;PHYSIQUE INFRASTRUCTUREADAPTÉE PERSISTANCE COUCHE DEINFRASTRUCTUREIAIARHAPPLICATIONSSERVICESMANAGÉS SERVICES</a:t>
            </a:r>
          </a:p>
        </p:txBody>
      </p:sp>
      <p:sp>
        <p:nvSpPr>
          <p:cNvPr id="5" name="ZoneTexte 4">
            <a:extLst>
              <a:ext uri="{FF2B5EF4-FFF2-40B4-BE49-F238E27FC236}">
                <a16:creationId xmlns:a16="http://schemas.microsoft.com/office/drawing/2014/main" id="{72C534C8-1D8F-40EF-97C0-1CD435C8A67F}"/>
              </a:ext>
            </a:extLst>
          </p:cNvPr>
          <p:cNvSpPr txBox="1"/>
          <p:nvPr userDrawn="1"/>
        </p:nvSpPr>
        <p:spPr>
          <a:xfrm>
            <a:off x="968343" y="1705512"/>
            <a:ext cx="5953157" cy="923330"/>
          </a:xfrm>
          <a:prstGeom prst="rect">
            <a:avLst/>
          </a:prstGeom>
          <a:noFill/>
        </p:spPr>
        <p:txBody>
          <a:bodyPr wrap="square" rtlCol="0">
            <a:spAutoFit/>
          </a:bodyPr>
          <a:lstStyle/>
          <a:p>
            <a:r>
              <a:rPr lang="fr-FR" dirty="0">
                <a:solidFill>
                  <a:schemeClr val="bg1"/>
                </a:solidFill>
              </a:rPr>
              <a:t>Le Cloud et les nouvelles méthodes de développement</a:t>
            </a:r>
            <a:br>
              <a:rPr lang="fr-FR" dirty="0">
                <a:solidFill>
                  <a:schemeClr val="bg1"/>
                </a:solidFill>
              </a:rPr>
            </a:br>
            <a:r>
              <a:rPr lang="fr-FR" dirty="0">
                <a:solidFill>
                  <a:schemeClr val="bg1"/>
                </a:solidFill>
              </a:rPr>
              <a:t>sont au cœur de notre vision technologique et viennent</a:t>
            </a:r>
            <a:br>
              <a:rPr lang="fr-FR" dirty="0">
                <a:solidFill>
                  <a:schemeClr val="bg1"/>
                </a:solidFill>
              </a:rPr>
            </a:br>
            <a:r>
              <a:rPr lang="fr-FR" dirty="0">
                <a:solidFill>
                  <a:schemeClr val="bg1"/>
                </a:solidFill>
              </a:rPr>
              <a:t>compléter notre adhésion à l’open source. </a:t>
            </a:r>
          </a:p>
        </p:txBody>
      </p:sp>
      <p:sp>
        <p:nvSpPr>
          <p:cNvPr id="6" name="Est égal à 25">
            <a:extLst>
              <a:ext uri="{FF2B5EF4-FFF2-40B4-BE49-F238E27FC236}">
                <a16:creationId xmlns:a16="http://schemas.microsoft.com/office/drawing/2014/main" id="{AB74862C-CA11-4CFA-AF0A-59A979ECC4A9}"/>
              </a:ext>
            </a:extLst>
          </p:cNvPr>
          <p:cNvSpPr/>
          <p:nvPr userDrawn="1"/>
        </p:nvSpPr>
        <p:spPr>
          <a:xfrm>
            <a:off x="5873294" y="4436397"/>
            <a:ext cx="662529" cy="509664"/>
          </a:xfrm>
          <a:prstGeom prst="mathEqual">
            <a:avLst/>
          </a:prstGeom>
          <a:solidFill>
            <a:srgbClr val="FCB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accent1">
                  <a:lumMod val="40000"/>
                  <a:lumOff val="60000"/>
                </a:schemeClr>
              </a:solidFill>
            </a:endParaRPr>
          </a:p>
        </p:txBody>
      </p:sp>
      <p:sp>
        <p:nvSpPr>
          <p:cNvPr id="7" name="ZoneTexte 6"/>
          <p:cNvSpPr txBox="1"/>
          <p:nvPr userDrawn="1"/>
        </p:nvSpPr>
        <p:spPr>
          <a:xfrm>
            <a:off x="967620" y="939197"/>
            <a:ext cx="4199161" cy="523220"/>
          </a:xfrm>
          <a:prstGeom prst="rect">
            <a:avLst/>
          </a:prstGeom>
          <a:noFill/>
        </p:spPr>
        <p:txBody>
          <a:bodyPr wrap="none" rtlCol="0">
            <a:spAutoFit/>
          </a:bodyPr>
          <a:lstStyle/>
          <a:p>
            <a:r>
              <a:rPr lang="fr-FR" sz="2800" dirty="0">
                <a:solidFill>
                  <a:schemeClr val="bg1"/>
                </a:solidFill>
              </a:rPr>
              <a:t>Cloud : La révolution de l’IT</a:t>
            </a:r>
          </a:p>
        </p:txBody>
      </p:sp>
      <p:sp>
        <p:nvSpPr>
          <p:cNvPr id="8" name="ZoneTexte 7">
            <a:extLst>
              <a:ext uri="{FF2B5EF4-FFF2-40B4-BE49-F238E27FC236}">
                <a16:creationId xmlns:a16="http://schemas.microsoft.com/office/drawing/2014/main" id="{8007219C-B3A6-4279-BD01-5C98D6610133}"/>
              </a:ext>
            </a:extLst>
          </p:cNvPr>
          <p:cNvSpPr txBox="1"/>
          <p:nvPr userDrawn="1"/>
        </p:nvSpPr>
        <p:spPr>
          <a:xfrm>
            <a:off x="6895887" y="3781256"/>
            <a:ext cx="3670513" cy="1754327"/>
          </a:xfrm>
          <a:prstGeom prst="rect">
            <a:avLst/>
          </a:prstGeom>
          <a:noFill/>
        </p:spPr>
        <p:txBody>
          <a:bodyPr wrap="square" rtlCol="0">
            <a:spAutoFit/>
          </a:bodyPr>
          <a:lstStyle/>
          <a:p>
            <a:pPr marL="285750" indent="-285750">
              <a:buFont typeface="Wingdings" charset="2"/>
              <a:buChar char="§"/>
            </a:pPr>
            <a:r>
              <a:rPr lang="fr-FR" dirty="0">
                <a:solidFill>
                  <a:srgbClr val="1F237B"/>
                </a:solidFill>
              </a:rPr>
              <a:t>Couts  totaux  en baisse </a:t>
            </a:r>
          </a:p>
          <a:p>
            <a:pPr marL="285750" indent="-285750">
              <a:buFont typeface="Wingdings" charset="2"/>
              <a:buChar char="§"/>
            </a:pPr>
            <a:r>
              <a:rPr lang="fr-FR" dirty="0">
                <a:solidFill>
                  <a:srgbClr val="1F237B"/>
                </a:solidFill>
              </a:rPr>
              <a:t>Simplification et agilité du SI   </a:t>
            </a:r>
          </a:p>
          <a:p>
            <a:pPr marL="285750" indent="-285750">
              <a:buFont typeface="Wingdings" charset="2"/>
              <a:buChar char="§"/>
            </a:pPr>
            <a:r>
              <a:rPr lang="fr-FR" dirty="0">
                <a:solidFill>
                  <a:srgbClr val="1F237B"/>
                </a:solidFill>
              </a:rPr>
              <a:t>Mettre les données, de toutes natures  au centre </a:t>
            </a:r>
          </a:p>
          <a:p>
            <a:pPr marL="285750" indent="-285750">
              <a:buFont typeface="Wingdings" charset="2"/>
              <a:buChar char="§"/>
            </a:pPr>
            <a:r>
              <a:rPr lang="fr-FR" dirty="0">
                <a:solidFill>
                  <a:srgbClr val="1F237B"/>
                </a:solidFill>
              </a:rPr>
              <a:t>Facilité de design &amp; conception </a:t>
            </a:r>
          </a:p>
          <a:p>
            <a:pPr marL="285750" indent="-285750">
              <a:buFont typeface="Wingdings" charset="2"/>
              <a:buChar char="§"/>
            </a:pPr>
            <a:r>
              <a:rPr lang="fr-FR" dirty="0">
                <a:solidFill>
                  <a:srgbClr val="1F237B"/>
                </a:solidFill>
              </a:rPr>
              <a:t>Livraisons en continu</a:t>
            </a:r>
            <a:endParaRPr lang="fr-FR" baseline="-25000" dirty="0">
              <a:solidFill>
                <a:srgbClr val="1F237B"/>
              </a:solidFill>
            </a:endParaRPr>
          </a:p>
        </p:txBody>
      </p:sp>
      <p:sp>
        <p:nvSpPr>
          <p:cNvPr id="9" name="ZoneTexte 8">
            <a:extLst>
              <a:ext uri="{FF2B5EF4-FFF2-40B4-BE49-F238E27FC236}">
                <a16:creationId xmlns:a16="http://schemas.microsoft.com/office/drawing/2014/main" id="{E0AEFF96-A8A9-46B1-A73B-DFFA13E888DF}"/>
              </a:ext>
            </a:extLst>
          </p:cNvPr>
          <p:cNvSpPr txBox="1"/>
          <p:nvPr userDrawn="1"/>
        </p:nvSpPr>
        <p:spPr>
          <a:xfrm>
            <a:off x="1346796" y="3450649"/>
            <a:ext cx="355004" cy="2756993"/>
          </a:xfrm>
          <a:prstGeom prst="rect">
            <a:avLst/>
          </a:prstGeom>
          <a:noFill/>
        </p:spPr>
        <p:txBody>
          <a:bodyPr wrap="square" rtlCol="0">
            <a:spAutoFit/>
          </a:bodyPr>
          <a:lstStyle/>
          <a:p>
            <a:pPr>
              <a:lnSpc>
                <a:spcPct val="90000"/>
              </a:lnSpc>
            </a:pPr>
            <a:endParaRPr lang="fr-FR" sz="3200" b="1" baseline="-25000" dirty="0">
              <a:solidFill>
                <a:srgbClr val="FCB504"/>
              </a:solidFill>
            </a:endParaRP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a:p>
            <a:pPr>
              <a:lnSpc>
                <a:spcPct val="90000"/>
              </a:lnSpc>
            </a:pPr>
            <a:r>
              <a:rPr lang="fr-FR" sz="3200" b="1" baseline="-25000" dirty="0">
                <a:solidFill>
                  <a:srgbClr val="FCB504"/>
                </a:solidFill>
              </a:rPr>
              <a:t>+</a:t>
            </a:r>
          </a:p>
        </p:txBody>
      </p:sp>
      <p:sp>
        <p:nvSpPr>
          <p:cNvPr id="10" name="ZoneTexte 9">
            <a:extLst>
              <a:ext uri="{FF2B5EF4-FFF2-40B4-BE49-F238E27FC236}">
                <a16:creationId xmlns:a16="http://schemas.microsoft.com/office/drawing/2014/main" id="{53605A1B-84E5-4D20-8137-AEAD406D557C}"/>
              </a:ext>
            </a:extLst>
          </p:cNvPr>
          <p:cNvSpPr txBox="1"/>
          <p:nvPr userDrawn="1"/>
        </p:nvSpPr>
        <p:spPr>
          <a:xfrm>
            <a:off x="1724257" y="3521926"/>
            <a:ext cx="3939943" cy="2743315"/>
          </a:xfrm>
          <a:prstGeom prst="rect">
            <a:avLst/>
          </a:prstGeom>
          <a:noFill/>
        </p:spPr>
        <p:txBody>
          <a:bodyPr wrap="square" rtlCol="0">
            <a:spAutoFit/>
          </a:bodyPr>
          <a:lstStyle/>
          <a:p>
            <a:pPr>
              <a:lnSpc>
                <a:spcPct val="120000"/>
              </a:lnSpc>
            </a:pPr>
            <a:r>
              <a:rPr lang="fr-FR" sz="1600" dirty="0">
                <a:solidFill>
                  <a:srgbClr val="1F237B"/>
                </a:solidFill>
              </a:rPr>
              <a:t>Rapidité ,  richesse  du </a:t>
            </a:r>
            <a:r>
              <a:rPr lang="fr-FR" sz="1600" dirty="0" err="1">
                <a:solidFill>
                  <a:srgbClr val="1F237B"/>
                </a:solidFill>
              </a:rPr>
              <a:t>provisioning</a:t>
            </a:r>
            <a:endParaRPr lang="fr-FR" sz="1600" dirty="0">
              <a:solidFill>
                <a:srgbClr val="1F237B"/>
              </a:solidFill>
            </a:endParaRPr>
          </a:p>
          <a:p>
            <a:pPr>
              <a:lnSpc>
                <a:spcPct val="120000"/>
              </a:lnSpc>
            </a:pPr>
            <a:r>
              <a:rPr lang="fr-FR" sz="1600" dirty="0">
                <a:solidFill>
                  <a:srgbClr val="1F237B"/>
                </a:solidFill>
              </a:rPr>
              <a:t>Datacenter virtuels  </a:t>
            </a:r>
          </a:p>
          <a:p>
            <a:pPr>
              <a:lnSpc>
                <a:spcPct val="120000"/>
              </a:lnSpc>
            </a:pPr>
            <a:r>
              <a:rPr lang="fr-FR" sz="1600" dirty="0">
                <a:solidFill>
                  <a:srgbClr val="1F237B"/>
                </a:solidFill>
              </a:rPr>
              <a:t>Consommation à la demande </a:t>
            </a:r>
          </a:p>
          <a:p>
            <a:pPr>
              <a:lnSpc>
                <a:spcPct val="120000"/>
              </a:lnSpc>
            </a:pPr>
            <a:r>
              <a:rPr lang="fr-FR" sz="1600" dirty="0">
                <a:solidFill>
                  <a:srgbClr val="1F237B"/>
                </a:solidFill>
              </a:rPr>
              <a:t>Nouveaux domaines (IA , </a:t>
            </a:r>
            <a:r>
              <a:rPr lang="fr-FR" sz="1600" dirty="0" err="1">
                <a:solidFill>
                  <a:srgbClr val="1F237B"/>
                </a:solidFill>
              </a:rPr>
              <a:t>IoT</a:t>
            </a:r>
            <a:r>
              <a:rPr lang="fr-FR" sz="1600" dirty="0">
                <a:solidFill>
                  <a:srgbClr val="1F237B"/>
                </a:solidFill>
              </a:rPr>
              <a:t>, </a:t>
            </a:r>
            <a:r>
              <a:rPr lang="fr-FR" sz="1600" dirty="0" err="1">
                <a:solidFill>
                  <a:srgbClr val="1F237B"/>
                </a:solidFill>
              </a:rPr>
              <a:t>Big</a:t>
            </a:r>
            <a:r>
              <a:rPr lang="fr-FR" sz="1600" dirty="0">
                <a:solidFill>
                  <a:srgbClr val="1F237B"/>
                </a:solidFill>
              </a:rPr>
              <a:t> Data …)  </a:t>
            </a:r>
          </a:p>
          <a:p>
            <a:pPr>
              <a:lnSpc>
                <a:spcPct val="120000"/>
              </a:lnSpc>
            </a:pPr>
            <a:r>
              <a:rPr lang="fr-FR" sz="1600" dirty="0">
                <a:solidFill>
                  <a:srgbClr val="1F237B"/>
                </a:solidFill>
              </a:rPr>
              <a:t>Nouveau services , </a:t>
            </a:r>
            <a:r>
              <a:rPr lang="fr-FR" sz="1600" dirty="0" err="1">
                <a:solidFill>
                  <a:srgbClr val="1F237B"/>
                </a:solidFill>
              </a:rPr>
              <a:t>serverless</a:t>
            </a:r>
            <a:r>
              <a:rPr lang="fr-FR" sz="1600" dirty="0">
                <a:solidFill>
                  <a:srgbClr val="1F237B"/>
                </a:solidFill>
              </a:rPr>
              <a:t> </a:t>
            </a:r>
          </a:p>
          <a:p>
            <a:pPr>
              <a:lnSpc>
                <a:spcPct val="120000"/>
              </a:lnSpc>
            </a:pPr>
            <a:r>
              <a:rPr lang="fr-FR" sz="1600" dirty="0">
                <a:solidFill>
                  <a:srgbClr val="1F237B"/>
                </a:solidFill>
              </a:rPr>
              <a:t>Productivité du développement  </a:t>
            </a:r>
          </a:p>
          <a:p>
            <a:pPr>
              <a:lnSpc>
                <a:spcPct val="120000"/>
              </a:lnSpc>
            </a:pPr>
            <a:r>
              <a:rPr lang="fr-FR" sz="1600" dirty="0">
                <a:solidFill>
                  <a:srgbClr val="1F237B"/>
                </a:solidFill>
              </a:rPr>
              <a:t>Vitesse d’Innovation technique    </a:t>
            </a:r>
          </a:p>
          <a:p>
            <a:pPr>
              <a:lnSpc>
                <a:spcPct val="120000"/>
              </a:lnSpc>
            </a:pPr>
            <a:r>
              <a:rPr lang="fr-FR" sz="1600" dirty="0">
                <a:solidFill>
                  <a:srgbClr val="1F237B"/>
                </a:solidFill>
              </a:rPr>
              <a:t>Sécurité  </a:t>
            </a:r>
          </a:p>
          <a:p>
            <a:pPr>
              <a:lnSpc>
                <a:spcPct val="120000"/>
              </a:lnSpc>
            </a:pPr>
            <a:r>
              <a:rPr lang="fr-FR" sz="1600" dirty="0">
                <a:solidFill>
                  <a:srgbClr val="1F237B"/>
                </a:solidFill>
              </a:rPr>
              <a:t>Automatisation</a:t>
            </a:r>
          </a:p>
        </p:txBody>
      </p:sp>
    </p:spTree>
    <p:extLst>
      <p:ext uri="{BB962C8B-B14F-4D97-AF65-F5344CB8AC3E}">
        <p14:creationId xmlns:p14="http://schemas.microsoft.com/office/powerpoint/2010/main" val="3062099881"/>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DF6B7-75A1-47FF-952A-E035987539B8}"/>
              </a:ext>
            </a:extLst>
          </p:cNvPr>
          <p:cNvSpPr>
            <a:spLocks noGrp="1"/>
          </p:cNvSpPr>
          <p:nvPr>
            <p:ph type="title"/>
          </p:nvPr>
        </p:nvSpPr>
        <p:spPr>
          <a:xfrm>
            <a:off x="333375" y="-1"/>
            <a:ext cx="11525250" cy="895351"/>
          </a:xfrm>
          <a:prstGeom prst="rect">
            <a:avLst/>
          </a:prstGeom>
        </p:spPr>
        <p:txBody>
          <a:bodyPr>
            <a:normAutofit/>
          </a:bodyPr>
          <a:lstStyle>
            <a:lvl1pPr algn="ctr">
              <a:defRPr sz="4000" b="0">
                <a:solidFill>
                  <a:schemeClr val="bg1"/>
                </a:solidFill>
                <a:latin typeface="+mj-lt"/>
              </a:defRPr>
            </a:lvl1pPr>
          </a:lstStyle>
          <a:p>
            <a:r>
              <a:rPr lang="en-US"/>
              <a:t>Click to edit Master title style</a:t>
            </a:r>
            <a:endParaRPr lang="fr-FR"/>
          </a:p>
        </p:txBody>
      </p:sp>
      <p:sp>
        <p:nvSpPr>
          <p:cNvPr id="3" name="Espace réservé du contenu 2">
            <a:extLst>
              <a:ext uri="{FF2B5EF4-FFF2-40B4-BE49-F238E27FC236}">
                <a16:creationId xmlns:a16="http://schemas.microsoft.com/office/drawing/2014/main" id="{0756B444-9FF5-4BD1-8EC9-28327A620D95}"/>
              </a:ext>
            </a:extLst>
          </p:cNvPr>
          <p:cNvSpPr>
            <a:spLocks noGrp="1"/>
          </p:cNvSpPr>
          <p:nvPr>
            <p:ph idx="1"/>
          </p:nvPr>
        </p:nvSpPr>
        <p:spPr>
          <a:xfrm>
            <a:off x="6527815" y="1546699"/>
            <a:ext cx="5359386" cy="3570514"/>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12" name="Espace réservé du texte 4">
            <a:extLst>
              <a:ext uri="{FF2B5EF4-FFF2-40B4-BE49-F238E27FC236}">
                <a16:creationId xmlns:a16="http://schemas.microsoft.com/office/drawing/2014/main" id="{0FA9376B-C5DD-4FA6-8A37-4D21127D6CB0}"/>
              </a:ext>
            </a:extLst>
          </p:cNvPr>
          <p:cNvSpPr>
            <a:spLocks noGrp="1"/>
          </p:cNvSpPr>
          <p:nvPr>
            <p:ph type="body" sz="quarter" idx="13" hasCustomPrompt="1"/>
          </p:nvPr>
        </p:nvSpPr>
        <p:spPr>
          <a:xfrm>
            <a:off x="333375" y="921980"/>
            <a:ext cx="11525250" cy="384174"/>
          </a:xfrm>
          <a:prstGeom prst="rect">
            <a:avLst/>
          </a:prstGeom>
        </p:spPr>
        <p:txBody>
          <a:bodyPr>
            <a:normAutofit/>
          </a:bodyPr>
          <a:lstStyle>
            <a:lvl5pPr marL="0" indent="0" algn="ctr">
              <a:buNone/>
              <a:defRPr sz="2400">
                <a:solidFill>
                  <a:schemeClr val="bg1"/>
                </a:solidFill>
              </a:defRPr>
            </a:lvl5pPr>
          </a:lstStyle>
          <a:p>
            <a:pPr lvl="4"/>
            <a:r>
              <a:rPr lang="fr-FR"/>
              <a:t>Sous-titre de la page</a:t>
            </a:r>
          </a:p>
        </p:txBody>
      </p:sp>
      <p:sp>
        <p:nvSpPr>
          <p:cNvPr id="14" name="Espace réservé du contenu 2">
            <a:extLst>
              <a:ext uri="{FF2B5EF4-FFF2-40B4-BE49-F238E27FC236}">
                <a16:creationId xmlns:a16="http://schemas.microsoft.com/office/drawing/2014/main" id="{DC3B201F-FE9F-4F68-AFF8-9A9C71ED420C}"/>
              </a:ext>
            </a:extLst>
          </p:cNvPr>
          <p:cNvSpPr>
            <a:spLocks noGrp="1"/>
          </p:cNvSpPr>
          <p:nvPr>
            <p:ph idx="14"/>
          </p:nvPr>
        </p:nvSpPr>
        <p:spPr>
          <a:xfrm>
            <a:off x="311286" y="1983741"/>
            <a:ext cx="6146576" cy="3580480"/>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8" name="Espace réservé du texte 7">
            <a:extLst>
              <a:ext uri="{FF2B5EF4-FFF2-40B4-BE49-F238E27FC236}">
                <a16:creationId xmlns:a16="http://schemas.microsoft.com/office/drawing/2014/main" id="{09D992BD-EF5B-4DE7-BB4C-24A9890B29F9}"/>
              </a:ext>
            </a:extLst>
          </p:cNvPr>
          <p:cNvSpPr>
            <a:spLocks noGrp="1"/>
          </p:cNvSpPr>
          <p:nvPr>
            <p:ph type="body" sz="quarter" idx="15"/>
          </p:nvPr>
        </p:nvSpPr>
        <p:spPr>
          <a:xfrm>
            <a:off x="2607013" y="5667489"/>
            <a:ext cx="9289915" cy="509587"/>
          </a:xfrm>
          <a:prstGeom prst="rect">
            <a:avLst/>
          </a:prstGeom>
        </p:spPr>
        <p:txBody>
          <a:bodyPr>
            <a:normAutofit/>
          </a:bodyPr>
          <a:lstStyle>
            <a:lvl1pPr marL="0" indent="0" algn="ctr">
              <a:buNone/>
              <a:defRPr sz="2400"/>
            </a:lvl1pPr>
          </a:lstStyle>
          <a:p>
            <a:pPr lvl="0"/>
            <a:r>
              <a:rPr lang="en-US"/>
              <a:t>Click to edit Master text styles</a:t>
            </a:r>
          </a:p>
        </p:txBody>
      </p:sp>
    </p:spTree>
    <p:extLst>
      <p:ext uri="{BB962C8B-B14F-4D97-AF65-F5344CB8AC3E}">
        <p14:creationId xmlns:p14="http://schemas.microsoft.com/office/powerpoint/2010/main" val="45715321"/>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DF6B7-75A1-47FF-952A-E035987539B8}"/>
              </a:ext>
            </a:extLst>
          </p:cNvPr>
          <p:cNvSpPr>
            <a:spLocks noGrp="1"/>
          </p:cNvSpPr>
          <p:nvPr>
            <p:ph type="title"/>
          </p:nvPr>
        </p:nvSpPr>
        <p:spPr>
          <a:xfrm>
            <a:off x="333375" y="-1"/>
            <a:ext cx="11525250" cy="895351"/>
          </a:xfrm>
          <a:prstGeom prst="rect">
            <a:avLst/>
          </a:prstGeom>
        </p:spPr>
        <p:txBody>
          <a:bodyPr>
            <a:normAutofit/>
          </a:bodyPr>
          <a:lstStyle>
            <a:lvl1pPr algn="ctr">
              <a:defRPr sz="4000" b="0">
                <a:solidFill>
                  <a:schemeClr val="bg1"/>
                </a:solidFill>
                <a:latin typeface="+mj-lt"/>
              </a:defRPr>
            </a:lvl1pPr>
          </a:lstStyle>
          <a:p>
            <a:r>
              <a:rPr lang="en-US"/>
              <a:t>Click to edit Master title style</a:t>
            </a:r>
            <a:endParaRPr lang="fr-FR"/>
          </a:p>
        </p:txBody>
      </p:sp>
      <p:sp>
        <p:nvSpPr>
          <p:cNvPr id="5" name="Espace réservé du texte 4">
            <a:extLst>
              <a:ext uri="{FF2B5EF4-FFF2-40B4-BE49-F238E27FC236}">
                <a16:creationId xmlns:a16="http://schemas.microsoft.com/office/drawing/2014/main" id="{E9C041EE-17E8-4362-82D2-0EE4DFE4F057}"/>
              </a:ext>
            </a:extLst>
          </p:cNvPr>
          <p:cNvSpPr>
            <a:spLocks noGrp="1"/>
          </p:cNvSpPr>
          <p:nvPr>
            <p:ph type="body" sz="quarter" idx="13" hasCustomPrompt="1"/>
          </p:nvPr>
        </p:nvSpPr>
        <p:spPr>
          <a:xfrm>
            <a:off x="333375" y="921980"/>
            <a:ext cx="11525250" cy="344845"/>
          </a:xfrm>
          <a:prstGeom prst="rect">
            <a:avLst/>
          </a:prstGeom>
        </p:spPr>
        <p:txBody>
          <a:bodyPr>
            <a:normAutofit/>
          </a:bodyPr>
          <a:lstStyle>
            <a:lvl5pPr marL="0" indent="0" algn="ctr">
              <a:buNone/>
              <a:defRPr sz="2400">
                <a:solidFill>
                  <a:schemeClr val="bg1"/>
                </a:solidFill>
              </a:defRPr>
            </a:lvl5pPr>
          </a:lstStyle>
          <a:p>
            <a:pPr lvl="4"/>
            <a:r>
              <a:rPr lang="fr-FR"/>
              <a:t>Sous-titre de la page</a:t>
            </a:r>
          </a:p>
        </p:txBody>
      </p:sp>
      <p:sp>
        <p:nvSpPr>
          <p:cNvPr id="13" name="Espace réservé du contenu 2">
            <a:extLst>
              <a:ext uri="{FF2B5EF4-FFF2-40B4-BE49-F238E27FC236}">
                <a16:creationId xmlns:a16="http://schemas.microsoft.com/office/drawing/2014/main" id="{F70DD761-0058-4E0F-8728-50A90B10E363}"/>
              </a:ext>
            </a:extLst>
          </p:cNvPr>
          <p:cNvSpPr>
            <a:spLocks noGrp="1"/>
          </p:cNvSpPr>
          <p:nvPr>
            <p:ph idx="1"/>
          </p:nvPr>
        </p:nvSpPr>
        <p:spPr>
          <a:xfrm>
            <a:off x="330740" y="1507786"/>
            <a:ext cx="5412377" cy="3590989"/>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15" name="Espace réservé du texte 7">
            <a:extLst>
              <a:ext uri="{FF2B5EF4-FFF2-40B4-BE49-F238E27FC236}">
                <a16:creationId xmlns:a16="http://schemas.microsoft.com/office/drawing/2014/main" id="{EDCEE1EE-F949-45F6-BA45-68616EE9262B}"/>
              </a:ext>
            </a:extLst>
          </p:cNvPr>
          <p:cNvSpPr>
            <a:spLocks noGrp="1"/>
          </p:cNvSpPr>
          <p:nvPr>
            <p:ph type="body" sz="quarter" idx="15"/>
          </p:nvPr>
        </p:nvSpPr>
        <p:spPr>
          <a:xfrm>
            <a:off x="2607013" y="5657763"/>
            <a:ext cx="9289915" cy="509587"/>
          </a:xfrm>
          <a:prstGeom prst="rect">
            <a:avLst/>
          </a:prstGeom>
        </p:spPr>
        <p:txBody>
          <a:bodyPr>
            <a:normAutofit/>
          </a:bodyPr>
          <a:lstStyle>
            <a:lvl1pPr marL="0" indent="0" algn="ctr">
              <a:buNone/>
              <a:defRPr sz="2400"/>
            </a:lvl1pPr>
          </a:lstStyle>
          <a:p>
            <a:pPr lvl="0"/>
            <a:r>
              <a:rPr lang="en-US"/>
              <a:t>Click to edit Master text styles</a:t>
            </a:r>
          </a:p>
        </p:txBody>
      </p:sp>
      <p:sp>
        <p:nvSpPr>
          <p:cNvPr id="14" name="Espace réservé du contenu 2">
            <a:extLst>
              <a:ext uri="{FF2B5EF4-FFF2-40B4-BE49-F238E27FC236}">
                <a16:creationId xmlns:a16="http://schemas.microsoft.com/office/drawing/2014/main" id="{525CA3B4-643C-4F9B-ACB9-D32C75ED5700}"/>
              </a:ext>
            </a:extLst>
          </p:cNvPr>
          <p:cNvSpPr>
            <a:spLocks noGrp="1"/>
          </p:cNvSpPr>
          <p:nvPr>
            <p:ph idx="14"/>
          </p:nvPr>
        </p:nvSpPr>
        <p:spPr>
          <a:xfrm>
            <a:off x="6322422" y="1955260"/>
            <a:ext cx="5564778" cy="3579778"/>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12" name="Espace réservé du texte 4">
            <a:extLst>
              <a:ext uri="{FF2B5EF4-FFF2-40B4-BE49-F238E27FC236}">
                <a16:creationId xmlns:a16="http://schemas.microsoft.com/office/drawing/2014/main" id="{8A39632D-9107-46CA-830E-A17C623C3C56}"/>
              </a:ext>
            </a:extLst>
          </p:cNvPr>
          <p:cNvSpPr>
            <a:spLocks noGrp="1"/>
          </p:cNvSpPr>
          <p:nvPr>
            <p:ph type="body" sz="quarter" idx="16"/>
          </p:nvPr>
        </p:nvSpPr>
        <p:spPr>
          <a:xfrm>
            <a:off x="10214043" y="6478621"/>
            <a:ext cx="1977957" cy="379379"/>
          </a:xfrm>
          <a:prstGeom prst="rect">
            <a:avLst/>
          </a:prstGeom>
        </p:spPr>
        <p:txBody>
          <a:bodyPr>
            <a:noAutofit/>
          </a:bodyPr>
          <a:lstStyle>
            <a:lvl1pPr marL="0" indent="0" algn="ctr">
              <a:buNone/>
              <a:defRPr sz="1800">
                <a:solidFill>
                  <a:schemeClr val="accent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p:txBody>
      </p:sp>
    </p:spTree>
    <p:extLst>
      <p:ext uri="{BB962C8B-B14F-4D97-AF65-F5344CB8AC3E}">
        <p14:creationId xmlns:p14="http://schemas.microsoft.com/office/powerpoint/2010/main" val="969656281"/>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7" name="Titre 1">
            <a:extLst>
              <a:ext uri="{FF2B5EF4-FFF2-40B4-BE49-F238E27FC236}">
                <a16:creationId xmlns:a16="http://schemas.microsoft.com/office/drawing/2014/main" id="{A7AE7A45-E633-4890-B9B7-DC07B32DB431}"/>
              </a:ext>
            </a:extLst>
          </p:cNvPr>
          <p:cNvSpPr>
            <a:spLocks noGrp="1"/>
          </p:cNvSpPr>
          <p:nvPr>
            <p:ph type="title"/>
          </p:nvPr>
        </p:nvSpPr>
        <p:spPr>
          <a:xfrm>
            <a:off x="333375" y="-1"/>
            <a:ext cx="11525250" cy="895351"/>
          </a:xfrm>
          <a:prstGeom prst="rect">
            <a:avLst/>
          </a:prstGeom>
        </p:spPr>
        <p:txBody>
          <a:bodyPr>
            <a:normAutofit/>
          </a:bodyPr>
          <a:lstStyle>
            <a:lvl1pPr algn="ctr">
              <a:defRPr sz="4000" b="0">
                <a:solidFill>
                  <a:schemeClr val="bg1"/>
                </a:solidFill>
                <a:latin typeface="+mj-lt"/>
              </a:defRPr>
            </a:lvl1pPr>
          </a:lstStyle>
          <a:p>
            <a:r>
              <a:rPr lang="en-US"/>
              <a:t>Click to edit Master title style</a:t>
            </a:r>
            <a:endParaRPr lang="fr-FR"/>
          </a:p>
        </p:txBody>
      </p:sp>
      <p:sp>
        <p:nvSpPr>
          <p:cNvPr id="18" name="Espace réservé du texte 4">
            <a:extLst>
              <a:ext uri="{FF2B5EF4-FFF2-40B4-BE49-F238E27FC236}">
                <a16:creationId xmlns:a16="http://schemas.microsoft.com/office/drawing/2014/main" id="{A7222936-1239-40E9-B01E-05E753BB3F90}"/>
              </a:ext>
            </a:extLst>
          </p:cNvPr>
          <p:cNvSpPr>
            <a:spLocks noGrp="1"/>
          </p:cNvSpPr>
          <p:nvPr>
            <p:ph type="body" sz="quarter" idx="13" hasCustomPrompt="1"/>
          </p:nvPr>
        </p:nvSpPr>
        <p:spPr>
          <a:xfrm>
            <a:off x="333375" y="921980"/>
            <a:ext cx="11525250" cy="344845"/>
          </a:xfrm>
          <a:prstGeom prst="rect">
            <a:avLst/>
          </a:prstGeom>
        </p:spPr>
        <p:txBody>
          <a:bodyPr>
            <a:normAutofit/>
          </a:bodyPr>
          <a:lstStyle>
            <a:lvl5pPr marL="0" indent="0" algn="ctr">
              <a:buNone/>
              <a:defRPr sz="2400">
                <a:solidFill>
                  <a:schemeClr val="bg1"/>
                </a:solidFill>
              </a:defRPr>
            </a:lvl5pPr>
          </a:lstStyle>
          <a:p>
            <a:pPr lvl="4"/>
            <a:r>
              <a:rPr lang="fr-FR"/>
              <a:t>Sous-titre de la page</a:t>
            </a:r>
          </a:p>
        </p:txBody>
      </p:sp>
      <p:sp>
        <p:nvSpPr>
          <p:cNvPr id="19" name="Espace réservé du contenu 2">
            <a:extLst>
              <a:ext uri="{FF2B5EF4-FFF2-40B4-BE49-F238E27FC236}">
                <a16:creationId xmlns:a16="http://schemas.microsoft.com/office/drawing/2014/main" id="{50359E95-4598-43A0-9033-95E33AEC0CA9}"/>
              </a:ext>
            </a:extLst>
          </p:cNvPr>
          <p:cNvSpPr>
            <a:spLocks noGrp="1"/>
          </p:cNvSpPr>
          <p:nvPr>
            <p:ph idx="1"/>
          </p:nvPr>
        </p:nvSpPr>
        <p:spPr>
          <a:xfrm>
            <a:off x="321014" y="1935803"/>
            <a:ext cx="5642042" cy="3590989"/>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20" name="Espace réservé du texte 7">
            <a:extLst>
              <a:ext uri="{FF2B5EF4-FFF2-40B4-BE49-F238E27FC236}">
                <a16:creationId xmlns:a16="http://schemas.microsoft.com/office/drawing/2014/main" id="{EBF7909E-FECB-4FA4-97D7-CC891F3A0DE0}"/>
              </a:ext>
            </a:extLst>
          </p:cNvPr>
          <p:cNvSpPr>
            <a:spLocks noGrp="1"/>
          </p:cNvSpPr>
          <p:nvPr>
            <p:ph type="body" sz="quarter" idx="15"/>
          </p:nvPr>
        </p:nvSpPr>
        <p:spPr>
          <a:xfrm>
            <a:off x="2607013" y="5657763"/>
            <a:ext cx="9289915" cy="509587"/>
          </a:xfrm>
          <a:prstGeom prst="rect">
            <a:avLst/>
          </a:prstGeom>
        </p:spPr>
        <p:txBody>
          <a:bodyPr>
            <a:normAutofit/>
          </a:bodyPr>
          <a:lstStyle>
            <a:lvl1pPr marL="0" indent="0" algn="ctr">
              <a:buNone/>
              <a:defRPr sz="2400"/>
            </a:lvl1pPr>
          </a:lstStyle>
          <a:p>
            <a:pPr lvl="0"/>
            <a:r>
              <a:rPr lang="en-US"/>
              <a:t>Click to edit Master text styles</a:t>
            </a:r>
          </a:p>
        </p:txBody>
      </p:sp>
      <p:sp>
        <p:nvSpPr>
          <p:cNvPr id="23" name="Espace réservé du contenu 2">
            <a:extLst>
              <a:ext uri="{FF2B5EF4-FFF2-40B4-BE49-F238E27FC236}">
                <a16:creationId xmlns:a16="http://schemas.microsoft.com/office/drawing/2014/main" id="{88B9E5CD-E29C-47B7-B459-D3C6DA8F6EB5}"/>
              </a:ext>
            </a:extLst>
          </p:cNvPr>
          <p:cNvSpPr>
            <a:spLocks noGrp="1"/>
          </p:cNvSpPr>
          <p:nvPr>
            <p:ph idx="14"/>
          </p:nvPr>
        </p:nvSpPr>
        <p:spPr>
          <a:xfrm>
            <a:off x="6536431" y="1527243"/>
            <a:ext cx="5564778" cy="3579778"/>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10" name="Espace réservé du texte 4">
            <a:extLst>
              <a:ext uri="{FF2B5EF4-FFF2-40B4-BE49-F238E27FC236}">
                <a16:creationId xmlns:a16="http://schemas.microsoft.com/office/drawing/2014/main" id="{5C686000-DDB1-402C-BCB0-E5150D6EE2E8}"/>
              </a:ext>
            </a:extLst>
          </p:cNvPr>
          <p:cNvSpPr>
            <a:spLocks noGrp="1"/>
          </p:cNvSpPr>
          <p:nvPr>
            <p:ph type="body" sz="quarter" idx="16"/>
          </p:nvPr>
        </p:nvSpPr>
        <p:spPr>
          <a:xfrm>
            <a:off x="10214043" y="6478621"/>
            <a:ext cx="1977957" cy="379379"/>
          </a:xfrm>
          <a:prstGeom prst="rect">
            <a:avLst/>
          </a:prstGeom>
        </p:spPr>
        <p:txBody>
          <a:bodyPr>
            <a:noAutofit/>
          </a:bodyPr>
          <a:lstStyle>
            <a:lvl1pPr marL="0" indent="0" algn="ctr">
              <a:buNone/>
              <a:defRPr sz="1800">
                <a:solidFill>
                  <a:schemeClr val="accent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p:txBody>
      </p:sp>
    </p:spTree>
    <p:extLst>
      <p:ext uri="{BB962C8B-B14F-4D97-AF65-F5344CB8AC3E}">
        <p14:creationId xmlns:p14="http://schemas.microsoft.com/office/powerpoint/2010/main" val="781381466"/>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4939C13B-491B-4E7E-93F4-DE24CF6E5A4C}"/>
              </a:ext>
            </a:extLst>
          </p:cNvPr>
          <p:cNvSpPr>
            <a:spLocks noGrp="1"/>
          </p:cNvSpPr>
          <p:nvPr>
            <p:ph type="title"/>
          </p:nvPr>
        </p:nvSpPr>
        <p:spPr>
          <a:xfrm>
            <a:off x="333375" y="-1"/>
            <a:ext cx="11525250" cy="895351"/>
          </a:xfrm>
          <a:prstGeom prst="rect">
            <a:avLst/>
          </a:prstGeom>
        </p:spPr>
        <p:txBody>
          <a:bodyPr>
            <a:normAutofit/>
          </a:bodyPr>
          <a:lstStyle>
            <a:lvl1pPr algn="ctr">
              <a:defRPr sz="4000" b="0">
                <a:solidFill>
                  <a:schemeClr val="bg1"/>
                </a:solidFill>
                <a:latin typeface="+mj-lt"/>
              </a:defRPr>
            </a:lvl1pPr>
          </a:lstStyle>
          <a:p>
            <a:r>
              <a:rPr lang="en-US"/>
              <a:t>Click to edit Master title style</a:t>
            </a:r>
            <a:endParaRPr lang="fr-FR"/>
          </a:p>
        </p:txBody>
      </p:sp>
      <p:sp>
        <p:nvSpPr>
          <p:cNvPr id="8" name="Espace réservé du contenu 2">
            <a:extLst>
              <a:ext uri="{FF2B5EF4-FFF2-40B4-BE49-F238E27FC236}">
                <a16:creationId xmlns:a16="http://schemas.microsoft.com/office/drawing/2014/main" id="{F7201275-1574-4ED4-8C6F-536A126C1A27}"/>
              </a:ext>
            </a:extLst>
          </p:cNvPr>
          <p:cNvSpPr>
            <a:spLocks noGrp="1"/>
          </p:cNvSpPr>
          <p:nvPr>
            <p:ph idx="1"/>
          </p:nvPr>
        </p:nvSpPr>
        <p:spPr>
          <a:xfrm>
            <a:off x="340468" y="1184366"/>
            <a:ext cx="11518157" cy="4078341"/>
          </a:xfrm>
          <a:prstGeom prst="rect">
            <a:avLst/>
          </a:prstGeom>
          <a:noFill/>
        </p:spPr>
        <p:txBody>
          <a:bodyPr/>
          <a:lstStyle>
            <a:lvl1pPr marL="228600" indent="-228600">
              <a:buFontTx/>
              <a:buBlip>
                <a:blip r:embed="rId2"/>
              </a:buBlip>
              <a:defRPr>
                <a:solidFill>
                  <a:schemeClr val="bg1"/>
                </a:solidFill>
              </a:defRPr>
            </a:lvl1pPr>
            <a:lvl2pPr marL="685800" indent="-228600">
              <a:buFont typeface="Courier New" panose="02070309020205020404" pitchFamily="49" charset="0"/>
              <a:buChar char="o"/>
              <a:defRPr>
                <a:solidFill>
                  <a:schemeClr val="bg1"/>
                </a:solidFill>
              </a:defRPr>
            </a:lvl2pPr>
            <a:lvl3pPr marL="1143000" indent="-228600">
              <a:buFont typeface="Wingdings" panose="05000000000000000000" pitchFamily="2" charset="2"/>
              <a:buChar char="§"/>
              <a:defRPr>
                <a:solidFill>
                  <a:schemeClr val="bg1"/>
                </a:solidFill>
              </a:defRPr>
            </a:lvl3pPr>
            <a:lvl4pPr marL="1600200" indent="-228600">
              <a:buFont typeface="Wingdings" panose="05000000000000000000" pitchFamily="2" charset="2"/>
              <a:buChar char="ü"/>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14" name="Espace réservé du texte 7">
            <a:extLst>
              <a:ext uri="{FF2B5EF4-FFF2-40B4-BE49-F238E27FC236}">
                <a16:creationId xmlns:a16="http://schemas.microsoft.com/office/drawing/2014/main" id="{CABD5E63-E54B-425D-9F62-7301EAC39A64}"/>
              </a:ext>
            </a:extLst>
          </p:cNvPr>
          <p:cNvSpPr>
            <a:spLocks noGrp="1"/>
          </p:cNvSpPr>
          <p:nvPr>
            <p:ph type="body" sz="quarter" idx="15"/>
          </p:nvPr>
        </p:nvSpPr>
        <p:spPr>
          <a:xfrm>
            <a:off x="2645923" y="5755037"/>
            <a:ext cx="9241277" cy="509587"/>
          </a:xfrm>
          <a:prstGeom prst="rect">
            <a:avLst/>
          </a:prstGeom>
        </p:spPr>
        <p:txBody>
          <a:bodyPr>
            <a:normAutofit/>
          </a:bodyPr>
          <a:lstStyle>
            <a:lvl1pPr marL="0" indent="0" algn="ctr">
              <a:buNone/>
              <a:defRPr sz="2400"/>
            </a:lvl1pPr>
          </a:lstStyle>
          <a:p>
            <a:pPr lvl="0"/>
            <a:r>
              <a:rPr lang="en-US"/>
              <a:t>Click to edit Master text styles</a:t>
            </a:r>
          </a:p>
        </p:txBody>
      </p:sp>
      <p:sp>
        <p:nvSpPr>
          <p:cNvPr id="12" name="Espace réservé du texte 4">
            <a:extLst>
              <a:ext uri="{FF2B5EF4-FFF2-40B4-BE49-F238E27FC236}">
                <a16:creationId xmlns:a16="http://schemas.microsoft.com/office/drawing/2014/main" id="{1292EDFB-84AE-4414-AF8B-B23E71ECDE9C}"/>
              </a:ext>
            </a:extLst>
          </p:cNvPr>
          <p:cNvSpPr>
            <a:spLocks noGrp="1"/>
          </p:cNvSpPr>
          <p:nvPr>
            <p:ph type="body" sz="quarter" idx="16"/>
          </p:nvPr>
        </p:nvSpPr>
        <p:spPr>
          <a:xfrm>
            <a:off x="10214043" y="6478621"/>
            <a:ext cx="1977957" cy="379379"/>
          </a:xfrm>
          <a:prstGeom prst="rect">
            <a:avLst/>
          </a:prstGeom>
        </p:spPr>
        <p:txBody>
          <a:bodyPr>
            <a:noAutofit/>
          </a:bodyPr>
          <a:lstStyle>
            <a:lvl1pPr marL="0" indent="0" algn="ctr">
              <a:buNone/>
              <a:defRPr sz="1800">
                <a:solidFill>
                  <a:schemeClr val="accent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p:txBody>
      </p:sp>
    </p:spTree>
    <p:extLst>
      <p:ext uri="{BB962C8B-B14F-4D97-AF65-F5344CB8AC3E}">
        <p14:creationId xmlns:p14="http://schemas.microsoft.com/office/powerpoint/2010/main" val="414350280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4939C13B-491B-4E7E-93F4-DE24CF6E5A4C}"/>
              </a:ext>
            </a:extLst>
          </p:cNvPr>
          <p:cNvSpPr>
            <a:spLocks noGrp="1"/>
          </p:cNvSpPr>
          <p:nvPr>
            <p:ph type="title"/>
          </p:nvPr>
        </p:nvSpPr>
        <p:spPr>
          <a:xfrm>
            <a:off x="333375" y="-1"/>
            <a:ext cx="11525250" cy="895351"/>
          </a:xfrm>
          <a:prstGeom prst="rect">
            <a:avLst/>
          </a:prstGeom>
        </p:spPr>
        <p:txBody>
          <a:bodyPr>
            <a:normAutofit/>
          </a:bodyPr>
          <a:lstStyle>
            <a:lvl1pPr algn="ctr">
              <a:defRPr sz="4000" b="0">
                <a:solidFill>
                  <a:schemeClr val="bg1"/>
                </a:solidFill>
                <a:latin typeface="+mj-lt"/>
              </a:defRPr>
            </a:lvl1pPr>
          </a:lstStyle>
          <a:p>
            <a:r>
              <a:rPr lang="en-US"/>
              <a:t>Click to edit Master title style</a:t>
            </a:r>
            <a:endParaRPr lang="fr-FR"/>
          </a:p>
        </p:txBody>
      </p:sp>
    </p:spTree>
    <p:extLst>
      <p:ext uri="{BB962C8B-B14F-4D97-AF65-F5344CB8AC3E}">
        <p14:creationId xmlns:p14="http://schemas.microsoft.com/office/powerpoint/2010/main" val="364529993"/>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6" name="Espace réservé du texte 4">
            <a:extLst>
              <a:ext uri="{FF2B5EF4-FFF2-40B4-BE49-F238E27FC236}">
                <a16:creationId xmlns:a16="http://schemas.microsoft.com/office/drawing/2014/main" id="{5AF73E7D-0EA8-4873-B086-B8CBE829370A}"/>
              </a:ext>
            </a:extLst>
          </p:cNvPr>
          <p:cNvSpPr>
            <a:spLocks noGrp="1"/>
          </p:cNvSpPr>
          <p:nvPr>
            <p:ph type="body" sz="quarter" idx="16"/>
          </p:nvPr>
        </p:nvSpPr>
        <p:spPr>
          <a:xfrm>
            <a:off x="10214043" y="6478621"/>
            <a:ext cx="1977957" cy="379379"/>
          </a:xfrm>
          <a:prstGeom prst="rect">
            <a:avLst/>
          </a:prstGeom>
        </p:spPr>
        <p:txBody>
          <a:bodyPr>
            <a:noAutofit/>
          </a:bodyPr>
          <a:lstStyle>
            <a:lvl1pPr marL="0" indent="0" algn="ctr">
              <a:buNone/>
              <a:defRPr sz="1800">
                <a:solidFill>
                  <a:schemeClr val="accent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 text styles</a:t>
            </a:r>
          </a:p>
        </p:txBody>
      </p:sp>
    </p:spTree>
    <p:extLst>
      <p:ext uri="{BB962C8B-B14F-4D97-AF65-F5344CB8AC3E}">
        <p14:creationId xmlns:p14="http://schemas.microsoft.com/office/powerpoint/2010/main" val="680320206"/>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4FF0FD-C9BE-4684-BF70-8F33C06DBB3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43671914"/>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D106F-22A1-49FD-990A-4334F98CCB7A}"/>
              </a:ext>
            </a:extLst>
          </p:cNvPr>
          <p:cNvSpPr>
            <a:spLocks noGrp="1"/>
          </p:cNvSpPr>
          <p:nvPr>
            <p:ph type="title"/>
          </p:nvPr>
        </p:nvSpPr>
        <p:spPr>
          <a:xfrm>
            <a:off x="831851" y="1710267"/>
            <a:ext cx="10515600" cy="2853267"/>
          </a:xfrm>
          <a:prstGeom prst="rect">
            <a:avLst/>
          </a:prstGeom>
        </p:spPr>
        <p:txBody>
          <a:bodyPr anchor="b"/>
          <a:lstStyle>
            <a:lvl1pPr>
              <a:defRPr sz="8000"/>
            </a:lvl1pPr>
          </a:lstStyle>
          <a:p>
            <a:r>
              <a:rPr lang="en-US"/>
              <a:t>Click to edit Master title style</a:t>
            </a:r>
            <a:endParaRPr lang="fr-FR"/>
          </a:p>
        </p:txBody>
      </p:sp>
      <p:sp>
        <p:nvSpPr>
          <p:cNvPr id="3" name="Espace réservé du texte 2">
            <a:extLst>
              <a:ext uri="{FF2B5EF4-FFF2-40B4-BE49-F238E27FC236}">
                <a16:creationId xmlns:a16="http://schemas.microsoft.com/office/drawing/2014/main" id="{FE384787-CD28-4A02-AEDA-C6CE29C015B9}"/>
              </a:ext>
            </a:extLst>
          </p:cNvPr>
          <p:cNvSpPr>
            <a:spLocks noGrp="1"/>
          </p:cNvSpPr>
          <p:nvPr>
            <p:ph type="body" idx="1"/>
          </p:nvPr>
        </p:nvSpPr>
        <p:spPr>
          <a:xfrm>
            <a:off x="831851" y="4588934"/>
            <a:ext cx="10515600" cy="1500717"/>
          </a:xfrm>
          <a:prstGeom prst="rect">
            <a:avLst/>
          </a:prstGeom>
        </p:spPr>
        <p:txBody>
          <a:bodyPr/>
          <a:lstStyle>
            <a:lvl1pPr marL="0" indent="0">
              <a:buNone/>
              <a:defRPr sz="3200">
                <a:solidFill>
                  <a:srgbClr val="FFCC00"/>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42394225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25AA268-26AB-4973-B09A-6F6A7ED779DE}"/>
              </a:ext>
            </a:extLst>
          </p:cNvPr>
          <p:cNvSpPr/>
          <p:nvPr userDrawn="1"/>
        </p:nvSpPr>
        <p:spPr>
          <a:xfrm>
            <a:off x="580570" y="0"/>
            <a:ext cx="5604330" cy="6984274"/>
          </a:xfrm>
          <a:prstGeom prst="rect">
            <a:avLst/>
          </a:prstGeom>
          <a:solidFill>
            <a:schemeClr val="tx1">
              <a:alpha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pic>
        <p:nvPicPr>
          <p:cNvPr id="6" name="Image 5">
            <a:extLst>
              <a:ext uri="{FF2B5EF4-FFF2-40B4-BE49-F238E27FC236}">
                <a16:creationId xmlns:a16="http://schemas.microsoft.com/office/drawing/2014/main" id="{A2295C57-7FAC-49BE-838E-1D11B93385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3858" y="82235"/>
            <a:ext cx="758142" cy="758142"/>
          </a:xfrm>
          <a:prstGeom prst="rect">
            <a:avLst/>
          </a:prstGeom>
        </p:spPr>
      </p:pic>
      <p:pic>
        <p:nvPicPr>
          <p:cNvPr id="4" name="Picture 3">
            <a:extLst>
              <a:ext uri="{FF2B5EF4-FFF2-40B4-BE49-F238E27FC236}">
                <a16:creationId xmlns:a16="http://schemas.microsoft.com/office/drawing/2014/main" id="{9FB98C71-EC17-4EA9-8217-B9ABE135E775}"/>
              </a:ext>
            </a:extLst>
          </p:cNvPr>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68079" y="116071"/>
            <a:ext cx="758142" cy="666887"/>
          </a:xfrm>
          <a:prstGeom prst="rect">
            <a:avLst/>
          </a:prstGeom>
          <a:noFill/>
          <a:ln>
            <a:noFill/>
          </a:ln>
        </p:spPr>
      </p:pic>
      <p:pic>
        <p:nvPicPr>
          <p:cNvPr id="5" name="Picture 4">
            <a:extLst>
              <a:ext uri="{FF2B5EF4-FFF2-40B4-BE49-F238E27FC236}">
                <a16:creationId xmlns:a16="http://schemas.microsoft.com/office/drawing/2014/main" id="{469D3F11-BB5A-4C0B-8AE9-D530D9FB7305}"/>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38549" y="166145"/>
            <a:ext cx="1721893" cy="637129"/>
          </a:xfrm>
          <a:prstGeom prst="rect">
            <a:avLst/>
          </a:prstGeom>
          <a:noFill/>
          <a:ln>
            <a:noFill/>
          </a:ln>
        </p:spPr>
      </p:pic>
      <p:sp>
        <p:nvSpPr>
          <p:cNvPr id="3" name="Rectangle 2">
            <a:extLst>
              <a:ext uri="{FF2B5EF4-FFF2-40B4-BE49-F238E27FC236}">
                <a16:creationId xmlns:a16="http://schemas.microsoft.com/office/drawing/2014/main" id="{979B2CAA-2102-42D3-A833-C2113C160AEB}"/>
              </a:ext>
            </a:extLst>
          </p:cNvPr>
          <p:cNvSpPr/>
          <p:nvPr userDrawn="1"/>
        </p:nvSpPr>
        <p:spPr>
          <a:xfrm>
            <a:off x="0" y="2260600"/>
            <a:ext cx="12192000" cy="426211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PERFORMANCESD’EXPLOITATION ÉQUIPESRELATIONNELLES BDDET DYNAMIQUE ( VIRTUELLE)LOGICIELLEINFRASTRUCTUREAUTO-GÉRÉSERVICES MICROAPPLICATIONSFRAMEWORKS LIBRAIRIES &amp;PHYSIQUE INFRASTRUCTUREADAPTÉE PERSISTANCE COUCHE DEINFRASTRUCTUREIAIARHAPPLICATIONSSERVICESMANAGÉS SERVICES</a:t>
            </a:r>
          </a:p>
        </p:txBody>
      </p:sp>
    </p:spTree>
    <p:extLst>
      <p:ext uri="{BB962C8B-B14F-4D97-AF65-F5344CB8AC3E}">
        <p14:creationId xmlns:p14="http://schemas.microsoft.com/office/powerpoint/2010/main" val="319955753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E815DF-C2E1-4764-A22C-4DD7A38FBF1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fr-FR"/>
          </a:p>
        </p:txBody>
      </p:sp>
      <p:sp>
        <p:nvSpPr>
          <p:cNvPr id="3" name="Sous-titre 2">
            <a:extLst>
              <a:ext uri="{FF2B5EF4-FFF2-40B4-BE49-F238E27FC236}">
                <a16:creationId xmlns:a16="http://schemas.microsoft.com/office/drawing/2014/main" id="{CED8B9F5-740F-470B-A7AB-8744B1F733F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pic>
        <p:nvPicPr>
          <p:cNvPr id="6" name="Image 5">
            <a:extLst>
              <a:ext uri="{FF2B5EF4-FFF2-40B4-BE49-F238E27FC236}">
                <a16:creationId xmlns:a16="http://schemas.microsoft.com/office/drawing/2014/main" id="{368558E7-BC3F-4C4E-8C44-2759421FE4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6099858"/>
            <a:ext cx="758142" cy="758142"/>
          </a:xfrm>
          <a:prstGeom prst="rect">
            <a:avLst/>
          </a:prstGeom>
        </p:spPr>
      </p:pic>
    </p:spTree>
    <p:extLst>
      <p:ext uri="{BB962C8B-B14F-4D97-AF65-F5344CB8AC3E}">
        <p14:creationId xmlns:p14="http://schemas.microsoft.com/office/powerpoint/2010/main" val="1249965839"/>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F237B"/>
        </a:solidFill>
        <a:effectLst/>
      </p:bgPr>
    </p:bg>
    <p:spTree>
      <p:nvGrpSpPr>
        <p:cNvPr id="1" name=""/>
        <p:cNvGrpSpPr/>
        <p:nvPr/>
      </p:nvGrpSpPr>
      <p:grpSpPr>
        <a:xfrm>
          <a:off x="0" y="0"/>
          <a:ext cx="0" cy="0"/>
          <a:chOff x="0" y="0"/>
          <a:chExt cx="0" cy="0"/>
        </a:xfrm>
      </p:grpSpPr>
      <p:pic>
        <p:nvPicPr>
          <p:cNvPr id="8" name="Image 7" descr="header-edifixio.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52117399"/>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60" r:id="rId4"/>
    <p:sldLayoutId id="2147483663" r:id="rId5"/>
    <p:sldLayoutId id="2147483665" r:id="rId6"/>
    <p:sldLayoutId id="2147483666" r:id="rId7"/>
    <p:sldLayoutId id="2147483664" r:id="rId8"/>
    <p:sldLayoutId id="2147483674" r:id="rId9"/>
    <p:sldLayoutId id="2147483668" r:id="rId10"/>
    <p:sldLayoutId id="2147483670" r:id="rId11"/>
    <p:sldLayoutId id="2147483672" r:id="rId12"/>
  </p:sldLayoutIdLst>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15"/>
        </a:buBlip>
        <a:defRPr sz="28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ü"/>
        <a:defRPr sz="18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25.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7.png"/><Relationship Id="rId7"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66.png"/><Relationship Id="rId5" Type="http://schemas.openxmlformats.org/officeDocument/2006/relationships/image" Target="../media/image21.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59.png"/><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70.png"/><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85770" y="3429000"/>
            <a:ext cx="8106230" cy="3429000"/>
          </a:xfrm>
          <a:prstGeom prst="rect">
            <a:avLst/>
          </a:prstGeom>
          <a:solidFill>
            <a:schemeClr val="tx1">
              <a:alpha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3" name="ZoneTexte 2">
            <a:extLst>
              <a:ext uri="{FF2B5EF4-FFF2-40B4-BE49-F238E27FC236}">
                <a16:creationId xmlns:a16="http://schemas.microsoft.com/office/drawing/2014/main" id="{8334F63C-3CEC-4924-903C-064D4CB23534}"/>
              </a:ext>
            </a:extLst>
          </p:cNvPr>
          <p:cNvSpPr txBox="1"/>
          <p:nvPr/>
        </p:nvSpPr>
        <p:spPr>
          <a:xfrm>
            <a:off x="4872765" y="3852169"/>
            <a:ext cx="5882321" cy="929485"/>
          </a:xfrm>
          <a:prstGeom prst="rect">
            <a:avLst/>
          </a:prstGeom>
          <a:noFill/>
        </p:spPr>
        <p:txBody>
          <a:bodyPr wrap="square" rtlCol="0">
            <a:spAutoFit/>
          </a:bodyPr>
          <a:lstStyle/>
          <a:p>
            <a:r>
              <a:rPr lang="fr-FR" sz="3200" dirty="0">
                <a:solidFill>
                  <a:schemeClr val="bg1"/>
                </a:solidFill>
              </a:rPr>
              <a:t>Soutenance d’apprentissage</a:t>
            </a:r>
          </a:p>
          <a:p>
            <a:pPr>
              <a:lnSpc>
                <a:spcPct val="120000"/>
              </a:lnSpc>
            </a:pPr>
            <a:r>
              <a:rPr lang="fr-FR" sz="2000" dirty="0">
                <a:solidFill>
                  <a:srgbClr val="FCB504"/>
                </a:solidFill>
              </a:rPr>
              <a:t>Arsène Lapostolet</a:t>
            </a:r>
          </a:p>
        </p:txBody>
      </p:sp>
      <p:sp>
        <p:nvSpPr>
          <p:cNvPr id="12" name="ZoneTexte 11">
            <a:extLst>
              <a:ext uri="{FF2B5EF4-FFF2-40B4-BE49-F238E27FC236}">
                <a16:creationId xmlns:a16="http://schemas.microsoft.com/office/drawing/2014/main" id="{858DB3BB-1308-4A77-BC76-714601BB1EEF}"/>
              </a:ext>
            </a:extLst>
          </p:cNvPr>
          <p:cNvSpPr txBox="1"/>
          <p:nvPr/>
        </p:nvSpPr>
        <p:spPr>
          <a:xfrm>
            <a:off x="4894131" y="6050757"/>
            <a:ext cx="6827969" cy="369332"/>
          </a:xfrm>
          <a:prstGeom prst="rect">
            <a:avLst/>
          </a:prstGeom>
          <a:noFill/>
        </p:spPr>
        <p:txBody>
          <a:bodyPr wrap="square" rtlCol="0">
            <a:spAutoFit/>
          </a:bodyPr>
          <a:lstStyle/>
          <a:p>
            <a:r>
              <a:rPr lang="fr-FR" dirty="0">
                <a:solidFill>
                  <a:schemeClr val="bg1"/>
                </a:solidFill>
              </a:rPr>
              <a:t>EDIFIXIO - EFREI L3-APP-LSI</a:t>
            </a:r>
          </a:p>
        </p:txBody>
      </p:sp>
      <p:pic>
        <p:nvPicPr>
          <p:cNvPr id="7" name="Image 6" descr="Une image contenant clipart&#10;&#10;Description générée avec un niveau de confiance élevé">
            <a:extLst>
              <a:ext uri="{FF2B5EF4-FFF2-40B4-BE49-F238E27FC236}">
                <a16:creationId xmlns:a16="http://schemas.microsoft.com/office/drawing/2014/main" id="{A1B3EB70-3C05-4131-AA22-CFEDD4E281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632" y="765646"/>
            <a:ext cx="3311223" cy="730232"/>
          </a:xfrm>
          <a:prstGeom prst="rect">
            <a:avLst/>
          </a:prstGeom>
        </p:spPr>
      </p:pic>
      <p:pic>
        <p:nvPicPr>
          <p:cNvPr id="8" name="Picture 7">
            <a:extLst>
              <a:ext uri="{FF2B5EF4-FFF2-40B4-BE49-F238E27FC236}">
                <a16:creationId xmlns:a16="http://schemas.microsoft.com/office/drawing/2014/main" id="{8BF7F0D6-DBFF-4F65-9EC2-B5FD49FE7FE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153910" y="618447"/>
            <a:ext cx="2660015" cy="984250"/>
          </a:xfrm>
          <a:prstGeom prst="rect">
            <a:avLst/>
          </a:prstGeom>
          <a:noFill/>
          <a:ln>
            <a:noFill/>
          </a:ln>
        </p:spPr>
      </p:pic>
      <p:pic>
        <p:nvPicPr>
          <p:cNvPr id="9" name="Picture 8">
            <a:extLst>
              <a:ext uri="{FF2B5EF4-FFF2-40B4-BE49-F238E27FC236}">
                <a16:creationId xmlns:a16="http://schemas.microsoft.com/office/drawing/2014/main" id="{2E0EA1BA-0432-4502-A4DC-D5F787FB366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022534" y="437911"/>
            <a:ext cx="1593215" cy="1401445"/>
          </a:xfrm>
          <a:prstGeom prst="rect">
            <a:avLst/>
          </a:prstGeom>
          <a:noFill/>
          <a:ln>
            <a:noFill/>
          </a:ln>
        </p:spPr>
      </p:pic>
      <p:sp>
        <p:nvSpPr>
          <p:cNvPr id="2" name="TextBox 1">
            <a:extLst>
              <a:ext uri="{FF2B5EF4-FFF2-40B4-BE49-F238E27FC236}">
                <a16:creationId xmlns:a16="http://schemas.microsoft.com/office/drawing/2014/main" id="{8AE0A3DD-5017-40F7-B2C6-9E976EBACAB5}"/>
              </a:ext>
            </a:extLst>
          </p:cNvPr>
          <p:cNvSpPr txBox="1"/>
          <p:nvPr/>
        </p:nvSpPr>
        <p:spPr>
          <a:xfrm>
            <a:off x="11481515" y="6362163"/>
            <a:ext cx="528034" cy="369332"/>
          </a:xfrm>
          <a:prstGeom prst="rect">
            <a:avLst/>
          </a:prstGeom>
          <a:noFill/>
        </p:spPr>
        <p:txBody>
          <a:bodyPr wrap="square" rtlCol="0">
            <a:spAutoFit/>
          </a:bodyPr>
          <a:lstStyle/>
          <a:p>
            <a:r>
              <a:rPr lang="fr-FR" dirty="0">
                <a:solidFill>
                  <a:schemeClr val="bg1"/>
                </a:solidFill>
              </a:rPr>
              <a:t>1</a:t>
            </a:r>
          </a:p>
        </p:txBody>
      </p:sp>
    </p:spTree>
    <p:extLst>
      <p:ext uri="{BB962C8B-B14F-4D97-AF65-F5344CB8AC3E}">
        <p14:creationId xmlns:p14="http://schemas.microsoft.com/office/powerpoint/2010/main" val="2127912076"/>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2E631-8EE9-4A06-B5AD-11791910A02A}"/>
              </a:ext>
            </a:extLst>
          </p:cNvPr>
          <p:cNvSpPr/>
          <p:nvPr/>
        </p:nvSpPr>
        <p:spPr>
          <a:xfrm>
            <a:off x="561908" y="2006600"/>
            <a:ext cx="11166671" cy="4515498"/>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 name="Title 1">
            <a:extLst>
              <a:ext uri="{FF2B5EF4-FFF2-40B4-BE49-F238E27FC236}">
                <a16:creationId xmlns:a16="http://schemas.microsoft.com/office/drawing/2014/main" id="{4A321C08-0DB9-4D1F-A594-CA6662BEF04C}"/>
              </a:ext>
            </a:extLst>
          </p:cNvPr>
          <p:cNvSpPr>
            <a:spLocks noGrp="1"/>
          </p:cNvSpPr>
          <p:nvPr>
            <p:ph type="title"/>
          </p:nvPr>
        </p:nvSpPr>
        <p:spPr/>
        <p:txBody>
          <a:bodyPr/>
          <a:lstStyle/>
          <a:p>
            <a:r>
              <a:rPr lang="fr-FR" dirty="0"/>
              <a:t>Présentation de l’Entreprise</a:t>
            </a:r>
          </a:p>
        </p:txBody>
      </p:sp>
      <p:sp>
        <p:nvSpPr>
          <p:cNvPr id="3" name="Text Placeholder 2">
            <a:extLst>
              <a:ext uri="{FF2B5EF4-FFF2-40B4-BE49-F238E27FC236}">
                <a16:creationId xmlns:a16="http://schemas.microsoft.com/office/drawing/2014/main" id="{973539B2-C187-45B7-9299-82DB38220C0B}"/>
              </a:ext>
            </a:extLst>
          </p:cNvPr>
          <p:cNvSpPr>
            <a:spLocks noGrp="1"/>
          </p:cNvSpPr>
          <p:nvPr>
            <p:ph type="body" idx="1"/>
          </p:nvPr>
        </p:nvSpPr>
        <p:spPr/>
        <p:txBody>
          <a:bodyPr/>
          <a:lstStyle/>
          <a:p>
            <a:endParaRPr lang="fr-FR" dirty="0"/>
          </a:p>
        </p:txBody>
      </p:sp>
      <p:sp>
        <p:nvSpPr>
          <p:cNvPr id="4" name="TextBox 3">
            <a:extLst>
              <a:ext uri="{FF2B5EF4-FFF2-40B4-BE49-F238E27FC236}">
                <a16:creationId xmlns:a16="http://schemas.microsoft.com/office/drawing/2014/main" id="{B2348732-33A3-4357-81E9-FF6C6D9D100F}"/>
              </a:ext>
            </a:extLst>
          </p:cNvPr>
          <p:cNvSpPr txBox="1"/>
          <p:nvPr/>
        </p:nvSpPr>
        <p:spPr>
          <a:xfrm>
            <a:off x="11347451" y="6152766"/>
            <a:ext cx="528034" cy="369332"/>
          </a:xfrm>
          <a:prstGeom prst="rect">
            <a:avLst/>
          </a:prstGeom>
          <a:noFill/>
        </p:spPr>
        <p:txBody>
          <a:bodyPr wrap="square" rtlCol="0">
            <a:spAutoFit/>
          </a:bodyPr>
          <a:lstStyle/>
          <a:p>
            <a:r>
              <a:rPr lang="fr-FR" dirty="0">
                <a:solidFill>
                  <a:schemeClr val="bg1"/>
                </a:solidFill>
              </a:rPr>
              <a:t>2</a:t>
            </a:r>
          </a:p>
        </p:txBody>
      </p:sp>
    </p:spTree>
    <p:extLst>
      <p:ext uri="{BB962C8B-B14F-4D97-AF65-F5344CB8AC3E}">
        <p14:creationId xmlns:p14="http://schemas.microsoft.com/office/powerpoint/2010/main" val="3441591550"/>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E8578C6-F3C7-4521-9C0B-7F1038074ECC}"/>
              </a:ext>
            </a:extLst>
          </p:cNvPr>
          <p:cNvSpPr txBox="1"/>
          <p:nvPr/>
        </p:nvSpPr>
        <p:spPr>
          <a:xfrm>
            <a:off x="3599723" y="2825064"/>
            <a:ext cx="2208245" cy="461665"/>
          </a:xfrm>
          <a:prstGeom prst="rect">
            <a:avLst/>
          </a:prstGeom>
          <a:noFill/>
        </p:spPr>
        <p:txBody>
          <a:bodyPr wrap="square" rtlCol="0">
            <a:spAutoFit/>
          </a:bodyPr>
          <a:lstStyle/>
          <a:p>
            <a:r>
              <a:rPr lang="fr-FR" sz="2400" dirty="0">
                <a:solidFill>
                  <a:schemeClr val="bg1"/>
                </a:solidFill>
              </a:rPr>
              <a:t> </a:t>
            </a:r>
          </a:p>
        </p:txBody>
      </p:sp>
      <p:sp>
        <p:nvSpPr>
          <p:cNvPr id="8" name="ZoneTexte 7">
            <a:extLst>
              <a:ext uri="{FF2B5EF4-FFF2-40B4-BE49-F238E27FC236}">
                <a16:creationId xmlns:a16="http://schemas.microsoft.com/office/drawing/2014/main" id="{E6423B57-8470-449A-B4C0-D72A805D8972}"/>
              </a:ext>
            </a:extLst>
          </p:cNvPr>
          <p:cNvSpPr txBox="1"/>
          <p:nvPr/>
        </p:nvSpPr>
        <p:spPr>
          <a:xfrm>
            <a:off x="143339" y="3845854"/>
            <a:ext cx="2261480" cy="461665"/>
          </a:xfrm>
          <a:prstGeom prst="rect">
            <a:avLst/>
          </a:prstGeom>
          <a:noFill/>
        </p:spPr>
        <p:txBody>
          <a:bodyPr wrap="square" rtlCol="0">
            <a:spAutoFit/>
          </a:bodyPr>
          <a:lstStyle/>
          <a:p>
            <a:pPr algn="r"/>
            <a:r>
              <a:rPr lang="fr-FR" sz="2400" dirty="0">
                <a:solidFill>
                  <a:schemeClr val="bg1"/>
                </a:solidFill>
              </a:rPr>
              <a:t>  </a:t>
            </a:r>
          </a:p>
        </p:txBody>
      </p:sp>
      <p:sp>
        <p:nvSpPr>
          <p:cNvPr id="9" name="ZoneTexte 8">
            <a:extLst>
              <a:ext uri="{FF2B5EF4-FFF2-40B4-BE49-F238E27FC236}">
                <a16:creationId xmlns:a16="http://schemas.microsoft.com/office/drawing/2014/main" id="{95361E20-9510-4F69-9CEB-367EA27D3BF6}"/>
              </a:ext>
            </a:extLst>
          </p:cNvPr>
          <p:cNvSpPr txBox="1"/>
          <p:nvPr/>
        </p:nvSpPr>
        <p:spPr>
          <a:xfrm>
            <a:off x="5930597" y="3884692"/>
            <a:ext cx="2112235" cy="461665"/>
          </a:xfrm>
          <a:prstGeom prst="rect">
            <a:avLst/>
          </a:prstGeom>
          <a:noFill/>
        </p:spPr>
        <p:txBody>
          <a:bodyPr wrap="square" rtlCol="0">
            <a:spAutoFit/>
          </a:bodyPr>
          <a:lstStyle/>
          <a:p>
            <a:r>
              <a:rPr lang="fr-FR" sz="2400" dirty="0">
                <a:solidFill>
                  <a:schemeClr val="bg1"/>
                </a:solidFill>
              </a:rPr>
              <a:t> </a:t>
            </a:r>
          </a:p>
        </p:txBody>
      </p:sp>
      <p:sp>
        <p:nvSpPr>
          <p:cNvPr id="10" name="Rectangle 9"/>
          <p:cNvSpPr/>
          <p:nvPr/>
        </p:nvSpPr>
        <p:spPr>
          <a:xfrm>
            <a:off x="0" y="2260600"/>
            <a:ext cx="12192000" cy="424470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PERFORMANCESD’EXPLOITATION ÉQUIPESRELATIONNELLES BDDET DYNAMIQUE ( VIRTUELLE)LOGICIELLEINFRASTRUCTUREAUTO-GÉRÉSERVICES MICROAPPLICATIONSFRAMEWORKS LIBRAIRIES &amp;PHYSIQUE INFRASTRUCTUREADAPTÉE PERSISTANCE COUCHE DEINFRASTRUCTUREIAIARHAPPLICATIONSSERVICESMANAGÉS SERVICES</a:t>
            </a:r>
          </a:p>
        </p:txBody>
      </p:sp>
      <p:sp>
        <p:nvSpPr>
          <p:cNvPr id="19" name="ZoneTexte 18"/>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Présentation d’Edifixio</a:t>
            </a:r>
          </a:p>
        </p:txBody>
      </p:sp>
      <p:sp>
        <p:nvSpPr>
          <p:cNvPr id="20" name="Rectangle 19"/>
          <p:cNvSpPr/>
          <p:nvPr/>
        </p:nvSpPr>
        <p:spPr>
          <a:xfrm>
            <a:off x="1354667" y="1056902"/>
            <a:ext cx="4817533" cy="707886"/>
          </a:xfrm>
          <a:prstGeom prst="rect">
            <a:avLst/>
          </a:prstGeom>
        </p:spPr>
        <p:txBody>
          <a:bodyPr wrap="square">
            <a:spAutoFit/>
          </a:bodyPr>
          <a:lstStyle/>
          <a:p>
            <a:r>
              <a:rPr lang="fr-FR" sz="2000" dirty="0">
                <a:solidFill>
                  <a:srgbClr val="FCB504"/>
                </a:solidFill>
              </a:rPr>
              <a:t>Une ESN française à dimension internationale</a:t>
            </a:r>
          </a:p>
        </p:txBody>
      </p:sp>
      <p:pic>
        <p:nvPicPr>
          <p:cNvPr id="3" name="Picture 2">
            <a:extLst>
              <a:ext uri="{FF2B5EF4-FFF2-40B4-BE49-F238E27FC236}">
                <a16:creationId xmlns:a16="http://schemas.microsoft.com/office/drawing/2014/main" id="{BC3B3D0A-3B2D-4981-8B26-68BBF4D1A00F}"/>
              </a:ext>
            </a:extLst>
          </p:cNvPr>
          <p:cNvPicPr>
            <a:picLocks noChangeAspect="1"/>
          </p:cNvPicPr>
          <p:nvPr/>
        </p:nvPicPr>
        <p:blipFill>
          <a:blip r:embed="rId3"/>
          <a:stretch>
            <a:fillRect/>
          </a:stretch>
        </p:blipFill>
        <p:spPr>
          <a:xfrm>
            <a:off x="3293835" y="2396415"/>
            <a:ext cx="5604330" cy="3899883"/>
          </a:xfrm>
          <a:prstGeom prst="rect">
            <a:avLst/>
          </a:prstGeom>
        </p:spPr>
      </p:pic>
      <p:sp>
        <p:nvSpPr>
          <p:cNvPr id="5" name="TextBox 4">
            <a:extLst>
              <a:ext uri="{FF2B5EF4-FFF2-40B4-BE49-F238E27FC236}">
                <a16:creationId xmlns:a16="http://schemas.microsoft.com/office/drawing/2014/main" id="{9209F826-1244-4A20-B939-19AAC128225D}"/>
              </a:ext>
            </a:extLst>
          </p:cNvPr>
          <p:cNvSpPr txBox="1"/>
          <p:nvPr/>
        </p:nvSpPr>
        <p:spPr>
          <a:xfrm>
            <a:off x="435429" y="2699657"/>
            <a:ext cx="2858406" cy="1015663"/>
          </a:xfrm>
          <a:prstGeom prst="rect">
            <a:avLst/>
          </a:prstGeom>
          <a:noFill/>
        </p:spPr>
        <p:txBody>
          <a:bodyPr wrap="square" rtlCol="0">
            <a:spAutoFit/>
          </a:bodyPr>
          <a:lstStyle/>
          <a:p>
            <a:r>
              <a:rPr lang="fr-FR" sz="6000" dirty="0">
                <a:solidFill>
                  <a:srgbClr val="1F237B"/>
                </a:solidFill>
              </a:rPr>
              <a:t>300</a:t>
            </a:r>
            <a:r>
              <a:rPr lang="fr-FR" dirty="0"/>
              <a:t> collaborateurs</a:t>
            </a:r>
          </a:p>
        </p:txBody>
      </p:sp>
      <p:sp>
        <p:nvSpPr>
          <p:cNvPr id="6" name="TextBox 5">
            <a:extLst>
              <a:ext uri="{FF2B5EF4-FFF2-40B4-BE49-F238E27FC236}">
                <a16:creationId xmlns:a16="http://schemas.microsoft.com/office/drawing/2014/main" id="{664CF035-AE45-44CE-AF6B-EFA13EF34CB2}"/>
              </a:ext>
            </a:extLst>
          </p:cNvPr>
          <p:cNvSpPr txBox="1"/>
          <p:nvPr/>
        </p:nvSpPr>
        <p:spPr>
          <a:xfrm>
            <a:off x="1755775" y="3880701"/>
            <a:ext cx="2858406" cy="1015663"/>
          </a:xfrm>
          <a:prstGeom prst="rect">
            <a:avLst/>
          </a:prstGeom>
          <a:noFill/>
        </p:spPr>
        <p:txBody>
          <a:bodyPr wrap="square" rtlCol="0">
            <a:spAutoFit/>
          </a:bodyPr>
          <a:lstStyle/>
          <a:p>
            <a:r>
              <a:rPr lang="fr-FR" sz="6000" dirty="0">
                <a:solidFill>
                  <a:srgbClr val="1F237B"/>
                </a:solidFill>
              </a:rPr>
              <a:t>4</a:t>
            </a:r>
            <a:r>
              <a:rPr lang="fr-FR" dirty="0"/>
              <a:t> pays</a:t>
            </a:r>
          </a:p>
        </p:txBody>
      </p:sp>
      <p:sp>
        <p:nvSpPr>
          <p:cNvPr id="11" name="TextBox 10">
            <a:extLst>
              <a:ext uri="{FF2B5EF4-FFF2-40B4-BE49-F238E27FC236}">
                <a16:creationId xmlns:a16="http://schemas.microsoft.com/office/drawing/2014/main" id="{6E1CCCC6-B84B-4B34-9326-BA8192B252C6}"/>
              </a:ext>
            </a:extLst>
          </p:cNvPr>
          <p:cNvSpPr txBox="1"/>
          <p:nvPr/>
        </p:nvSpPr>
        <p:spPr>
          <a:xfrm>
            <a:off x="9115879" y="3799687"/>
            <a:ext cx="2858406" cy="1015663"/>
          </a:xfrm>
          <a:prstGeom prst="rect">
            <a:avLst/>
          </a:prstGeom>
          <a:noFill/>
        </p:spPr>
        <p:txBody>
          <a:bodyPr wrap="square" rtlCol="0">
            <a:spAutoFit/>
          </a:bodyPr>
          <a:lstStyle/>
          <a:p>
            <a:r>
              <a:rPr lang="fr-FR" dirty="0"/>
              <a:t>Fondée en </a:t>
            </a:r>
            <a:r>
              <a:rPr lang="fr-FR" sz="6000" dirty="0">
                <a:solidFill>
                  <a:srgbClr val="1F237B"/>
                </a:solidFill>
              </a:rPr>
              <a:t>2000</a:t>
            </a:r>
            <a:endParaRPr lang="fr-FR" dirty="0"/>
          </a:p>
        </p:txBody>
      </p:sp>
      <p:sp>
        <p:nvSpPr>
          <p:cNvPr id="15" name="TextBox 14">
            <a:extLst>
              <a:ext uri="{FF2B5EF4-FFF2-40B4-BE49-F238E27FC236}">
                <a16:creationId xmlns:a16="http://schemas.microsoft.com/office/drawing/2014/main" id="{B81B8E9B-724E-4B01-AF53-2F2F38ADB5F8}"/>
              </a:ext>
            </a:extLst>
          </p:cNvPr>
          <p:cNvSpPr txBox="1"/>
          <p:nvPr/>
        </p:nvSpPr>
        <p:spPr>
          <a:xfrm>
            <a:off x="580570" y="5035748"/>
            <a:ext cx="2858406" cy="1015663"/>
          </a:xfrm>
          <a:prstGeom prst="rect">
            <a:avLst/>
          </a:prstGeom>
          <a:noFill/>
        </p:spPr>
        <p:txBody>
          <a:bodyPr wrap="square" rtlCol="0">
            <a:spAutoFit/>
          </a:bodyPr>
          <a:lstStyle/>
          <a:p>
            <a:r>
              <a:rPr lang="fr-FR" sz="6000" dirty="0">
                <a:solidFill>
                  <a:srgbClr val="1F237B"/>
                </a:solidFill>
              </a:rPr>
              <a:t>6</a:t>
            </a:r>
            <a:r>
              <a:rPr lang="fr-FR" dirty="0"/>
              <a:t> bureaux</a:t>
            </a:r>
          </a:p>
        </p:txBody>
      </p:sp>
      <p:sp>
        <p:nvSpPr>
          <p:cNvPr id="17" name="ZoneTexte 18">
            <a:extLst>
              <a:ext uri="{FF2B5EF4-FFF2-40B4-BE49-F238E27FC236}">
                <a16:creationId xmlns:a16="http://schemas.microsoft.com/office/drawing/2014/main" id="{A67991C8-52CB-40B3-A5B7-0B58EFD7327D}"/>
              </a:ext>
            </a:extLst>
          </p:cNvPr>
          <p:cNvSpPr txBox="1"/>
          <p:nvPr/>
        </p:nvSpPr>
        <p:spPr>
          <a:xfrm>
            <a:off x="580570" y="6530269"/>
            <a:ext cx="4487267" cy="369332"/>
          </a:xfrm>
          <a:prstGeom prst="rect">
            <a:avLst/>
          </a:prstGeom>
          <a:noFill/>
        </p:spPr>
        <p:txBody>
          <a:bodyPr wrap="square" rtlCol="0">
            <a:spAutoFit/>
          </a:bodyPr>
          <a:lstStyle/>
          <a:p>
            <a:r>
              <a:rPr lang="fr-FR" dirty="0">
                <a:solidFill>
                  <a:schemeClr val="bg1"/>
                </a:solidFill>
              </a:rPr>
              <a:t>Présentation de l’entreprise &gt; Chiffres</a:t>
            </a:r>
          </a:p>
        </p:txBody>
      </p:sp>
      <p:sp>
        <p:nvSpPr>
          <p:cNvPr id="2" name="TextBox 1">
            <a:extLst>
              <a:ext uri="{FF2B5EF4-FFF2-40B4-BE49-F238E27FC236}">
                <a16:creationId xmlns:a16="http://schemas.microsoft.com/office/drawing/2014/main" id="{908B91AC-F843-41BE-843D-D1880BA357E4}"/>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3</a:t>
            </a:r>
          </a:p>
        </p:txBody>
      </p:sp>
    </p:spTree>
    <p:extLst>
      <p:ext uri="{BB962C8B-B14F-4D97-AF65-F5344CB8AC3E}">
        <p14:creationId xmlns:p14="http://schemas.microsoft.com/office/powerpoint/2010/main" val="143713548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E8578C6-F3C7-4521-9C0B-7F1038074ECC}"/>
              </a:ext>
            </a:extLst>
          </p:cNvPr>
          <p:cNvSpPr txBox="1"/>
          <p:nvPr/>
        </p:nvSpPr>
        <p:spPr>
          <a:xfrm>
            <a:off x="3599723" y="2825064"/>
            <a:ext cx="2208245" cy="461665"/>
          </a:xfrm>
          <a:prstGeom prst="rect">
            <a:avLst/>
          </a:prstGeom>
          <a:noFill/>
        </p:spPr>
        <p:txBody>
          <a:bodyPr wrap="square" rtlCol="0">
            <a:spAutoFit/>
          </a:bodyPr>
          <a:lstStyle/>
          <a:p>
            <a:r>
              <a:rPr lang="fr-FR" sz="2400" dirty="0">
                <a:solidFill>
                  <a:schemeClr val="bg1"/>
                </a:solidFill>
              </a:rPr>
              <a:t> </a:t>
            </a:r>
          </a:p>
        </p:txBody>
      </p:sp>
      <p:sp>
        <p:nvSpPr>
          <p:cNvPr id="8" name="ZoneTexte 7">
            <a:extLst>
              <a:ext uri="{FF2B5EF4-FFF2-40B4-BE49-F238E27FC236}">
                <a16:creationId xmlns:a16="http://schemas.microsoft.com/office/drawing/2014/main" id="{E6423B57-8470-449A-B4C0-D72A805D8972}"/>
              </a:ext>
            </a:extLst>
          </p:cNvPr>
          <p:cNvSpPr txBox="1"/>
          <p:nvPr/>
        </p:nvSpPr>
        <p:spPr>
          <a:xfrm>
            <a:off x="143339" y="3845854"/>
            <a:ext cx="2261480" cy="461665"/>
          </a:xfrm>
          <a:prstGeom prst="rect">
            <a:avLst/>
          </a:prstGeom>
          <a:noFill/>
        </p:spPr>
        <p:txBody>
          <a:bodyPr wrap="square" rtlCol="0">
            <a:spAutoFit/>
          </a:bodyPr>
          <a:lstStyle/>
          <a:p>
            <a:pPr algn="r"/>
            <a:r>
              <a:rPr lang="fr-FR" sz="2400" dirty="0">
                <a:solidFill>
                  <a:schemeClr val="bg1"/>
                </a:solidFill>
              </a:rPr>
              <a:t>  </a:t>
            </a:r>
          </a:p>
        </p:txBody>
      </p:sp>
      <p:sp>
        <p:nvSpPr>
          <p:cNvPr id="9" name="ZoneTexte 8">
            <a:extLst>
              <a:ext uri="{FF2B5EF4-FFF2-40B4-BE49-F238E27FC236}">
                <a16:creationId xmlns:a16="http://schemas.microsoft.com/office/drawing/2014/main" id="{95361E20-9510-4F69-9CEB-367EA27D3BF6}"/>
              </a:ext>
            </a:extLst>
          </p:cNvPr>
          <p:cNvSpPr txBox="1"/>
          <p:nvPr/>
        </p:nvSpPr>
        <p:spPr>
          <a:xfrm>
            <a:off x="5930597" y="3884692"/>
            <a:ext cx="2112235" cy="461665"/>
          </a:xfrm>
          <a:prstGeom prst="rect">
            <a:avLst/>
          </a:prstGeom>
          <a:noFill/>
        </p:spPr>
        <p:txBody>
          <a:bodyPr wrap="square" rtlCol="0">
            <a:spAutoFit/>
          </a:bodyPr>
          <a:lstStyle/>
          <a:p>
            <a:r>
              <a:rPr lang="fr-FR" sz="2400" dirty="0">
                <a:solidFill>
                  <a:schemeClr val="bg1"/>
                </a:solidFill>
              </a:rPr>
              <a:t> </a:t>
            </a:r>
          </a:p>
        </p:txBody>
      </p:sp>
      <p:sp>
        <p:nvSpPr>
          <p:cNvPr id="19" name="ZoneTexte 18"/>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Le métier d’Edifixio</a:t>
            </a:r>
          </a:p>
        </p:txBody>
      </p:sp>
      <p:sp>
        <p:nvSpPr>
          <p:cNvPr id="20" name="Rectangle 19"/>
          <p:cNvSpPr/>
          <p:nvPr/>
        </p:nvSpPr>
        <p:spPr>
          <a:xfrm>
            <a:off x="1354667" y="1056902"/>
            <a:ext cx="4817533" cy="400110"/>
          </a:xfrm>
          <a:prstGeom prst="rect">
            <a:avLst/>
          </a:prstGeom>
        </p:spPr>
        <p:txBody>
          <a:bodyPr wrap="square">
            <a:spAutoFit/>
          </a:bodyPr>
          <a:lstStyle/>
          <a:p>
            <a:r>
              <a:rPr lang="fr-FR" sz="2000" dirty="0">
                <a:solidFill>
                  <a:srgbClr val="FCB504"/>
                </a:solidFill>
              </a:rPr>
              <a:t>Bâtisseur de votre univers cloud</a:t>
            </a:r>
          </a:p>
        </p:txBody>
      </p:sp>
      <p:grpSp>
        <p:nvGrpSpPr>
          <p:cNvPr id="50" name="Group 49">
            <a:extLst>
              <a:ext uri="{FF2B5EF4-FFF2-40B4-BE49-F238E27FC236}">
                <a16:creationId xmlns:a16="http://schemas.microsoft.com/office/drawing/2014/main" id="{58EA438C-7657-4817-B3E7-1780C7BABF20}"/>
              </a:ext>
            </a:extLst>
          </p:cNvPr>
          <p:cNvGrpSpPr/>
          <p:nvPr/>
        </p:nvGrpSpPr>
        <p:grpSpPr>
          <a:xfrm>
            <a:off x="7452013" y="2479267"/>
            <a:ext cx="4483439" cy="3935334"/>
            <a:chOff x="6424010" y="2383105"/>
            <a:chExt cx="4013549" cy="4327005"/>
          </a:xfrm>
        </p:grpSpPr>
        <p:sp>
          <p:nvSpPr>
            <p:cNvPr id="14" name="Rectangle 13">
              <a:extLst>
                <a:ext uri="{FF2B5EF4-FFF2-40B4-BE49-F238E27FC236}">
                  <a16:creationId xmlns:a16="http://schemas.microsoft.com/office/drawing/2014/main" id="{B5ECF937-13CF-4702-BA79-2454A0E7BCBE}"/>
                </a:ext>
              </a:extLst>
            </p:cNvPr>
            <p:cNvSpPr>
              <a:spLocks noChangeArrowheads="1"/>
            </p:cNvSpPr>
            <p:nvPr/>
          </p:nvSpPr>
          <p:spPr bwMode="auto">
            <a:xfrm>
              <a:off x="6426899" y="2383105"/>
              <a:ext cx="4010660" cy="2127250"/>
            </a:xfrm>
            <a:prstGeom prst="rect">
              <a:avLst/>
            </a:prstGeom>
            <a:solidFill>
              <a:schemeClr val="tx2">
                <a:lumMod val="100000"/>
                <a:lumOff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71755" marR="71755" algn="ctr">
                <a:spcBef>
                  <a:spcPts val="600"/>
                </a:spcBef>
                <a:spcAft>
                  <a:spcPts val="600"/>
                </a:spcAft>
              </a:pPr>
              <a:r>
                <a:rPr lang="fr-FR" sz="2600" b="1" dirty="0">
                  <a:solidFill>
                    <a:srgbClr val="FFFFFF"/>
                  </a:solidFill>
                  <a:effectLst/>
                  <a:latin typeface="Segoe UI Historic" panose="020B0502040204020203" pitchFamily="34" charset="0"/>
                  <a:ea typeface="Cambria" panose="02040503050406030204" pitchFamily="18" charset="0"/>
                  <a:cs typeface="Times New Roman" panose="02020603050405020304" pitchFamily="18" charset="0"/>
                </a:rPr>
                <a:t>CRM</a:t>
              </a:r>
              <a:endParaRPr lang="fr-FR" sz="12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FAC0C7BC-351E-445F-8F8D-DDCA93EC40A7}"/>
                </a:ext>
              </a:extLst>
            </p:cNvPr>
            <p:cNvSpPr>
              <a:spLocks noChangeArrowheads="1"/>
            </p:cNvSpPr>
            <p:nvPr/>
          </p:nvSpPr>
          <p:spPr bwMode="auto">
            <a:xfrm>
              <a:off x="6424010" y="5270565"/>
              <a:ext cx="4010660" cy="685800"/>
            </a:xfrm>
            <a:prstGeom prst="rect">
              <a:avLst/>
            </a:prstGeom>
            <a:solidFill>
              <a:schemeClr val="accent1">
                <a:lumMod val="100000"/>
                <a:lumOff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457200">
                <a:spcAft>
                  <a:spcPts val="1000"/>
                </a:spcAft>
              </a:pPr>
              <a:br>
                <a:rPr lang="en-US" sz="1200" b="1" dirty="0">
                  <a:solidFill>
                    <a:srgbClr val="FFFFFF"/>
                  </a:solidFill>
                  <a:effectLst/>
                  <a:latin typeface="Segoe UI Historic" panose="020B0502040204020203" pitchFamily="34" charset="0"/>
                  <a:ea typeface="Cambria" panose="02040503050406030204" pitchFamily="18" charset="0"/>
                  <a:cs typeface="Times New Roman" panose="02020603050405020304" pitchFamily="18" charset="0"/>
                </a:rPr>
              </a:br>
              <a:r>
                <a:rPr lang="en-US" sz="1200" b="1" dirty="0">
                  <a:solidFill>
                    <a:srgbClr val="FFFFFF"/>
                  </a:solidFill>
                  <a:effectLst/>
                  <a:latin typeface="Segoe UI Historic" panose="020B0502040204020203" pitchFamily="34" charset="0"/>
                  <a:ea typeface="Cambria" panose="02040503050406030204" pitchFamily="18" charset="0"/>
                  <a:cs typeface="Times New Roman" panose="02020603050405020304" pitchFamily="18" charset="0"/>
                </a:rPr>
                <a:t>     PORTAILS, INTRANETS, EXTRANETS </a:t>
              </a:r>
              <a:r>
                <a:rPr lang="en-US" sz="1200" b="1" dirty="0">
                  <a:solidFill>
                    <a:srgbClr val="FFFFFF"/>
                  </a:solidFill>
                  <a:latin typeface="Segoe UI Historic" panose="020B0502040204020203" pitchFamily="34" charset="0"/>
                  <a:ea typeface="Cambria" panose="02040503050406030204" pitchFamily="18" charset="0"/>
                  <a:cs typeface="Times New Roman" panose="02020603050405020304" pitchFamily="18" charset="0"/>
                </a:rPr>
                <a:t>ET SITES WEB</a:t>
              </a:r>
              <a:endParaRPr lang="fr-FR" sz="12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7D5A83CA-D4FA-439F-B4DA-BEC4BE8B8949}"/>
                </a:ext>
              </a:extLst>
            </p:cNvPr>
            <p:cNvSpPr>
              <a:spLocks noChangeArrowheads="1"/>
            </p:cNvSpPr>
            <p:nvPr/>
          </p:nvSpPr>
          <p:spPr bwMode="auto">
            <a:xfrm>
              <a:off x="6429090" y="6010340"/>
              <a:ext cx="4002346" cy="699770"/>
            </a:xfrm>
            <a:prstGeom prst="rect">
              <a:avLst/>
            </a:prstGeom>
            <a:solidFill>
              <a:schemeClr val="accent1">
                <a:lumMod val="100000"/>
                <a:lumOff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457200">
                <a:spcAft>
                  <a:spcPts val="1000"/>
                </a:spcAft>
              </a:pPr>
              <a:br>
                <a:rPr lang="en-US" sz="1200" b="1" dirty="0">
                  <a:solidFill>
                    <a:srgbClr val="FFFFFF"/>
                  </a:solidFill>
                  <a:latin typeface="Segoe UI Historic" panose="020B0502040204020203" pitchFamily="34" charset="0"/>
                  <a:ea typeface="Cambria" panose="02040503050406030204" pitchFamily="18" charset="0"/>
                  <a:cs typeface="Times New Roman" panose="02020603050405020304" pitchFamily="18" charset="0"/>
                </a:rPr>
              </a:br>
              <a:r>
                <a:rPr lang="en-US" sz="1200" b="1" dirty="0">
                  <a:solidFill>
                    <a:srgbClr val="FFFFFF"/>
                  </a:solidFill>
                  <a:latin typeface="Segoe UI Historic" panose="020B0502040204020203" pitchFamily="34" charset="0"/>
                  <a:ea typeface="Cambria" panose="02040503050406030204" pitchFamily="18" charset="0"/>
                  <a:cs typeface="Times New Roman" panose="02020603050405020304" pitchFamily="18" charset="0"/>
                </a:rPr>
                <a:t>     </a:t>
              </a:r>
              <a:r>
                <a:rPr lang="en-US" sz="1200" b="1" dirty="0">
                  <a:solidFill>
                    <a:srgbClr val="FFFFFF"/>
                  </a:solidFill>
                  <a:effectLst/>
                  <a:latin typeface="Segoe UI Historic" panose="020B0502040204020203" pitchFamily="34" charset="0"/>
                  <a:ea typeface="Cambria" panose="02040503050406030204" pitchFamily="18" charset="0"/>
                  <a:cs typeface="Times New Roman" panose="02020603050405020304" pitchFamily="18" charset="0"/>
                </a:rPr>
                <a:t>DEVELOPMENT LOGICIEL SUR PLATEFORMES CLOUD</a:t>
              </a:r>
              <a:endParaRPr lang="fr-FR" sz="12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8A5597B5-DE3B-4009-84E5-B95A392AB66E}"/>
                </a:ext>
              </a:extLst>
            </p:cNvPr>
            <p:cNvSpPr>
              <a:spLocks noChangeArrowheads="1"/>
            </p:cNvSpPr>
            <p:nvPr/>
          </p:nvSpPr>
          <p:spPr bwMode="auto">
            <a:xfrm>
              <a:off x="6429089" y="4582860"/>
              <a:ext cx="3990913" cy="645795"/>
            </a:xfrm>
            <a:prstGeom prst="rect">
              <a:avLst/>
            </a:prstGeom>
            <a:solidFill>
              <a:schemeClr val="accent1">
                <a:lumMod val="100000"/>
                <a:lumOff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457200">
                <a:spcAft>
                  <a:spcPts val="1000"/>
                </a:spcAft>
              </a:pPr>
              <a:br>
                <a:rPr lang="en-US" sz="1200" b="1" dirty="0">
                  <a:solidFill>
                    <a:srgbClr val="FFFFFF"/>
                  </a:solidFill>
                  <a:effectLst/>
                  <a:latin typeface="Segoe UI Historic" panose="020B0502040204020203" pitchFamily="34" charset="0"/>
                  <a:ea typeface="Cambria" panose="02040503050406030204" pitchFamily="18" charset="0"/>
                  <a:cs typeface="Times New Roman" panose="02020603050405020304" pitchFamily="18" charset="0"/>
                </a:rPr>
              </a:br>
              <a:r>
                <a:rPr lang="en-US" sz="1200" b="1" dirty="0">
                  <a:solidFill>
                    <a:srgbClr val="FFFFFF"/>
                  </a:solidFill>
                  <a:effectLst/>
                  <a:latin typeface="Segoe UI Historic" panose="020B0502040204020203" pitchFamily="34" charset="0"/>
                  <a:ea typeface="Cambria" panose="02040503050406030204" pitchFamily="18" charset="0"/>
                  <a:cs typeface="Times New Roman" panose="02020603050405020304" pitchFamily="18" charset="0"/>
                </a:rPr>
                <a:t>     SOLUTIONS COLLABORATIVES</a:t>
              </a:r>
              <a:endParaRPr lang="fr-FR" sz="1200" dirty="0">
                <a:effectLst/>
                <a:latin typeface="Cambria" panose="02040503050406030204" pitchFamily="18" charset="0"/>
                <a:ea typeface="Cambria" panose="0204050305040603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BA9AD2F2-E5D8-4FD7-A522-69B845453AC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4850" y="3140550"/>
              <a:ext cx="802640" cy="802640"/>
            </a:xfrm>
            <a:prstGeom prst="rect">
              <a:avLst/>
            </a:prstGeom>
            <a:noFill/>
            <a:ln>
              <a:noFill/>
            </a:ln>
          </p:spPr>
        </p:pic>
        <p:pic>
          <p:nvPicPr>
            <p:cNvPr id="23" name="Picture 22">
              <a:extLst>
                <a:ext uri="{FF2B5EF4-FFF2-40B4-BE49-F238E27FC236}">
                  <a16:creationId xmlns:a16="http://schemas.microsoft.com/office/drawing/2014/main" id="{8E1BD520-1B1F-41EE-972B-CFC2582170C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0656" y="6163265"/>
              <a:ext cx="390525" cy="390525"/>
            </a:xfrm>
            <a:prstGeom prst="rect">
              <a:avLst/>
            </a:prstGeom>
            <a:noFill/>
            <a:ln>
              <a:noFill/>
            </a:ln>
          </p:spPr>
        </p:pic>
        <p:pic>
          <p:nvPicPr>
            <p:cNvPr id="24" name="Picture 23">
              <a:extLst>
                <a:ext uri="{FF2B5EF4-FFF2-40B4-BE49-F238E27FC236}">
                  <a16:creationId xmlns:a16="http://schemas.microsoft.com/office/drawing/2014/main" id="{E0608B05-144E-42CF-B6D3-3F833CD57B0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4781" y="5411425"/>
              <a:ext cx="391160" cy="391160"/>
            </a:xfrm>
            <a:prstGeom prst="rect">
              <a:avLst/>
            </a:prstGeom>
            <a:noFill/>
            <a:ln>
              <a:noFill/>
            </a:ln>
          </p:spPr>
        </p:pic>
        <p:pic>
          <p:nvPicPr>
            <p:cNvPr id="25" name="Picture 24">
              <a:extLst>
                <a:ext uri="{FF2B5EF4-FFF2-40B4-BE49-F238E27FC236}">
                  <a16:creationId xmlns:a16="http://schemas.microsoft.com/office/drawing/2014/main" id="{ED901CAB-A7F4-4243-B56C-853AFA887556}"/>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04941" y="4684985"/>
              <a:ext cx="406400" cy="406400"/>
            </a:xfrm>
            <a:prstGeom prst="rect">
              <a:avLst/>
            </a:prstGeom>
            <a:noFill/>
            <a:ln>
              <a:noFill/>
            </a:ln>
          </p:spPr>
        </p:pic>
      </p:grpSp>
      <p:pic>
        <p:nvPicPr>
          <p:cNvPr id="32" name="Picture 31" descr="A picture containing light&#10;&#10;Description automatically generated">
            <a:extLst>
              <a:ext uri="{FF2B5EF4-FFF2-40B4-BE49-F238E27FC236}">
                <a16:creationId xmlns:a16="http://schemas.microsoft.com/office/drawing/2014/main" id="{2329B3DA-8869-459E-B49F-CABD2E1497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6821" y="2302974"/>
            <a:ext cx="882804" cy="882804"/>
          </a:xfrm>
          <a:prstGeom prst="rect">
            <a:avLst/>
          </a:prstGeom>
        </p:spPr>
      </p:pic>
      <p:pic>
        <p:nvPicPr>
          <p:cNvPr id="34" name="Picture 33" descr="A close up of a sign&#10;&#10;Description automatically generated">
            <a:extLst>
              <a:ext uri="{FF2B5EF4-FFF2-40B4-BE49-F238E27FC236}">
                <a16:creationId xmlns:a16="http://schemas.microsoft.com/office/drawing/2014/main" id="{8EB83A69-1576-45DC-ABC7-6B9E477CAC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3808" y="3352116"/>
            <a:ext cx="896290" cy="896290"/>
          </a:xfrm>
          <a:prstGeom prst="rect">
            <a:avLst/>
          </a:prstGeom>
        </p:spPr>
      </p:pic>
      <p:pic>
        <p:nvPicPr>
          <p:cNvPr id="36" name="Picture 35" descr="A close up of a sign&#10;&#10;Description automatically generated">
            <a:extLst>
              <a:ext uri="{FF2B5EF4-FFF2-40B4-BE49-F238E27FC236}">
                <a16:creationId xmlns:a16="http://schemas.microsoft.com/office/drawing/2014/main" id="{DD18D48D-F60F-4FED-811A-67114C00B4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6821" y="4396414"/>
            <a:ext cx="896290" cy="896290"/>
          </a:xfrm>
          <a:prstGeom prst="rect">
            <a:avLst/>
          </a:prstGeom>
        </p:spPr>
      </p:pic>
      <p:pic>
        <p:nvPicPr>
          <p:cNvPr id="41" name="Picture 40" descr="A picture containing food&#10;&#10;Description automatically generated">
            <a:extLst>
              <a:ext uri="{FF2B5EF4-FFF2-40B4-BE49-F238E27FC236}">
                <a16:creationId xmlns:a16="http://schemas.microsoft.com/office/drawing/2014/main" id="{2AABC0C6-FDB2-499B-AB7D-026BC2F9F30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2411" y="5411280"/>
            <a:ext cx="966771" cy="966771"/>
          </a:xfrm>
          <a:prstGeom prst="rect">
            <a:avLst/>
          </a:prstGeom>
        </p:spPr>
      </p:pic>
      <p:sp>
        <p:nvSpPr>
          <p:cNvPr id="43" name="TextBox 42">
            <a:extLst>
              <a:ext uri="{FF2B5EF4-FFF2-40B4-BE49-F238E27FC236}">
                <a16:creationId xmlns:a16="http://schemas.microsoft.com/office/drawing/2014/main" id="{F7C2E53D-EA7F-4BC3-A505-8B159EEB3D59}"/>
              </a:ext>
            </a:extLst>
          </p:cNvPr>
          <p:cNvSpPr txBox="1"/>
          <p:nvPr/>
        </p:nvSpPr>
        <p:spPr>
          <a:xfrm>
            <a:off x="1667803" y="2530309"/>
            <a:ext cx="2137998" cy="646331"/>
          </a:xfrm>
          <a:prstGeom prst="rect">
            <a:avLst/>
          </a:prstGeom>
          <a:noFill/>
        </p:spPr>
        <p:txBody>
          <a:bodyPr wrap="square">
            <a:spAutoFit/>
          </a:bodyPr>
          <a:lstStyle/>
          <a:p>
            <a:r>
              <a:rPr lang="fr-FR" sz="3600" dirty="0">
                <a:solidFill>
                  <a:srgbClr val="1F237B"/>
                </a:solidFill>
              </a:rPr>
              <a:t>Concevoir</a:t>
            </a:r>
            <a:endParaRPr lang="fr-FR" sz="3600" dirty="0"/>
          </a:p>
        </p:txBody>
      </p:sp>
      <p:sp>
        <p:nvSpPr>
          <p:cNvPr id="45" name="TextBox 44">
            <a:extLst>
              <a:ext uri="{FF2B5EF4-FFF2-40B4-BE49-F238E27FC236}">
                <a16:creationId xmlns:a16="http://schemas.microsoft.com/office/drawing/2014/main" id="{CB288846-29FD-49A3-9185-E13029FB88B6}"/>
              </a:ext>
            </a:extLst>
          </p:cNvPr>
          <p:cNvSpPr txBox="1"/>
          <p:nvPr/>
        </p:nvSpPr>
        <p:spPr>
          <a:xfrm>
            <a:off x="1666388" y="3598182"/>
            <a:ext cx="2731441" cy="646331"/>
          </a:xfrm>
          <a:prstGeom prst="rect">
            <a:avLst/>
          </a:prstGeom>
          <a:noFill/>
        </p:spPr>
        <p:txBody>
          <a:bodyPr wrap="square">
            <a:spAutoFit/>
          </a:bodyPr>
          <a:lstStyle/>
          <a:p>
            <a:r>
              <a:rPr lang="fr-FR" sz="3600" dirty="0">
                <a:solidFill>
                  <a:srgbClr val="1F237B"/>
                </a:solidFill>
              </a:rPr>
              <a:t>Construire</a:t>
            </a:r>
            <a:endParaRPr lang="fr-FR" sz="3600" dirty="0"/>
          </a:p>
        </p:txBody>
      </p:sp>
      <p:sp>
        <p:nvSpPr>
          <p:cNvPr id="47" name="TextBox 46">
            <a:extLst>
              <a:ext uri="{FF2B5EF4-FFF2-40B4-BE49-F238E27FC236}">
                <a16:creationId xmlns:a16="http://schemas.microsoft.com/office/drawing/2014/main" id="{D4AE2868-E9D5-49A3-8217-E797743D64A8}"/>
              </a:ext>
            </a:extLst>
          </p:cNvPr>
          <p:cNvSpPr txBox="1"/>
          <p:nvPr/>
        </p:nvSpPr>
        <p:spPr>
          <a:xfrm>
            <a:off x="1713218" y="4616313"/>
            <a:ext cx="2052127" cy="646331"/>
          </a:xfrm>
          <a:prstGeom prst="rect">
            <a:avLst/>
          </a:prstGeom>
          <a:noFill/>
        </p:spPr>
        <p:txBody>
          <a:bodyPr wrap="square">
            <a:spAutoFit/>
          </a:bodyPr>
          <a:lstStyle/>
          <a:p>
            <a:r>
              <a:rPr lang="fr-FR" sz="3600" dirty="0">
                <a:solidFill>
                  <a:srgbClr val="1F237B"/>
                </a:solidFill>
              </a:rPr>
              <a:t>Opérer</a:t>
            </a:r>
            <a:endParaRPr lang="fr-FR" sz="3600" dirty="0"/>
          </a:p>
        </p:txBody>
      </p:sp>
      <p:sp>
        <p:nvSpPr>
          <p:cNvPr id="49" name="TextBox 48">
            <a:extLst>
              <a:ext uri="{FF2B5EF4-FFF2-40B4-BE49-F238E27FC236}">
                <a16:creationId xmlns:a16="http://schemas.microsoft.com/office/drawing/2014/main" id="{E577E9A6-82FA-4EA7-8CBD-05936E758ECD}"/>
              </a:ext>
            </a:extLst>
          </p:cNvPr>
          <p:cNvSpPr txBox="1"/>
          <p:nvPr/>
        </p:nvSpPr>
        <p:spPr>
          <a:xfrm>
            <a:off x="1713216" y="5732250"/>
            <a:ext cx="3599013" cy="646331"/>
          </a:xfrm>
          <a:prstGeom prst="rect">
            <a:avLst/>
          </a:prstGeom>
          <a:noFill/>
        </p:spPr>
        <p:txBody>
          <a:bodyPr wrap="square">
            <a:spAutoFit/>
          </a:bodyPr>
          <a:lstStyle/>
          <a:p>
            <a:r>
              <a:rPr lang="fr-FR" sz="3600" dirty="0">
                <a:solidFill>
                  <a:srgbClr val="1F237B"/>
                </a:solidFill>
              </a:rPr>
              <a:t>Plateforme cloud</a:t>
            </a:r>
            <a:endParaRPr lang="fr-FR" sz="3600" dirty="0"/>
          </a:p>
        </p:txBody>
      </p:sp>
      <p:sp>
        <p:nvSpPr>
          <p:cNvPr id="51" name="Arrow: Right 50">
            <a:extLst>
              <a:ext uri="{FF2B5EF4-FFF2-40B4-BE49-F238E27FC236}">
                <a16:creationId xmlns:a16="http://schemas.microsoft.com/office/drawing/2014/main" id="{66CF0ED4-789F-4B9F-8D00-F1C74B186C63}"/>
              </a:ext>
            </a:extLst>
          </p:cNvPr>
          <p:cNvSpPr/>
          <p:nvPr/>
        </p:nvSpPr>
        <p:spPr>
          <a:xfrm>
            <a:off x="5518681" y="4264807"/>
            <a:ext cx="1071154" cy="7030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ZoneTexte 18">
            <a:extLst>
              <a:ext uri="{FF2B5EF4-FFF2-40B4-BE49-F238E27FC236}">
                <a16:creationId xmlns:a16="http://schemas.microsoft.com/office/drawing/2014/main" id="{504B7926-1B23-4416-9720-0F5FEC4EAEB6}"/>
              </a:ext>
            </a:extLst>
          </p:cNvPr>
          <p:cNvSpPr txBox="1"/>
          <p:nvPr/>
        </p:nvSpPr>
        <p:spPr>
          <a:xfrm>
            <a:off x="580570" y="6530269"/>
            <a:ext cx="3674189" cy="369332"/>
          </a:xfrm>
          <a:prstGeom prst="rect">
            <a:avLst/>
          </a:prstGeom>
          <a:noFill/>
        </p:spPr>
        <p:txBody>
          <a:bodyPr wrap="square" rtlCol="0">
            <a:spAutoFit/>
          </a:bodyPr>
          <a:lstStyle/>
          <a:p>
            <a:r>
              <a:rPr lang="fr-FR" dirty="0">
                <a:solidFill>
                  <a:schemeClr val="bg1"/>
                </a:solidFill>
              </a:rPr>
              <a:t>Présentation de l’entreprise &gt; Métier</a:t>
            </a:r>
          </a:p>
        </p:txBody>
      </p:sp>
      <p:sp>
        <p:nvSpPr>
          <p:cNvPr id="2" name="TextBox 1">
            <a:extLst>
              <a:ext uri="{FF2B5EF4-FFF2-40B4-BE49-F238E27FC236}">
                <a16:creationId xmlns:a16="http://schemas.microsoft.com/office/drawing/2014/main" id="{33B6843E-2BFC-49D5-80E1-9B3F8FB96E20}"/>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4</a:t>
            </a:r>
          </a:p>
        </p:txBody>
      </p:sp>
    </p:spTree>
    <p:extLst>
      <p:ext uri="{BB962C8B-B14F-4D97-AF65-F5344CB8AC3E}">
        <p14:creationId xmlns:p14="http://schemas.microsoft.com/office/powerpoint/2010/main" val="210493880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E8578C6-F3C7-4521-9C0B-7F1038074ECC}"/>
              </a:ext>
            </a:extLst>
          </p:cNvPr>
          <p:cNvSpPr txBox="1"/>
          <p:nvPr/>
        </p:nvSpPr>
        <p:spPr>
          <a:xfrm>
            <a:off x="3599723" y="2825064"/>
            <a:ext cx="2208245" cy="461665"/>
          </a:xfrm>
          <a:prstGeom prst="rect">
            <a:avLst/>
          </a:prstGeom>
          <a:noFill/>
        </p:spPr>
        <p:txBody>
          <a:bodyPr wrap="square" rtlCol="0">
            <a:spAutoFit/>
          </a:bodyPr>
          <a:lstStyle/>
          <a:p>
            <a:r>
              <a:rPr lang="fr-FR" sz="2400" dirty="0">
                <a:solidFill>
                  <a:schemeClr val="bg1"/>
                </a:solidFill>
              </a:rPr>
              <a:t> </a:t>
            </a:r>
          </a:p>
        </p:txBody>
      </p:sp>
      <p:sp>
        <p:nvSpPr>
          <p:cNvPr id="8" name="ZoneTexte 7">
            <a:extLst>
              <a:ext uri="{FF2B5EF4-FFF2-40B4-BE49-F238E27FC236}">
                <a16:creationId xmlns:a16="http://schemas.microsoft.com/office/drawing/2014/main" id="{E6423B57-8470-449A-B4C0-D72A805D8972}"/>
              </a:ext>
            </a:extLst>
          </p:cNvPr>
          <p:cNvSpPr txBox="1"/>
          <p:nvPr/>
        </p:nvSpPr>
        <p:spPr>
          <a:xfrm>
            <a:off x="143339" y="3845854"/>
            <a:ext cx="2261480" cy="461665"/>
          </a:xfrm>
          <a:prstGeom prst="rect">
            <a:avLst/>
          </a:prstGeom>
          <a:noFill/>
        </p:spPr>
        <p:txBody>
          <a:bodyPr wrap="square" rtlCol="0">
            <a:spAutoFit/>
          </a:bodyPr>
          <a:lstStyle/>
          <a:p>
            <a:pPr algn="r"/>
            <a:r>
              <a:rPr lang="fr-FR" sz="2400" dirty="0">
                <a:solidFill>
                  <a:schemeClr val="bg1"/>
                </a:solidFill>
              </a:rPr>
              <a:t>  </a:t>
            </a:r>
          </a:p>
        </p:txBody>
      </p:sp>
      <p:sp>
        <p:nvSpPr>
          <p:cNvPr id="9" name="ZoneTexte 8">
            <a:extLst>
              <a:ext uri="{FF2B5EF4-FFF2-40B4-BE49-F238E27FC236}">
                <a16:creationId xmlns:a16="http://schemas.microsoft.com/office/drawing/2014/main" id="{95361E20-9510-4F69-9CEB-367EA27D3BF6}"/>
              </a:ext>
            </a:extLst>
          </p:cNvPr>
          <p:cNvSpPr txBox="1"/>
          <p:nvPr/>
        </p:nvSpPr>
        <p:spPr>
          <a:xfrm>
            <a:off x="5930597" y="3884692"/>
            <a:ext cx="2112235" cy="461665"/>
          </a:xfrm>
          <a:prstGeom prst="rect">
            <a:avLst/>
          </a:prstGeom>
          <a:noFill/>
        </p:spPr>
        <p:txBody>
          <a:bodyPr wrap="square" rtlCol="0">
            <a:spAutoFit/>
          </a:bodyPr>
          <a:lstStyle/>
          <a:p>
            <a:r>
              <a:rPr lang="fr-FR" sz="2400" dirty="0">
                <a:solidFill>
                  <a:schemeClr val="bg1"/>
                </a:solidFill>
              </a:rPr>
              <a:t> </a:t>
            </a:r>
          </a:p>
        </p:txBody>
      </p:sp>
      <p:sp>
        <p:nvSpPr>
          <p:cNvPr id="19" name="ZoneTexte 18"/>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Le marché d’Edifixio</a:t>
            </a:r>
          </a:p>
        </p:txBody>
      </p:sp>
      <p:sp>
        <p:nvSpPr>
          <p:cNvPr id="20" name="Rectangle 19"/>
          <p:cNvSpPr/>
          <p:nvPr/>
        </p:nvSpPr>
        <p:spPr>
          <a:xfrm>
            <a:off x="1354667" y="1056902"/>
            <a:ext cx="4817533" cy="400110"/>
          </a:xfrm>
          <a:prstGeom prst="rect">
            <a:avLst/>
          </a:prstGeom>
        </p:spPr>
        <p:txBody>
          <a:bodyPr wrap="square">
            <a:spAutoFit/>
          </a:bodyPr>
          <a:lstStyle/>
          <a:p>
            <a:r>
              <a:rPr lang="fr-FR" sz="2000" dirty="0">
                <a:solidFill>
                  <a:srgbClr val="FCB504"/>
                </a:solidFill>
              </a:rPr>
              <a:t>Une industrie florissante</a:t>
            </a:r>
          </a:p>
        </p:txBody>
      </p:sp>
      <p:pic>
        <p:nvPicPr>
          <p:cNvPr id="3" name="Picture 2">
            <a:extLst>
              <a:ext uri="{FF2B5EF4-FFF2-40B4-BE49-F238E27FC236}">
                <a16:creationId xmlns:a16="http://schemas.microsoft.com/office/drawing/2014/main" id="{BA66EFA5-27C1-46AC-B772-118A9F366386}"/>
              </a:ext>
            </a:extLst>
          </p:cNvPr>
          <p:cNvPicPr>
            <a:picLocks noChangeAspect="1"/>
          </p:cNvPicPr>
          <p:nvPr/>
        </p:nvPicPr>
        <p:blipFill>
          <a:blip r:embed="rId3"/>
          <a:stretch>
            <a:fillRect/>
          </a:stretch>
        </p:blipFill>
        <p:spPr>
          <a:xfrm>
            <a:off x="4024786" y="3429000"/>
            <a:ext cx="7656437" cy="2260600"/>
          </a:xfrm>
          <a:prstGeom prst="rect">
            <a:avLst/>
          </a:prstGeom>
        </p:spPr>
      </p:pic>
      <p:sp>
        <p:nvSpPr>
          <p:cNvPr id="5" name="TextBox 4">
            <a:extLst>
              <a:ext uri="{FF2B5EF4-FFF2-40B4-BE49-F238E27FC236}">
                <a16:creationId xmlns:a16="http://schemas.microsoft.com/office/drawing/2014/main" id="{1A681A38-60B6-446D-8240-1078136D749C}"/>
              </a:ext>
            </a:extLst>
          </p:cNvPr>
          <p:cNvSpPr txBox="1"/>
          <p:nvPr/>
        </p:nvSpPr>
        <p:spPr>
          <a:xfrm>
            <a:off x="329447" y="2619749"/>
            <a:ext cx="3695339" cy="646331"/>
          </a:xfrm>
          <a:prstGeom prst="rect">
            <a:avLst/>
          </a:prstGeom>
          <a:noFill/>
        </p:spPr>
        <p:txBody>
          <a:bodyPr wrap="square">
            <a:spAutoFit/>
          </a:bodyPr>
          <a:lstStyle/>
          <a:p>
            <a:r>
              <a:rPr lang="fr-FR" sz="3600" dirty="0">
                <a:solidFill>
                  <a:srgbClr val="1F237B"/>
                </a:solidFill>
              </a:rPr>
              <a:t>Grands Comptes </a:t>
            </a:r>
            <a:endParaRPr lang="fr-FR" sz="3600" dirty="0"/>
          </a:p>
        </p:txBody>
      </p:sp>
      <p:sp>
        <p:nvSpPr>
          <p:cNvPr id="7" name="TextBox 6">
            <a:extLst>
              <a:ext uri="{FF2B5EF4-FFF2-40B4-BE49-F238E27FC236}">
                <a16:creationId xmlns:a16="http://schemas.microsoft.com/office/drawing/2014/main" id="{ED1E5D8C-4946-4317-B05D-C5C3EC4920F3}"/>
              </a:ext>
            </a:extLst>
          </p:cNvPr>
          <p:cNvSpPr txBox="1"/>
          <p:nvPr/>
        </p:nvSpPr>
        <p:spPr>
          <a:xfrm>
            <a:off x="580570" y="3492137"/>
            <a:ext cx="3103156" cy="2677656"/>
          </a:xfrm>
          <a:prstGeom prst="rect">
            <a:avLst/>
          </a:prstGeom>
          <a:noFill/>
        </p:spPr>
        <p:txBody>
          <a:bodyPr wrap="square" rtlCol="0">
            <a:spAutoFit/>
          </a:bodyPr>
          <a:lstStyle/>
          <a:p>
            <a:pPr marL="285750" indent="-285750">
              <a:buFont typeface="Arial" panose="020B0604020202020204" pitchFamily="34" charset="0"/>
              <a:buChar char="•"/>
            </a:pPr>
            <a:r>
              <a:rPr lang="fr-FR" sz="2400" dirty="0"/>
              <a:t>Industrie</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Luxe</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Grande distribution</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endParaRPr lang="fr-FR" sz="2400" dirty="0"/>
          </a:p>
        </p:txBody>
      </p:sp>
      <p:sp>
        <p:nvSpPr>
          <p:cNvPr id="12" name="ZoneTexte 18">
            <a:extLst>
              <a:ext uri="{FF2B5EF4-FFF2-40B4-BE49-F238E27FC236}">
                <a16:creationId xmlns:a16="http://schemas.microsoft.com/office/drawing/2014/main" id="{1E31ECC0-CEC4-4D30-882C-67062FA95A61}"/>
              </a:ext>
            </a:extLst>
          </p:cNvPr>
          <p:cNvSpPr txBox="1"/>
          <p:nvPr/>
        </p:nvSpPr>
        <p:spPr>
          <a:xfrm>
            <a:off x="580570" y="6530269"/>
            <a:ext cx="4042945" cy="369332"/>
          </a:xfrm>
          <a:prstGeom prst="rect">
            <a:avLst/>
          </a:prstGeom>
          <a:noFill/>
        </p:spPr>
        <p:txBody>
          <a:bodyPr wrap="square" rtlCol="0">
            <a:spAutoFit/>
          </a:bodyPr>
          <a:lstStyle/>
          <a:p>
            <a:r>
              <a:rPr lang="fr-FR" dirty="0">
                <a:solidFill>
                  <a:schemeClr val="bg1"/>
                </a:solidFill>
              </a:rPr>
              <a:t>Présentation de l’entreprise &gt; Marché</a:t>
            </a:r>
          </a:p>
        </p:txBody>
      </p:sp>
      <p:sp>
        <p:nvSpPr>
          <p:cNvPr id="2" name="TextBox 1">
            <a:extLst>
              <a:ext uri="{FF2B5EF4-FFF2-40B4-BE49-F238E27FC236}">
                <a16:creationId xmlns:a16="http://schemas.microsoft.com/office/drawing/2014/main" id="{E67B5F83-D711-432D-88A3-13F47C5793A3}"/>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5</a:t>
            </a:r>
          </a:p>
        </p:txBody>
      </p:sp>
    </p:spTree>
    <p:extLst>
      <p:ext uri="{BB962C8B-B14F-4D97-AF65-F5344CB8AC3E}">
        <p14:creationId xmlns:p14="http://schemas.microsoft.com/office/powerpoint/2010/main" val="166125734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E8578C6-F3C7-4521-9C0B-7F1038074ECC}"/>
              </a:ext>
            </a:extLst>
          </p:cNvPr>
          <p:cNvSpPr txBox="1"/>
          <p:nvPr/>
        </p:nvSpPr>
        <p:spPr>
          <a:xfrm>
            <a:off x="3599723" y="2825064"/>
            <a:ext cx="2208245" cy="461665"/>
          </a:xfrm>
          <a:prstGeom prst="rect">
            <a:avLst/>
          </a:prstGeom>
          <a:noFill/>
        </p:spPr>
        <p:txBody>
          <a:bodyPr wrap="square" rtlCol="0">
            <a:spAutoFit/>
          </a:bodyPr>
          <a:lstStyle/>
          <a:p>
            <a:r>
              <a:rPr lang="fr-FR" sz="2400" dirty="0">
                <a:solidFill>
                  <a:schemeClr val="bg1"/>
                </a:solidFill>
              </a:rPr>
              <a:t> </a:t>
            </a:r>
          </a:p>
        </p:txBody>
      </p:sp>
      <p:sp>
        <p:nvSpPr>
          <p:cNvPr id="8" name="ZoneTexte 7">
            <a:extLst>
              <a:ext uri="{FF2B5EF4-FFF2-40B4-BE49-F238E27FC236}">
                <a16:creationId xmlns:a16="http://schemas.microsoft.com/office/drawing/2014/main" id="{E6423B57-8470-449A-B4C0-D72A805D8972}"/>
              </a:ext>
            </a:extLst>
          </p:cNvPr>
          <p:cNvSpPr txBox="1"/>
          <p:nvPr/>
        </p:nvSpPr>
        <p:spPr>
          <a:xfrm>
            <a:off x="143339" y="3845854"/>
            <a:ext cx="2261480" cy="461665"/>
          </a:xfrm>
          <a:prstGeom prst="rect">
            <a:avLst/>
          </a:prstGeom>
          <a:noFill/>
        </p:spPr>
        <p:txBody>
          <a:bodyPr wrap="square" rtlCol="0">
            <a:spAutoFit/>
          </a:bodyPr>
          <a:lstStyle/>
          <a:p>
            <a:pPr algn="r"/>
            <a:r>
              <a:rPr lang="fr-FR" sz="2400" dirty="0">
                <a:solidFill>
                  <a:schemeClr val="bg1"/>
                </a:solidFill>
              </a:rPr>
              <a:t>  </a:t>
            </a:r>
          </a:p>
        </p:txBody>
      </p:sp>
      <p:sp>
        <p:nvSpPr>
          <p:cNvPr id="9" name="ZoneTexte 8">
            <a:extLst>
              <a:ext uri="{FF2B5EF4-FFF2-40B4-BE49-F238E27FC236}">
                <a16:creationId xmlns:a16="http://schemas.microsoft.com/office/drawing/2014/main" id="{95361E20-9510-4F69-9CEB-367EA27D3BF6}"/>
              </a:ext>
            </a:extLst>
          </p:cNvPr>
          <p:cNvSpPr txBox="1"/>
          <p:nvPr/>
        </p:nvSpPr>
        <p:spPr>
          <a:xfrm>
            <a:off x="5930597" y="3884692"/>
            <a:ext cx="2112235" cy="461665"/>
          </a:xfrm>
          <a:prstGeom prst="rect">
            <a:avLst/>
          </a:prstGeom>
          <a:noFill/>
        </p:spPr>
        <p:txBody>
          <a:bodyPr wrap="square" rtlCol="0">
            <a:spAutoFit/>
          </a:bodyPr>
          <a:lstStyle/>
          <a:p>
            <a:r>
              <a:rPr lang="fr-FR" sz="2400" dirty="0">
                <a:solidFill>
                  <a:schemeClr val="bg1"/>
                </a:solidFill>
              </a:rPr>
              <a:t> </a:t>
            </a:r>
          </a:p>
        </p:txBody>
      </p:sp>
      <p:sp>
        <p:nvSpPr>
          <p:cNvPr id="10" name="Rectangle 9"/>
          <p:cNvSpPr/>
          <p:nvPr/>
        </p:nvSpPr>
        <p:spPr>
          <a:xfrm>
            <a:off x="0" y="2260601"/>
            <a:ext cx="12192000" cy="416620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PERFORMANCESD’EXPLOITATION ÉQUIPESRELATIONNELLES BDDET DYNAMIQUE ( VIRTUELLE)LOGICIELLEINFRASTRUCTUREAUTO-GÉRÉSERVICES MICROAPPLICATIONSFRAMEWORKS LIBRAIRIES &amp;PHYSIQUE INFRASTRUCTUREADAPTÉE PERSISTANCE COUCHE DEINFRASTRUCTUREIAIARHAPPLICATIONSSERVICESMANAGÉS SERVICES</a:t>
            </a:r>
          </a:p>
        </p:txBody>
      </p:sp>
      <p:sp>
        <p:nvSpPr>
          <p:cNvPr id="19" name="ZoneTexte 18"/>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Les partenaires d’Edifixio</a:t>
            </a:r>
          </a:p>
        </p:txBody>
      </p:sp>
      <p:sp>
        <p:nvSpPr>
          <p:cNvPr id="20" name="Rectangle 19"/>
          <p:cNvSpPr/>
          <p:nvPr/>
        </p:nvSpPr>
        <p:spPr>
          <a:xfrm>
            <a:off x="1354667" y="1056902"/>
            <a:ext cx="4817533" cy="400110"/>
          </a:xfrm>
          <a:prstGeom prst="rect">
            <a:avLst/>
          </a:prstGeom>
        </p:spPr>
        <p:txBody>
          <a:bodyPr wrap="square">
            <a:spAutoFit/>
          </a:bodyPr>
          <a:lstStyle/>
          <a:p>
            <a:r>
              <a:rPr lang="fr-FR" sz="2000" dirty="0">
                <a:solidFill>
                  <a:srgbClr val="FCB504"/>
                </a:solidFill>
              </a:rPr>
              <a:t>Acteurs clés du cloud</a:t>
            </a:r>
          </a:p>
        </p:txBody>
      </p:sp>
      <p:pic>
        <p:nvPicPr>
          <p:cNvPr id="28" name="Picture 27">
            <a:extLst>
              <a:ext uri="{FF2B5EF4-FFF2-40B4-BE49-F238E27FC236}">
                <a16:creationId xmlns:a16="http://schemas.microsoft.com/office/drawing/2014/main" id="{4991B9FA-1B4A-4E96-9ECE-0457ED5755D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1470" y="3423860"/>
            <a:ext cx="2195121" cy="1233560"/>
          </a:xfrm>
          <a:prstGeom prst="rect">
            <a:avLst/>
          </a:prstGeom>
          <a:noFill/>
          <a:ln>
            <a:noFill/>
          </a:ln>
        </p:spPr>
      </p:pic>
      <p:pic>
        <p:nvPicPr>
          <p:cNvPr id="29" name="Picture 28">
            <a:extLst>
              <a:ext uri="{FF2B5EF4-FFF2-40B4-BE49-F238E27FC236}">
                <a16:creationId xmlns:a16="http://schemas.microsoft.com/office/drawing/2014/main" id="{3C5A2DA7-3C15-412B-8C5B-C2A676F6178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7474" y="3429000"/>
            <a:ext cx="2208245" cy="1241464"/>
          </a:xfrm>
          <a:prstGeom prst="rect">
            <a:avLst/>
          </a:prstGeom>
          <a:noFill/>
          <a:ln>
            <a:noFill/>
          </a:ln>
        </p:spPr>
      </p:pic>
      <p:pic>
        <p:nvPicPr>
          <p:cNvPr id="30" name="Picture 29">
            <a:extLst>
              <a:ext uri="{FF2B5EF4-FFF2-40B4-BE49-F238E27FC236}">
                <a16:creationId xmlns:a16="http://schemas.microsoft.com/office/drawing/2014/main" id="{3F418277-E27D-41E4-90CD-79C16A55224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85" y="4806142"/>
            <a:ext cx="2193534" cy="1234017"/>
          </a:xfrm>
          <a:prstGeom prst="rect">
            <a:avLst/>
          </a:prstGeom>
          <a:noFill/>
          <a:ln>
            <a:noFill/>
          </a:ln>
        </p:spPr>
      </p:pic>
      <p:pic>
        <p:nvPicPr>
          <p:cNvPr id="31" name="Picture 30">
            <a:extLst>
              <a:ext uri="{FF2B5EF4-FFF2-40B4-BE49-F238E27FC236}">
                <a16:creationId xmlns:a16="http://schemas.microsoft.com/office/drawing/2014/main" id="{92A3B715-EC3D-463A-B805-8D19EC7C116C}"/>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51470" y="4796731"/>
            <a:ext cx="2207973" cy="1241464"/>
          </a:xfrm>
          <a:prstGeom prst="rect">
            <a:avLst/>
          </a:prstGeom>
          <a:noFill/>
          <a:ln>
            <a:noFill/>
          </a:ln>
        </p:spPr>
      </p:pic>
      <p:sp>
        <p:nvSpPr>
          <p:cNvPr id="2" name="TextBox 1">
            <a:extLst>
              <a:ext uri="{FF2B5EF4-FFF2-40B4-BE49-F238E27FC236}">
                <a16:creationId xmlns:a16="http://schemas.microsoft.com/office/drawing/2014/main" id="{0CAE8ACD-0AD2-4FEC-8F35-FE2B48AD5368}"/>
              </a:ext>
            </a:extLst>
          </p:cNvPr>
          <p:cNvSpPr txBox="1"/>
          <p:nvPr/>
        </p:nvSpPr>
        <p:spPr>
          <a:xfrm>
            <a:off x="580569" y="2637368"/>
            <a:ext cx="3605513" cy="4154984"/>
          </a:xfrm>
          <a:prstGeom prst="rect">
            <a:avLst/>
          </a:prstGeom>
          <a:noFill/>
        </p:spPr>
        <p:txBody>
          <a:bodyPr wrap="square" rtlCol="0">
            <a:spAutoFit/>
          </a:bodyPr>
          <a:lstStyle/>
          <a:p>
            <a:pPr marL="285750" indent="-285750">
              <a:buFont typeface="Arial" panose="020B0604020202020204" pitchFamily="34" charset="0"/>
              <a:buChar char="•"/>
            </a:pPr>
            <a:r>
              <a:rPr lang="fr-FR" sz="2400" dirty="0"/>
              <a:t>Salesforce</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Amazon Web Services</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IBM Cloud</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Microsoft Azure</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err="1"/>
              <a:t>Mulesoft</a:t>
            </a:r>
            <a:endParaRPr lang="fr-FR" sz="2400" dirty="0"/>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endParaRPr lang="fr-FR" sz="2400" dirty="0"/>
          </a:p>
        </p:txBody>
      </p:sp>
      <p:pic>
        <p:nvPicPr>
          <p:cNvPr id="3" name="Picture 2">
            <a:extLst>
              <a:ext uri="{FF2B5EF4-FFF2-40B4-BE49-F238E27FC236}">
                <a16:creationId xmlns:a16="http://schemas.microsoft.com/office/drawing/2014/main" id="{427A387B-5D8A-47E1-9650-233A4A3F756A}"/>
              </a:ext>
            </a:extLst>
          </p:cNvPr>
          <p:cNvPicPr>
            <a:picLocks noChangeAspect="1"/>
          </p:cNvPicPr>
          <p:nvPr/>
        </p:nvPicPr>
        <p:blipFill>
          <a:blip r:embed="rId7"/>
          <a:stretch/>
        </p:blipFill>
        <p:spPr bwMode="auto">
          <a:xfrm>
            <a:off x="3129543" y="3573826"/>
            <a:ext cx="4682758" cy="2477178"/>
          </a:xfrm>
          <a:prstGeom prst="rect">
            <a:avLst/>
          </a:prstGeom>
        </p:spPr>
      </p:pic>
      <p:sp>
        <p:nvSpPr>
          <p:cNvPr id="5" name="ZoneTexte 18">
            <a:extLst>
              <a:ext uri="{FF2B5EF4-FFF2-40B4-BE49-F238E27FC236}">
                <a16:creationId xmlns:a16="http://schemas.microsoft.com/office/drawing/2014/main" id="{959205A5-2570-417C-9D20-A2C09498BA8F}"/>
              </a:ext>
            </a:extLst>
          </p:cNvPr>
          <p:cNvSpPr txBox="1"/>
          <p:nvPr/>
        </p:nvSpPr>
        <p:spPr>
          <a:xfrm>
            <a:off x="580570" y="6530269"/>
            <a:ext cx="4186081" cy="369332"/>
          </a:xfrm>
          <a:prstGeom prst="rect">
            <a:avLst/>
          </a:prstGeom>
          <a:noFill/>
        </p:spPr>
        <p:txBody>
          <a:bodyPr wrap="square" rtlCol="0">
            <a:spAutoFit/>
          </a:bodyPr>
          <a:lstStyle/>
          <a:p>
            <a:r>
              <a:rPr lang="fr-FR" dirty="0">
                <a:solidFill>
                  <a:schemeClr val="bg1"/>
                </a:solidFill>
              </a:rPr>
              <a:t>Présentation de l’entreprise &gt; Partenaires</a:t>
            </a:r>
          </a:p>
        </p:txBody>
      </p:sp>
      <p:sp>
        <p:nvSpPr>
          <p:cNvPr id="6" name="TextBox 5">
            <a:extLst>
              <a:ext uri="{FF2B5EF4-FFF2-40B4-BE49-F238E27FC236}">
                <a16:creationId xmlns:a16="http://schemas.microsoft.com/office/drawing/2014/main" id="{6CB4B71D-44D4-41C9-8C2B-79A9C5D38BD3}"/>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6</a:t>
            </a:r>
          </a:p>
        </p:txBody>
      </p:sp>
    </p:spTree>
    <p:extLst>
      <p:ext uri="{BB962C8B-B14F-4D97-AF65-F5344CB8AC3E}">
        <p14:creationId xmlns:p14="http://schemas.microsoft.com/office/powerpoint/2010/main" val="289642321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2E631-8EE9-4A06-B5AD-11791910A02A}"/>
              </a:ext>
            </a:extLst>
          </p:cNvPr>
          <p:cNvSpPr/>
          <p:nvPr/>
        </p:nvSpPr>
        <p:spPr>
          <a:xfrm>
            <a:off x="561908" y="2006600"/>
            <a:ext cx="11166671" cy="4515498"/>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 name="Title 1">
            <a:extLst>
              <a:ext uri="{FF2B5EF4-FFF2-40B4-BE49-F238E27FC236}">
                <a16:creationId xmlns:a16="http://schemas.microsoft.com/office/drawing/2014/main" id="{4A321C08-0DB9-4D1F-A594-CA6662BEF04C}"/>
              </a:ext>
            </a:extLst>
          </p:cNvPr>
          <p:cNvSpPr>
            <a:spLocks noGrp="1"/>
          </p:cNvSpPr>
          <p:nvPr>
            <p:ph type="title"/>
          </p:nvPr>
        </p:nvSpPr>
        <p:spPr/>
        <p:txBody>
          <a:bodyPr/>
          <a:lstStyle/>
          <a:p>
            <a:r>
              <a:rPr lang="fr-FR" dirty="0"/>
              <a:t>Présentation de l’Equipe</a:t>
            </a:r>
          </a:p>
        </p:txBody>
      </p:sp>
      <p:sp>
        <p:nvSpPr>
          <p:cNvPr id="3" name="Text Placeholder 2">
            <a:extLst>
              <a:ext uri="{FF2B5EF4-FFF2-40B4-BE49-F238E27FC236}">
                <a16:creationId xmlns:a16="http://schemas.microsoft.com/office/drawing/2014/main" id="{973539B2-C187-45B7-9299-82DB38220C0B}"/>
              </a:ext>
            </a:extLst>
          </p:cNvPr>
          <p:cNvSpPr>
            <a:spLocks noGrp="1"/>
          </p:cNvSpPr>
          <p:nvPr>
            <p:ph type="body" idx="1"/>
          </p:nvPr>
        </p:nvSpPr>
        <p:spPr/>
        <p:txBody>
          <a:bodyPr/>
          <a:lstStyle/>
          <a:p>
            <a:endParaRPr lang="fr-FR" dirty="0"/>
          </a:p>
        </p:txBody>
      </p:sp>
      <p:sp>
        <p:nvSpPr>
          <p:cNvPr id="4" name="TextBox 3">
            <a:extLst>
              <a:ext uri="{FF2B5EF4-FFF2-40B4-BE49-F238E27FC236}">
                <a16:creationId xmlns:a16="http://schemas.microsoft.com/office/drawing/2014/main" id="{943F582E-3722-48C1-9E73-F8A4B33CA4CF}"/>
              </a:ext>
            </a:extLst>
          </p:cNvPr>
          <p:cNvSpPr txBox="1"/>
          <p:nvPr/>
        </p:nvSpPr>
        <p:spPr>
          <a:xfrm>
            <a:off x="11273998" y="6089651"/>
            <a:ext cx="528034" cy="369332"/>
          </a:xfrm>
          <a:prstGeom prst="rect">
            <a:avLst/>
          </a:prstGeom>
          <a:noFill/>
        </p:spPr>
        <p:txBody>
          <a:bodyPr wrap="square" rtlCol="0">
            <a:spAutoFit/>
          </a:bodyPr>
          <a:lstStyle/>
          <a:p>
            <a:r>
              <a:rPr lang="fr-FR" dirty="0">
                <a:solidFill>
                  <a:schemeClr val="bg1"/>
                </a:solidFill>
              </a:rPr>
              <a:t>7</a:t>
            </a:r>
          </a:p>
        </p:txBody>
      </p:sp>
    </p:spTree>
    <p:extLst>
      <p:ext uri="{BB962C8B-B14F-4D97-AF65-F5344CB8AC3E}">
        <p14:creationId xmlns:p14="http://schemas.microsoft.com/office/powerpoint/2010/main" val="4151651750"/>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E8578C6-F3C7-4521-9C0B-7F1038074ECC}"/>
              </a:ext>
            </a:extLst>
          </p:cNvPr>
          <p:cNvSpPr txBox="1"/>
          <p:nvPr/>
        </p:nvSpPr>
        <p:spPr>
          <a:xfrm>
            <a:off x="3599723" y="2825064"/>
            <a:ext cx="2208245" cy="461665"/>
          </a:xfrm>
          <a:prstGeom prst="rect">
            <a:avLst/>
          </a:prstGeom>
          <a:noFill/>
        </p:spPr>
        <p:txBody>
          <a:bodyPr wrap="square" rtlCol="0">
            <a:spAutoFit/>
          </a:bodyPr>
          <a:lstStyle/>
          <a:p>
            <a:r>
              <a:rPr lang="fr-FR" sz="2400" dirty="0">
                <a:solidFill>
                  <a:schemeClr val="bg1"/>
                </a:solidFill>
              </a:rPr>
              <a:t> </a:t>
            </a:r>
          </a:p>
        </p:txBody>
      </p:sp>
      <p:sp>
        <p:nvSpPr>
          <p:cNvPr id="8" name="ZoneTexte 7">
            <a:extLst>
              <a:ext uri="{FF2B5EF4-FFF2-40B4-BE49-F238E27FC236}">
                <a16:creationId xmlns:a16="http://schemas.microsoft.com/office/drawing/2014/main" id="{E6423B57-8470-449A-B4C0-D72A805D8972}"/>
              </a:ext>
            </a:extLst>
          </p:cNvPr>
          <p:cNvSpPr txBox="1"/>
          <p:nvPr/>
        </p:nvSpPr>
        <p:spPr>
          <a:xfrm>
            <a:off x="143339" y="3845854"/>
            <a:ext cx="2261480" cy="461665"/>
          </a:xfrm>
          <a:prstGeom prst="rect">
            <a:avLst/>
          </a:prstGeom>
          <a:noFill/>
        </p:spPr>
        <p:txBody>
          <a:bodyPr wrap="square" rtlCol="0">
            <a:spAutoFit/>
          </a:bodyPr>
          <a:lstStyle/>
          <a:p>
            <a:pPr algn="r"/>
            <a:r>
              <a:rPr lang="fr-FR" sz="2400" dirty="0">
                <a:solidFill>
                  <a:schemeClr val="bg1"/>
                </a:solidFill>
              </a:rPr>
              <a:t>  </a:t>
            </a:r>
          </a:p>
        </p:txBody>
      </p:sp>
      <p:sp>
        <p:nvSpPr>
          <p:cNvPr id="9" name="ZoneTexte 8">
            <a:extLst>
              <a:ext uri="{FF2B5EF4-FFF2-40B4-BE49-F238E27FC236}">
                <a16:creationId xmlns:a16="http://schemas.microsoft.com/office/drawing/2014/main" id="{95361E20-9510-4F69-9CEB-367EA27D3BF6}"/>
              </a:ext>
            </a:extLst>
          </p:cNvPr>
          <p:cNvSpPr txBox="1"/>
          <p:nvPr/>
        </p:nvSpPr>
        <p:spPr>
          <a:xfrm>
            <a:off x="5930597" y="3884692"/>
            <a:ext cx="2112235" cy="461665"/>
          </a:xfrm>
          <a:prstGeom prst="rect">
            <a:avLst/>
          </a:prstGeom>
          <a:noFill/>
        </p:spPr>
        <p:txBody>
          <a:bodyPr wrap="square" rtlCol="0">
            <a:spAutoFit/>
          </a:bodyPr>
          <a:lstStyle/>
          <a:p>
            <a:r>
              <a:rPr lang="fr-FR" sz="2400" dirty="0">
                <a:solidFill>
                  <a:schemeClr val="bg1"/>
                </a:solidFill>
              </a:rPr>
              <a:t> </a:t>
            </a:r>
          </a:p>
        </p:txBody>
      </p:sp>
      <p:sp>
        <p:nvSpPr>
          <p:cNvPr id="19" name="ZoneTexte 18"/>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La BU ESIA</a:t>
            </a:r>
          </a:p>
        </p:txBody>
      </p:sp>
      <p:sp>
        <p:nvSpPr>
          <p:cNvPr id="20" name="Rectangle 19"/>
          <p:cNvSpPr/>
          <p:nvPr/>
        </p:nvSpPr>
        <p:spPr>
          <a:xfrm>
            <a:off x="1354667" y="1056902"/>
            <a:ext cx="4817533" cy="400110"/>
          </a:xfrm>
          <a:prstGeom prst="rect">
            <a:avLst/>
          </a:prstGeom>
        </p:spPr>
        <p:txBody>
          <a:bodyPr wrap="square">
            <a:spAutoFit/>
          </a:bodyPr>
          <a:lstStyle/>
          <a:p>
            <a:r>
              <a:rPr lang="fr-FR" sz="2000" dirty="0">
                <a:solidFill>
                  <a:srgbClr val="FCB504"/>
                </a:solidFill>
              </a:rPr>
              <a:t>Intégration &amp; Cloud</a:t>
            </a:r>
          </a:p>
        </p:txBody>
      </p:sp>
      <p:pic>
        <p:nvPicPr>
          <p:cNvPr id="16" name="Picture 15">
            <a:extLst>
              <a:ext uri="{FF2B5EF4-FFF2-40B4-BE49-F238E27FC236}">
                <a16:creationId xmlns:a16="http://schemas.microsoft.com/office/drawing/2014/main" id="{37ECEE8E-D885-42E6-8FBE-D4A5621832A7}"/>
              </a:ext>
            </a:extLst>
          </p:cNvPr>
          <p:cNvPicPr/>
          <p:nvPr/>
        </p:nvPicPr>
        <p:blipFill>
          <a:blip r:embed="rId3"/>
          <a:stretch>
            <a:fillRect/>
          </a:stretch>
        </p:blipFill>
        <p:spPr>
          <a:xfrm>
            <a:off x="1335920" y="2858722"/>
            <a:ext cx="9391241" cy="2942376"/>
          </a:xfrm>
          <a:prstGeom prst="rect">
            <a:avLst/>
          </a:prstGeom>
        </p:spPr>
      </p:pic>
      <p:sp>
        <p:nvSpPr>
          <p:cNvPr id="2" name="ZoneTexte 18">
            <a:extLst>
              <a:ext uri="{FF2B5EF4-FFF2-40B4-BE49-F238E27FC236}">
                <a16:creationId xmlns:a16="http://schemas.microsoft.com/office/drawing/2014/main" id="{6BD0E496-C2CE-409D-9A91-5829CF741D94}"/>
              </a:ext>
            </a:extLst>
          </p:cNvPr>
          <p:cNvSpPr txBox="1"/>
          <p:nvPr/>
        </p:nvSpPr>
        <p:spPr>
          <a:xfrm>
            <a:off x="580570" y="6530269"/>
            <a:ext cx="3674189" cy="369332"/>
          </a:xfrm>
          <a:prstGeom prst="rect">
            <a:avLst/>
          </a:prstGeom>
          <a:noFill/>
        </p:spPr>
        <p:txBody>
          <a:bodyPr wrap="square" rtlCol="0">
            <a:spAutoFit/>
          </a:bodyPr>
          <a:lstStyle/>
          <a:p>
            <a:r>
              <a:rPr lang="fr-FR" dirty="0">
                <a:solidFill>
                  <a:schemeClr val="bg1"/>
                </a:solidFill>
              </a:rPr>
              <a:t>Présentation de l’équipe &gt; BU ESIA</a:t>
            </a:r>
          </a:p>
        </p:txBody>
      </p:sp>
      <p:sp>
        <p:nvSpPr>
          <p:cNvPr id="3" name="TextBox 2">
            <a:extLst>
              <a:ext uri="{FF2B5EF4-FFF2-40B4-BE49-F238E27FC236}">
                <a16:creationId xmlns:a16="http://schemas.microsoft.com/office/drawing/2014/main" id="{253EDE34-2C0A-4718-B19A-2C94E68B04D8}"/>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8</a:t>
            </a:r>
          </a:p>
        </p:txBody>
      </p:sp>
    </p:spTree>
    <p:extLst>
      <p:ext uri="{BB962C8B-B14F-4D97-AF65-F5344CB8AC3E}">
        <p14:creationId xmlns:p14="http://schemas.microsoft.com/office/powerpoint/2010/main" val="165437133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E8578C6-F3C7-4521-9C0B-7F1038074ECC}"/>
              </a:ext>
            </a:extLst>
          </p:cNvPr>
          <p:cNvSpPr txBox="1"/>
          <p:nvPr/>
        </p:nvSpPr>
        <p:spPr>
          <a:xfrm>
            <a:off x="3599723" y="2825064"/>
            <a:ext cx="2208245" cy="461665"/>
          </a:xfrm>
          <a:prstGeom prst="rect">
            <a:avLst/>
          </a:prstGeom>
          <a:noFill/>
        </p:spPr>
        <p:txBody>
          <a:bodyPr wrap="square" rtlCol="0">
            <a:spAutoFit/>
          </a:bodyPr>
          <a:lstStyle/>
          <a:p>
            <a:r>
              <a:rPr lang="fr-FR" sz="2400" dirty="0">
                <a:solidFill>
                  <a:schemeClr val="bg1"/>
                </a:solidFill>
              </a:rPr>
              <a:t> </a:t>
            </a:r>
          </a:p>
        </p:txBody>
      </p:sp>
      <p:sp>
        <p:nvSpPr>
          <p:cNvPr id="8" name="ZoneTexte 7">
            <a:extLst>
              <a:ext uri="{FF2B5EF4-FFF2-40B4-BE49-F238E27FC236}">
                <a16:creationId xmlns:a16="http://schemas.microsoft.com/office/drawing/2014/main" id="{E6423B57-8470-449A-B4C0-D72A805D8972}"/>
              </a:ext>
            </a:extLst>
          </p:cNvPr>
          <p:cNvSpPr txBox="1"/>
          <p:nvPr/>
        </p:nvSpPr>
        <p:spPr>
          <a:xfrm>
            <a:off x="143339" y="3845854"/>
            <a:ext cx="2261480" cy="461665"/>
          </a:xfrm>
          <a:prstGeom prst="rect">
            <a:avLst/>
          </a:prstGeom>
          <a:noFill/>
        </p:spPr>
        <p:txBody>
          <a:bodyPr wrap="square" rtlCol="0">
            <a:spAutoFit/>
          </a:bodyPr>
          <a:lstStyle/>
          <a:p>
            <a:pPr algn="r"/>
            <a:r>
              <a:rPr lang="fr-FR" sz="2400" dirty="0">
                <a:solidFill>
                  <a:schemeClr val="bg1"/>
                </a:solidFill>
              </a:rPr>
              <a:t>  </a:t>
            </a:r>
          </a:p>
        </p:txBody>
      </p:sp>
      <p:sp>
        <p:nvSpPr>
          <p:cNvPr id="9" name="ZoneTexte 8">
            <a:extLst>
              <a:ext uri="{FF2B5EF4-FFF2-40B4-BE49-F238E27FC236}">
                <a16:creationId xmlns:a16="http://schemas.microsoft.com/office/drawing/2014/main" id="{95361E20-9510-4F69-9CEB-367EA27D3BF6}"/>
              </a:ext>
            </a:extLst>
          </p:cNvPr>
          <p:cNvSpPr txBox="1"/>
          <p:nvPr/>
        </p:nvSpPr>
        <p:spPr>
          <a:xfrm>
            <a:off x="5930597" y="3884692"/>
            <a:ext cx="2112235" cy="461665"/>
          </a:xfrm>
          <a:prstGeom prst="rect">
            <a:avLst/>
          </a:prstGeom>
          <a:noFill/>
        </p:spPr>
        <p:txBody>
          <a:bodyPr wrap="square" rtlCol="0">
            <a:spAutoFit/>
          </a:bodyPr>
          <a:lstStyle/>
          <a:p>
            <a:r>
              <a:rPr lang="fr-FR" sz="2400" dirty="0">
                <a:solidFill>
                  <a:schemeClr val="bg1"/>
                </a:solidFill>
              </a:rPr>
              <a:t> </a:t>
            </a:r>
          </a:p>
        </p:txBody>
      </p:sp>
      <p:sp>
        <p:nvSpPr>
          <p:cNvPr id="19" name="ZoneTexte 18"/>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L’équipe Salesforce</a:t>
            </a:r>
          </a:p>
        </p:txBody>
      </p:sp>
      <p:sp>
        <p:nvSpPr>
          <p:cNvPr id="20" name="Rectangle 19"/>
          <p:cNvSpPr/>
          <p:nvPr/>
        </p:nvSpPr>
        <p:spPr>
          <a:xfrm>
            <a:off x="1354667" y="1056902"/>
            <a:ext cx="4575929" cy="400110"/>
          </a:xfrm>
          <a:prstGeom prst="rect">
            <a:avLst/>
          </a:prstGeom>
        </p:spPr>
        <p:txBody>
          <a:bodyPr wrap="square">
            <a:spAutoFit/>
          </a:bodyPr>
          <a:lstStyle/>
          <a:p>
            <a:r>
              <a:rPr lang="fr-FR" sz="2000" dirty="0">
                <a:solidFill>
                  <a:srgbClr val="FCB504"/>
                </a:solidFill>
              </a:rPr>
              <a:t>Solutions Salesforce</a:t>
            </a:r>
          </a:p>
        </p:txBody>
      </p:sp>
      <p:pic>
        <p:nvPicPr>
          <p:cNvPr id="11" name="Picture 10">
            <a:extLst>
              <a:ext uri="{FF2B5EF4-FFF2-40B4-BE49-F238E27FC236}">
                <a16:creationId xmlns:a16="http://schemas.microsoft.com/office/drawing/2014/main" id="{5D78C377-E92B-4B1B-83CD-130169CA28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2898" y="3725854"/>
            <a:ext cx="1533829" cy="1533829"/>
          </a:xfrm>
          <a:prstGeom prst="rect">
            <a:avLst/>
          </a:prstGeom>
          <a:noFill/>
          <a:ln>
            <a:noFill/>
          </a:ln>
        </p:spPr>
      </p:pic>
      <p:pic>
        <p:nvPicPr>
          <p:cNvPr id="12" name="Picture 11">
            <a:extLst>
              <a:ext uri="{FF2B5EF4-FFF2-40B4-BE49-F238E27FC236}">
                <a16:creationId xmlns:a16="http://schemas.microsoft.com/office/drawing/2014/main" id="{555E94E2-F227-4A82-A5D7-BEB6188E5AE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68594" y="3730037"/>
            <a:ext cx="1564572" cy="1564572"/>
          </a:xfrm>
          <a:prstGeom prst="rect">
            <a:avLst/>
          </a:prstGeom>
          <a:noFill/>
          <a:ln>
            <a:noFill/>
          </a:ln>
        </p:spPr>
      </p:pic>
      <p:pic>
        <p:nvPicPr>
          <p:cNvPr id="2" name="Picture 1">
            <a:extLst>
              <a:ext uri="{FF2B5EF4-FFF2-40B4-BE49-F238E27FC236}">
                <a16:creationId xmlns:a16="http://schemas.microsoft.com/office/drawing/2014/main" id="{F2CBBD8B-0B6E-4AF0-92C6-FF6AA4752E01}"/>
              </a:ext>
            </a:extLst>
          </p:cNvPr>
          <p:cNvPicPr>
            <a:picLocks noChangeAspect="1"/>
          </p:cNvPicPr>
          <p:nvPr/>
        </p:nvPicPr>
        <p:blipFill>
          <a:blip r:embed="rId5"/>
          <a:stretch/>
        </p:blipFill>
        <p:spPr bwMode="auto">
          <a:xfrm>
            <a:off x="164644" y="2945149"/>
            <a:ext cx="5958608" cy="3152102"/>
          </a:xfrm>
          <a:prstGeom prst="rect">
            <a:avLst/>
          </a:prstGeom>
        </p:spPr>
      </p:pic>
      <p:sp>
        <p:nvSpPr>
          <p:cNvPr id="3" name="ZoneTexte 18">
            <a:extLst>
              <a:ext uri="{FF2B5EF4-FFF2-40B4-BE49-F238E27FC236}">
                <a16:creationId xmlns:a16="http://schemas.microsoft.com/office/drawing/2014/main" id="{CF942DBB-A827-4EE9-ABDC-234B802D31E5}"/>
              </a:ext>
            </a:extLst>
          </p:cNvPr>
          <p:cNvSpPr txBox="1"/>
          <p:nvPr/>
        </p:nvSpPr>
        <p:spPr>
          <a:xfrm>
            <a:off x="580570" y="6530269"/>
            <a:ext cx="4397115" cy="369332"/>
          </a:xfrm>
          <a:prstGeom prst="rect">
            <a:avLst/>
          </a:prstGeom>
          <a:noFill/>
        </p:spPr>
        <p:txBody>
          <a:bodyPr wrap="square" rtlCol="0">
            <a:spAutoFit/>
          </a:bodyPr>
          <a:lstStyle/>
          <a:p>
            <a:r>
              <a:rPr lang="fr-FR" dirty="0">
                <a:solidFill>
                  <a:schemeClr val="bg1"/>
                </a:solidFill>
              </a:rPr>
              <a:t>Présentation de l’Equipe &gt; Equipe Salesforce</a:t>
            </a:r>
          </a:p>
        </p:txBody>
      </p:sp>
      <p:sp>
        <p:nvSpPr>
          <p:cNvPr id="5" name="TextBox 4">
            <a:extLst>
              <a:ext uri="{FF2B5EF4-FFF2-40B4-BE49-F238E27FC236}">
                <a16:creationId xmlns:a16="http://schemas.microsoft.com/office/drawing/2014/main" id="{E3041348-F05E-41D9-803D-02D799D3FA8A}"/>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9</a:t>
            </a:r>
          </a:p>
        </p:txBody>
      </p:sp>
    </p:spTree>
    <p:extLst>
      <p:ext uri="{BB962C8B-B14F-4D97-AF65-F5344CB8AC3E}">
        <p14:creationId xmlns:p14="http://schemas.microsoft.com/office/powerpoint/2010/main" val="59873799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F2690A4-B1A9-4C9A-8C71-5A9941DD4376}"/>
              </a:ext>
            </a:extLst>
          </p:cNvPr>
          <p:cNvSpPr/>
          <p:nvPr/>
        </p:nvSpPr>
        <p:spPr>
          <a:xfrm>
            <a:off x="561908" y="2006600"/>
            <a:ext cx="11166671" cy="4515498"/>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4" name="Title 3">
            <a:extLst>
              <a:ext uri="{FF2B5EF4-FFF2-40B4-BE49-F238E27FC236}">
                <a16:creationId xmlns:a16="http://schemas.microsoft.com/office/drawing/2014/main" id="{2E0A4609-602F-4F5D-BF71-1B3EDB81093D}"/>
              </a:ext>
            </a:extLst>
          </p:cNvPr>
          <p:cNvSpPr>
            <a:spLocks noGrp="1"/>
          </p:cNvSpPr>
          <p:nvPr>
            <p:ph type="title"/>
          </p:nvPr>
        </p:nvSpPr>
        <p:spPr/>
        <p:txBody>
          <a:bodyPr/>
          <a:lstStyle/>
          <a:p>
            <a:r>
              <a:rPr lang="fr-FR" dirty="0"/>
              <a:t>Rôle dans l’entreprise</a:t>
            </a:r>
          </a:p>
        </p:txBody>
      </p:sp>
      <p:sp>
        <p:nvSpPr>
          <p:cNvPr id="5" name="Text Placeholder 4">
            <a:extLst>
              <a:ext uri="{FF2B5EF4-FFF2-40B4-BE49-F238E27FC236}">
                <a16:creationId xmlns:a16="http://schemas.microsoft.com/office/drawing/2014/main" id="{1B15DD0D-8E30-46DB-8E4A-7384E8DAA531}"/>
              </a:ext>
            </a:extLst>
          </p:cNvPr>
          <p:cNvSpPr>
            <a:spLocks noGrp="1"/>
          </p:cNvSpPr>
          <p:nvPr>
            <p:ph type="body" idx="1"/>
          </p:nvPr>
        </p:nvSpPr>
        <p:spPr/>
        <p:txBody>
          <a:bodyPr/>
          <a:lstStyle/>
          <a:p>
            <a:r>
              <a:rPr lang="fr-FR" dirty="0"/>
              <a:t>Concepteur Développeur Full Stack</a:t>
            </a:r>
          </a:p>
        </p:txBody>
      </p:sp>
      <p:sp>
        <p:nvSpPr>
          <p:cNvPr id="2" name="TextBox 1">
            <a:extLst>
              <a:ext uri="{FF2B5EF4-FFF2-40B4-BE49-F238E27FC236}">
                <a16:creationId xmlns:a16="http://schemas.microsoft.com/office/drawing/2014/main" id="{9AF6E1E9-606B-43F5-A73B-EDFCB64434BC}"/>
              </a:ext>
            </a:extLst>
          </p:cNvPr>
          <p:cNvSpPr txBox="1"/>
          <p:nvPr/>
        </p:nvSpPr>
        <p:spPr>
          <a:xfrm>
            <a:off x="11289496" y="6152766"/>
            <a:ext cx="528034" cy="369332"/>
          </a:xfrm>
          <a:prstGeom prst="rect">
            <a:avLst/>
          </a:prstGeom>
          <a:noFill/>
        </p:spPr>
        <p:txBody>
          <a:bodyPr wrap="square" rtlCol="0">
            <a:spAutoFit/>
          </a:bodyPr>
          <a:lstStyle/>
          <a:p>
            <a:r>
              <a:rPr lang="fr-FR" dirty="0">
                <a:solidFill>
                  <a:schemeClr val="bg1"/>
                </a:solidFill>
              </a:rPr>
              <a:t>10</a:t>
            </a:r>
          </a:p>
        </p:txBody>
      </p:sp>
    </p:spTree>
    <p:extLst>
      <p:ext uri="{BB962C8B-B14F-4D97-AF65-F5344CB8AC3E}">
        <p14:creationId xmlns:p14="http://schemas.microsoft.com/office/powerpoint/2010/main" val="177229909"/>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D16F7555-0C55-4BF9-A40A-BEACB51B2C76}"/>
              </a:ext>
            </a:extLst>
          </p:cNvPr>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Concepteur</a:t>
            </a:r>
          </a:p>
        </p:txBody>
      </p:sp>
      <p:sp>
        <p:nvSpPr>
          <p:cNvPr id="5" name="Rectangle 4">
            <a:extLst>
              <a:ext uri="{FF2B5EF4-FFF2-40B4-BE49-F238E27FC236}">
                <a16:creationId xmlns:a16="http://schemas.microsoft.com/office/drawing/2014/main" id="{A5F17CF4-B53F-4831-B107-347CDAF06D0F}"/>
              </a:ext>
            </a:extLst>
          </p:cNvPr>
          <p:cNvSpPr/>
          <p:nvPr/>
        </p:nvSpPr>
        <p:spPr>
          <a:xfrm>
            <a:off x="1354667" y="1056902"/>
            <a:ext cx="4575929" cy="400110"/>
          </a:xfrm>
          <a:prstGeom prst="rect">
            <a:avLst/>
          </a:prstGeom>
        </p:spPr>
        <p:txBody>
          <a:bodyPr wrap="square">
            <a:spAutoFit/>
          </a:bodyPr>
          <a:lstStyle/>
          <a:p>
            <a:r>
              <a:rPr lang="fr-FR" sz="2000" dirty="0">
                <a:solidFill>
                  <a:srgbClr val="FCB504"/>
                </a:solidFill>
              </a:rPr>
              <a:t>Analyse &amp; conception</a:t>
            </a:r>
          </a:p>
        </p:txBody>
      </p:sp>
      <p:pic>
        <p:nvPicPr>
          <p:cNvPr id="14" name="Picture 13" descr="A close up of a device&#10;&#10;Description automatically generated">
            <a:extLst>
              <a:ext uri="{FF2B5EF4-FFF2-40B4-BE49-F238E27FC236}">
                <a16:creationId xmlns:a16="http://schemas.microsoft.com/office/drawing/2014/main" id="{9D728169-D2CE-4823-A195-712D292A5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8165" y="4760658"/>
            <a:ext cx="1416708" cy="1416708"/>
          </a:xfrm>
          <a:prstGeom prst="rect">
            <a:avLst/>
          </a:prstGeom>
        </p:spPr>
      </p:pic>
      <p:sp>
        <p:nvSpPr>
          <p:cNvPr id="19" name="TextBox 18">
            <a:extLst>
              <a:ext uri="{FF2B5EF4-FFF2-40B4-BE49-F238E27FC236}">
                <a16:creationId xmlns:a16="http://schemas.microsoft.com/office/drawing/2014/main" id="{AADBAE84-6F64-448C-9908-9A473A79DFF4}"/>
              </a:ext>
            </a:extLst>
          </p:cNvPr>
          <p:cNvSpPr txBox="1"/>
          <p:nvPr/>
        </p:nvSpPr>
        <p:spPr bwMode="auto">
          <a:xfrm>
            <a:off x="407306" y="3073472"/>
            <a:ext cx="1605327" cy="369332"/>
          </a:xfrm>
          <a:prstGeom prst="rect">
            <a:avLst/>
          </a:prstGeom>
          <a:noFill/>
        </p:spPr>
        <p:txBody>
          <a:bodyPr wrap="square">
            <a:spAutoFit/>
          </a:bodyPr>
          <a:lstStyle/>
          <a:p>
            <a:pPr algn="ctr"/>
            <a:r>
              <a:rPr lang="fr-FR" dirty="0">
                <a:solidFill>
                  <a:srgbClr val="1F237B"/>
                </a:solidFill>
              </a:rPr>
              <a:t>Besoin métier</a:t>
            </a:r>
            <a:endParaRPr lang="fr-FR" dirty="0"/>
          </a:p>
        </p:txBody>
      </p:sp>
      <p:sp>
        <p:nvSpPr>
          <p:cNvPr id="23" name="TextBox 22">
            <a:extLst>
              <a:ext uri="{FF2B5EF4-FFF2-40B4-BE49-F238E27FC236}">
                <a16:creationId xmlns:a16="http://schemas.microsoft.com/office/drawing/2014/main" id="{4B6BA165-3142-44E6-A6DD-9F41D267EFAE}"/>
              </a:ext>
            </a:extLst>
          </p:cNvPr>
          <p:cNvSpPr txBox="1"/>
          <p:nvPr/>
        </p:nvSpPr>
        <p:spPr>
          <a:xfrm>
            <a:off x="6479232" y="4998743"/>
            <a:ext cx="2039901" cy="413984"/>
          </a:xfrm>
          <a:prstGeom prst="rect">
            <a:avLst/>
          </a:prstGeom>
          <a:noFill/>
        </p:spPr>
        <p:txBody>
          <a:bodyPr wrap="square">
            <a:spAutoFit/>
          </a:bodyPr>
          <a:lstStyle/>
          <a:p>
            <a:pPr algn="ctr"/>
            <a:r>
              <a:rPr lang="fr-FR" sz="2000" dirty="0">
                <a:solidFill>
                  <a:schemeClr val="bg1"/>
                </a:solidFill>
              </a:rPr>
              <a:t>Génie Logiciel</a:t>
            </a:r>
          </a:p>
        </p:txBody>
      </p:sp>
      <p:sp>
        <p:nvSpPr>
          <p:cNvPr id="25" name="TextBox 24">
            <a:extLst>
              <a:ext uri="{FF2B5EF4-FFF2-40B4-BE49-F238E27FC236}">
                <a16:creationId xmlns:a16="http://schemas.microsoft.com/office/drawing/2014/main" id="{CE9CBFB5-9A99-4028-93ED-4A79B8E954C9}"/>
              </a:ext>
            </a:extLst>
          </p:cNvPr>
          <p:cNvSpPr txBox="1"/>
          <p:nvPr/>
        </p:nvSpPr>
        <p:spPr>
          <a:xfrm>
            <a:off x="4666261" y="4669545"/>
            <a:ext cx="2039901" cy="413984"/>
          </a:xfrm>
          <a:prstGeom prst="rect">
            <a:avLst/>
          </a:prstGeom>
          <a:noFill/>
        </p:spPr>
        <p:txBody>
          <a:bodyPr wrap="square">
            <a:spAutoFit/>
          </a:bodyPr>
          <a:lstStyle/>
          <a:p>
            <a:pPr algn="ctr"/>
            <a:r>
              <a:rPr lang="fr-FR" sz="2000" dirty="0">
                <a:solidFill>
                  <a:schemeClr val="bg1"/>
                </a:solidFill>
              </a:rPr>
              <a:t>Modélisation</a:t>
            </a:r>
          </a:p>
        </p:txBody>
      </p:sp>
      <p:pic>
        <p:nvPicPr>
          <p:cNvPr id="27" name="Picture 26" descr="A close up of a sign&#10;&#10;Description automatically generated">
            <a:extLst>
              <a:ext uri="{FF2B5EF4-FFF2-40B4-BE49-F238E27FC236}">
                <a16:creationId xmlns:a16="http://schemas.microsoft.com/office/drawing/2014/main" id="{B941306B-EBEF-4919-ABB1-E3AB2AFFC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7776" y="2862076"/>
            <a:ext cx="1547097" cy="1547097"/>
          </a:xfrm>
          <a:prstGeom prst="rect">
            <a:avLst/>
          </a:prstGeom>
        </p:spPr>
      </p:pic>
      <p:sp>
        <p:nvSpPr>
          <p:cNvPr id="29" name="TextBox 28">
            <a:extLst>
              <a:ext uri="{FF2B5EF4-FFF2-40B4-BE49-F238E27FC236}">
                <a16:creationId xmlns:a16="http://schemas.microsoft.com/office/drawing/2014/main" id="{E96C5B3D-EC73-4AF7-9E8A-CF718349FC92}"/>
              </a:ext>
            </a:extLst>
          </p:cNvPr>
          <p:cNvSpPr txBox="1"/>
          <p:nvPr/>
        </p:nvSpPr>
        <p:spPr bwMode="auto">
          <a:xfrm>
            <a:off x="9524770" y="5200990"/>
            <a:ext cx="1605327" cy="646331"/>
          </a:xfrm>
          <a:prstGeom prst="rect">
            <a:avLst/>
          </a:prstGeom>
          <a:noFill/>
        </p:spPr>
        <p:txBody>
          <a:bodyPr wrap="square">
            <a:spAutoFit/>
          </a:bodyPr>
          <a:lstStyle/>
          <a:p>
            <a:pPr algn="ctr"/>
            <a:r>
              <a:rPr lang="fr-FR" dirty="0">
                <a:solidFill>
                  <a:srgbClr val="1F237B"/>
                </a:solidFill>
              </a:rPr>
              <a:t>Spécification</a:t>
            </a:r>
          </a:p>
          <a:p>
            <a:pPr algn="ctr"/>
            <a:r>
              <a:rPr lang="fr-FR" dirty="0">
                <a:solidFill>
                  <a:srgbClr val="1F237B"/>
                </a:solidFill>
              </a:rPr>
              <a:t>Techniques</a:t>
            </a:r>
            <a:endParaRPr lang="fr-FR" dirty="0"/>
          </a:p>
        </p:txBody>
      </p:sp>
      <p:sp>
        <p:nvSpPr>
          <p:cNvPr id="2" name="Arrow: Right 1">
            <a:extLst>
              <a:ext uri="{FF2B5EF4-FFF2-40B4-BE49-F238E27FC236}">
                <a16:creationId xmlns:a16="http://schemas.microsoft.com/office/drawing/2014/main" id="{D023F67F-BA9D-45EA-8095-CAE86BB7AE66}"/>
              </a:ext>
            </a:extLst>
          </p:cNvPr>
          <p:cNvSpPr/>
          <p:nvPr/>
        </p:nvSpPr>
        <p:spPr>
          <a:xfrm rot="20735939">
            <a:off x="5011899" y="3439933"/>
            <a:ext cx="2642002" cy="7450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Arrow: Right 12">
            <a:extLst>
              <a:ext uri="{FF2B5EF4-FFF2-40B4-BE49-F238E27FC236}">
                <a16:creationId xmlns:a16="http://schemas.microsoft.com/office/drawing/2014/main" id="{EA939296-95A5-4804-9204-3FB0952E9DB1}"/>
              </a:ext>
            </a:extLst>
          </p:cNvPr>
          <p:cNvSpPr/>
          <p:nvPr/>
        </p:nvSpPr>
        <p:spPr>
          <a:xfrm rot="820864">
            <a:off x="5025391" y="4455375"/>
            <a:ext cx="2697744" cy="7450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Picture 23" descr="A picture containing transport, wheel&#10;&#10;Description automatically generated">
            <a:extLst>
              <a:ext uri="{FF2B5EF4-FFF2-40B4-BE49-F238E27FC236}">
                <a16:creationId xmlns:a16="http://schemas.microsoft.com/office/drawing/2014/main" id="{33B94546-755B-41E5-9D78-F4776FD9C1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306" y="3651573"/>
            <a:ext cx="1607389" cy="1607389"/>
          </a:xfrm>
          <a:prstGeom prst="rect">
            <a:avLst/>
          </a:prstGeom>
        </p:spPr>
      </p:pic>
      <p:sp>
        <p:nvSpPr>
          <p:cNvPr id="28" name="Arrow: Right 27">
            <a:extLst>
              <a:ext uri="{FF2B5EF4-FFF2-40B4-BE49-F238E27FC236}">
                <a16:creationId xmlns:a16="http://schemas.microsoft.com/office/drawing/2014/main" id="{D8E6C6AF-9846-48D9-A05E-A371A02C9114}"/>
              </a:ext>
            </a:extLst>
          </p:cNvPr>
          <p:cNvSpPr/>
          <p:nvPr/>
        </p:nvSpPr>
        <p:spPr>
          <a:xfrm>
            <a:off x="2235139" y="3946013"/>
            <a:ext cx="1158240" cy="7450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extBox 32">
            <a:extLst>
              <a:ext uri="{FF2B5EF4-FFF2-40B4-BE49-F238E27FC236}">
                <a16:creationId xmlns:a16="http://schemas.microsoft.com/office/drawing/2014/main" id="{C1F2E0F9-03F7-4DBE-9F62-306ECCBCAD9B}"/>
              </a:ext>
            </a:extLst>
          </p:cNvPr>
          <p:cNvSpPr txBox="1"/>
          <p:nvPr/>
        </p:nvSpPr>
        <p:spPr bwMode="auto">
          <a:xfrm>
            <a:off x="9557655" y="3256607"/>
            <a:ext cx="1605327" cy="646331"/>
          </a:xfrm>
          <a:prstGeom prst="rect">
            <a:avLst/>
          </a:prstGeom>
          <a:noFill/>
        </p:spPr>
        <p:txBody>
          <a:bodyPr wrap="square">
            <a:spAutoFit/>
          </a:bodyPr>
          <a:lstStyle/>
          <a:p>
            <a:pPr algn="ctr"/>
            <a:r>
              <a:rPr lang="fr-FR" dirty="0">
                <a:solidFill>
                  <a:srgbClr val="1F237B"/>
                </a:solidFill>
              </a:rPr>
              <a:t>Diagrammes Techniques</a:t>
            </a:r>
            <a:endParaRPr lang="fr-FR" dirty="0"/>
          </a:p>
        </p:txBody>
      </p:sp>
      <p:grpSp>
        <p:nvGrpSpPr>
          <p:cNvPr id="7" name="Group 6">
            <a:extLst>
              <a:ext uri="{FF2B5EF4-FFF2-40B4-BE49-F238E27FC236}">
                <a16:creationId xmlns:a16="http://schemas.microsoft.com/office/drawing/2014/main" id="{D69D06DA-D9E1-4462-99A2-5F4B334337B9}"/>
              </a:ext>
            </a:extLst>
          </p:cNvPr>
          <p:cNvGrpSpPr/>
          <p:nvPr/>
        </p:nvGrpSpPr>
        <p:grpSpPr>
          <a:xfrm>
            <a:off x="3415561" y="4728031"/>
            <a:ext cx="1781668" cy="1735471"/>
            <a:chOff x="3492209" y="3427202"/>
            <a:chExt cx="1781668" cy="1735471"/>
          </a:xfrm>
        </p:grpSpPr>
        <p:sp>
          <p:nvSpPr>
            <p:cNvPr id="6" name="Oval 5">
              <a:extLst>
                <a:ext uri="{FF2B5EF4-FFF2-40B4-BE49-F238E27FC236}">
                  <a16:creationId xmlns:a16="http://schemas.microsoft.com/office/drawing/2014/main" id="{71A7A9BB-5D2B-43B4-AF55-9EA38F6DDF36}"/>
                </a:ext>
              </a:extLst>
            </p:cNvPr>
            <p:cNvSpPr/>
            <p:nvPr/>
          </p:nvSpPr>
          <p:spPr>
            <a:xfrm>
              <a:off x="3492209" y="3427202"/>
              <a:ext cx="1781668" cy="17354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10" descr="A close up of a logo&#10;&#10;Description automatically generated">
              <a:extLst>
                <a:ext uri="{FF2B5EF4-FFF2-40B4-BE49-F238E27FC236}">
                  <a16:creationId xmlns:a16="http://schemas.microsoft.com/office/drawing/2014/main" id="{253F6695-6824-49AE-B6A2-3DE6D23801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9833" y="3594322"/>
              <a:ext cx="860945" cy="860945"/>
            </a:xfrm>
            <a:prstGeom prst="rect">
              <a:avLst/>
            </a:prstGeom>
          </p:spPr>
        </p:pic>
        <p:sp>
          <p:nvSpPr>
            <p:cNvPr id="35" name="TextBox 34">
              <a:extLst>
                <a:ext uri="{FF2B5EF4-FFF2-40B4-BE49-F238E27FC236}">
                  <a16:creationId xmlns:a16="http://schemas.microsoft.com/office/drawing/2014/main" id="{BC256214-CC8A-40A2-B4A3-AB21B3118629}"/>
                </a:ext>
              </a:extLst>
            </p:cNvPr>
            <p:cNvSpPr txBox="1"/>
            <p:nvPr/>
          </p:nvSpPr>
          <p:spPr bwMode="auto">
            <a:xfrm>
              <a:off x="3591902" y="4507205"/>
              <a:ext cx="1605327" cy="369332"/>
            </a:xfrm>
            <a:prstGeom prst="rect">
              <a:avLst/>
            </a:prstGeom>
            <a:noFill/>
          </p:spPr>
          <p:txBody>
            <a:bodyPr wrap="square">
              <a:spAutoFit/>
            </a:bodyPr>
            <a:lstStyle/>
            <a:p>
              <a:pPr algn="ctr"/>
              <a:r>
                <a:rPr lang="fr-FR" dirty="0">
                  <a:solidFill>
                    <a:schemeClr val="bg1"/>
                  </a:solidFill>
                </a:rPr>
                <a:t>Modélisation</a:t>
              </a:r>
            </a:p>
          </p:txBody>
        </p:sp>
      </p:grpSp>
      <p:grpSp>
        <p:nvGrpSpPr>
          <p:cNvPr id="8" name="Group 7">
            <a:extLst>
              <a:ext uri="{FF2B5EF4-FFF2-40B4-BE49-F238E27FC236}">
                <a16:creationId xmlns:a16="http://schemas.microsoft.com/office/drawing/2014/main" id="{4C4651EF-9CC5-41C9-B900-60E75791FA03}"/>
              </a:ext>
            </a:extLst>
          </p:cNvPr>
          <p:cNvGrpSpPr/>
          <p:nvPr/>
        </p:nvGrpSpPr>
        <p:grpSpPr>
          <a:xfrm>
            <a:off x="3459583" y="2336146"/>
            <a:ext cx="1781668" cy="1735471"/>
            <a:chOff x="6833289" y="2535361"/>
            <a:chExt cx="1781668" cy="1735471"/>
          </a:xfrm>
        </p:grpSpPr>
        <p:sp>
          <p:nvSpPr>
            <p:cNvPr id="4" name="Oval 3">
              <a:extLst>
                <a:ext uri="{FF2B5EF4-FFF2-40B4-BE49-F238E27FC236}">
                  <a16:creationId xmlns:a16="http://schemas.microsoft.com/office/drawing/2014/main" id="{6369AECC-9F14-4D66-9440-968862617802}"/>
                </a:ext>
              </a:extLst>
            </p:cNvPr>
            <p:cNvSpPr/>
            <p:nvPr/>
          </p:nvSpPr>
          <p:spPr>
            <a:xfrm>
              <a:off x="6833289" y="2535361"/>
              <a:ext cx="1781668" cy="17354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20" descr="A picture containing light&#10;&#10;Description automatically generated">
              <a:extLst>
                <a:ext uri="{FF2B5EF4-FFF2-40B4-BE49-F238E27FC236}">
                  <a16:creationId xmlns:a16="http://schemas.microsoft.com/office/drawing/2014/main" id="{B8B0C132-D085-4A84-AD2F-6FBB4CCED6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9814" y="2661016"/>
              <a:ext cx="828617" cy="828617"/>
            </a:xfrm>
            <a:prstGeom prst="rect">
              <a:avLst/>
            </a:prstGeom>
          </p:spPr>
        </p:pic>
        <p:sp>
          <p:nvSpPr>
            <p:cNvPr id="37" name="TextBox 36">
              <a:extLst>
                <a:ext uri="{FF2B5EF4-FFF2-40B4-BE49-F238E27FC236}">
                  <a16:creationId xmlns:a16="http://schemas.microsoft.com/office/drawing/2014/main" id="{F475F728-D228-48DA-BB75-EAA6147C88AA}"/>
                </a:ext>
              </a:extLst>
            </p:cNvPr>
            <p:cNvSpPr txBox="1"/>
            <p:nvPr/>
          </p:nvSpPr>
          <p:spPr bwMode="auto">
            <a:xfrm>
              <a:off x="6898597" y="3594322"/>
              <a:ext cx="1605327" cy="369332"/>
            </a:xfrm>
            <a:prstGeom prst="rect">
              <a:avLst/>
            </a:prstGeom>
            <a:noFill/>
          </p:spPr>
          <p:txBody>
            <a:bodyPr wrap="square">
              <a:spAutoFit/>
            </a:bodyPr>
            <a:lstStyle/>
            <a:p>
              <a:pPr algn="ctr"/>
              <a:r>
                <a:rPr lang="fr-FR" dirty="0">
                  <a:solidFill>
                    <a:schemeClr val="bg1"/>
                  </a:solidFill>
                </a:rPr>
                <a:t>Génie Logiciel</a:t>
              </a:r>
            </a:p>
          </p:txBody>
        </p:sp>
      </p:grpSp>
      <p:sp>
        <p:nvSpPr>
          <p:cNvPr id="39" name="ZoneTexte 18">
            <a:extLst>
              <a:ext uri="{FF2B5EF4-FFF2-40B4-BE49-F238E27FC236}">
                <a16:creationId xmlns:a16="http://schemas.microsoft.com/office/drawing/2014/main" id="{8652AD77-C181-4A9E-9104-911340849846}"/>
              </a:ext>
            </a:extLst>
          </p:cNvPr>
          <p:cNvSpPr txBox="1"/>
          <p:nvPr/>
        </p:nvSpPr>
        <p:spPr>
          <a:xfrm>
            <a:off x="580570" y="6530269"/>
            <a:ext cx="4397115" cy="369332"/>
          </a:xfrm>
          <a:prstGeom prst="rect">
            <a:avLst/>
          </a:prstGeom>
          <a:noFill/>
        </p:spPr>
        <p:txBody>
          <a:bodyPr wrap="square" rtlCol="0">
            <a:spAutoFit/>
          </a:bodyPr>
          <a:lstStyle/>
          <a:p>
            <a:r>
              <a:rPr lang="fr-FR" dirty="0">
                <a:solidFill>
                  <a:schemeClr val="bg1"/>
                </a:solidFill>
              </a:rPr>
              <a:t>Rôle dans l’entreprise &gt; Concepteur</a:t>
            </a:r>
          </a:p>
        </p:txBody>
      </p:sp>
      <p:sp>
        <p:nvSpPr>
          <p:cNvPr id="41" name="TextBox 40">
            <a:extLst>
              <a:ext uri="{FF2B5EF4-FFF2-40B4-BE49-F238E27FC236}">
                <a16:creationId xmlns:a16="http://schemas.microsoft.com/office/drawing/2014/main" id="{55C9EDB3-92B4-40BF-97E2-63D3187598CD}"/>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11</a:t>
            </a:r>
          </a:p>
        </p:txBody>
      </p:sp>
      <p:sp>
        <p:nvSpPr>
          <p:cNvPr id="9" name="Plus Sign 8">
            <a:extLst>
              <a:ext uri="{FF2B5EF4-FFF2-40B4-BE49-F238E27FC236}">
                <a16:creationId xmlns:a16="http://schemas.microsoft.com/office/drawing/2014/main" id="{AA670488-8B1B-4AA1-A2F6-C8688943FA55}"/>
              </a:ext>
            </a:extLst>
          </p:cNvPr>
          <p:cNvSpPr/>
          <p:nvPr/>
        </p:nvSpPr>
        <p:spPr>
          <a:xfrm>
            <a:off x="4054279" y="4086953"/>
            <a:ext cx="611982" cy="61198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9448892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FDBC2F0E-976A-4680-AB00-070F00CBF43C}"/>
              </a:ext>
            </a:extLst>
          </p:cNvPr>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Développeur</a:t>
            </a:r>
          </a:p>
        </p:txBody>
      </p:sp>
      <p:sp>
        <p:nvSpPr>
          <p:cNvPr id="5" name="Rectangle 4">
            <a:extLst>
              <a:ext uri="{FF2B5EF4-FFF2-40B4-BE49-F238E27FC236}">
                <a16:creationId xmlns:a16="http://schemas.microsoft.com/office/drawing/2014/main" id="{4FD417AA-5FB0-46F2-9468-3A6EB4606980}"/>
              </a:ext>
            </a:extLst>
          </p:cNvPr>
          <p:cNvSpPr/>
          <p:nvPr/>
        </p:nvSpPr>
        <p:spPr>
          <a:xfrm>
            <a:off x="1354667" y="1056902"/>
            <a:ext cx="4575929" cy="400110"/>
          </a:xfrm>
          <a:prstGeom prst="rect">
            <a:avLst/>
          </a:prstGeom>
        </p:spPr>
        <p:txBody>
          <a:bodyPr wrap="square">
            <a:spAutoFit/>
          </a:bodyPr>
          <a:lstStyle/>
          <a:p>
            <a:r>
              <a:rPr lang="fr-FR" sz="2000" dirty="0">
                <a:solidFill>
                  <a:srgbClr val="FCB504"/>
                </a:solidFill>
              </a:rPr>
              <a:t>Ecrire du code</a:t>
            </a:r>
          </a:p>
        </p:txBody>
      </p:sp>
      <p:pic>
        <p:nvPicPr>
          <p:cNvPr id="7" name="Picture 6" descr="A close up of a sign&#10;&#10;Description automatically generated">
            <a:extLst>
              <a:ext uri="{FF2B5EF4-FFF2-40B4-BE49-F238E27FC236}">
                <a16:creationId xmlns:a16="http://schemas.microsoft.com/office/drawing/2014/main" id="{091CEDA9-4AF2-4CB1-B079-6FCD6FC720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1131" y="4560583"/>
            <a:ext cx="1547097" cy="1547097"/>
          </a:xfrm>
          <a:prstGeom prst="rect">
            <a:avLst/>
          </a:prstGeom>
        </p:spPr>
      </p:pic>
      <p:sp>
        <p:nvSpPr>
          <p:cNvPr id="9" name="TextBox 8">
            <a:extLst>
              <a:ext uri="{FF2B5EF4-FFF2-40B4-BE49-F238E27FC236}">
                <a16:creationId xmlns:a16="http://schemas.microsoft.com/office/drawing/2014/main" id="{A910C870-02F6-4624-B1BE-EDBED978243C}"/>
              </a:ext>
            </a:extLst>
          </p:cNvPr>
          <p:cNvSpPr txBox="1"/>
          <p:nvPr/>
        </p:nvSpPr>
        <p:spPr bwMode="auto">
          <a:xfrm>
            <a:off x="145267" y="5010965"/>
            <a:ext cx="1605327" cy="646331"/>
          </a:xfrm>
          <a:prstGeom prst="rect">
            <a:avLst/>
          </a:prstGeom>
          <a:noFill/>
        </p:spPr>
        <p:txBody>
          <a:bodyPr wrap="square">
            <a:spAutoFit/>
          </a:bodyPr>
          <a:lstStyle/>
          <a:p>
            <a:pPr algn="ctr"/>
            <a:r>
              <a:rPr lang="fr-FR" dirty="0">
                <a:solidFill>
                  <a:srgbClr val="1F237B"/>
                </a:solidFill>
              </a:rPr>
              <a:t>Diagrammes Techniques</a:t>
            </a:r>
            <a:endParaRPr lang="fr-FR" dirty="0"/>
          </a:p>
        </p:txBody>
      </p:sp>
      <p:sp>
        <p:nvSpPr>
          <p:cNvPr id="14" name="Arrow: Right 13">
            <a:extLst>
              <a:ext uri="{FF2B5EF4-FFF2-40B4-BE49-F238E27FC236}">
                <a16:creationId xmlns:a16="http://schemas.microsoft.com/office/drawing/2014/main" id="{EA8E2D7E-5702-4EA8-8709-C467C990FF27}"/>
              </a:ext>
            </a:extLst>
          </p:cNvPr>
          <p:cNvSpPr/>
          <p:nvPr/>
        </p:nvSpPr>
        <p:spPr>
          <a:xfrm>
            <a:off x="3309870" y="3989494"/>
            <a:ext cx="1180850" cy="5486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Picture 15" descr="A screenshot of a computer screen&#10;&#10;Description automatically generated">
            <a:extLst>
              <a:ext uri="{FF2B5EF4-FFF2-40B4-BE49-F238E27FC236}">
                <a16:creationId xmlns:a16="http://schemas.microsoft.com/office/drawing/2014/main" id="{C2EB84B9-7679-4193-97ED-1C945886A8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7989" y="3030841"/>
            <a:ext cx="2284648" cy="2336324"/>
          </a:xfrm>
          <a:prstGeom prst="rect">
            <a:avLst/>
          </a:prstGeom>
        </p:spPr>
      </p:pic>
      <p:pic>
        <p:nvPicPr>
          <p:cNvPr id="18" name="Picture 17" descr="A close up of a sign&#10;&#10;Description automatically generated">
            <a:extLst>
              <a:ext uri="{FF2B5EF4-FFF2-40B4-BE49-F238E27FC236}">
                <a16:creationId xmlns:a16="http://schemas.microsoft.com/office/drawing/2014/main" id="{7259B511-1C4E-46C8-B18C-8BEE60A316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5251" y="3602369"/>
            <a:ext cx="1295195" cy="1295195"/>
          </a:xfrm>
          <a:prstGeom prst="rect">
            <a:avLst/>
          </a:prstGeom>
        </p:spPr>
      </p:pic>
      <p:sp>
        <p:nvSpPr>
          <p:cNvPr id="19" name="TextBox 18">
            <a:extLst>
              <a:ext uri="{FF2B5EF4-FFF2-40B4-BE49-F238E27FC236}">
                <a16:creationId xmlns:a16="http://schemas.microsoft.com/office/drawing/2014/main" id="{1CEB1EC4-06FE-4D8A-82C4-DFF46809A6B6}"/>
              </a:ext>
            </a:extLst>
          </p:cNvPr>
          <p:cNvSpPr txBox="1"/>
          <p:nvPr/>
        </p:nvSpPr>
        <p:spPr bwMode="auto">
          <a:xfrm>
            <a:off x="5066831" y="5149466"/>
            <a:ext cx="1726964" cy="369332"/>
          </a:xfrm>
          <a:prstGeom prst="rect">
            <a:avLst/>
          </a:prstGeom>
          <a:noFill/>
        </p:spPr>
        <p:txBody>
          <a:bodyPr wrap="square">
            <a:spAutoFit/>
          </a:bodyPr>
          <a:lstStyle/>
          <a:p>
            <a:pPr algn="ctr"/>
            <a:r>
              <a:rPr lang="fr-FR" dirty="0">
                <a:solidFill>
                  <a:srgbClr val="1F237B"/>
                </a:solidFill>
              </a:rPr>
              <a:t>Implémentation</a:t>
            </a:r>
            <a:endParaRPr lang="fr-FR" dirty="0"/>
          </a:p>
        </p:txBody>
      </p:sp>
      <p:sp>
        <p:nvSpPr>
          <p:cNvPr id="21" name="Arrow: Right 20">
            <a:extLst>
              <a:ext uri="{FF2B5EF4-FFF2-40B4-BE49-F238E27FC236}">
                <a16:creationId xmlns:a16="http://schemas.microsoft.com/office/drawing/2014/main" id="{05BFB98C-433B-4F3E-B55A-C513D8238C91}"/>
              </a:ext>
            </a:extLst>
          </p:cNvPr>
          <p:cNvSpPr/>
          <p:nvPr/>
        </p:nvSpPr>
        <p:spPr>
          <a:xfrm>
            <a:off x="7369906" y="3989494"/>
            <a:ext cx="1981076" cy="5486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TextBox 22">
            <a:extLst>
              <a:ext uri="{FF2B5EF4-FFF2-40B4-BE49-F238E27FC236}">
                <a16:creationId xmlns:a16="http://schemas.microsoft.com/office/drawing/2014/main" id="{252C5985-A792-4247-B16F-B705AB6415C3}"/>
              </a:ext>
            </a:extLst>
          </p:cNvPr>
          <p:cNvSpPr txBox="1"/>
          <p:nvPr/>
        </p:nvSpPr>
        <p:spPr bwMode="auto">
          <a:xfrm>
            <a:off x="9589366" y="5158638"/>
            <a:ext cx="1726964" cy="369332"/>
          </a:xfrm>
          <a:prstGeom prst="rect">
            <a:avLst/>
          </a:prstGeom>
          <a:noFill/>
        </p:spPr>
        <p:txBody>
          <a:bodyPr wrap="square">
            <a:spAutoFit/>
          </a:bodyPr>
          <a:lstStyle/>
          <a:p>
            <a:pPr algn="ctr"/>
            <a:r>
              <a:rPr lang="fr-FR" dirty="0">
                <a:solidFill>
                  <a:srgbClr val="1F237B"/>
                </a:solidFill>
              </a:rPr>
              <a:t>Tests</a:t>
            </a:r>
            <a:endParaRPr lang="fr-FR" dirty="0"/>
          </a:p>
        </p:txBody>
      </p:sp>
      <p:pic>
        <p:nvPicPr>
          <p:cNvPr id="2" name="Picture 1" descr="A close up of a device&#10;&#10;Description automatically generated">
            <a:extLst>
              <a:ext uri="{FF2B5EF4-FFF2-40B4-BE49-F238E27FC236}">
                <a16:creationId xmlns:a16="http://schemas.microsoft.com/office/drawing/2014/main" id="{BA996E7B-8CF1-4885-B4FC-FA0AB60FDD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5181" y="2322487"/>
            <a:ext cx="1416708" cy="1416708"/>
          </a:xfrm>
          <a:prstGeom prst="rect">
            <a:avLst/>
          </a:prstGeom>
        </p:spPr>
      </p:pic>
      <p:sp>
        <p:nvSpPr>
          <p:cNvPr id="4" name="TextBox 3">
            <a:extLst>
              <a:ext uri="{FF2B5EF4-FFF2-40B4-BE49-F238E27FC236}">
                <a16:creationId xmlns:a16="http://schemas.microsoft.com/office/drawing/2014/main" id="{11C499EF-E58B-4059-A7B6-828430FCD669}"/>
              </a:ext>
            </a:extLst>
          </p:cNvPr>
          <p:cNvSpPr txBox="1"/>
          <p:nvPr/>
        </p:nvSpPr>
        <p:spPr bwMode="auto">
          <a:xfrm>
            <a:off x="145268" y="2736894"/>
            <a:ext cx="1605327" cy="646331"/>
          </a:xfrm>
          <a:prstGeom prst="rect">
            <a:avLst/>
          </a:prstGeom>
          <a:noFill/>
        </p:spPr>
        <p:txBody>
          <a:bodyPr wrap="square">
            <a:spAutoFit/>
          </a:bodyPr>
          <a:lstStyle/>
          <a:p>
            <a:pPr algn="ctr"/>
            <a:r>
              <a:rPr lang="fr-FR" dirty="0">
                <a:solidFill>
                  <a:srgbClr val="1F237B"/>
                </a:solidFill>
              </a:rPr>
              <a:t>Spécification</a:t>
            </a:r>
          </a:p>
          <a:p>
            <a:pPr algn="ctr"/>
            <a:r>
              <a:rPr lang="fr-FR" dirty="0">
                <a:solidFill>
                  <a:srgbClr val="1F237B"/>
                </a:solidFill>
              </a:rPr>
              <a:t>Techniques</a:t>
            </a:r>
            <a:endParaRPr lang="fr-FR" dirty="0"/>
          </a:p>
        </p:txBody>
      </p:sp>
      <p:sp>
        <p:nvSpPr>
          <p:cNvPr id="6" name="Plus Sign 5">
            <a:extLst>
              <a:ext uri="{FF2B5EF4-FFF2-40B4-BE49-F238E27FC236}">
                <a16:creationId xmlns:a16="http://schemas.microsoft.com/office/drawing/2014/main" id="{3BF0622D-7372-4524-B016-45E9D24FA298}"/>
              </a:ext>
            </a:extLst>
          </p:cNvPr>
          <p:cNvSpPr/>
          <p:nvPr/>
        </p:nvSpPr>
        <p:spPr>
          <a:xfrm>
            <a:off x="1910652" y="3942378"/>
            <a:ext cx="721216" cy="61517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18">
            <a:extLst>
              <a:ext uri="{FF2B5EF4-FFF2-40B4-BE49-F238E27FC236}">
                <a16:creationId xmlns:a16="http://schemas.microsoft.com/office/drawing/2014/main" id="{DCAAA438-36F9-499F-A288-3CBA439A0E5D}"/>
              </a:ext>
            </a:extLst>
          </p:cNvPr>
          <p:cNvSpPr txBox="1"/>
          <p:nvPr/>
        </p:nvSpPr>
        <p:spPr>
          <a:xfrm>
            <a:off x="580570" y="6530269"/>
            <a:ext cx="4397115" cy="369332"/>
          </a:xfrm>
          <a:prstGeom prst="rect">
            <a:avLst/>
          </a:prstGeom>
          <a:noFill/>
        </p:spPr>
        <p:txBody>
          <a:bodyPr wrap="square" rtlCol="0">
            <a:spAutoFit/>
          </a:bodyPr>
          <a:lstStyle/>
          <a:p>
            <a:r>
              <a:rPr lang="fr-FR" dirty="0">
                <a:solidFill>
                  <a:schemeClr val="bg1"/>
                </a:solidFill>
              </a:rPr>
              <a:t>Rôle dans l’entreprise &gt; Développeur</a:t>
            </a:r>
          </a:p>
        </p:txBody>
      </p:sp>
      <p:sp>
        <p:nvSpPr>
          <p:cNvPr id="10" name="TextBox 9">
            <a:extLst>
              <a:ext uri="{FF2B5EF4-FFF2-40B4-BE49-F238E27FC236}">
                <a16:creationId xmlns:a16="http://schemas.microsoft.com/office/drawing/2014/main" id="{E04B6860-5C51-4F88-9E13-50FA5E6DF68B}"/>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12</a:t>
            </a:r>
          </a:p>
        </p:txBody>
      </p:sp>
    </p:spTree>
    <p:extLst>
      <p:ext uri="{BB962C8B-B14F-4D97-AF65-F5344CB8AC3E}">
        <p14:creationId xmlns:p14="http://schemas.microsoft.com/office/powerpoint/2010/main" val="392219785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501AA571-E241-4563-B897-D692135F6B08}"/>
              </a:ext>
            </a:extLst>
          </p:cNvPr>
          <p:cNvSpPr txBox="1"/>
          <p:nvPr/>
        </p:nvSpPr>
        <p:spPr>
          <a:xfrm>
            <a:off x="1335920" y="431197"/>
            <a:ext cx="4836280" cy="523220"/>
          </a:xfrm>
          <a:prstGeom prst="rect">
            <a:avLst/>
          </a:prstGeom>
          <a:noFill/>
        </p:spPr>
        <p:txBody>
          <a:bodyPr wrap="square" rtlCol="0">
            <a:spAutoFit/>
          </a:bodyPr>
          <a:lstStyle/>
          <a:p>
            <a:r>
              <a:rPr lang="fr-FR" sz="2800" dirty="0">
                <a:solidFill>
                  <a:schemeClr val="bg1"/>
                </a:solidFill>
              </a:rPr>
              <a:t>Full Stack</a:t>
            </a:r>
          </a:p>
        </p:txBody>
      </p:sp>
      <p:sp>
        <p:nvSpPr>
          <p:cNvPr id="5" name="Rectangle 4">
            <a:extLst>
              <a:ext uri="{FF2B5EF4-FFF2-40B4-BE49-F238E27FC236}">
                <a16:creationId xmlns:a16="http://schemas.microsoft.com/office/drawing/2014/main" id="{ED99A8A7-A71E-4804-9D28-B30302E22167}"/>
              </a:ext>
            </a:extLst>
          </p:cNvPr>
          <p:cNvSpPr/>
          <p:nvPr/>
        </p:nvSpPr>
        <p:spPr>
          <a:xfrm>
            <a:off x="1354667" y="1056902"/>
            <a:ext cx="4575929" cy="400110"/>
          </a:xfrm>
          <a:prstGeom prst="rect">
            <a:avLst/>
          </a:prstGeom>
        </p:spPr>
        <p:txBody>
          <a:bodyPr wrap="square">
            <a:spAutoFit/>
          </a:bodyPr>
          <a:lstStyle/>
          <a:p>
            <a:r>
              <a:rPr lang="fr-FR" sz="2000" dirty="0">
                <a:solidFill>
                  <a:srgbClr val="FCB504"/>
                </a:solidFill>
              </a:rPr>
              <a:t>De bout en bout</a:t>
            </a:r>
          </a:p>
        </p:txBody>
      </p:sp>
      <p:pic>
        <p:nvPicPr>
          <p:cNvPr id="8" name="Picture 7" descr="A close up of a logo&#10;&#10;Description automatically generated">
            <a:extLst>
              <a:ext uri="{FF2B5EF4-FFF2-40B4-BE49-F238E27FC236}">
                <a16:creationId xmlns:a16="http://schemas.microsoft.com/office/drawing/2014/main" id="{85A1A0DC-50DA-4BB5-A4B3-7B2208B4F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00" y="3327401"/>
            <a:ext cx="2000026" cy="2000026"/>
          </a:xfrm>
          <a:prstGeom prst="rect">
            <a:avLst/>
          </a:prstGeom>
        </p:spPr>
      </p:pic>
      <p:pic>
        <p:nvPicPr>
          <p:cNvPr id="10" name="Picture 9" descr="A picture containing toy&#10;&#10;Description automatically generated">
            <a:extLst>
              <a:ext uri="{FF2B5EF4-FFF2-40B4-BE49-F238E27FC236}">
                <a16:creationId xmlns:a16="http://schemas.microsoft.com/office/drawing/2014/main" id="{653F58D7-E845-4E9E-AB11-1FC96CCF2E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1107" y="3479800"/>
            <a:ext cx="1617135" cy="1617135"/>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B3D54966-98D5-4874-8441-7A7D9EFD1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6722" y="3327401"/>
            <a:ext cx="1921934" cy="1921934"/>
          </a:xfrm>
          <a:prstGeom prst="rect">
            <a:avLst/>
          </a:prstGeom>
        </p:spPr>
      </p:pic>
      <p:sp>
        <p:nvSpPr>
          <p:cNvPr id="14" name="TextBox 13">
            <a:extLst>
              <a:ext uri="{FF2B5EF4-FFF2-40B4-BE49-F238E27FC236}">
                <a16:creationId xmlns:a16="http://schemas.microsoft.com/office/drawing/2014/main" id="{CA0CDBDA-AF79-42F9-B0AD-62BBF1C6EBD1}"/>
              </a:ext>
            </a:extLst>
          </p:cNvPr>
          <p:cNvSpPr txBox="1"/>
          <p:nvPr/>
        </p:nvSpPr>
        <p:spPr bwMode="auto">
          <a:xfrm>
            <a:off x="891274" y="5616432"/>
            <a:ext cx="1802677" cy="369332"/>
          </a:xfrm>
          <a:prstGeom prst="rect">
            <a:avLst/>
          </a:prstGeom>
          <a:noFill/>
        </p:spPr>
        <p:txBody>
          <a:bodyPr wrap="square">
            <a:spAutoFit/>
          </a:bodyPr>
          <a:lstStyle/>
          <a:p>
            <a:pPr algn="ctr"/>
            <a:r>
              <a:rPr lang="fr-FR" dirty="0">
                <a:solidFill>
                  <a:srgbClr val="1F237B"/>
                </a:solidFill>
              </a:rPr>
              <a:t>Base de données</a:t>
            </a:r>
            <a:endParaRPr lang="fr-FR" dirty="0"/>
          </a:p>
        </p:txBody>
      </p:sp>
      <p:sp>
        <p:nvSpPr>
          <p:cNvPr id="16" name="TextBox 15">
            <a:extLst>
              <a:ext uri="{FF2B5EF4-FFF2-40B4-BE49-F238E27FC236}">
                <a16:creationId xmlns:a16="http://schemas.microsoft.com/office/drawing/2014/main" id="{DEBECE40-5F88-494F-8A37-C8017EA3E126}"/>
              </a:ext>
            </a:extLst>
          </p:cNvPr>
          <p:cNvSpPr txBox="1"/>
          <p:nvPr/>
        </p:nvSpPr>
        <p:spPr bwMode="auto">
          <a:xfrm>
            <a:off x="3778335" y="5616432"/>
            <a:ext cx="1802677" cy="369332"/>
          </a:xfrm>
          <a:prstGeom prst="rect">
            <a:avLst/>
          </a:prstGeom>
          <a:noFill/>
        </p:spPr>
        <p:txBody>
          <a:bodyPr wrap="square">
            <a:spAutoFit/>
          </a:bodyPr>
          <a:lstStyle/>
          <a:p>
            <a:pPr algn="ctr"/>
            <a:r>
              <a:rPr lang="fr-FR" dirty="0">
                <a:solidFill>
                  <a:srgbClr val="1F237B"/>
                </a:solidFill>
              </a:rPr>
              <a:t>Backend</a:t>
            </a:r>
            <a:endParaRPr lang="fr-FR" dirty="0"/>
          </a:p>
        </p:txBody>
      </p:sp>
      <p:sp>
        <p:nvSpPr>
          <p:cNvPr id="18" name="TextBox 17">
            <a:extLst>
              <a:ext uri="{FF2B5EF4-FFF2-40B4-BE49-F238E27FC236}">
                <a16:creationId xmlns:a16="http://schemas.microsoft.com/office/drawing/2014/main" id="{508CA91C-BE94-4541-92F3-200075E22454}"/>
              </a:ext>
            </a:extLst>
          </p:cNvPr>
          <p:cNvSpPr txBox="1"/>
          <p:nvPr/>
        </p:nvSpPr>
        <p:spPr bwMode="auto">
          <a:xfrm>
            <a:off x="6626350" y="5616432"/>
            <a:ext cx="1802677" cy="369332"/>
          </a:xfrm>
          <a:prstGeom prst="rect">
            <a:avLst/>
          </a:prstGeom>
          <a:noFill/>
        </p:spPr>
        <p:txBody>
          <a:bodyPr wrap="square">
            <a:spAutoFit/>
          </a:bodyPr>
          <a:lstStyle/>
          <a:p>
            <a:pPr algn="ctr"/>
            <a:r>
              <a:rPr lang="fr-FR" dirty="0">
                <a:solidFill>
                  <a:srgbClr val="1F237B"/>
                </a:solidFill>
              </a:rPr>
              <a:t>Frontend</a:t>
            </a:r>
            <a:endParaRPr lang="fr-FR" dirty="0"/>
          </a:p>
        </p:txBody>
      </p:sp>
      <p:pic>
        <p:nvPicPr>
          <p:cNvPr id="7" name="Picture 6" descr="A close up of a sign&#10;&#10;Description automatically generated">
            <a:extLst>
              <a:ext uri="{FF2B5EF4-FFF2-40B4-BE49-F238E27FC236}">
                <a16:creationId xmlns:a16="http://schemas.microsoft.com/office/drawing/2014/main" id="{FC6C6E8E-7284-48F3-8555-78FD80DE9F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08691" y="3394285"/>
            <a:ext cx="1788163" cy="1788163"/>
          </a:xfrm>
          <a:prstGeom prst="rect">
            <a:avLst/>
          </a:prstGeom>
        </p:spPr>
      </p:pic>
      <p:sp>
        <p:nvSpPr>
          <p:cNvPr id="9" name="TextBox 8">
            <a:extLst>
              <a:ext uri="{FF2B5EF4-FFF2-40B4-BE49-F238E27FC236}">
                <a16:creationId xmlns:a16="http://schemas.microsoft.com/office/drawing/2014/main" id="{50B04B03-909A-47FE-BFAF-11ADC2DBF0A2}"/>
              </a:ext>
            </a:extLst>
          </p:cNvPr>
          <p:cNvSpPr txBox="1"/>
          <p:nvPr/>
        </p:nvSpPr>
        <p:spPr bwMode="auto">
          <a:xfrm>
            <a:off x="9708691" y="5616432"/>
            <a:ext cx="1802677" cy="369332"/>
          </a:xfrm>
          <a:prstGeom prst="rect">
            <a:avLst/>
          </a:prstGeom>
          <a:noFill/>
        </p:spPr>
        <p:txBody>
          <a:bodyPr wrap="square">
            <a:spAutoFit/>
          </a:bodyPr>
          <a:lstStyle/>
          <a:p>
            <a:pPr algn="ctr"/>
            <a:r>
              <a:rPr lang="fr-FR" dirty="0">
                <a:solidFill>
                  <a:srgbClr val="1F237B"/>
                </a:solidFill>
              </a:rPr>
              <a:t>Documentation</a:t>
            </a:r>
            <a:endParaRPr lang="fr-FR" dirty="0"/>
          </a:p>
        </p:txBody>
      </p:sp>
      <p:sp>
        <p:nvSpPr>
          <p:cNvPr id="11" name="ZoneTexte 18">
            <a:extLst>
              <a:ext uri="{FF2B5EF4-FFF2-40B4-BE49-F238E27FC236}">
                <a16:creationId xmlns:a16="http://schemas.microsoft.com/office/drawing/2014/main" id="{6E16BE0A-154E-4307-BA08-6D0A6FD51A30}"/>
              </a:ext>
            </a:extLst>
          </p:cNvPr>
          <p:cNvSpPr txBox="1"/>
          <p:nvPr/>
        </p:nvSpPr>
        <p:spPr>
          <a:xfrm>
            <a:off x="580570" y="6530269"/>
            <a:ext cx="4397115" cy="369332"/>
          </a:xfrm>
          <a:prstGeom prst="rect">
            <a:avLst/>
          </a:prstGeom>
          <a:noFill/>
        </p:spPr>
        <p:txBody>
          <a:bodyPr wrap="square" rtlCol="0">
            <a:spAutoFit/>
          </a:bodyPr>
          <a:lstStyle/>
          <a:p>
            <a:r>
              <a:rPr lang="fr-FR" dirty="0">
                <a:solidFill>
                  <a:schemeClr val="bg1"/>
                </a:solidFill>
              </a:rPr>
              <a:t>Rôle dans l’entreprise &gt; Full Stack</a:t>
            </a:r>
          </a:p>
        </p:txBody>
      </p:sp>
      <p:sp>
        <p:nvSpPr>
          <p:cNvPr id="13" name="TextBox 12">
            <a:extLst>
              <a:ext uri="{FF2B5EF4-FFF2-40B4-BE49-F238E27FC236}">
                <a16:creationId xmlns:a16="http://schemas.microsoft.com/office/drawing/2014/main" id="{90BD88F5-AE4C-4393-8027-4CB7714F64C3}"/>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13</a:t>
            </a:r>
          </a:p>
        </p:txBody>
      </p:sp>
    </p:spTree>
    <p:extLst>
      <p:ext uri="{BB962C8B-B14F-4D97-AF65-F5344CB8AC3E}">
        <p14:creationId xmlns:p14="http://schemas.microsoft.com/office/powerpoint/2010/main" val="372012397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2E631-8EE9-4A06-B5AD-11791910A02A}"/>
              </a:ext>
            </a:extLst>
          </p:cNvPr>
          <p:cNvSpPr/>
          <p:nvPr/>
        </p:nvSpPr>
        <p:spPr>
          <a:xfrm>
            <a:off x="561908" y="2006600"/>
            <a:ext cx="11166671" cy="4515498"/>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 name="Title 1">
            <a:extLst>
              <a:ext uri="{FF2B5EF4-FFF2-40B4-BE49-F238E27FC236}">
                <a16:creationId xmlns:a16="http://schemas.microsoft.com/office/drawing/2014/main" id="{4A321C08-0DB9-4D1F-A594-CA6662BEF04C}"/>
              </a:ext>
            </a:extLst>
          </p:cNvPr>
          <p:cNvSpPr>
            <a:spLocks noGrp="1"/>
          </p:cNvSpPr>
          <p:nvPr>
            <p:ph type="title"/>
          </p:nvPr>
        </p:nvSpPr>
        <p:spPr/>
        <p:txBody>
          <a:bodyPr/>
          <a:lstStyle/>
          <a:p>
            <a:r>
              <a:rPr lang="fr-FR" dirty="0"/>
              <a:t>Salesforce</a:t>
            </a:r>
          </a:p>
        </p:txBody>
      </p:sp>
      <p:sp>
        <p:nvSpPr>
          <p:cNvPr id="3" name="Text Placeholder 2">
            <a:extLst>
              <a:ext uri="{FF2B5EF4-FFF2-40B4-BE49-F238E27FC236}">
                <a16:creationId xmlns:a16="http://schemas.microsoft.com/office/drawing/2014/main" id="{973539B2-C187-45B7-9299-82DB38220C0B}"/>
              </a:ext>
            </a:extLst>
          </p:cNvPr>
          <p:cNvSpPr>
            <a:spLocks noGrp="1"/>
          </p:cNvSpPr>
          <p:nvPr>
            <p:ph type="body" idx="1"/>
          </p:nvPr>
        </p:nvSpPr>
        <p:spPr/>
        <p:txBody>
          <a:bodyPr/>
          <a:lstStyle/>
          <a:p>
            <a:endParaRPr lang="fr-FR" dirty="0"/>
          </a:p>
        </p:txBody>
      </p:sp>
      <p:sp>
        <p:nvSpPr>
          <p:cNvPr id="4" name="TextBox 3">
            <a:extLst>
              <a:ext uri="{FF2B5EF4-FFF2-40B4-BE49-F238E27FC236}">
                <a16:creationId xmlns:a16="http://schemas.microsoft.com/office/drawing/2014/main" id="{B2EAF4CD-ED65-4131-843E-EA3363C91F8F}"/>
              </a:ext>
            </a:extLst>
          </p:cNvPr>
          <p:cNvSpPr txBox="1"/>
          <p:nvPr/>
        </p:nvSpPr>
        <p:spPr>
          <a:xfrm>
            <a:off x="11366075" y="6089651"/>
            <a:ext cx="528034" cy="369332"/>
          </a:xfrm>
          <a:prstGeom prst="rect">
            <a:avLst/>
          </a:prstGeom>
          <a:noFill/>
        </p:spPr>
        <p:txBody>
          <a:bodyPr wrap="square" rtlCol="0">
            <a:spAutoFit/>
          </a:bodyPr>
          <a:lstStyle/>
          <a:p>
            <a:r>
              <a:rPr lang="fr-FR" dirty="0">
                <a:solidFill>
                  <a:schemeClr val="bg1"/>
                </a:solidFill>
              </a:rPr>
              <a:t>14</a:t>
            </a:r>
          </a:p>
        </p:txBody>
      </p:sp>
    </p:spTree>
    <p:extLst>
      <p:ext uri="{BB962C8B-B14F-4D97-AF65-F5344CB8AC3E}">
        <p14:creationId xmlns:p14="http://schemas.microsoft.com/office/powerpoint/2010/main" val="2090879202"/>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2"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8"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6" y="3884691"/>
            <a:ext cx="2112234" cy="461664"/>
          </a:xfrm>
          <a:prstGeom prst="rect">
            <a:avLst/>
          </a:prstGeom>
          <a:noFill/>
        </p:spPr>
        <p:txBody>
          <a:bodyPr wrap="square" rtlCol="0">
            <a:spAutoFit/>
          </a:bodyPr>
          <a:lstStyle/>
          <a:p>
            <a:pPr>
              <a:defRPr/>
            </a:pPr>
            <a:r>
              <a:rPr lang="fr-FR" sz="2400">
                <a:solidFill>
                  <a:schemeClr val="bg1"/>
                </a:solidFill>
              </a:rPr>
              <a:t> </a:t>
            </a:r>
            <a:endParaRPr/>
          </a:p>
        </p:txBody>
      </p:sp>
      <p:sp>
        <p:nvSpPr>
          <p:cNvPr id="9" name="ZoneTexte 18"/>
          <p:cNvSpPr>
            <a:spLocks/>
          </p:cNvSpPr>
          <p:nvPr/>
        </p:nvSpPr>
        <p:spPr bwMode="auto">
          <a:xfrm>
            <a:off x="1335918" y="431195"/>
            <a:ext cx="4836638" cy="518194"/>
          </a:xfrm>
          <a:prstGeom prst="rect">
            <a:avLst/>
          </a:prstGeom>
          <a:noFill/>
        </p:spPr>
        <p:txBody>
          <a:bodyPr wrap="square" rtlCol="0">
            <a:spAutoFit/>
          </a:bodyPr>
          <a:lstStyle/>
          <a:p>
            <a:pPr>
              <a:defRPr/>
            </a:pPr>
            <a:r>
              <a:rPr lang="fr-FR" sz="2800">
                <a:solidFill>
                  <a:schemeClr val="bg1"/>
                </a:solidFill>
              </a:rPr>
              <a:t>Salesforce</a:t>
            </a:r>
            <a:endParaRPr/>
          </a:p>
        </p:txBody>
      </p:sp>
      <p:sp>
        <p:nvSpPr>
          <p:cNvPr id="10" name="Rectangle 11"/>
          <p:cNvSpPr/>
          <p:nvPr/>
        </p:nvSpPr>
        <p:spPr bwMode="auto">
          <a:xfrm>
            <a:off x="580568" y="2756340"/>
            <a:ext cx="4897044" cy="2313839"/>
          </a:xfrm>
          <a:prstGeom prst="rect">
            <a:avLst/>
          </a:prstGeom>
        </p:spPr>
        <p:txBody>
          <a:bodyPr wrap="square">
            <a:spAutoFit/>
          </a:bodyPr>
          <a:lstStyle/>
          <a:p>
            <a:pPr>
              <a:lnSpc>
                <a:spcPct val="80000"/>
              </a:lnSpc>
              <a:defRPr/>
            </a:pPr>
            <a:r>
              <a:rPr lang="fr-FR" dirty="0">
                <a:solidFill>
                  <a:srgbClr val="4472C4"/>
                </a:solidFill>
              </a:rPr>
              <a:t>En bref :</a:t>
            </a:r>
            <a:br>
              <a:rPr lang="fr-FR" dirty="0">
                <a:solidFill>
                  <a:srgbClr val="1F237B"/>
                </a:solidFill>
              </a:rPr>
            </a:br>
            <a:endParaRPr lang="fr-FR" dirty="0">
              <a:solidFill>
                <a:srgbClr val="1F237B"/>
              </a:solidFill>
            </a:endParaRPr>
          </a:p>
          <a:p>
            <a:pPr marL="283878" indent="-283878">
              <a:lnSpc>
                <a:spcPct val="80000"/>
              </a:lnSpc>
              <a:buFont typeface="Arial"/>
              <a:buChar char="•"/>
              <a:defRPr/>
            </a:pPr>
            <a:r>
              <a:rPr lang="fr-FR" dirty="0">
                <a:solidFill>
                  <a:srgbClr val="1F237B"/>
                </a:solidFill>
              </a:rPr>
              <a:t>Progiciel de Gestion</a:t>
            </a:r>
          </a:p>
          <a:p>
            <a:pPr marL="283878" indent="-283878">
              <a:lnSpc>
                <a:spcPct val="80000"/>
              </a:lnSpc>
              <a:buFont typeface="Arial"/>
              <a:buChar char="•"/>
              <a:defRPr/>
            </a:pPr>
            <a:endParaRPr lang="fr-FR" dirty="0">
              <a:solidFill>
                <a:srgbClr val="1F237B"/>
              </a:solidFill>
            </a:endParaRPr>
          </a:p>
          <a:p>
            <a:pPr marL="283878" indent="-283878">
              <a:lnSpc>
                <a:spcPct val="80000"/>
              </a:lnSpc>
              <a:buFont typeface="Arial"/>
              <a:buChar char="•"/>
              <a:defRPr/>
            </a:pPr>
            <a:endParaRPr lang="fr-FR" dirty="0">
              <a:solidFill>
                <a:srgbClr val="1F237B"/>
              </a:solidFill>
            </a:endParaRPr>
          </a:p>
          <a:p>
            <a:pPr marL="283878" indent="-283878">
              <a:lnSpc>
                <a:spcPct val="80000"/>
              </a:lnSpc>
              <a:buFont typeface="Arial"/>
              <a:buChar char="•"/>
              <a:defRPr/>
            </a:pPr>
            <a:r>
              <a:rPr lang="fr-FR" dirty="0">
                <a:solidFill>
                  <a:srgbClr val="1F237B"/>
                </a:solidFill>
              </a:rPr>
              <a:t>Fortement orienté CRM (</a:t>
            </a:r>
            <a:r>
              <a:rPr lang="fr-FR" dirty="0" err="1">
                <a:solidFill>
                  <a:srgbClr val="1F237B"/>
                </a:solidFill>
              </a:rPr>
              <a:t>customer</a:t>
            </a:r>
            <a:r>
              <a:rPr lang="fr-FR" dirty="0">
                <a:solidFill>
                  <a:srgbClr val="1F237B"/>
                </a:solidFill>
              </a:rPr>
              <a:t> </a:t>
            </a:r>
            <a:r>
              <a:rPr lang="fr-FR" dirty="0" err="1">
                <a:solidFill>
                  <a:srgbClr val="1F237B"/>
                </a:solidFill>
              </a:rPr>
              <a:t>relationship</a:t>
            </a:r>
            <a:r>
              <a:rPr lang="fr-FR" dirty="0">
                <a:solidFill>
                  <a:srgbClr val="1F237B"/>
                </a:solidFill>
              </a:rPr>
              <a:t> management)</a:t>
            </a:r>
          </a:p>
          <a:p>
            <a:pPr marL="283878" indent="-283878">
              <a:lnSpc>
                <a:spcPct val="80000"/>
              </a:lnSpc>
              <a:buFont typeface="Arial"/>
              <a:buChar char="•"/>
              <a:defRPr/>
            </a:pPr>
            <a:endParaRPr lang="fr-FR" dirty="0">
              <a:solidFill>
                <a:srgbClr val="1F237B"/>
              </a:solidFill>
            </a:endParaRPr>
          </a:p>
          <a:p>
            <a:pPr marL="283878" indent="-283878">
              <a:lnSpc>
                <a:spcPct val="80000"/>
              </a:lnSpc>
              <a:buFont typeface="Arial"/>
              <a:buChar char="•"/>
              <a:defRPr/>
            </a:pPr>
            <a:endParaRPr lang="fr-FR" dirty="0">
              <a:solidFill>
                <a:srgbClr val="1F237B"/>
              </a:solidFill>
            </a:endParaRPr>
          </a:p>
          <a:p>
            <a:pPr marL="283878" indent="-283878">
              <a:lnSpc>
                <a:spcPct val="80000"/>
              </a:lnSpc>
              <a:buFont typeface="Arial"/>
              <a:buChar char="•"/>
              <a:defRPr/>
            </a:pPr>
            <a:r>
              <a:rPr lang="fr-FR" dirty="0">
                <a:solidFill>
                  <a:srgbClr val="1F237B"/>
                </a:solidFill>
              </a:rPr>
              <a:t>Hébergé dans le cloud (PaaS) sur AWS</a:t>
            </a:r>
          </a:p>
        </p:txBody>
      </p:sp>
      <p:sp>
        <p:nvSpPr>
          <p:cNvPr id="11" name="Rectangle 19"/>
          <p:cNvSpPr/>
          <p:nvPr/>
        </p:nvSpPr>
        <p:spPr bwMode="auto">
          <a:xfrm>
            <a:off x="1354665" y="1056900"/>
            <a:ext cx="4818611" cy="396275"/>
          </a:xfrm>
          <a:prstGeom prst="rect">
            <a:avLst/>
          </a:prstGeom>
        </p:spPr>
        <p:txBody>
          <a:bodyPr wrap="square">
            <a:spAutoFit/>
          </a:bodyPr>
          <a:lstStyle/>
          <a:p>
            <a:pPr>
              <a:defRPr/>
            </a:pPr>
            <a:r>
              <a:rPr lang="fr-FR" sz="2000">
                <a:solidFill>
                  <a:srgbClr val="FCB504"/>
                </a:solidFill>
              </a:rPr>
              <a:t>Qu'est ce que c'est ?</a:t>
            </a:r>
            <a:endParaRPr/>
          </a:p>
        </p:txBody>
      </p:sp>
      <p:pic>
        <p:nvPicPr>
          <p:cNvPr id="12" name="Picture 11"/>
          <p:cNvPicPr>
            <a:picLocks noChangeAspect="1"/>
          </p:cNvPicPr>
          <p:nvPr/>
        </p:nvPicPr>
        <p:blipFill>
          <a:blip r:embed="rId3"/>
          <a:stretch/>
        </p:blipFill>
        <p:spPr bwMode="auto">
          <a:xfrm>
            <a:off x="5930596" y="2390481"/>
            <a:ext cx="5065594" cy="2679698"/>
          </a:xfrm>
          <a:prstGeom prst="rect">
            <a:avLst/>
          </a:prstGeom>
        </p:spPr>
      </p:pic>
      <p:pic>
        <p:nvPicPr>
          <p:cNvPr id="13" name="Picture 12"/>
          <p:cNvPicPr>
            <a:picLocks noChangeAspect="1"/>
          </p:cNvPicPr>
          <p:nvPr/>
        </p:nvPicPr>
        <p:blipFill>
          <a:blip r:embed="rId4"/>
          <a:stretch/>
        </p:blipFill>
        <p:spPr bwMode="auto">
          <a:xfrm>
            <a:off x="7629379" y="4976311"/>
            <a:ext cx="1523498" cy="911560"/>
          </a:xfrm>
          <a:prstGeom prst="rect">
            <a:avLst/>
          </a:prstGeom>
        </p:spPr>
      </p:pic>
      <p:sp>
        <p:nvSpPr>
          <p:cNvPr id="2" name="ZoneTexte 18">
            <a:extLst>
              <a:ext uri="{FF2B5EF4-FFF2-40B4-BE49-F238E27FC236}">
                <a16:creationId xmlns:a16="http://schemas.microsoft.com/office/drawing/2014/main" id="{CCECA27B-39BB-4E75-A6DA-B7F234E1F668}"/>
              </a:ext>
            </a:extLst>
          </p:cNvPr>
          <p:cNvSpPr txBox="1"/>
          <p:nvPr/>
        </p:nvSpPr>
        <p:spPr>
          <a:xfrm>
            <a:off x="580570" y="6530269"/>
            <a:ext cx="3674189" cy="369332"/>
          </a:xfrm>
          <a:prstGeom prst="rect">
            <a:avLst/>
          </a:prstGeom>
          <a:noFill/>
        </p:spPr>
        <p:txBody>
          <a:bodyPr wrap="square" rtlCol="0">
            <a:spAutoFit/>
          </a:bodyPr>
          <a:lstStyle/>
          <a:p>
            <a:r>
              <a:rPr lang="fr-FR" dirty="0">
                <a:solidFill>
                  <a:schemeClr val="bg1"/>
                </a:solidFill>
              </a:rPr>
              <a:t>Salesforce &gt; </a:t>
            </a:r>
            <a:r>
              <a:rPr lang="fr-FR">
                <a:solidFill>
                  <a:schemeClr val="bg1"/>
                </a:solidFill>
              </a:rPr>
              <a:t>En bref</a:t>
            </a:r>
            <a:endParaRPr lang="fr-FR" dirty="0">
              <a:solidFill>
                <a:schemeClr val="bg1"/>
              </a:solidFill>
            </a:endParaRPr>
          </a:p>
        </p:txBody>
      </p:sp>
      <p:sp>
        <p:nvSpPr>
          <p:cNvPr id="3" name="TextBox 2">
            <a:extLst>
              <a:ext uri="{FF2B5EF4-FFF2-40B4-BE49-F238E27FC236}">
                <a16:creationId xmlns:a16="http://schemas.microsoft.com/office/drawing/2014/main" id="{5532EF4C-211E-47AE-8B7A-5702A789DA22}"/>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15</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xmlns:m="http://schemas.openxmlformats.org/officeDocument/2006/math" xmlns:w="http://schemas.openxmlformats.org/wordprocessingml/2006/main">
      <p:transition spd="slow" advClick="0" advTm="5000">
        <p:fade thruBlk="0"/>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3" y="2825064"/>
            <a:ext cx="2208245" cy="461665"/>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9" y="3845854"/>
            <a:ext cx="2261480" cy="461665"/>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7" y="3884692"/>
            <a:ext cx="2112235" cy="461665"/>
          </a:xfrm>
          <a:prstGeom prst="rect">
            <a:avLst/>
          </a:prstGeom>
          <a:noFill/>
        </p:spPr>
        <p:txBody>
          <a:bodyPr wrap="square" rtlCol="0">
            <a:spAutoFit/>
          </a:bodyPr>
          <a:lstStyle/>
          <a:p>
            <a:pPr>
              <a:defRPr/>
            </a:pPr>
            <a:r>
              <a:rPr lang="fr-FR" sz="2400">
                <a:solidFill>
                  <a:schemeClr val="bg1"/>
                </a:solidFill>
              </a:rPr>
              <a:t> </a:t>
            </a:r>
            <a:endParaRPr/>
          </a:p>
        </p:txBody>
      </p:sp>
      <p:sp>
        <p:nvSpPr>
          <p:cNvPr id="9" name="ZoneTexte 18"/>
          <p:cNvSpPr>
            <a:spLocks/>
          </p:cNvSpPr>
          <p:nvPr/>
        </p:nvSpPr>
        <p:spPr bwMode="auto">
          <a:xfrm>
            <a:off x="1335919" y="431196"/>
            <a:ext cx="4836639" cy="518195"/>
          </a:xfrm>
          <a:prstGeom prst="rect">
            <a:avLst/>
          </a:prstGeom>
          <a:noFill/>
        </p:spPr>
        <p:txBody>
          <a:bodyPr wrap="square" rtlCol="0">
            <a:spAutoFit/>
          </a:bodyPr>
          <a:lstStyle/>
          <a:p>
            <a:pPr>
              <a:defRPr/>
            </a:pPr>
            <a:r>
              <a:rPr lang="fr-FR" sz="2800" dirty="0">
                <a:solidFill>
                  <a:schemeClr val="bg1"/>
                </a:solidFill>
              </a:rPr>
              <a:t>Salesforce</a:t>
            </a:r>
            <a:endParaRPr dirty="0"/>
          </a:p>
        </p:txBody>
      </p:sp>
      <p:sp>
        <p:nvSpPr>
          <p:cNvPr id="10" name="Rectangle 11"/>
          <p:cNvSpPr/>
          <p:nvPr/>
        </p:nvSpPr>
        <p:spPr bwMode="auto">
          <a:xfrm>
            <a:off x="580567" y="2756340"/>
            <a:ext cx="4907664" cy="2535438"/>
          </a:xfrm>
          <a:prstGeom prst="rect">
            <a:avLst/>
          </a:prstGeom>
        </p:spPr>
        <p:txBody>
          <a:bodyPr wrap="square">
            <a:spAutoFit/>
          </a:bodyPr>
          <a:lstStyle/>
          <a:p>
            <a:pPr>
              <a:lnSpc>
                <a:spcPct val="80000"/>
              </a:lnSpc>
              <a:defRPr/>
            </a:pPr>
            <a:r>
              <a:rPr lang="fr-FR" dirty="0" err="1">
                <a:solidFill>
                  <a:srgbClr val="4472C4"/>
                </a:solidFill>
              </a:rPr>
              <a:t>Beaucoups</a:t>
            </a:r>
            <a:r>
              <a:rPr lang="fr-FR" dirty="0">
                <a:solidFill>
                  <a:srgbClr val="4472C4"/>
                </a:solidFill>
              </a:rPr>
              <a:t> d'avantages :</a:t>
            </a:r>
            <a:br>
              <a:rPr lang="fr-FR" dirty="0">
                <a:solidFill>
                  <a:srgbClr val="1F237B"/>
                </a:solidFill>
              </a:rPr>
            </a:br>
            <a:endParaRPr lang="fr-FR" dirty="0">
              <a:solidFill>
                <a:srgbClr val="1F237B"/>
              </a:solidFill>
            </a:endParaRPr>
          </a:p>
          <a:p>
            <a:pPr marL="283879" indent="-283879">
              <a:lnSpc>
                <a:spcPct val="80000"/>
              </a:lnSpc>
              <a:buFont typeface="Arial"/>
              <a:buChar char="•"/>
              <a:defRPr/>
            </a:pPr>
            <a:r>
              <a:rPr lang="fr-FR" dirty="0">
                <a:solidFill>
                  <a:srgbClr val="1F237B"/>
                </a:solidFill>
              </a:rPr>
              <a:t>Faciliter la transition numérique dans les entreprises</a:t>
            </a:r>
          </a:p>
          <a:p>
            <a:pPr marL="283878" indent="-283878">
              <a:lnSpc>
                <a:spcPct val="80000"/>
              </a:lnSpc>
              <a:buFont typeface="Arial"/>
              <a:buChar char="•"/>
              <a:defRPr/>
            </a:pPr>
            <a:endParaRPr lang="fr-FR" dirty="0">
              <a:solidFill>
                <a:srgbClr val="1F237B"/>
              </a:solidFill>
            </a:endParaRPr>
          </a:p>
          <a:p>
            <a:pPr marL="283878" indent="-283878">
              <a:lnSpc>
                <a:spcPct val="80000"/>
              </a:lnSpc>
              <a:buFont typeface="Arial"/>
              <a:buChar char="•"/>
              <a:defRPr/>
            </a:pPr>
            <a:r>
              <a:rPr lang="fr-FR" dirty="0">
                <a:solidFill>
                  <a:srgbClr val="1F237B"/>
                </a:solidFill>
              </a:rPr>
              <a:t>Faciliter l'automatisation des processus métiers</a:t>
            </a:r>
          </a:p>
          <a:p>
            <a:pPr marL="283878" indent="-283878">
              <a:lnSpc>
                <a:spcPct val="80000"/>
              </a:lnSpc>
              <a:buFont typeface="Arial"/>
              <a:buChar char="•"/>
              <a:defRPr/>
            </a:pPr>
            <a:endParaRPr lang="fr-FR" dirty="0">
              <a:solidFill>
                <a:srgbClr val="1F237B"/>
              </a:solidFill>
            </a:endParaRPr>
          </a:p>
          <a:p>
            <a:pPr marL="283878" indent="-283878">
              <a:lnSpc>
                <a:spcPct val="80000"/>
              </a:lnSpc>
              <a:buFont typeface="Arial"/>
              <a:buChar char="•"/>
              <a:defRPr/>
            </a:pPr>
            <a:r>
              <a:rPr lang="fr-FR" dirty="0">
                <a:solidFill>
                  <a:srgbClr val="1F237B"/>
                </a:solidFill>
              </a:rPr>
              <a:t>Cloud : Pas d'infrastructure / passage à l'échelle à gérer</a:t>
            </a:r>
          </a:p>
          <a:p>
            <a:pPr marL="283878" indent="-283878">
              <a:lnSpc>
                <a:spcPct val="80000"/>
              </a:lnSpc>
              <a:buFont typeface="Arial"/>
              <a:buChar char="•"/>
              <a:defRPr/>
            </a:pPr>
            <a:endParaRPr lang="fr-FR" dirty="0">
              <a:solidFill>
                <a:srgbClr val="1F237B"/>
              </a:solidFill>
            </a:endParaRPr>
          </a:p>
        </p:txBody>
      </p:sp>
      <p:sp>
        <p:nvSpPr>
          <p:cNvPr id="11" name="Rectangle 19"/>
          <p:cNvSpPr/>
          <p:nvPr/>
        </p:nvSpPr>
        <p:spPr bwMode="auto">
          <a:xfrm>
            <a:off x="1354665" y="1056900"/>
            <a:ext cx="4818215" cy="396275"/>
          </a:xfrm>
          <a:prstGeom prst="rect">
            <a:avLst/>
          </a:prstGeom>
        </p:spPr>
        <p:txBody>
          <a:bodyPr wrap="square">
            <a:spAutoFit/>
          </a:bodyPr>
          <a:lstStyle/>
          <a:p>
            <a:pPr>
              <a:defRPr/>
            </a:pPr>
            <a:r>
              <a:rPr lang="fr-FR" sz="2000">
                <a:solidFill>
                  <a:srgbClr val="FCB504"/>
                </a:solidFill>
              </a:rPr>
              <a:t>Pourquoi ?</a:t>
            </a:r>
            <a:endParaRPr/>
          </a:p>
        </p:txBody>
      </p:sp>
      <p:pic>
        <p:nvPicPr>
          <p:cNvPr id="12" name="Picture 11"/>
          <p:cNvPicPr>
            <a:picLocks noChangeAspect="1"/>
          </p:cNvPicPr>
          <p:nvPr/>
        </p:nvPicPr>
        <p:blipFill>
          <a:blip r:embed="rId3"/>
          <a:stretch/>
        </p:blipFill>
        <p:spPr bwMode="auto">
          <a:xfrm>
            <a:off x="5536126" y="2756340"/>
            <a:ext cx="5976766" cy="3063720"/>
          </a:xfrm>
          <a:prstGeom prst="rect">
            <a:avLst/>
          </a:prstGeom>
        </p:spPr>
      </p:pic>
      <p:sp>
        <p:nvSpPr>
          <p:cNvPr id="2" name="ZoneTexte 18">
            <a:extLst>
              <a:ext uri="{FF2B5EF4-FFF2-40B4-BE49-F238E27FC236}">
                <a16:creationId xmlns:a16="http://schemas.microsoft.com/office/drawing/2014/main" id="{C8C6734C-5678-459F-8D3F-AC8258942E7A}"/>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Salesforce &gt; Pourquoi ?</a:t>
            </a:r>
          </a:p>
        </p:txBody>
      </p:sp>
      <p:sp>
        <p:nvSpPr>
          <p:cNvPr id="3" name="TextBox 2">
            <a:extLst>
              <a:ext uri="{FF2B5EF4-FFF2-40B4-BE49-F238E27FC236}">
                <a16:creationId xmlns:a16="http://schemas.microsoft.com/office/drawing/2014/main" id="{17ECE190-2EF8-4214-B068-179CD179FFBA}"/>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16</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xmlns:m="http://schemas.openxmlformats.org/officeDocument/2006/math" xmlns:w="http://schemas.openxmlformats.org/wordprocessingml/2006/main">
      <p:transition spd="slow" advClick="0" advTm="5000">
        <p:fade thruBlk="0"/>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2"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8"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6" y="3884691"/>
            <a:ext cx="2112234" cy="461664"/>
          </a:xfrm>
          <a:prstGeom prst="rect">
            <a:avLst/>
          </a:prstGeom>
          <a:noFill/>
        </p:spPr>
        <p:txBody>
          <a:bodyPr wrap="square" rtlCol="0">
            <a:spAutoFit/>
          </a:bodyPr>
          <a:lstStyle/>
          <a:p>
            <a:pPr>
              <a:defRPr/>
            </a:pPr>
            <a:r>
              <a:rPr lang="fr-FR" sz="2400">
                <a:solidFill>
                  <a:schemeClr val="bg1"/>
                </a:solidFill>
              </a:rPr>
              <a:t> </a:t>
            </a:r>
            <a:endParaRPr/>
          </a:p>
        </p:txBody>
      </p:sp>
      <p:sp>
        <p:nvSpPr>
          <p:cNvPr id="8" name="Rectangle 12"/>
          <p:cNvSpPr/>
          <p:nvPr/>
        </p:nvSpPr>
        <p:spPr bwMode="auto">
          <a:xfrm>
            <a:off x="580569" y="2744964"/>
            <a:ext cx="6208094" cy="2683360"/>
          </a:xfrm>
          <a:prstGeom prst="rect">
            <a:avLst/>
          </a:prstGeom>
        </p:spPr>
        <p:txBody>
          <a:bodyPr wrap="square">
            <a:noAutofit/>
          </a:bodyPr>
          <a:lstStyle/>
          <a:p>
            <a:pPr>
              <a:lnSpc>
                <a:spcPct val="80000"/>
              </a:lnSpc>
              <a:defRPr/>
            </a:pPr>
            <a:r>
              <a:rPr lang="fr-FR" dirty="0">
                <a:solidFill>
                  <a:srgbClr val="4472C4"/>
                </a:solidFill>
              </a:rPr>
              <a:t>Base de donnée orientée objet :</a:t>
            </a:r>
          </a:p>
          <a:p>
            <a:pPr>
              <a:lnSpc>
                <a:spcPct val="80000"/>
              </a:lnSpc>
              <a:defRPr/>
            </a:pPr>
            <a:endParaRPr lang="fr-FR" dirty="0">
              <a:solidFill>
                <a:srgbClr val="4472C4"/>
              </a:solidFill>
            </a:endParaRPr>
          </a:p>
          <a:p>
            <a:pPr marL="283879" indent="-283879">
              <a:lnSpc>
                <a:spcPct val="80000"/>
              </a:lnSpc>
              <a:buFont typeface="Arial"/>
              <a:buChar char="•"/>
              <a:defRPr/>
            </a:pPr>
            <a:r>
              <a:rPr lang="fr-FR" sz="1800" b="0" i="0" u="none" strike="noStrike" cap="none" spc="0" dirty="0">
                <a:solidFill>
                  <a:srgbClr val="1F237B"/>
                </a:solidFill>
                <a:latin typeface="+mn-lt"/>
                <a:ea typeface="+mn-lt"/>
                <a:cs typeface="+mn-lt"/>
              </a:rPr>
              <a:t> Objets de configuration : User ...</a:t>
            </a:r>
            <a:endParaRPr lang="fr-FR" sz="1800" b="0" i="0" u="none" strike="noStrike" cap="none" spc="0" dirty="0">
              <a:solidFill>
                <a:srgbClr val="1F237B"/>
              </a:solidFill>
              <a:latin typeface="Corbel"/>
              <a:ea typeface="Corbel"/>
              <a:cs typeface="Corbel"/>
            </a:endParaRP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9" indent="-283879">
              <a:lnSpc>
                <a:spcPct val="80000"/>
              </a:lnSpc>
              <a:buFont typeface="Arial"/>
              <a:buChar char="•"/>
              <a:defRPr/>
            </a:pPr>
            <a:r>
              <a:rPr lang="fr-FR" sz="1800" b="0" i="0" u="none" strike="noStrike" cap="none" spc="0" dirty="0">
                <a:solidFill>
                  <a:srgbClr val="1F237B"/>
                </a:solidFill>
                <a:latin typeface="Corbel"/>
                <a:ea typeface="Corbel"/>
                <a:cs typeface="Corbel"/>
              </a:rPr>
              <a:t> Objets de base du CRM : </a:t>
            </a:r>
            <a:r>
              <a:rPr lang="fr-FR" sz="1800" b="0" i="0" u="none" strike="noStrike" cap="none" spc="0" dirty="0" err="1">
                <a:solidFill>
                  <a:srgbClr val="1F237B"/>
                </a:solidFill>
                <a:latin typeface="Corbel"/>
                <a:ea typeface="Corbel"/>
                <a:cs typeface="Corbel"/>
              </a:rPr>
              <a:t>Account</a:t>
            </a:r>
            <a:r>
              <a:rPr lang="fr-FR" sz="1800" b="0" i="0" u="none" strike="noStrike" cap="none" spc="0" dirty="0">
                <a:solidFill>
                  <a:srgbClr val="1F237B"/>
                </a:solidFill>
                <a:latin typeface="Corbel"/>
                <a:ea typeface="Corbel"/>
                <a:cs typeface="Corbel"/>
              </a:rPr>
              <a:t>, Lead, Campaign ... </a:t>
            </a:r>
          </a:p>
          <a:p>
            <a:pPr>
              <a:lnSpc>
                <a:spcPct val="80000"/>
              </a:lnSpc>
              <a:defRPr/>
            </a:pPr>
            <a:r>
              <a:rPr lang="fr-FR" sz="1800" b="0" i="0" u="none" strike="noStrike" cap="none" spc="0" dirty="0">
                <a:solidFill>
                  <a:srgbClr val="1F237B"/>
                </a:solidFill>
                <a:latin typeface="Corbel"/>
                <a:ea typeface="Corbel"/>
                <a:cs typeface="Corbel"/>
              </a:rPr>
              <a:t> </a:t>
            </a: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9" indent="-283879">
              <a:lnSpc>
                <a:spcPct val="80000"/>
              </a:lnSpc>
              <a:buFont typeface="Arial"/>
              <a:buChar char="•"/>
              <a:defRPr/>
            </a:pPr>
            <a:r>
              <a:rPr lang="fr-FR" sz="1800" b="0" i="0" u="none" strike="noStrike" cap="none" spc="0" dirty="0">
                <a:solidFill>
                  <a:srgbClr val="1F237B"/>
                </a:solidFill>
                <a:latin typeface="Corbel"/>
                <a:ea typeface="Corbel"/>
                <a:cs typeface="Corbel"/>
              </a:rPr>
              <a:t>Objets custom : créer par le prestataire lors de l'intégration </a:t>
            </a:r>
          </a:p>
          <a:p>
            <a:pPr marL="283878" indent="-283878">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r>
              <a:rPr lang="fr-FR" sz="1800" b="0" i="0" u="none" strike="noStrike" cap="none" spc="0" dirty="0">
                <a:solidFill>
                  <a:srgbClr val="1F237B"/>
                </a:solidFill>
                <a:latin typeface="Corbel"/>
                <a:ea typeface="Corbel"/>
                <a:cs typeface="Corbel"/>
              </a:rPr>
              <a:t>Accessible par une interface graphique web et mobile</a:t>
            </a: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p:txBody>
      </p:sp>
      <p:sp>
        <p:nvSpPr>
          <p:cNvPr id="10" name="ZoneTexte 18"/>
          <p:cNvSpPr>
            <a:spLocks/>
          </p:cNvSpPr>
          <p:nvPr/>
        </p:nvSpPr>
        <p:spPr bwMode="auto">
          <a:xfrm>
            <a:off x="1335919" y="431196"/>
            <a:ext cx="4837575" cy="518195"/>
          </a:xfrm>
          <a:prstGeom prst="rect">
            <a:avLst/>
          </a:prstGeom>
          <a:noFill/>
        </p:spPr>
        <p:txBody>
          <a:bodyPr wrap="square" rtlCol="0">
            <a:spAutoFit/>
          </a:bodyPr>
          <a:lstStyle/>
          <a:p>
            <a:pPr>
              <a:defRPr/>
            </a:pPr>
            <a:r>
              <a:rPr lang="fr-FR" sz="2800">
                <a:solidFill>
                  <a:schemeClr val="bg1"/>
                </a:solidFill>
              </a:rPr>
              <a:t>Plateforme Salesforce.com</a:t>
            </a:r>
            <a:endParaRPr/>
          </a:p>
        </p:txBody>
      </p:sp>
      <p:pic>
        <p:nvPicPr>
          <p:cNvPr id="11" name="Picture 10"/>
          <p:cNvPicPr>
            <a:picLocks noChangeAspect="1"/>
          </p:cNvPicPr>
          <p:nvPr/>
        </p:nvPicPr>
        <p:blipFill>
          <a:blip r:embed="rId3"/>
          <a:stretch/>
        </p:blipFill>
        <p:spPr bwMode="auto">
          <a:xfrm>
            <a:off x="7846750" y="2915161"/>
            <a:ext cx="3084827" cy="3084827"/>
          </a:xfrm>
          <a:prstGeom prst="rect">
            <a:avLst/>
          </a:prstGeom>
        </p:spPr>
      </p:pic>
      <p:sp>
        <p:nvSpPr>
          <p:cNvPr id="2" name="ZoneTexte 18">
            <a:extLst>
              <a:ext uri="{FF2B5EF4-FFF2-40B4-BE49-F238E27FC236}">
                <a16:creationId xmlns:a16="http://schemas.microsoft.com/office/drawing/2014/main" id="{3B8E9AB3-24E8-492E-9CEF-8D7D3730CF11}"/>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Salesforce &gt; Salesforce.com</a:t>
            </a:r>
          </a:p>
        </p:txBody>
      </p:sp>
      <p:sp>
        <p:nvSpPr>
          <p:cNvPr id="3" name="TextBox 2">
            <a:extLst>
              <a:ext uri="{FF2B5EF4-FFF2-40B4-BE49-F238E27FC236}">
                <a16:creationId xmlns:a16="http://schemas.microsoft.com/office/drawing/2014/main" id="{8313C753-D0DC-4973-B18D-5B3746053504}"/>
              </a:ext>
            </a:extLst>
          </p:cNvPr>
          <p:cNvSpPr txBox="1"/>
          <p:nvPr/>
        </p:nvSpPr>
        <p:spPr>
          <a:xfrm>
            <a:off x="5831983" y="1828028"/>
            <a:ext cx="528034" cy="369332"/>
          </a:xfrm>
          <a:prstGeom prst="rect">
            <a:avLst/>
          </a:prstGeom>
          <a:noFill/>
        </p:spPr>
        <p:txBody>
          <a:bodyPr wrap="square" rtlCol="0">
            <a:spAutoFit/>
          </a:bodyPr>
          <a:lstStyle/>
          <a:p>
            <a:r>
              <a:rPr lang="fr-FR" dirty="0">
                <a:solidFill>
                  <a:schemeClr val="bg1"/>
                </a:solidFill>
              </a:rPr>
              <a:t>17</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xmlns:m="http://schemas.openxmlformats.org/officeDocument/2006/math" xmlns:w="http://schemas.openxmlformats.org/wordprocessingml/2006/main">
      <p:transition spd="slow" advClick="0" advTm="5000">
        <p:fade thruBlk="0"/>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2"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8"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6" y="3884691"/>
            <a:ext cx="2112234" cy="461664"/>
          </a:xfrm>
          <a:prstGeom prst="rect">
            <a:avLst/>
          </a:prstGeom>
          <a:noFill/>
        </p:spPr>
        <p:txBody>
          <a:bodyPr wrap="square" rtlCol="0">
            <a:spAutoFit/>
          </a:bodyPr>
          <a:lstStyle/>
          <a:p>
            <a:pPr>
              <a:defRPr/>
            </a:pPr>
            <a:r>
              <a:rPr lang="fr-FR" sz="2400">
                <a:solidFill>
                  <a:schemeClr val="bg1"/>
                </a:solidFill>
              </a:rPr>
              <a:t> </a:t>
            </a:r>
            <a:endParaRPr/>
          </a:p>
        </p:txBody>
      </p:sp>
      <p:sp>
        <p:nvSpPr>
          <p:cNvPr id="8" name="Rectangle 12"/>
          <p:cNvSpPr/>
          <p:nvPr/>
        </p:nvSpPr>
        <p:spPr bwMode="auto">
          <a:xfrm>
            <a:off x="580568" y="2790702"/>
            <a:ext cx="5126130" cy="3617863"/>
          </a:xfrm>
          <a:prstGeom prst="rect">
            <a:avLst/>
          </a:prstGeom>
        </p:spPr>
        <p:txBody>
          <a:bodyPr wrap="square">
            <a:noAutofit/>
          </a:bodyPr>
          <a:lstStyle/>
          <a:p>
            <a:pPr>
              <a:lnSpc>
                <a:spcPct val="80000"/>
              </a:lnSpc>
              <a:defRPr/>
            </a:pPr>
            <a:r>
              <a:rPr lang="fr-FR">
                <a:solidFill>
                  <a:srgbClr val="4472C4"/>
                </a:solidFill>
              </a:rPr>
              <a:t>Possibilités :</a:t>
            </a:r>
            <a:br>
              <a:rPr lang="fr-FR">
                <a:solidFill>
                  <a:srgbClr val="1F237B"/>
                </a:solidFill>
              </a:rPr>
            </a:br>
            <a:endParaRPr lang="fr-FR">
              <a:solidFill>
                <a:srgbClr val="1F237B"/>
              </a:solidFill>
            </a:endParaRPr>
          </a:p>
          <a:p>
            <a:pPr marL="283879" indent="-283879">
              <a:lnSpc>
                <a:spcPct val="80000"/>
              </a:lnSpc>
              <a:buFont typeface="Arial"/>
              <a:buChar char="•"/>
              <a:defRPr/>
            </a:pPr>
            <a:r>
              <a:rPr lang="fr-FR">
                <a:solidFill>
                  <a:srgbClr val="1F237B"/>
                </a:solidFill>
              </a:rPr>
              <a:t>Création des objets du modèle de donnée</a:t>
            </a:r>
          </a:p>
          <a:p>
            <a:pPr marL="283879" indent="-283879">
              <a:lnSpc>
                <a:spcPct val="80000"/>
              </a:lnSpc>
              <a:buFont typeface="Arial"/>
              <a:buChar char="•"/>
              <a:defRPr/>
            </a:pPr>
            <a:endParaRPr lang="fr-FR">
              <a:solidFill>
                <a:srgbClr val="1F237B"/>
              </a:solidFill>
            </a:endParaRPr>
          </a:p>
          <a:p>
            <a:pPr marL="283879" indent="-283879">
              <a:lnSpc>
                <a:spcPct val="80000"/>
              </a:lnSpc>
              <a:buFont typeface="Arial"/>
              <a:buChar char="•"/>
              <a:defRPr/>
            </a:pPr>
            <a:endParaRPr lang="fr-FR">
              <a:solidFill>
                <a:srgbClr val="1F237B"/>
              </a:solidFill>
            </a:endParaRPr>
          </a:p>
          <a:p>
            <a:pPr marL="283879" indent="-283879">
              <a:lnSpc>
                <a:spcPct val="80000"/>
              </a:lnSpc>
              <a:buFont typeface="Arial"/>
              <a:buChar char="•"/>
              <a:defRPr/>
            </a:pPr>
            <a:r>
              <a:rPr lang="fr-FR">
                <a:solidFill>
                  <a:srgbClr val="1F237B"/>
                </a:solidFill>
              </a:rPr>
              <a:t>Modélisation de processus métiers par des outils graphiques (process builders, flows)</a:t>
            </a:r>
          </a:p>
          <a:p>
            <a:pPr marL="283879" indent="-283879">
              <a:lnSpc>
                <a:spcPct val="80000"/>
              </a:lnSpc>
              <a:buFont typeface="Arial"/>
              <a:buChar char="•"/>
              <a:defRPr/>
            </a:pPr>
            <a:endParaRPr lang="fr-FR">
              <a:solidFill>
                <a:srgbClr val="1F237B"/>
              </a:solidFill>
            </a:endParaRPr>
          </a:p>
          <a:p>
            <a:pPr marL="283879" indent="-283879">
              <a:lnSpc>
                <a:spcPct val="80000"/>
              </a:lnSpc>
              <a:buFont typeface="Arial"/>
              <a:buChar char="•"/>
              <a:defRPr/>
            </a:pPr>
            <a:endParaRPr lang="fr-FR">
              <a:solidFill>
                <a:srgbClr val="1F237B"/>
              </a:solidFill>
            </a:endParaRPr>
          </a:p>
          <a:p>
            <a:pPr marL="283879" indent="-283879">
              <a:lnSpc>
                <a:spcPct val="80000"/>
              </a:lnSpc>
              <a:buFont typeface="Arial"/>
              <a:buChar char="•"/>
              <a:defRPr/>
            </a:pPr>
            <a:r>
              <a:rPr lang="fr-FR">
                <a:solidFill>
                  <a:srgbClr val="1F237B"/>
                </a:solidFill>
              </a:rPr>
              <a:t>Gestion des droits et permissions des utilisateurs </a:t>
            </a:r>
          </a:p>
          <a:p>
            <a:pPr marL="283879" indent="-283879">
              <a:lnSpc>
                <a:spcPct val="80000"/>
              </a:lnSpc>
              <a:buFont typeface="Arial"/>
              <a:buChar char="•"/>
              <a:defRPr/>
            </a:pPr>
            <a:endParaRPr lang="fr-FR">
              <a:solidFill>
                <a:srgbClr val="1F237B"/>
              </a:solidFill>
            </a:endParaRPr>
          </a:p>
          <a:p>
            <a:pPr marL="283879" indent="-283879">
              <a:lnSpc>
                <a:spcPct val="80000"/>
              </a:lnSpc>
              <a:buFont typeface="Arial"/>
              <a:buChar char="•"/>
              <a:defRPr/>
            </a:pPr>
            <a:endParaRPr lang="fr-FR">
              <a:solidFill>
                <a:srgbClr val="1F237B"/>
              </a:solidFill>
            </a:endParaRPr>
          </a:p>
          <a:p>
            <a:pPr marL="283879" indent="-283879">
              <a:lnSpc>
                <a:spcPct val="80000"/>
              </a:lnSpc>
              <a:buFont typeface="Arial"/>
              <a:buChar char="•"/>
              <a:defRPr/>
            </a:pPr>
            <a:r>
              <a:rPr lang="fr-FR">
                <a:solidFill>
                  <a:srgbClr val="1F237B"/>
                </a:solidFill>
              </a:rPr>
              <a:t>Création des reportings et analytics</a:t>
            </a:r>
          </a:p>
        </p:txBody>
      </p:sp>
      <p:sp>
        <p:nvSpPr>
          <p:cNvPr id="10" name="ZoneTexte 18"/>
          <p:cNvSpPr>
            <a:spLocks/>
          </p:cNvSpPr>
          <p:nvPr/>
        </p:nvSpPr>
        <p:spPr bwMode="auto">
          <a:xfrm>
            <a:off x="1335918" y="431195"/>
            <a:ext cx="4837106" cy="518195"/>
          </a:xfrm>
          <a:prstGeom prst="rect">
            <a:avLst/>
          </a:prstGeom>
          <a:noFill/>
        </p:spPr>
        <p:txBody>
          <a:bodyPr wrap="square" rtlCol="0">
            <a:spAutoFit/>
          </a:bodyPr>
          <a:lstStyle/>
          <a:p>
            <a:pPr>
              <a:defRPr/>
            </a:pPr>
            <a:r>
              <a:rPr lang="fr-FR" sz="2800">
                <a:solidFill>
                  <a:schemeClr val="bg1"/>
                </a:solidFill>
              </a:rPr>
              <a:t>Développement Low Code </a:t>
            </a:r>
            <a:endParaRPr/>
          </a:p>
        </p:txBody>
      </p:sp>
      <p:sp>
        <p:nvSpPr>
          <p:cNvPr id="11" name="Rectangle 19"/>
          <p:cNvSpPr/>
          <p:nvPr/>
        </p:nvSpPr>
        <p:spPr bwMode="auto">
          <a:xfrm>
            <a:off x="1354665" y="1056900"/>
            <a:ext cx="4818755" cy="396275"/>
          </a:xfrm>
          <a:prstGeom prst="rect">
            <a:avLst/>
          </a:prstGeom>
        </p:spPr>
        <p:txBody>
          <a:bodyPr wrap="square">
            <a:spAutoFit/>
          </a:bodyPr>
          <a:lstStyle/>
          <a:p>
            <a:pPr>
              <a:defRPr/>
            </a:pPr>
            <a:r>
              <a:rPr lang="fr-FR" sz="2000" dirty="0">
                <a:solidFill>
                  <a:srgbClr val="FCB504"/>
                </a:solidFill>
              </a:rPr>
              <a:t>La configuration</a:t>
            </a:r>
            <a:endParaRPr dirty="0"/>
          </a:p>
        </p:txBody>
      </p:sp>
      <p:pic>
        <p:nvPicPr>
          <p:cNvPr id="12" name="Picture 11"/>
          <p:cNvPicPr>
            <a:picLocks noChangeAspect="1"/>
          </p:cNvPicPr>
          <p:nvPr/>
        </p:nvPicPr>
        <p:blipFill>
          <a:blip r:embed="rId3"/>
          <a:stretch/>
        </p:blipFill>
        <p:spPr bwMode="auto">
          <a:xfrm>
            <a:off x="6095999" y="2654053"/>
            <a:ext cx="5652116" cy="3532572"/>
          </a:xfrm>
          <a:prstGeom prst="rect">
            <a:avLst/>
          </a:prstGeom>
        </p:spPr>
      </p:pic>
      <p:sp>
        <p:nvSpPr>
          <p:cNvPr id="2" name="ZoneTexte 18">
            <a:extLst>
              <a:ext uri="{FF2B5EF4-FFF2-40B4-BE49-F238E27FC236}">
                <a16:creationId xmlns:a16="http://schemas.microsoft.com/office/drawing/2014/main" id="{F1F580DC-2798-44BB-86F3-B43DE4A11289}"/>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Salesforce &gt; Low Code</a:t>
            </a:r>
          </a:p>
        </p:txBody>
      </p:sp>
      <p:sp>
        <p:nvSpPr>
          <p:cNvPr id="3" name="TextBox 2">
            <a:extLst>
              <a:ext uri="{FF2B5EF4-FFF2-40B4-BE49-F238E27FC236}">
                <a16:creationId xmlns:a16="http://schemas.microsoft.com/office/drawing/2014/main" id="{FF288338-152D-4069-B010-85ADB79A6D9D}"/>
              </a:ext>
            </a:extLst>
          </p:cNvPr>
          <p:cNvSpPr txBox="1"/>
          <p:nvPr/>
        </p:nvSpPr>
        <p:spPr>
          <a:xfrm>
            <a:off x="5807967" y="1828352"/>
            <a:ext cx="528034" cy="369332"/>
          </a:xfrm>
          <a:prstGeom prst="rect">
            <a:avLst/>
          </a:prstGeom>
          <a:noFill/>
        </p:spPr>
        <p:txBody>
          <a:bodyPr wrap="square" rtlCol="0">
            <a:spAutoFit/>
          </a:bodyPr>
          <a:lstStyle/>
          <a:p>
            <a:r>
              <a:rPr lang="fr-FR" dirty="0">
                <a:solidFill>
                  <a:schemeClr val="bg1"/>
                </a:solidFill>
              </a:rPr>
              <a:t>18</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xmlns:m="http://schemas.openxmlformats.org/officeDocument/2006/math" xmlns:w="http://schemas.openxmlformats.org/wordprocessingml/2006/main">
      <p:transition spd="slow" advClick="0" advTm="5000">
        <p:fade thruBlk="0"/>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2"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8"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8257" y="3862893"/>
            <a:ext cx="2112234" cy="461664"/>
          </a:xfrm>
          <a:prstGeom prst="rect">
            <a:avLst/>
          </a:prstGeom>
          <a:noFill/>
        </p:spPr>
        <p:txBody>
          <a:bodyPr wrap="square" rtlCol="0">
            <a:spAutoFit/>
          </a:bodyPr>
          <a:lstStyle/>
          <a:p>
            <a:pPr>
              <a:defRPr/>
            </a:pPr>
            <a:r>
              <a:rPr lang="fr-FR" sz="2400">
                <a:solidFill>
                  <a:schemeClr val="bg1"/>
                </a:solidFill>
              </a:rPr>
              <a:t> </a:t>
            </a:r>
            <a:endParaRPr/>
          </a:p>
        </p:txBody>
      </p:sp>
      <p:sp>
        <p:nvSpPr>
          <p:cNvPr id="11" name="ZoneTexte 18"/>
          <p:cNvSpPr>
            <a:spLocks/>
          </p:cNvSpPr>
          <p:nvPr/>
        </p:nvSpPr>
        <p:spPr bwMode="auto">
          <a:xfrm>
            <a:off x="1335918" y="431195"/>
            <a:ext cx="4837250" cy="518195"/>
          </a:xfrm>
          <a:prstGeom prst="rect">
            <a:avLst/>
          </a:prstGeom>
          <a:noFill/>
        </p:spPr>
        <p:txBody>
          <a:bodyPr wrap="square" rtlCol="0">
            <a:spAutoFit/>
          </a:bodyPr>
          <a:lstStyle/>
          <a:p>
            <a:pPr>
              <a:defRPr/>
            </a:pPr>
            <a:r>
              <a:rPr lang="fr-FR" sz="2800">
                <a:solidFill>
                  <a:schemeClr val="bg1"/>
                </a:solidFill>
              </a:rPr>
              <a:t>Développement avec Code</a:t>
            </a:r>
            <a:endParaRPr/>
          </a:p>
        </p:txBody>
      </p:sp>
      <p:sp>
        <p:nvSpPr>
          <p:cNvPr id="12" name="Rectangle 19"/>
          <p:cNvSpPr/>
          <p:nvPr/>
        </p:nvSpPr>
        <p:spPr bwMode="auto">
          <a:xfrm>
            <a:off x="1354665" y="1056900"/>
            <a:ext cx="4818647" cy="670595"/>
          </a:xfrm>
          <a:prstGeom prst="rect">
            <a:avLst/>
          </a:prstGeom>
        </p:spPr>
        <p:txBody>
          <a:bodyPr wrap="square">
            <a:spAutoFit/>
          </a:bodyPr>
          <a:lstStyle/>
          <a:p>
            <a:pPr>
              <a:defRPr/>
            </a:pPr>
            <a:r>
              <a:rPr lang="fr-FR" sz="2000" dirty="0">
                <a:solidFill>
                  <a:srgbClr val="FCB504"/>
                </a:solidFill>
              </a:rPr>
              <a:t>Programmation Backend : APEX et SOQL</a:t>
            </a:r>
          </a:p>
          <a:p>
            <a:pPr>
              <a:defRPr/>
            </a:pPr>
            <a:endParaRPr dirty="0"/>
          </a:p>
        </p:txBody>
      </p:sp>
      <p:pic>
        <p:nvPicPr>
          <p:cNvPr id="13" name="Picture 12"/>
          <p:cNvPicPr>
            <a:picLocks noChangeAspect="1"/>
          </p:cNvPicPr>
          <p:nvPr/>
        </p:nvPicPr>
        <p:blipFill>
          <a:blip r:embed="rId3"/>
          <a:stretch/>
        </p:blipFill>
        <p:spPr bwMode="auto">
          <a:xfrm>
            <a:off x="851772" y="3286728"/>
            <a:ext cx="2261480" cy="2261480"/>
          </a:xfrm>
          <a:prstGeom prst="rect">
            <a:avLst/>
          </a:prstGeom>
        </p:spPr>
      </p:pic>
      <p:sp>
        <p:nvSpPr>
          <p:cNvPr id="2" name="ZoneTexte 18">
            <a:extLst>
              <a:ext uri="{FF2B5EF4-FFF2-40B4-BE49-F238E27FC236}">
                <a16:creationId xmlns:a16="http://schemas.microsoft.com/office/drawing/2014/main" id="{1C26DDE2-B1E4-434B-BD18-23CAAD2AB0B5}"/>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Salesforce &gt; Backend</a:t>
            </a:r>
          </a:p>
        </p:txBody>
      </p:sp>
      <p:pic>
        <p:nvPicPr>
          <p:cNvPr id="7" name="Picture 6" descr="A picture containing transport, wheel&#10;&#10;Description automatically generated">
            <a:extLst>
              <a:ext uri="{FF2B5EF4-FFF2-40B4-BE49-F238E27FC236}">
                <a16:creationId xmlns:a16="http://schemas.microsoft.com/office/drawing/2014/main" id="{D7525828-E396-4EA7-B3E5-CDB1F6C2E9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2936" y="4983650"/>
            <a:ext cx="730038" cy="730038"/>
          </a:xfrm>
          <a:prstGeom prst="rect">
            <a:avLst/>
          </a:prstGeom>
        </p:spPr>
      </p:pic>
      <p:sp>
        <p:nvSpPr>
          <p:cNvPr id="21" name="TextBox 20">
            <a:extLst>
              <a:ext uri="{FF2B5EF4-FFF2-40B4-BE49-F238E27FC236}">
                <a16:creationId xmlns:a16="http://schemas.microsoft.com/office/drawing/2014/main" id="{051751F0-0958-41C9-B374-026CCDBD8683}"/>
              </a:ext>
            </a:extLst>
          </p:cNvPr>
          <p:cNvSpPr txBox="1"/>
          <p:nvPr/>
        </p:nvSpPr>
        <p:spPr>
          <a:xfrm>
            <a:off x="9406825" y="5179392"/>
            <a:ext cx="1605327" cy="338554"/>
          </a:xfrm>
          <a:prstGeom prst="rect">
            <a:avLst/>
          </a:prstGeom>
          <a:noFill/>
        </p:spPr>
        <p:txBody>
          <a:bodyPr wrap="square">
            <a:spAutoFit/>
          </a:bodyPr>
          <a:lstStyle/>
          <a:p>
            <a:pPr algn="ctr"/>
            <a:r>
              <a:rPr lang="fr-FR" sz="1600" dirty="0">
                <a:solidFill>
                  <a:srgbClr val="1F237B"/>
                </a:solidFill>
              </a:rPr>
              <a:t>Webservices</a:t>
            </a:r>
            <a:endParaRPr lang="fr-FR" sz="1600" dirty="0"/>
          </a:p>
        </p:txBody>
      </p:sp>
      <p:pic>
        <p:nvPicPr>
          <p:cNvPr id="1026" name="Picture 2" descr="Developer Beginner | Salesforce Trailhead">
            <a:extLst>
              <a:ext uri="{FF2B5EF4-FFF2-40B4-BE49-F238E27FC236}">
                <a16:creationId xmlns:a16="http://schemas.microsoft.com/office/drawing/2014/main" id="{0E585491-B156-4ABD-8162-74B9D3502C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4540" y="2907992"/>
            <a:ext cx="786950" cy="78695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E89C2FB3-8C57-49BE-8F09-9452969D79C2}"/>
              </a:ext>
            </a:extLst>
          </p:cNvPr>
          <p:cNvSpPr txBox="1"/>
          <p:nvPr/>
        </p:nvSpPr>
        <p:spPr bwMode="auto">
          <a:xfrm>
            <a:off x="9162974" y="3132190"/>
            <a:ext cx="1605327" cy="338554"/>
          </a:xfrm>
          <a:prstGeom prst="rect">
            <a:avLst/>
          </a:prstGeom>
          <a:noFill/>
        </p:spPr>
        <p:txBody>
          <a:bodyPr wrap="square">
            <a:spAutoFit/>
          </a:bodyPr>
          <a:lstStyle/>
          <a:p>
            <a:pPr algn="ctr"/>
            <a:r>
              <a:rPr lang="fr-FR" sz="1600" dirty="0">
                <a:solidFill>
                  <a:srgbClr val="1F237B"/>
                </a:solidFill>
              </a:rPr>
              <a:t>Triggers</a:t>
            </a:r>
            <a:endParaRPr lang="fr-FR" sz="1600" dirty="0"/>
          </a:p>
        </p:txBody>
      </p:sp>
      <p:pic>
        <p:nvPicPr>
          <p:cNvPr id="15" name="Picture 14" descr="A close up of a logo&#10;&#10;Description automatically generated">
            <a:extLst>
              <a:ext uri="{FF2B5EF4-FFF2-40B4-BE49-F238E27FC236}">
                <a16:creationId xmlns:a16="http://schemas.microsoft.com/office/drawing/2014/main" id="{1E35C065-F399-4C1F-BCB9-B69AB982B1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4420" y="3919139"/>
            <a:ext cx="863691" cy="863691"/>
          </a:xfrm>
          <a:prstGeom prst="rect">
            <a:avLst/>
          </a:prstGeom>
        </p:spPr>
      </p:pic>
      <p:sp>
        <p:nvSpPr>
          <p:cNvPr id="27" name="TextBox 26">
            <a:extLst>
              <a:ext uri="{FF2B5EF4-FFF2-40B4-BE49-F238E27FC236}">
                <a16:creationId xmlns:a16="http://schemas.microsoft.com/office/drawing/2014/main" id="{1AF5FBDC-14E4-4AFE-BCD7-2466B84C946B}"/>
              </a:ext>
            </a:extLst>
          </p:cNvPr>
          <p:cNvSpPr txBox="1"/>
          <p:nvPr/>
        </p:nvSpPr>
        <p:spPr bwMode="auto">
          <a:xfrm>
            <a:off x="9162973" y="4141630"/>
            <a:ext cx="1605327" cy="338554"/>
          </a:xfrm>
          <a:prstGeom prst="rect">
            <a:avLst/>
          </a:prstGeom>
          <a:noFill/>
        </p:spPr>
        <p:txBody>
          <a:bodyPr wrap="square">
            <a:spAutoFit/>
          </a:bodyPr>
          <a:lstStyle/>
          <a:p>
            <a:pPr algn="ctr"/>
            <a:r>
              <a:rPr lang="fr-FR" sz="1600" dirty="0" err="1">
                <a:solidFill>
                  <a:srgbClr val="1F237B"/>
                </a:solidFill>
              </a:rPr>
              <a:t>Batchs</a:t>
            </a:r>
            <a:endParaRPr lang="fr-FR" sz="1600" dirty="0"/>
          </a:p>
        </p:txBody>
      </p:sp>
      <p:sp>
        <p:nvSpPr>
          <p:cNvPr id="43" name="TextBox 42">
            <a:extLst>
              <a:ext uri="{FF2B5EF4-FFF2-40B4-BE49-F238E27FC236}">
                <a16:creationId xmlns:a16="http://schemas.microsoft.com/office/drawing/2014/main" id="{FDC4B6A7-3AED-4C2D-B5B9-F9832086AD21}"/>
              </a:ext>
            </a:extLst>
          </p:cNvPr>
          <p:cNvSpPr txBox="1"/>
          <p:nvPr/>
        </p:nvSpPr>
        <p:spPr bwMode="auto">
          <a:xfrm>
            <a:off x="1179848" y="2793636"/>
            <a:ext cx="1605327" cy="338554"/>
          </a:xfrm>
          <a:prstGeom prst="rect">
            <a:avLst/>
          </a:prstGeom>
          <a:noFill/>
        </p:spPr>
        <p:txBody>
          <a:bodyPr wrap="square">
            <a:spAutoFit/>
          </a:bodyPr>
          <a:lstStyle/>
          <a:p>
            <a:pPr algn="ctr"/>
            <a:r>
              <a:rPr lang="fr-FR" sz="1600" dirty="0">
                <a:solidFill>
                  <a:srgbClr val="1F237B"/>
                </a:solidFill>
              </a:rPr>
              <a:t>APEX</a:t>
            </a:r>
            <a:endParaRPr lang="fr-FR" sz="1600" dirty="0"/>
          </a:p>
        </p:txBody>
      </p:sp>
      <p:sp>
        <p:nvSpPr>
          <p:cNvPr id="45" name="Plus Sign 44">
            <a:extLst>
              <a:ext uri="{FF2B5EF4-FFF2-40B4-BE49-F238E27FC236}">
                <a16:creationId xmlns:a16="http://schemas.microsoft.com/office/drawing/2014/main" id="{968C58EC-EA0C-404F-8BCB-E48BEDB29648}"/>
              </a:ext>
            </a:extLst>
          </p:cNvPr>
          <p:cNvSpPr/>
          <p:nvPr/>
        </p:nvSpPr>
        <p:spPr>
          <a:xfrm>
            <a:off x="3464417" y="4003781"/>
            <a:ext cx="730038" cy="730038"/>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Picture 46" descr="A picture containing room&#10;&#10;Description automatically generated">
            <a:extLst>
              <a:ext uri="{FF2B5EF4-FFF2-40B4-BE49-F238E27FC236}">
                <a16:creationId xmlns:a16="http://schemas.microsoft.com/office/drawing/2014/main" id="{4CABF076-B4D3-4603-8BB4-490D6CFE3F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3486" y="3665227"/>
            <a:ext cx="1572566" cy="1518340"/>
          </a:xfrm>
          <a:prstGeom prst="rect">
            <a:avLst/>
          </a:prstGeom>
        </p:spPr>
      </p:pic>
      <p:sp>
        <p:nvSpPr>
          <p:cNvPr id="48" name="TextBox 47">
            <a:extLst>
              <a:ext uri="{FF2B5EF4-FFF2-40B4-BE49-F238E27FC236}">
                <a16:creationId xmlns:a16="http://schemas.microsoft.com/office/drawing/2014/main" id="{0DAA4077-D71E-4350-9446-A94755A07C76}"/>
              </a:ext>
            </a:extLst>
          </p:cNvPr>
          <p:cNvSpPr txBox="1"/>
          <p:nvPr/>
        </p:nvSpPr>
        <p:spPr bwMode="auto">
          <a:xfrm>
            <a:off x="4643486" y="3196396"/>
            <a:ext cx="1605327" cy="338554"/>
          </a:xfrm>
          <a:prstGeom prst="rect">
            <a:avLst/>
          </a:prstGeom>
          <a:noFill/>
        </p:spPr>
        <p:txBody>
          <a:bodyPr wrap="square">
            <a:spAutoFit/>
          </a:bodyPr>
          <a:lstStyle/>
          <a:p>
            <a:pPr algn="ctr"/>
            <a:r>
              <a:rPr lang="fr-FR" sz="1600" dirty="0">
                <a:solidFill>
                  <a:srgbClr val="1F237B"/>
                </a:solidFill>
              </a:rPr>
              <a:t>SOQL</a:t>
            </a:r>
            <a:endParaRPr lang="fr-FR" sz="1600" dirty="0"/>
          </a:p>
        </p:txBody>
      </p:sp>
      <p:sp>
        <p:nvSpPr>
          <p:cNvPr id="51" name="Arrow: Right 50">
            <a:extLst>
              <a:ext uri="{FF2B5EF4-FFF2-40B4-BE49-F238E27FC236}">
                <a16:creationId xmlns:a16="http://schemas.microsoft.com/office/drawing/2014/main" id="{86FB4970-0ACF-4BE5-9145-775218EFCAD5}"/>
              </a:ext>
            </a:extLst>
          </p:cNvPr>
          <p:cNvSpPr/>
          <p:nvPr/>
        </p:nvSpPr>
        <p:spPr>
          <a:xfrm>
            <a:off x="6994374" y="4155104"/>
            <a:ext cx="730038" cy="4273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2">
            <a:extLst>
              <a:ext uri="{FF2B5EF4-FFF2-40B4-BE49-F238E27FC236}">
                <a16:creationId xmlns:a16="http://schemas.microsoft.com/office/drawing/2014/main" id="{F8984745-1F84-4892-8F4E-404123916686}"/>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19</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xmlns:m="http://schemas.openxmlformats.org/officeDocument/2006/math" xmlns:w="http://schemas.openxmlformats.org/wordprocessingml/2006/main">
      <p:transition spd="slow" advClick="0" advTm="5000">
        <p:fade thruBlk="0"/>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2"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8"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6" y="3884691"/>
            <a:ext cx="2112234" cy="461664"/>
          </a:xfrm>
          <a:prstGeom prst="rect">
            <a:avLst/>
          </a:prstGeom>
          <a:noFill/>
        </p:spPr>
        <p:txBody>
          <a:bodyPr wrap="square" rtlCol="0">
            <a:spAutoFit/>
          </a:bodyPr>
          <a:lstStyle/>
          <a:p>
            <a:pPr>
              <a:defRPr/>
            </a:pPr>
            <a:r>
              <a:rPr lang="fr-FR" sz="2400">
                <a:solidFill>
                  <a:schemeClr val="bg1"/>
                </a:solidFill>
              </a:rPr>
              <a:t> </a:t>
            </a:r>
            <a:endParaRPr/>
          </a:p>
        </p:txBody>
      </p:sp>
      <p:sp>
        <p:nvSpPr>
          <p:cNvPr id="11" name="ZoneTexte 18"/>
          <p:cNvSpPr>
            <a:spLocks/>
          </p:cNvSpPr>
          <p:nvPr/>
        </p:nvSpPr>
        <p:spPr bwMode="auto">
          <a:xfrm>
            <a:off x="1335918" y="431195"/>
            <a:ext cx="4837250" cy="518195"/>
          </a:xfrm>
          <a:prstGeom prst="rect">
            <a:avLst/>
          </a:prstGeom>
          <a:noFill/>
        </p:spPr>
        <p:txBody>
          <a:bodyPr wrap="square" rtlCol="0">
            <a:spAutoFit/>
          </a:bodyPr>
          <a:lstStyle/>
          <a:p>
            <a:pPr>
              <a:defRPr/>
            </a:pPr>
            <a:r>
              <a:rPr lang="fr-FR" sz="2800">
                <a:solidFill>
                  <a:schemeClr val="bg1"/>
                </a:solidFill>
              </a:rPr>
              <a:t>Développement avec Code</a:t>
            </a:r>
            <a:endParaRPr/>
          </a:p>
        </p:txBody>
      </p:sp>
      <p:sp>
        <p:nvSpPr>
          <p:cNvPr id="12" name="Rectangle 19"/>
          <p:cNvSpPr/>
          <p:nvPr/>
        </p:nvSpPr>
        <p:spPr bwMode="auto">
          <a:xfrm>
            <a:off x="1354665" y="1056900"/>
            <a:ext cx="4818647" cy="670595"/>
          </a:xfrm>
          <a:prstGeom prst="rect">
            <a:avLst/>
          </a:prstGeom>
        </p:spPr>
        <p:txBody>
          <a:bodyPr wrap="square">
            <a:spAutoFit/>
          </a:bodyPr>
          <a:lstStyle/>
          <a:p>
            <a:pPr>
              <a:defRPr/>
            </a:pPr>
            <a:r>
              <a:rPr lang="fr-FR" sz="2000" dirty="0">
                <a:solidFill>
                  <a:srgbClr val="FCB504"/>
                </a:solidFill>
              </a:rPr>
              <a:t>Frontend Lightning</a:t>
            </a:r>
          </a:p>
          <a:p>
            <a:pPr>
              <a:defRPr/>
            </a:pPr>
            <a:endParaRPr dirty="0"/>
          </a:p>
        </p:txBody>
      </p:sp>
      <p:pic>
        <p:nvPicPr>
          <p:cNvPr id="14" name="Picture 13"/>
          <p:cNvPicPr>
            <a:picLocks noChangeAspect="1"/>
          </p:cNvPicPr>
          <p:nvPr/>
        </p:nvPicPr>
        <p:blipFill>
          <a:blip r:embed="rId3"/>
          <a:stretch/>
        </p:blipFill>
        <p:spPr bwMode="auto">
          <a:xfrm>
            <a:off x="7740990" y="3034599"/>
            <a:ext cx="2110511" cy="2110511"/>
          </a:xfrm>
          <a:prstGeom prst="rect">
            <a:avLst/>
          </a:prstGeom>
        </p:spPr>
      </p:pic>
      <p:sp>
        <p:nvSpPr>
          <p:cNvPr id="2" name="ZoneTexte 18">
            <a:extLst>
              <a:ext uri="{FF2B5EF4-FFF2-40B4-BE49-F238E27FC236}">
                <a16:creationId xmlns:a16="http://schemas.microsoft.com/office/drawing/2014/main" id="{1C26DDE2-B1E4-434B-BD18-23CAAD2AB0B5}"/>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Salesforce &gt; Frontend</a:t>
            </a:r>
          </a:p>
        </p:txBody>
      </p:sp>
      <p:sp>
        <p:nvSpPr>
          <p:cNvPr id="28" name="Rectangle 11">
            <a:extLst>
              <a:ext uri="{FF2B5EF4-FFF2-40B4-BE49-F238E27FC236}">
                <a16:creationId xmlns:a16="http://schemas.microsoft.com/office/drawing/2014/main" id="{D2323A73-B751-482A-A0E3-24BC5CC7582D}"/>
              </a:ext>
            </a:extLst>
          </p:cNvPr>
          <p:cNvSpPr/>
          <p:nvPr/>
        </p:nvSpPr>
        <p:spPr bwMode="auto">
          <a:xfrm>
            <a:off x="547257" y="2648207"/>
            <a:ext cx="5529020" cy="1847124"/>
          </a:xfrm>
          <a:prstGeom prst="rect">
            <a:avLst/>
          </a:prstGeom>
        </p:spPr>
        <p:txBody>
          <a:bodyPr wrap="square">
            <a:noAutofit/>
          </a:bodyPr>
          <a:lstStyle/>
          <a:p>
            <a:pPr>
              <a:lnSpc>
                <a:spcPct val="80000"/>
              </a:lnSpc>
              <a:defRPr/>
            </a:pPr>
            <a:r>
              <a:rPr lang="fr-FR" dirty="0">
                <a:solidFill>
                  <a:srgbClr val="4472C4"/>
                </a:solidFill>
              </a:rPr>
              <a:t>Lightning :</a:t>
            </a:r>
            <a:br>
              <a:rPr lang="fr-FR" dirty="0">
                <a:solidFill>
                  <a:srgbClr val="1F237B"/>
                </a:solidFill>
              </a:rPr>
            </a:br>
            <a:endParaRPr lang="fr-FR" dirty="0">
              <a:solidFill>
                <a:srgbClr val="1F237B"/>
              </a:solidFill>
            </a:endParaRPr>
          </a:p>
          <a:p>
            <a:pPr marL="283879" indent="-283879">
              <a:lnSpc>
                <a:spcPct val="80000"/>
              </a:lnSpc>
              <a:buFont typeface="Arial"/>
              <a:buChar char="•"/>
              <a:defRPr/>
            </a:pPr>
            <a:r>
              <a:rPr lang="fr-FR" dirty="0">
                <a:solidFill>
                  <a:srgbClr val="1F237B"/>
                </a:solidFill>
              </a:rPr>
              <a:t>Front End de la plateforme</a:t>
            </a:r>
          </a:p>
          <a:p>
            <a:pPr marL="283879" indent="-283879">
              <a:lnSpc>
                <a:spcPct val="80000"/>
              </a:lnSpc>
              <a:buFont typeface="Arial"/>
              <a:buChar char="•"/>
              <a:defRPr/>
            </a:pPr>
            <a:endParaRPr lang="fr-FR" dirty="0">
              <a:solidFill>
                <a:srgbClr val="1F237B"/>
              </a:solidFill>
            </a:endParaRPr>
          </a:p>
          <a:p>
            <a:pPr marL="283879" indent="-283879">
              <a:lnSpc>
                <a:spcPct val="80000"/>
              </a:lnSpc>
              <a:buFont typeface="Arial"/>
              <a:buChar char="•"/>
              <a:defRPr/>
            </a:pPr>
            <a:r>
              <a:rPr lang="fr-FR" dirty="0">
                <a:solidFill>
                  <a:srgbClr val="1F237B"/>
                </a:solidFill>
              </a:rPr>
              <a:t>Développer des composants Front End entièrement customisée à l'intérieur de la plateforme.</a:t>
            </a:r>
          </a:p>
          <a:p>
            <a:pPr marL="283879" indent="-283879">
              <a:lnSpc>
                <a:spcPct val="80000"/>
              </a:lnSpc>
              <a:buFont typeface="Arial"/>
              <a:buChar char="•"/>
              <a:defRPr/>
            </a:pPr>
            <a:endParaRPr lang="fr-FR" dirty="0">
              <a:solidFill>
                <a:srgbClr val="1F237B"/>
              </a:solidFill>
            </a:endParaRPr>
          </a:p>
          <a:p>
            <a:pPr marL="283879" indent="-283879">
              <a:lnSpc>
                <a:spcPct val="80000"/>
              </a:lnSpc>
              <a:buFont typeface="Arial"/>
              <a:buChar char="•"/>
              <a:defRPr/>
            </a:pPr>
            <a:endParaRPr lang="fr-FR" dirty="0">
              <a:solidFill>
                <a:srgbClr val="1F237B"/>
              </a:solidFill>
            </a:endParaRPr>
          </a:p>
          <a:p>
            <a:pPr marL="283879" indent="-283879">
              <a:lnSpc>
                <a:spcPct val="80000"/>
              </a:lnSpc>
              <a:buFont typeface="Arial"/>
              <a:buChar char="•"/>
              <a:defRPr/>
            </a:pPr>
            <a:r>
              <a:rPr lang="fr-FR" dirty="0">
                <a:solidFill>
                  <a:srgbClr val="1F237B"/>
                </a:solidFill>
              </a:rPr>
              <a:t>Propose deux </a:t>
            </a:r>
            <a:r>
              <a:rPr lang="fr-FR" dirty="0" err="1">
                <a:solidFill>
                  <a:srgbClr val="1F237B"/>
                </a:solidFill>
              </a:rPr>
              <a:t>frameworks</a:t>
            </a:r>
            <a:r>
              <a:rPr lang="fr-FR" dirty="0">
                <a:solidFill>
                  <a:srgbClr val="1F237B"/>
                </a:solidFill>
              </a:rPr>
              <a:t> : </a:t>
            </a:r>
          </a:p>
          <a:p>
            <a:pPr>
              <a:lnSpc>
                <a:spcPct val="80000"/>
              </a:lnSpc>
              <a:defRPr/>
            </a:pPr>
            <a:r>
              <a:rPr lang="fr-FR" dirty="0">
                <a:solidFill>
                  <a:srgbClr val="1F237B"/>
                </a:solidFill>
              </a:rPr>
              <a:t>	- </a:t>
            </a:r>
            <a:r>
              <a:rPr lang="fr-FR" dirty="0" err="1">
                <a:solidFill>
                  <a:srgbClr val="1F237B"/>
                </a:solidFill>
              </a:rPr>
              <a:t>Legacy</a:t>
            </a:r>
            <a:r>
              <a:rPr lang="fr-FR" dirty="0">
                <a:solidFill>
                  <a:srgbClr val="1F237B"/>
                </a:solidFill>
              </a:rPr>
              <a:t> : Aura Component</a:t>
            </a:r>
          </a:p>
          <a:p>
            <a:pPr>
              <a:lnSpc>
                <a:spcPct val="80000"/>
              </a:lnSpc>
              <a:defRPr/>
            </a:pPr>
            <a:r>
              <a:rPr lang="fr-FR" dirty="0">
                <a:solidFill>
                  <a:srgbClr val="1F237B"/>
                </a:solidFill>
              </a:rPr>
              <a:t>	- Moderne : Lightning Web Component</a:t>
            </a:r>
          </a:p>
          <a:p>
            <a:pPr>
              <a:lnSpc>
                <a:spcPct val="80000"/>
              </a:lnSpc>
              <a:defRPr/>
            </a:pPr>
            <a:endParaRPr lang="fr-FR" dirty="0">
              <a:solidFill>
                <a:srgbClr val="1F237B"/>
              </a:solidFill>
            </a:endParaRPr>
          </a:p>
        </p:txBody>
      </p:sp>
      <p:sp>
        <p:nvSpPr>
          <p:cNvPr id="3" name="TextBox 2">
            <a:extLst>
              <a:ext uri="{FF2B5EF4-FFF2-40B4-BE49-F238E27FC236}">
                <a16:creationId xmlns:a16="http://schemas.microsoft.com/office/drawing/2014/main" id="{D272277A-37FD-4E4B-BE90-F7D06B1367EB}"/>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20</a:t>
            </a:r>
          </a:p>
        </p:txBody>
      </p:sp>
    </p:spTree>
    <p:extLst>
      <p:ext uri="{BB962C8B-B14F-4D97-AF65-F5344CB8AC3E}">
        <p14:creationId xmlns:p14="http://schemas.microsoft.com/office/powerpoint/2010/main" val="1409417491"/>
      </p:ext>
    </p:extLst>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p:transition spd="slow"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2"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8"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6" y="3884691"/>
            <a:ext cx="2112234" cy="461664"/>
          </a:xfrm>
          <a:prstGeom prst="rect">
            <a:avLst/>
          </a:prstGeom>
          <a:noFill/>
        </p:spPr>
        <p:txBody>
          <a:bodyPr wrap="square" rtlCol="0">
            <a:spAutoFit/>
          </a:bodyPr>
          <a:lstStyle/>
          <a:p>
            <a:pPr>
              <a:defRPr/>
            </a:pPr>
            <a:r>
              <a:rPr lang="fr-FR" sz="2400">
                <a:solidFill>
                  <a:schemeClr val="bg1"/>
                </a:solidFill>
              </a:rPr>
              <a:t> </a:t>
            </a:r>
            <a:endParaRPr/>
          </a:p>
        </p:txBody>
      </p:sp>
      <p:sp>
        <p:nvSpPr>
          <p:cNvPr id="11" name="ZoneTexte 18"/>
          <p:cNvSpPr>
            <a:spLocks/>
          </p:cNvSpPr>
          <p:nvPr/>
        </p:nvSpPr>
        <p:spPr bwMode="auto">
          <a:xfrm>
            <a:off x="1335918" y="431195"/>
            <a:ext cx="4837250" cy="518195"/>
          </a:xfrm>
          <a:prstGeom prst="rect">
            <a:avLst/>
          </a:prstGeom>
          <a:noFill/>
        </p:spPr>
        <p:txBody>
          <a:bodyPr wrap="square" rtlCol="0">
            <a:spAutoFit/>
          </a:bodyPr>
          <a:lstStyle/>
          <a:p>
            <a:pPr>
              <a:defRPr/>
            </a:pPr>
            <a:r>
              <a:rPr lang="fr-FR" sz="2800">
                <a:solidFill>
                  <a:schemeClr val="bg1"/>
                </a:solidFill>
              </a:rPr>
              <a:t>Développement avec Code</a:t>
            </a:r>
            <a:endParaRPr/>
          </a:p>
        </p:txBody>
      </p:sp>
      <p:sp>
        <p:nvSpPr>
          <p:cNvPr id="12" name="Rectangle 19"/>
          <p:cNvSpPr/>
          <p:nvPr/>
        </p:nvSpPr>
        <p:spPr bwMode="auto">
          <a:xfrm>
            <a:off x="1354665" y="1056900"/>
            <a:ext cx="4818647" cy="400110"/>
          </a:xfrm>
          <a:prstGeom prst="rect">
            <a:avLst/>
          </a:prstGeom>
        </p:spPr>
        <p:txBody>
          <a:bodyPr wrap="square">
            <a:spAutoFit/>
          </a:bodyPr>
          <a:lstStyle/>
          <a:p>
            <a:pPr>
              <a:defRPr/>
            </a:pPr>
            <a:r>
              <a:rPr lang="fr-FR" sz="2000">
                <a:solidFill>
                  <a:srgbClr val="FCB504"/>
                </a:solidFill>
              </a:rPr>
              <a:t>Le Framework LWC</a:t>
            </a:r>
            <a:endParaRPr dirty="0"/>
          </a:p>
        </p:txBody>
      </p:sp>
      <p:sp>
        <p:nvSpPr>
          <p:cNvPr id="2" name="ZoneTexte 18">
            <a:extLst>
              <a:ext uri="{FF2B5EF4-FFF2-40B4-BE49-F238E27FC236}">
                <a16:creationId xmlns:a16="http://schemas.microsoft.com/office/drawing/2014/main" id="{1C26DDE2-B1E4-434B-BD18-23CAAD2AB0B5}"/>
              </a:ext>
            </a:extLst>
          </p:cNvPr>
          <p:cNvSpPr txBox="1"/>
          <p:nvPr/>
        </p:nvSpPr>
        <p:spPr bwMode="auto">
          <a:xfrm>
            <a:off x="580570" y="6530269"/>
            <a:ext cx="4577419" cy="369332"/>
          </a:xfrm>
          <a:prstGeom prst="rect">
            <a:avLst/>
          </a:prstGeom>
          <a:noFill/>
        </p:spPr>
        <p:txBody>
          <a:bodyPr wrap="square" rtlCol="0">
            <a:spAutoFit/>
          </a:bodyPr>
          <a:lstStyle/>
          <a:p>
            <a:r>
              <a:rPr lang="fr-FR" dirty="0">
                <a:solidFill>
                  <a:schemeClr val="bg1"/>
                </a:solidFill>
              </a:rPr>
              <a:t>Salesforce &gt; Lightning Web Component </a:t>
            </a:r>
          </a:p>
        </p:txBody>
      </p:sp>
      <p:pic>
        <p:nvPicPr>
          <p:cNvPr id="16" name="Picture 15" descr="A picture containing drawing&#10;&#10;Description automatically generated">
            <a:extLst>
              <a:ext uri="{FF2B5EF4-FFF2-40B4-BE49-F238E27FC236}">
                <a16:creationId xmlns:a16="http://schemas.microsoft.com/office/drawing/2014/main" id="{066DBA99-189D-4995-9F29-EBC30C744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678" y="2575561"/>
            <a:ext cx="917240" cy="917240"/>
          </a:xfrm>
          <a:prstGeom prst="rect">
            <a:avLst/>
          </a:prstGeom>
        </p:spPr>
      </p:pic>
      <p:pic>
        <p:nvPicPr>
          <p:cNvPr id="22" name="Picture 21" descr="A close up of a logo&#10;&#10;Description automatically generated">
            <a:extLst>
              <a:ext uri="{FF2B5EF4-FFF2-40B4-BE49-F238E27FC236}">
                <a16:creationId xmlns:a16="http://schemas.microsoft.com/office/drawing/2014/main" id="{3407A64D-8FED-439F-B8F6-F8C1606C71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678" y="3715881"/>
            <a:ext cx="917240" cy="917240"/>
          </a:xfrm>
          <a:prstGeom prst="rect">
            <a:avLst/>
          </a:prstGeom>
        </p:spPr>
      </p:pic>
      <p:pic>
        <p:nvPicPr>
          <p:cNvPr id="26" name="Picture 25" descr="A close up of a logo&#10;&#10;Description automatically generated">
            <a:extLst>
              <a:ext uri="{FF2B5EF4-FFF2-40B4-BE49-F238E27FC236}">
                <a16:creationId xmlns:a16="http://schemas.microsoft.com/office/drawing/2014/main" id="{BA38D22B-FB29-4141-9198-968BDBE8E0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678" y="4912643"/>
            <a:ext cx="917240" cy="917240"/>
          </a:xfrm>
          <a:prstGeom prst="rect">
            <a:avLst/>
          </a:prstGeom>
        </p:spPr>
      </p:pic>
      <p:sp>
        <p:nvSpPr>
          <p:cNvPr id="3" name="TextBox 2">
            <a:extLst>
              <a:ext uri="{FF2B5EF4-FFF2-40B4-BE49-F238E27FC236}">
                <a16:creationId xmlns:a16="http://schemas.microsoft.com/office/drawing/2014/main" id="{05B2B837-165B-44BF-A8E0-441803FDF16D}"/>
              </a:ext>
            </a:extLst>
          </p:cNvPr>
          <p:cNvSpPr txBox="1"/>
          <p:nvPr/>
        </p:nvSpPr>
        <p:spPr bwMode="auto">
          <a:xfrm>
            <a:off x="1428624" y="2916739"/>
            <a:ext cx="1605327" cy="338554"/>
          </a:xfrm>
          <a:prstGeom prst="rect">
            <a:avLst/>
          </a:prstGeom>
          <a:noFill/>
        </p:spPr>
        <p:txBody>
          <a:bodyPr wrap="square">
            <a:spAutoFit/>
          </a:bodyPr>
          <a:lstStyle/>
          <a:p>
            <a:r>
              <a:rPr lang="fr-FR" sz="1600" dirty="0">
                <a:solidFill>
                  <a:srgbClr val="1F237B"/>
                </a:solidFill>
              </a:rPr>
              <a:t>Template HTML</a:t>
            </a:r>
            <a:endParaRPr lang="fr-FR" sz="1600" dirty="0"/>
          </a:p>
        </p:txBody>
      </p:sp>
      <p:sp>
        <p:nvSpPr>
          <p:cNvPr id="7" name="TextBox 6">
            <a:extLst>
              <a:ext uri="{FF2B5EF4-FFF2-40B4-BE49-F238E27FC236}">
                <a16:creationId xmlns:a16="http://schemas.microsoft.com/office/drawing/2014/main" id="{2474630F-9EF8-40BC-AACF-0A97F8E2C7F3}"/>
              </a:ext>
            </a:extLst>
          </p:cNvPr>
          <p:cNvSpPr txBox="1"/>
          <p:nvPr/>
        </p:nvSpPr>
        <p:spPr bwMode="auto">
          <a:xfrm>
            <a:off x="1428624" y="4001753"/>
            <a:ext cx="1605327" cy="338554"/>
          </a:xfrm>
          <a:prstGeom prst="rect">
            <a:avLst/>
          </a:prstGeom>
          <a:noFill/>
        </p:spPr>
        <p:txBody>
          <a:bodyPr wrap="square">
            <a:spAutoFit/>
          </a:bodyPr>
          <a:lstStyle/>
          <a:p>
            <a:r>
              <a:rPr lang="fr-FR" sz="1600" dirty="0">
                <a:solidFill>
                  <a:srgbClr val="1F237B"/>
                </a:solidFill>
              </a:rPr>
              <a:t>Style CSS</a:t>
            </a:r>
            <a:endParaRPr lang="fr-FR" sz="1600" dirty="0"/>
          </a:p>
        </p:txBody>
      </p:sp>
      <p:sp>
        <p:nvSpPr>
          <p:cNvPr id="9" name="TextBox 8">
            <a:extLst>
              <a:ext uri="{FF2B5EF4-FFF2-40B4-BE49-F238E27FC236}">
                <a16:creationId xmlns:a16="http://schemas.microsoft.com/office/drawing/2014/main" id="{35F4A457-4361-4BA3-BD50-08DCFDBD0865}"/>
              </a:ext>
            </a:extLst>
          </p:cNvPr>
          <p:cNvSpPr txBox="1"/>
          <p:nvPr/>
        </p:nvSpPr>
        <p:spPr bwMode="auto">
          <a:xfrm>
            <a:off x="1428624" y="5197020"/>
            <a:ext cx="2022914" cy="338554"/>
          </a:xfrm>
          <a:prstGeom prst="rect">
            <a:avLst/>
          </a:prstGeom>
          <a:noFill/>
        </p:spPr>
        <p:txBody>
          <a:bodyPr wrap="square">
            <a:spAutoFit/>
          </a:bodyPr>
          <a:lstStyle/>
          <a:p>
            <a:r>
              <a:rPr lang="fr-FR" sz="1600" dirty="0">
                <a:solidFill>
                  <a:srgbClr val="1F237B"/>
                </a:solidFill>
              </a:rPr>
              <a:t>Contrôleur Javascript</a:t>
            </a:r>
            <a:endParaRPr lang="fr-FR" sz="1600" dirty="0"/>
          </a:p>
        </p:txBody>
      </p:sp>
      <p:pic>
        <p:nvPicPr>
          <p:cNvPr id="2050" name="Picture 2" descr="webcomponents.org">
            <a:extLst>
              <a:ext uri="{FF2B5EF4-FFF2-40B4-BE49-F238E27FC236}">
                <a16:creationId xmlns:a16="http://schemas.microsoft.com/office/drawing/2014/main" id="{AC9375D0-6D6F-4DF6-9BF0-0E58E52220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3844" y="3042936"/>
            <a:ext cx="1056673" cy="105667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600B57EB-FF61-4BCE-A465-02B62FD5996E}"/>
              </a:ext>
            </a:extLst>
          </p:cNvPr>
          <p:cNvPicPr>
            <a:picLocks noChangeAspect="1"/>
          </p:cNvPicPr>
          <p:nvPr/>
        </p:nvPicPr>
        <p:blipFill>
          <a:blip r:embed="rId7"/>
          <a:stretch/>
        </p:blipFill>
        <p:spPr bwMode="auto">
          <a:xfrm>
            <a:off x="4773559" y="4449056"/>
            <a:ext cx="917241" cy="917241"/>
          </a:xfrm>
          <a:prstGeom prst="rect">
            <a:avLst/>
          </a:prstGeom>
        </p:spPr>
      </p:pic>
      <p:sp>
        <p:nvSpPr>
          <p:cNvPr id="20" name="TextBox 19">
            <a:extLst>
              <a:ext uri="{FF2B5EF4-FFF2-40B4-BE49-F238E27FC236}">
                <a16:creationId xmlns:a16="http://schemas.microsoft.com/office/drawing/2014/main" id="{B7127759-F1F8-40F4-9310-CF3112AB23C2}"/>
              </a:ext>
            </a:extLst>
          </p:cNvPr>
          <p:cNvSpPr txBox="1"/>
          <p:nvPr/>
        </p:nvSpPr>
        <p:spPr bwMode="auto">
          <a:xfrm>
            <a:off x="6096000" y="3351587"/>
            <a:ext cx="1605327" cy="584775"/>
          </a:xfrm>
          <a:prstGeom prst="rect">
            <a:avLst/>
          </a:prstGeom>
          <a:noFill/>
        </p:spPr>
        <p:txBody>
          <a:bodyPr wrap="square">
            <a:spAutoFit/>
          </a:bodyPr>
          <a:lstStyle/>
          <a:p>
            <a:r>
              <a:rPr lang="fr-FR" sz="1600" dirty="0">
                <a:solidFill>
                  <a:srgbClr val="1F237B"/>
                </a:solidFill>
              </a:rPr>
              <a:t>Technologie Web Component</a:t>
            </a:r>
            <a:endParaRPr lang="fr-FR" sz="1600" dirty="0"/>
          </a:p>
        </p:txBody>
      </p:sp>
      <p:sp>
        <p:nvSpPr>
          <p:cNvPr id="25" name="Arrow: Right 24">
            <a:extLst>
              <a:ext uri="{FF2B5EF4-FFF2-40B4-BE49-F238E27FC236}">
                <a16:creationId xmlns:a16="http://schemas.microsoft.com/office/drawing/2014/main" id="{5CB4DE59-D626-48D0-90A2-40199D6E1040}"/>
              </a:ext>
            </a:extLst>
          </p:cNvPr>
          <p:cNvSpPr/>
          <p:nvPr/>
        </p:nvSpPr>
        <p:spPr bwMode="auto">
          <a:xfrm>
            <a:off x="8400785" y="4001753"/>
            <a:ext cx="727656" cy="4488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Plus Sign 28">
            <a:extLst>
              <a:ext uri="{FF2B5EF4-FFF2-40B4-BE49-F238E27FC236}">
                <a16:creationId xmlns:a16="http://schemas.microsoft.com/office/drawing/2014/main" id="{79257E26-A1FA-463B-A640-6A8655B5755D}"/>
              </a:ext>
            </a:extLst>
          </p:cNvPr>
          <p:cNvSpPr/>
          <p:nvPr/>
        </p:nvSpPr>
        <p:spPr>
          <a:xfrm>
            <a:off x="3486853" y="3867082"/>
            <a:ext cx="849275" cy="73664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2" name="Picture 4" descr="Create Record Through LWC – SFDC Learners">
            <a:extLst>
              <a:ext uri="{FF2B5EF4-FFF2-40B4-BE49-F238E27FC236}">
                <a16:creationId xmlns:a16="http://schemas.microsoft.com/office/drawing/2014/main" id="{0777E2A4-915C-4157-BFA5-EB10BB0499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28441" y="3767537"/>
            <a:ext cx="917240" cy="91724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857A274E-D4A1-4C0F-9A1B-A3DE7DFD9F07}"/>
              </a:ext>
            </a:extLst>
          </p:cNvPr>
          <p:cNvSpPr txBox="1"/>
          <p:nvPr/>
        </p:nvSpPr>
        <p:spPr bwMode="auto">
          <a:xfrm>
            <a:off x="6096000" y="4738399"/>
            <a:ext cx="2112234" cy="338554"/>
          </a:xfrm>
          <a:prstGeom prst="rect">
            <a:avLst/>
          </a:prstGeom>
          <a:noFill/>
        </p:spPr>
        <p:txBody>
          <a:bodyPr wrap="square">
            <a:spAutoFit/>
          </a:bodyPr>
          <a:lstStyle/>
          <a:p>
            <a:r>
              <a:rPr lang="fr-FR" sz="1600" dirty="0">
                <a:solidFill>
                  <a:srgbClr val="1F237B"/>
                </a:solidFill>
              </a:rPr>
              <a:t>Framework Lightning</a:t>
            </a:r>
          </a:p>
        </p:txBody>
      </p:sp>
      <p:sp>
        <p:nvSpPr>
          <p:cNvPr id="31" name="TextBox 30">
            <a:extLst>
              <a:ext uri="{FF2B5EF4-FFF2-40B4-BE49-F238E27FC236}">
                <a16:creationId xmlns:a16="http://schemas.microsoft.com/office/drawing/2014/main" id="{B97F37EB-E010-4249-8B0A-E559423BD9B1}"/>
              </a:ext>
            </a:extLst>
          </p:cNvPr>
          <p:cNvSpPr txBox="1"/>
          <p:nvPr/>
        </p:nvSpPr>
        <p:spPr bwMode="auto">
          <a:xfrm>
            <a:off x="9887250" y="3936362"/>
            <a:ext cx="2112234" cy="584775"/>
          </a:xfrm>
          <a:prstGeom prst="rect">
            <a:avLst/>
          </a:prstGeom>
          <a:noFill/>
        </p:spPr>
        <p:txBody>
          <a:bodyPr wrap="square">
            <a:spAutoFit/>
          </a:bodyPr>
          <a:lstStyle/>
          <a:p>
            <a:r>
              <a:rPr lang="fr-FR" sz="1600" dirty="0">
                <a:solidFill>
                  <a:srgbClr val="1F237B"/>
                </a:solidFill>
              </a:rPr>
              <a:t>Composant LWC</a:t>
            </a:r>
          </a:p>
          <a:p>
            <a:r>
              <a:rPr lang="fr-FR" sz="1600" dirty="0">
                <a:solidFill>
                  <a:srgbClr val="1F237B"/>
                </a:solidFill>
              </a:rPr>
              <a:t>Pour Salesforce</a:t>
            </a:r>
          </a:p>
        </p:txBody>
      </p:sp>
      <p:sp>
        <p:nvSpPr>
          <p:cNvPr id="8" name="TextBox 7">
            <a:extLst>
              <a:ext uri="{FF2B5EF4-FFF2-40B4-BE49-F238E27FC236}">
                <a16:creationId xmlns:a16="http://schemas.microsoft.com/office/drawing/2014/main" id="{60009443-2D74-406F-A197-33DA696C6AEA}"/>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21</a:t>
            </a:r>
          </a:p>
        </p:txBody>
      </p:sp>
    </p:spTree>
    <p:extLst>
      <p:ext uri="{BB962C8B-B14F-4D97-AF65-F5344CB8AC3E}">
        <p14:creationId xmlns:p14="http://schemas.microsoft.com/office/powerpoint/2010/main" val="3874799795"/>
      </p:ext>
    </p:extLst>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p:transition spd="slow" advClick="0"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ZoneTexte 3"/>
          <p:cNvSpPr>
            <a:spLocks/>
          </p:cNvSpPr>
          <p:nvPr/>
        </p:nvSpPr>
        <p:spPr bwMode="auto">
          <a:xfrm>
            <a:off x="3599721" y="2825064"/>
            <a:ext cx="2208245" cy="461664"/>
          </a:xfrm>
          <a:prstGeom prst="rect">
            <a:avLst/>
          </a:prstGeom>
          <a:noFill/>
        </p:spPr>
        <p:txBody>
          <a:bodyPr wrap="square" rtlCol="0">
            <a:spAutoFit/>
          </a:bodyPr>
          <a:lstStyle/>
          <a:p>
            <a:pPr>
              <a:defRPr/>
            </a:pPr>
            <a:r>
              <a:rPr lang="fr-FR" sz="2400">
                <a:solidFill>
                  <a:schemeClr val="bg1"/>
                </a:solidFill>
              </a:rPr>
              <a:t> </a:t>
            </a:r>
            <a:endParaRPr/>
          </a:p>
        </p:txBody>
      </p:sp>
      <p:sp>
        <p:nvSpPr>
          <p:cNvPr id="5" name="ZoneTexte 7"/>
          <p:cNvSpPr>
            <a:spLocks/>
          </p:cNvSpPr>
          <p:nvPr/>
        </p:nvSpPr>
        <p:spPr bwMode="auto">
          <a:xfrm>
            <a:off x="143337" y="3845853"/>
            <a:ext cx="2261480" cy="461664"/>
          </a:xfrm>
          <a:prstGeom prst="rect">
            <a:avLst/>
          </a:prstGeom>
          <a:noFill/>
        </p:spPr>
        <p:txBody>
          <a:bodyPr wrap="square" rtlCol="0">
            <a:spAutoFit/>
          </a:bodyPr>
          <a:lstStyle/>
          <a:p>
            <a:pPr algn="r">
              <a:defRPr/>
            </a:pPr>
            <a:r>
              <a:rPr lang="fr-FR" sz="2400">
                <a:solidFill>
                  <a:schemeClr val="bg1"/>
                </a:solidFill>
              </a:rPr>
              <a:t>  </a:t>
            </a:r>
            <a:endParaRPr/>
          </a:p>
        </p:txBody>
      </p:sp>
      <p:sp>
        <p:nvSpPr>
          <p:cNvPr id="6" name="ZoneTexte 8"/>
          <p:cNvSpPr>
            <a:spLocks/>
          </p:cNvSpPr>
          <p:nvPr/>
        </p:nvSpPr>
        <p:spPr bwMode="auto">
          <a:xfrm>
            <a:off x="5930596" y="3884690"/>
            <a:ext cx="2112233" cy="461664"/>
          </a:xfrm>
          <a:prstGeom prst="rect">
            <a:avLst/>
          </a:prstGeom>
          <a:noFill/>
        </p:spPr>
        <p:txBody>
          <a:bodyPr wrap="square" rtlCol="0">
            <a:spAutoFit/>
          </a:bodyPr>
          <a:lstStyle/>
          <a:p>
            <a:pPr>
              <a:defRPr/>
            </a:pPr>
            <a:r>
              <a:rPr lang="fr-FR" sz="2400">
                <a:solidFill>
                  <a:schemeClr val="bg1"/>
                </a:solidFill>
              </a:rPr>
              <a:t> </a:t>
            </a:r>
            <a:endParaRPr/>
          </a:p>
        </p:txBody>
      </p:sp>
      <p:sp>
        <p:nvSpPr>
          <p:cNvPr id="9" name="ZoneTexte 18"/>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Briques de l'écosystème</a:t>
            </a:r>
          </a:p>
        </p:txBody>
      </p:sp>
      <p:sp>
        <p:nvSpPr>
          <p:cNvPr id="10" name="Rectangle 19"/>
          <p:cNvSpPr/>
          <p:nvPr/>
        </p:nvSpPr>
        <p:spPr bwMode="auto">
          <a:xfrm>
            <a:off x="1354664" y="1056899"/>
            <a:ext cx="4821886" cy="701075"/>
          </a:xfrm>
          <a:prstGeom prst="rect">
            <a:avLst/>
          </a:prstGeom>
        </p:spPr>
        <p:txBody>
          <a:bodyPr wrap="square">
            <a:spAutoFit/>
          </a:bodyPr>
          <a:lstStyle/>
          <a:p>
            <a:pPr>
              <a:defRPr/>
            </a:pPr>
            <a:r>
              <a:rPr lang="fr-FR" sz="2000" dirty="0">
                <a:solidFill>
                  <a:srgbClr val="FCB504"/>
                </a:solidFill>
              </a:rPr>
              <a:t>Modèles de donnée, logique et outils spécialisés par domaine</a:t>
            </a:r>
          </a:p>
        </p:txBody>
      </p:sp>
      <p:pic>
        <p:nvPicPr>
          <p:cNvPr id="11" name="Picture 10"/>
          <p:cNvPicPr>
            <a:picLocks noChangeAspect="1"/>
          </p:cNvPicPr>
          <p:nvPr/>
        </p:nvPicPr>
        <p:blipFill>
          <a:blip r:embed="rId3"/>
          <a:stretch/>
        </p:blipFill>
        <p:spPr bwMode="auto">
          <a:xfrm>
            <a:off x="392639" y="2598696"/>
            <a:ext cx="962024" cy="914400"/>
          </a:xfrm>
          <a:prstGeom prst="rect">
            <a:avLst/>
          </a:prstGeom>
        </p:spPr>
      </p:pic>
      <p:pic>
        <p:nvPicPr>
          <p:cNvPr id="12" name="Picture 11"/>
          <p:cNvPicPr>
            <a:picLocks noChangeAspect="1"/>
          </p:cNvPicPr>
          <p:nvPr/>
        </p:nvPicPr>
        <p:blipFill>
          <a:blip r:embed="rId4"/>
          <a:stretch/>
        </p:blipFill>
        <p:spPr bwMode="auto">
          <a:xfrm>
            <a:off x="392639" y="4076685"/>
            <a:ext cx="962024" cy="914400"/>
          </a:xfrm>
          <a:prstGeom prst="rect">
            <a:avLst/>
          </a:prstGeom>
        </p:spPr>
      </p:pic>
      <p:pic>
        <p:nvPicPr>
          <p:cNvPr id="13" name="Picture 12"/>
          <p:cNvPicPr>
            <a:picLocks noChangeAspect="1"/>
          </p:cNvPicPr>
          <p:nvPr/>
        </p:nvPicPr>
        <p:blipFill>
          <a:blip r:embed="rId5"/>
          <a:stretch/>
        </p:blipFill>
        <p:spPr bwMode="auto">
          <a:xfrm>
            <a:off x="392554" y="5333777"/>
            <a:ext cx="962024" cy="962024"/>
          </a:xfrm>
          <a:prstGeom prst="rect">
            <a:avLst/>
          </a:prstGeom>
        </p:spPr>
      </p:pic>
      <p:pic>
        <p:nvPicPr>
          <p:cNvPr id="14" name="Picture 13"/>
          <p:cNvPicPr>
            <a:picLocks noChangeAspect="1"/>
          </p:cNvPicPr>
          <p:nvPr/>
        </p:nvPicPr>
        <p:blipFill>
          <a:blip r:embed="rId6"/>
          <a:stretch/>
        </p:blipFill>
        <p:spPr bwMode="auto">
          <a:xfrm>
            <a:off x="4744004" y="2551070"/>
            <a:ext cx="962024" cy="962024"/>
          </a:xfrm>
          <a:prstGeom prst="rect">
            <a:avLst/>
          </a:prstGeom>
        </p:spPr>
      </p:pic>
      <p:pic>
        <p:nvPicPr>
          <p:cNvPr id="15" name="Picture 14"/>
          <p:cNvPicPr>
            <a:picLocks noChangeAspect="1"/>
          </p:cNvPicPr>
          <p:nvPr/>
        </p:nvPicPr>
        <p:blipFill>
          <a:blip r:embed="rId7"/>
          <a:stretch/>
        </p:blipFill>
        <p:spPr bwMode="auto">
          <a:xfrm>
            <a:off x="4744004" y="3967208"/>
            <a:ext cx="962024" cy="962024"/>
          </a:xfrm>
          <a:prstGeom prst="rect">
            <a:avLst/>
          </a:prstGeom>
        </p:spPr>
      </p:pic>
      <p:pic>
        <p:nvPicPr>
          <p:cNvPr id="16" name="Picture 15"/>
          <p:cNvPicPr>
            <a:picLocks noChangeAspect="1"/>
          </p:cNvPicPr>
          <p:nvPr/>
        </p:nvPicPr>
        <p:blipFill>
          <a:blip r:embed="rId8"/>
          <a:stretch/>
        </p:blipFill>
        <p:spPr bwMode="auto">
          <a:xfrm>
            <a:off x="4762667" y="5463242"/>
            <a:ext cx="962024" cy="914400"/>
          </a:xfrm>
          <a:prstGeom prst="rect">
            <a:avLst/>
          </a:prstGeom>
        </p:spPr>
      </p:pic>
      <p:pic>
        <p:nvPicPr>
          <p:cNvPr id="17" name="Picture 16"/>
          <p:cNvPicPr>
            <a:picLocks noChangeAspect="1"/>
          </p:cNvPicPr>
          <p:nvPr/>
        </p:nvPicPr>
        <p:blipFill>
          <a:blip r:embed="rId9"/>
          <a:stretch/>
        </p:blipFill>
        <p:spPr bwMode="auto">
          <a:xfrm>
            <a:off x="8535509" y="2551070"/>
            <a:ext cx="1110655" cy="1084739"/>
          </a:xfrm>
          <a:prstGeom prst="rect">
            <a:avLst/>
          </a:prstGeom>
        </p:spPr>
      </p:pic>
      <p:pic>
        <p:nvPicPr>
          <p:cNvPr id="18" name="Picture 17"/>
          <p:cNvPicPr>
            <a:picLocks noChangeAspect="1"/>
          </p:cNvPicPr>
          <p:nvPr/>
        </p:nvPicPr>
        <p:blipFill>
          <a:blip r:embed="rId10"/>
          <a:stretch/>
        </p:blipFill>
        <p:spPr bwMode="auto">
          <a:xfrm>
            <a:off x="8443033" y="3845853"/>
            <a:ext cx="1184301" cy="1078769"/>
          </a:xfrm>
          <a:prstGeom prst="rect">
            <a:avLst/>
          </a:prstGeom>
        </p:spPr>
      </p:pic>
      <p:pic>
        <p:nvPicPr>
          <p:cNvPr id="19" name="Picture 18"/>
          <p:cNvPicPr>
            <a:picLocks noChangeAspect="1"/>
          </p:cNvPicPr>
          <p:nvPr/>
        </p:nvPicPr>
        <p:blipFill>
          <a:blip r:embed="rId11"/>
          <a:stretch/>
        </p:blipFill>
        <p:spPr bwMode="auto">
          <a:xfrm>
            <a:off x="8609953" y="5333777"/>
            <a:ext cx="962024" cy="962024"/>
          </a:xfrm>
          <a:prstGeom prst="rect">
            <a:avLst/>
          </a:prstGeom>
        </p:spPr>
      </p:pic>
      <p:sp>
        <p:nvSpPr>
          <p:cNvPr id="20" name="Rectangle 19"/>
          <p:cNvSpPr/>
          <p:nvPr/>
        </p:nvSpPr>
        <p:spPr bwMode="auto">
          <a:xfrm>
            <a:off x="1600776" y="4448221"/>
            <a:ext cx="2470144"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Marketing Cloud</a:t>
            </a:r>
            <a:endParaRPr>
              <a:solidFill>
                <a:schemeClr val="tx1"/>
              </a:solidFill>
            </a:endParaRPr>
          </a:p>
        </p:txBody>
      </p:sp>
      <p:sp>
        <p:nvSpPr>
          <p:cNvPr id="21" name="Rectangle 20"/>
          <p:cNvSpPr/>
          <p:nvPr/>
        </p:nvSpPr>
        <p:spPr bwMode="auto">
          <a:xfrm>
            <a:off x="1619439" y="5679359"/>
            <a:ext cx="2470468"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Service Cloud</a:t>
            </a:r>
            <a:endParaRPr>
              <a:solidFill>
                <a:schemeClr val="tx1"/>
              </a:solidFill>
            </a:endParaRPr>
          </a:p>
        </p:txBody>
      </p:sp>
      <p:sp>
        <p:nvSpPr>
          <p:cNvPr id="22" name="Rectangle 21"/>
          <p:cNvSpPr/>
          <p:nvPr/>
        </p:nvSpPr>
        <p:spPr bwMode="auto">
          <a:xfrm>
            <a:off x="5991514" y="2924778"/>
            <a:ext cx="2470540" cy="50295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Community Cloud</a:t>
            </a:r>
            <a:endParaRPr>
              <a:solidFill>
                <a:schemeClr val="tx1"/>
              </a:solidFill>
            </a:endParaRPr>
          </a:p>
        </p:txBody>
      </p:sp>
      <p:sp>
        <p:nvSpPr>
          <p:cNvPr id="23" name="Rectangle 22"/>
          <p:cNvSpPr/>
          <p:nvPr/>
        </p:nvSpPr>
        <p:spPr bwMode="auto">
          <a:xfrm>
            <a:off x="5991514" y="4242481"/>
            <a:ext cx="2470972" cy="50295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E-Commerce Cloud</a:t>
            </a:r>
            <a:endParaRPr>
              <a:solidFill>
                <a:schemeClr val="tx1"/>
              </a:solidFill>
            </a:endParaRPr>
          </a:p>
        </p:txBody>
      </p:sp>
      <p:sp>
        <p:nvSpPr>
          <p:cNvPr id="24" name="Rectangle 23"/>
          <p:cNvSpPr/>
          <p:nvPr/>
        </p:nvSpPr>
        <p:spPr bwMode="auto">
          <a:xfrm>
            <a:off x="5826628" y="5827967"/>
            <a:ext cx="2471404"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Analytics Cloud</a:t>
            </a:r>
            <a:endParaRPr>
              <a:solidFill>
                <a:schemeClr val="tx1"/>
              </a:solidFill>
            </a:endParaRPr>
          </a:p>
        </p:txBody>
      </p:sp>
      <p:sp>
        <p:nvSpPr>
          <p:cNvPr id="25" name="Rectangle 24"/>
          <p:cNvSpPr/>
          <p:nvPr/>
        </p:nvSpPr>
        <p:spPr bwMode="auto">
          <a:xfrm>
            <a:off x="9646164" y="2944832"/>
            <a:ext cx="2471584"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App Cloud</a:t>
            </a:r>
            <a:endParaRPr>
              <a:solidFill>
                <a:schemeClr val="tx1"/>
              </a:solidFill>
            </a:endParaRPr>
          </a:p>
        </p:txBody>
      </p:sp>
      <p:sp>
        <p:nvSpPr>
          <p:cNvPr id="26" name="Rectangle 25"/>
          <p:cNvSpPr/>
          <p:nvPr/>
        </p:nvSpPr>
        <p:spPr bwMode="auto">
          <a:xfrm>
            <a:off x="9719811" y="4385237"/>
            <a:ext cx="2471836"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IOT Cloud</a:t>
            </a:r>
            <a:endParaRPr>
              <a:solidFill>
                <a:schemeClr val="tx1"/>
              </a:solidFill>
            </a:endParaRPr>
          </a:p>
        </p:txBody>
      </p:sp>
      <p:sp>
        <p:nvSpPr>
          <p:cNvPr id="27" name="Rectangle 26"/>
          <p:cNvSpPr/>
          <p:nvPr/>
        </p:nvSpPr>
        <p:spPr bwMode="auto">
          <a:xfrm>
            <a:off x="9645624" y="5822883"/>
            <a:ext cx="2472124"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350" b="1" i="0" u="none">
                <a:solidFill>
                  <a:schemeClr val="tx1"/>
                </a:solidFill>
                <a:latin typeface="Arial"/>
                <a:ea typeface="Arial"/>
                <a:cs typeface="Arial"/>
              </a:rPr>
              <a:t>Salesforce Health Cloud</a:t>
            </a:r>
            <a:endParaRPr>
              <a:solidFill>
                <a:schemeClr val="tx1"/>
              </a:solidFill>
            </a:endParaRPr>
          </a:p>
        </p:txBody>
      </p:sp>
      <p:sp>
        <p:nvSpPr>
          <p:cNvPr id="28" name="Rectangle 27"/>
          <p:cNvSpPr/>
          <p:nvPr/>
        </p:nvSpPr>
        <p:spPr bwMode="auto">
          <a:xfrm>
            <a:off x="1618948" y="2993376"/>
            <a:ext cx="2711585" cy="297215"/>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r>
              <a:rPr sz="1350" b="1" i="0" u="none" dirty="0">
                <a:solidFill>
                  <a:schemeClr val="tx1"/>
                </a:solidFill>
                <a:latin typeface="Arial"/>
                <a:ea typeface="Arial"/>
                <a:cs typeface="Arial"/>
              </a:rPr>
              <a:t>Salesforce Sales Cloud</a:t>
            </a:r>
            <a:endParaRPr sz="1350" dirty="0"/>
          </a:p>
        </p:txBody>
      </p:sp>
      <p:sp>
        <p:nvSpPr>
          <p:cNvPr id="2" name="ZoneTexte 18">
            <a:extLst>
              <a:ext uri="{FF2B5EF4-FFF2-40B4-BE49-F238E27FC236}">
                <a16:creationId xmlns:a16="http://schemas.microsoft.com/office/drawing/2014/main" id="{9AF3EE46-78C0-4EEC-A97E-91EFEA3628C1}"/>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Salesforce &gt; </a:t>
            </a:r>
            <a:r>
              <a:rPr lang="fr-FR" dirty="0" err="1">
                <a:solidFill>
                  <a:schemeClr val="bg1"/>
                </a:solidFill>
              </a:rPr>
              <a:t>Ecocystème</a:t>
            </a:r>
            <a:endParaRPr lang="fr-FR" dirty="0">
              <a:solidFill>
                <a:schemeClr val="bg1"/>
              </a:solidFill>
            </a:endParaRPr>
          </a:p>
        </p:txBody>
      </p:sp>
      <p:sp>
        <p:nvSpPr>
          <p:cNvPr id="3" name="TextBox 2">
            <a:extLst>
              <a:ext uri="{FF2B5EF4-FFF2-40B4-BE49-F238E27FC236}">
                <a16:creationId xmlns:a16="http://schemas.microsoft.com/office/drawing/2014/main" id="{DA722A41-D4D0-493B-8CA9-A429F2FA5371}"/>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22</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fade/>
      </p:transition>
    </mc:Choice>
    <mc:Fallback xmlns="" xmlns:m="http://schemas.openxmlformats.org/officeDocument/2006/math" xmlns:w="http://schemas.openxmlformats.org/wordprocessingml/2006/main">
      <p:transition spd="slow" advClick="0" advTm="5000">
        <p:fade thruBlk="0"/>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2E631-8EE9-4A06-B5AD-11791910A02A}"/>
              </a:ext>
            </a:extLst>
          </p:cNvPr>
          <p:cNvSpPr/>
          <p:nvPr/>
        </p:nvSpPr>
        <p:spPr>
          <a:xfrm>
            <a:off x="561908" y="2006600"/>
            <a:ext cx="11166671" cy="4515498"/>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 name="Title 1">
            <a:extLst>
              <a:ext uri="{FF2B5EF4-FFF2-40B4-BE49-F238E27FC236}">
                <a16:creationId xmlns:a16="http://schemas.microsoft.com/office/drawing/2014/main" id="{4A321C08-0DB9-4D1F-A594-CA6662BEF04C}"/>
              </a:ext>
            </a:extLst>
          </p:cNvPr>
          <p:cNvSpPr>
            <a:spLocks noGrp="1"/>
          </p:cNvSpPr>
          <p:nvPr>
            <p:ph type="title"/>
          </p:nvPr>
        </p:nvSpPr>
        <p:spPr/>
        <p:txBody>
          <a:bodyPr/>
          <a:lstStyle/>
          <a:p>
            <a:r>
              <a:rPr lang="fr-FR" dirty="0"/>
              <a:t>Mission</a:t>
            </a:r>
          </a:p>
        </p:txBody>
      </p:sp>
      <p:sp>
        <p:nvSpPr>
          <p:cNvPr id="3" name="Text Placeholder 2">
            <a:extLst>
              <a:ext uri="{FF2B5EF4-FFF2-40B4-BE49-F238E27FC236}">
                <a16:creationId xmlns:a16="http://schemas.microsoft.com/office/drawing/2014/main" id="{973539B2-C187-45B7-9299-82DB38220C0B}"/>
              </a:ext>
            </a:extLst>
          </p:cNvPr>
          <p:cNvSpPr>
            <a:spLocks noGrp="1"/>
          </p:cNvSpPr>
          <p:nvPr>
            <p:ph type="body" idx="1"/>
          </p:nvPr>
        </p:nvSpPr>
        <p:spPr/>
        <p:txBody>
          <a:bodyPr/>
          <a:lstStyle/>
          <a:p>
            <a:r>
              <a:rPr lang="fr-FR" dirty="0"/>
              <a:t>Application </a:t>
            </a:r>
            <a:r>
              <a:rPr lang="fr-FR" dirty="0" err="1"/>
              <a:t>Timesheet</a:t>
            </a:r>
            <a:r>
              <a:rPr lang="fr-FR" dirty="0"/>
              <a:t> Report</a:t>
            </a:r>
          </a:p>
        </p:txBody>
      </p:sp>
      <p:sp>
        <p:nvSpPr>
          <p:cNvPr id="4" name="TextBox 3">
            <a:extLst>
              <a:ext uri="{FF2B5EF4-FFF2-40B4-BE49-F238E27FC236}">
                <a16:creationId xmlns:a16="http://schemas.microsoft.com/office/drawing/2014/main" id="{39398083-4F70-49C7-A4F2-45CA4F8046F2}"/>
              </a:ext>
            </a:extLst>
          </p:cNvPr>
          <p:cNvSpPr txBox="1"/>
          <p:nvPr/>
        </p:nvSpPr>
        <p:spPr bwMode="auto">
          <a:xfrm>
            <a:off x="11273998" y="6115051"/>
            <a:ext cx="528034" cy="369332"/>
          </a:xfrm>
          <a:prstGeom prst="rect">
            <a:avLst/>
          </a:prstGeom>
          <a:noFill/>
        </p:spPr>
        <p:txBody>
          <a:bodyPr wrap="square" rtlCol="0">
            <a:spAutoFit/>
          </a:bodyPr>
          <a:lstStyle/>
          <a:p>
            <a:r>
              <a:rPr lang="fr-FR" dirty="0">
                <a:solidFill>
                  <a:schemeClr val="bg1"/>
                </a:solidFill>
              </a:rPr>
              <a:t>23</a:t>
            </a:r>
          </a:p>
        </p:txBody>
      </p:sp>
    </p:spTree>
    <p:extLst>
      <p:ext uri="{BB962C8B-B14F-4D97-AF65-F5344CB8AC3E}">
        <p14:creationId xmlns:p14="http://schemas.microsoft.com/office/powerpoint/2010/main" val="409247263"/>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18">
            <a:extLst>
              <a:ext uri="{FF2B5EF4-FFF2-40B4-BE49-F238E27FC236}">
                <a16:creationId xmlns:a16="http://schemas.microsoft.com/office/drawing/2014/main" id="{65F312D7-AD06-43A7-A6A3-1A4F3098F721}"/>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err="1">
                <a:solidFill>
                  <a:schemeClr val="bg1"/>
                </a:solidFill>
              </a:rPr>
              <a:t>Tock</a:t>
            </a:r>
            <a:endParaRPr lang="fr-FR" sz="2800" dirty="0">
              <a:solidFill>
                <a:schemeClr val="bg1"/>
              </a:solidFill>
            </a:endParaRPr>
          </a:p>
        </p:txBody>
      </p:sp>
      <p:sp>
        <p:nvSpPr>
          <p:cNvPr id="7" name="Rectangle 19">
            <a:extLst>
              <a:ext uri="{FF2B5EF4-FFF2-40B4-BE49-F238E27FC236}">
                <a16:creationId xmlns:a16="http://schemas.microsoft.com/office/drawing/2014/main" id="{5955798E-A25C-47AA-AEA1-DE3A3275A4BE}"/>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Source de données de </a:t>
            </a:r>
            <a:r>
              <a:rPr lang="fr-FR" sz="2000" dirty="0" err="1">
                <a:solidFill>
                  <a:srgbClr val="FCB504"/>
                </a:solidFill>
              </a:rPr>
              <a:t>Timesheet</a:t>
            </a:r>
            <a:r>
              <a:rPr lang="fr-FR" sz="2000" dirty="0">
                <a:solidFill>
                  <a:srgbClr val="FCB504"/>
                </a:solidFill>
              </a:rPr>
              <a:t> Report</a:t>
            </a:r>
          </a:p>
        </p:txBody>
      </p:sp>
      <p:grpSp>
        <p:nvGrpSpPr>
          <p:cNvPr id="38" name="Group 37">
            <a:extLst>
              <a:ext uri="{FF2B5EF4-FFF2-40B4-BE49-F238E27FC236}">
                <a16:creationId xmlns:a16="http://schemas.microsoft.com/office/drawing/2014/main" id="{4A5F36C6-811B-41A1-8554-4C4ACCB334C1}"/>
              </a:ext>
            </a:extLst>
          </p:cNvPr>
          <p:cNvGrpSpPr/>
          <p:nvPr/>
        </p:nvGrpSpPr>
        <p:grpSpPr>
          <a:xfrm>
            <a:off x="996313" y="2337398"/>
            <a:ext cx="9591136" cy="3871148"/>
            <a:chOff x="996313" y="2337398"/>
            <a:chExt cx="9591136" cy="3871148"/>
          </a:xfrm>
        </p:grpSpPr>
        <p:sp>
          <p:nvSpPr>
            <p:cNvPr id="37" name="Oval 36">
              <a:extLst>
                <a:ext uri="{FF2B5EF4-FFF2-40B4-BE49-F238E27FC236}">
                  <a16:creationId xmlns:a16="http://schemas.microsoft.com/office/drawing/2014/main" id="{D3FC7CC6-60BE-4D6B-BAD5-13CEA2CDD50C}"/>
                </a:ext>
              </a:extLst>
            </p:cNvPr>
            <p:cNvSpPr/>
            <p:nvPr/>
          </p:nvSpPr>
          <p:spPr>
            <a:xfrm>
              <a:off x="4245434" y="2993376"/>
              <a:ext cx="3103632" cy="2875947"/>
            </a:xfrm>
            <a:prstGeom prst="ellipse">
              <a:avLst/>
            </a:prstGeom>
            <a:solidFill>
              <a:srgbClr val="1F2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Oval 31">
              <a:extLst>
                <a:ext uri="{FF2B5EF4-FFF2-40B4-BE49-F238E27FC236}">
                  <a16:creationId xmlns:a16="http://schemas.microsoft.com/office/drawing/2014/main" id="{E9DBD1A5-BC85-4A42-88FE-C7D7253FA5CF}"/>
                </a:ext>
              </a:extLst>
            </p:cNvPr>
            <p:cNvSpPr/>
            <p:nvPr/>
          </p:nvSpPr>
          <p:spPr>
            <a:xfrm>
              <a:off x="3518798" y="4483254"/>
              <a:ext cx="1670426" cy="15496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Oval 29">
              <a:extLst>
                <a:ext uri="{FF2B5EF4-FFF2-40B4-BE49-F238E27FC236}">
                  <a16:creationId xmlns:a16="http://schemas.microsoft.com/office/drawing/2014/main" id="{950313AE-FB1F-4469-94D1-9D2DDA4B3C28}"/>
                </a:ext>
              </a:extLst>
            </p:cNvPr>
            <p:cNvSpPr/>
            <p:nvPr/>
          </p:nvSpPr>
          <p:spPr>
            <a:xfrm>
              <a:off x="6096000" y="4658861"/>
              <a:ext cx="1670426" cy="15496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Oval 27">
              <a:extLst>
                <a:ext uri="{FF2B5EF4-FFF2-40B4-BE49-F238E27FC236}">
                  <a16:creationId xmlns:a16="http://schemas.microsoft.com/office/drawing/2014/main" id="{DDAA5EB5-4A1F-4179-AE25-CA5AB7C8D45B}"/>
                </a:ext>
              </a:extLst>
            </p:cNvPr>
            <p:cNvSpPr/>
            <p:nvPr/>
          </p:nvSpPr>
          <p:spPr>
            <a:xfrm>
              <a:off x="6429187" y="2563414"/>
              <a:ext cx="1670426" cy="15496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Oval 25">
              <a:extLst>
                <a:ext uri="{FF2B5EF4-FFF2-40B4-BE49-F238E27FC236}">
                  <a16:creationId xmlns:a16="http://schemas.microsoft.com/office/drawing/2014/main" id="{08EF96F5-54F3-46B2-BE11-F50DF865AE7D}"/>
                </a:ext>
              </a:extLst>
            </p:cNvPr>
            <p:cNvSpPr/>
            <p:nvPr/>
          </p:nvSpPr>
          <p:spPr>
            <a:xfrm>
              <a:off x="3762056" y="2337398"/>
              <a:ext cx="1670426" cy="15496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BA79669A-904F-407D-B0CB-5091193EB518}"/>
                </a:ext>
              </a:extLst>
            </p:cNvPr>
            <p:cNvSpPr/>
            <p:nvPr/>
          </p:nvSpPr>
          <p:spPr>
            <a:xfrm>
              <a:off x="4269345" y="2807593"/>
              <a:ext cx="3079721" cy="3008513"/>
            </a:xfrm>
            <a:prstGeom prst="ellipse">
              <a:avLst/>
            </a:prstGeom>
            <a:noFill/>
            <a:ln w="4921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Picture 8" descr="A close up of a logo&#10;&#10;Description automatically generated">
              <a:extLst>
                <a:ext uri="{FF2B5EF4-FFF2-40B4-BE49-F238E27FC236}">
                  <a16:creationId xmlns:a16="http://schemas.microsoft.com/office/drawing/2014/main" id="{946AECCB-2136-479D-88F5-09CA301AF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5271" y="2415153"/>
              <a:ext cx="1227751" cy="1227751"/>
            </a:xfrm>
            <a:prstGeom prst="rect">
              <a:avLst/>
            </a:prstGeom>
          </p:spPr>
        </p:pic>
        <p:sp>
          <p:nvSpPr>
            <p:cNvPr id="13" name="TextBox 12">
              <a:extLst>
                <a:ext uri="{FF2B5EF4-FFF2-40B4-BE49-F238E27FC236}">
                  <a16:creationId xmlns:a16="http://schemas.microsoft.com/office/drawing/2014/main" id="{4CD87A2D-12E3-4BB9-B157-77D6F6B6990E}"/>
                </a:ext>
              </a:extLst>
            </p:cNvPr>
            <p:cNvSpPr txBox="1"/>
            <p:nvPr/>
          </p:nvSpPr>
          <p:spPr>
            <a:xfrm>
              <a:off x="4882446" y="3887083"/>
              <a:ext cx="2137998" cy="646331"/>
            </a:xfrm>
            <a:prstGeom prst="rect">
              <a:avLst/>
            </a:prstGeom>
            <a:noFill/>
          </p:spPr>
          <p:txBody>
            <a:bodyPr wrap="square">
              <a:spAutoFit/>
            </a:bodyPr>
            <a:lstStyle/>
            <a:p>
              <a:r>
                <a:rPr lang="fr-FR" sz="3600" dirty="0" err="1">
                  <a:solidFill>
                    <a:schemeClr val="bg1"/>
                  </a:solidFill>
                </a:rPr>
                <a:t>Tock</a:t>
              </a:r>
              <a:r>
                <a:rPr lang="fr-FR" sz="3600" dirty="0">
                  <a:solidFill>
                    <a:schemeClr val="bg1"/>
                  </a:solidFill>
                </a:rPr>
                <a:t> </a:t>
              </a:r>
              <a:r>
                <a:rPr lang="fr-FR" sz="3600" dirty="0" err="1">
                  <a:solidFill>
                    <a:schemeClr val="bg1"/>
                  </a:solidFill>
                </a:rPr>
                <a:t>Cell</a:t>
              </a:r>
              <a:endParaRPr lang="fr-FR" sz="3600" dirty="0">
                <a:solidFill>
                  <a:schemeClr val="bg1"/>
                </a:solidFill>
              </a:endParaRPr>
            </a:p>
          </p:txBody>
        </p:sp>
        <p:sp>
          <p:nvSpPr>
            <p:cNvPr id="15" name="Rectangle 14">
              <a:extLst>
                <a:ext uri="{FF2B5EF4-FFF2-40B4-BE49-F238E27FC236}">
                  <a16:creationId xmlns:a16="http://schemas.microsoft.com/office/drawing/2014/main" id="{35B6EE60-5A9D-475F-9425-C920E57F9DDF}"/>
                </a:ext>
              </a:extLst>
            </p:cNvPr>
            <p:cNvSpPr/>
            <p:nvPr/>
          </p:nvSpPr>
          <p:spPr bwMode="auto">
            <a:xfrm>
              <a:off x="2838027" y="2993376"/>
              <a:ext cx="1492506" cy="303673"/>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r>
                <a:rPr lang="fr-FR" sz="1350" b="1" dirty="0">
                  <a:latin typeface="Arial"/>
                  <a:cs typeface="Arial"/>
                </a:rPr>
                <a:t>Employé</a:t>
              </a:r>
              <a:endParaRPr sz="1350" dirty="0"/>
            </a:p>
          </p:txBody>
        </p:sp>
        <p:pic>
          <p:nvPicPr>
            <p:cNvPr id="17" name="Picture 16" descr="A picture containing food&#10;&#10;Description automatically generated">
              <a:extLst>
                <a:ext uri="{FF2B5EF4-FFF2-40B4-BE49-F238E27FC236}">
                  <a16:creationId xmlns:a16="http://schemas.microsoft.com/office/drawing/2014/main" id="{28E6C15D-8B1B-4D16-AB56-D8BEAC93B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2694" y="2765342"/>
              <a:ext cx="1063413" cy="1063413"/>
            </a:xfrm>
            <a:prstGeom prst="rect">
              <a:avLst/>
            </a:prstGeom>
          </p:spPr>
        </p:pic>
        <p:sp>
          <p:nvSpPr>
            <p:cNvPr id="19" name="Rectangle 18">
              <a:extLst>
                <a:ext uri="{FF2B5EF4-FFF2-40B4-BE49-F238E27FC236}">
                  <a16:creationId xmlns:a16="http://schemas.microsoft.com/office/drawing/2014/main" id="{9FEC16CE-F2ED-4CF9-B931-D4E050A4AFBA}"/>
                </a:ext>
              </a:extLst>
            </p:cNvPr>
            <p:cNvSpPr/>
            <p:nvPr/>
          </p:nvSpPr>
          <p:spPr bwMode="auto">
            <a:xfrm>
              <a:off x="8028803" y="3206736"/>
              <a:ext cx="1492506" cy="303673"/>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r>
                <a:rPr lang="fr-FR" sz="1350" b="1" dirty="0">
                  <a:latin typeface="Arial"/>
                  <a:cs typeface="Arial"/>
                </a:rPr>
                <a:t>Date</a:t>
              </a:r>
              <a:endParaRPr sz="1350" dirty="0"/>
            </a:p>
          </p:txBody>
        </p:sp>
        <p:pic>
          <p:nvPicPr>
            <p:cNvPr id="21" name="Picture 20" descr="A close up of a sign&#10;&#10;Description automatically generated">
              <a:extLst>
                <a:ext uri="{FF2B5EF4-FFF2-40B4-BE49-F238E27FC236}">
                  <a16:creationId xmlns:a16="http://schemas.microsoft.com/office/drawing/2014/main" id="{A807A385-57FE-40B4-BB45-AAFE5746D6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2056" y="4586631"/>
              <a:ext cx="1337891" cy="1337891"/>
            </a:xfrm>
            <a:prstGeom prst="rect">
              <a:avLst/>
            </a:prstGeom>
          </p:spPr>
        </p:pic>
        <p:sp>
          <p:nvSpPr>
            <p:cNvPr id="23" name="Rectangle 22">
              <a:extLst>
                <a:ext uri="{FF2B5EF4-FFF2-40B4-BE49-F238E27FC236}">
                  <a16:creationId xmlns:a16="http://schemas.microsoft.com/office/drawing/2014/main" id="{DF3B5A75-54CD-4C11-A7D1-FCBDE3C6C741}"/>
                </a:ext>
              </a:extLst>
            </p:cNvPr>
            <p:cNvSpPr/>
            <p:nvPr/>
          </p:nvSpPr>
          <p:spPr bwMode="auto">
            <a:xfrm>
              <a:off x="996313" y="5117565"/>
              <a:ext cx="2825991" cy="303673"/>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r>
                <a:rPr lang="fr-FR" sz="1350" b="1" dirty="0">
                  <a:latin typeface="Arial"/>
                  <a:cs typeface="Arial"/>
                </a:rPr>
                <a:t>Fraction du Temps de Travail</a:t>
              </a:r>
              <a:endParaRPr sz="1350" dirty="0"/>
            </a:p>
          </p:txBody>
        </p:sp>
        <p:pic>
          <p:nvPicPr>
            <p:cNvPr id="25" name="Picture 24" descr="A close up of a logo&#10;&#10;Description automatically generated">
              <a:extLst>
                <a:ext uri="{FF2B5EF4-FFF2-40B4-BE49-F238E27FC236}">
                  <a16:creationId xmlns:a16="http://schemas.microsoft.com/office/drawing/2014/main" id="{4BA5023E-BE35-4863-A739-87E8289F38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8392" y="4863854"/>
              <a:ext cx="1077699" cy="1077699"/>
            </a:xfrm>
            <a:prstGeom prst="rect">
              <a:avLst/>
            </a:prstGeom>
          </p:spPr>
        </p:pic>
        <p:sp>
          <p:nvSpPr>
            <p:cNvPr id="36" name="Rectangle 35">
              <a:extLst>
                <a:ext uri="{FF2B5EF4-FFF2-40B4-BE49-F238E27FC236}">
                  <a16:creationId xmlns:a16="http://schemas.microsoft.com/office/drawing/2014/main" id="{48E2839A-5D92-42FA-899C-EE2F875A5A22}"/>
                </a:ext>
              </a:extLst>
            </p:cNvPr>
            <p:cNvSpPr/>
            <p:nvPr/>
          </p:nvSpPr>
          <p:spPr bwMode="auto">
            <a:xfrm>
              <a:off x="7761458" y="5290520"/>
              <a:ext cx="2825991" cy="303673"/>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r>
                <a:rPr lang="fr-FR" sz="1350" b="1" dirty="0">
                  <a:latin typeface="Arial"/>
                  <a:cs typeface="Arial"/>
                </a:rPr>
                <a:t>Activité (Project)</a:t>
              </a:r>
              <a:endParaRPr sz="1350" dirty="0"/>
            </a:p>
          </p:txBody>
        </p:sp>
      </p:grpSp>
      <p:sp>
        <p:nvSpPr>
          <p:cNvPr id="2" name="TextBox 1">
            <a:extLst>
              <a:ext uri="{FF2B5EF4-FFF2-40B4-BE49-F238E27FC236}">
                <a16:creationId xmlns:a16="http://schemas.microsoft.com/office/drawing/2014/main" id="{16CFC7DD-9B6F-4811-83F4-6265A28417F3}"/>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24</a:t>
            </a:r>
          </a:p>
        </p:txBody>
      </p:sp>
      <p:sp>
        <p:nvSpPr>
          <p:cNvPr id="3" name="ZoneTexte 18">
            <a:extLst>
              <a:ext uri="{FF2B5EF4-FFF2-40B4-BE49-F238E27FC236}">
                <a16:creationId xmlns:a16="http://schemas.microsoft.com/office/drawing/2014/main" id="{58C7AB1A-D7C1-41D1-9A9F-528D20542E17}"/>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Mission &gt; </a:t>
            </a:r>
            <a:r>
              <a:rPr lang="fr-FR" dirty="0" err="1">
                <a:solidFill>
                  <a:schemeClr val="bg1"/>
                </a:solidFill>
              </a:rPr>
              <a:t>Tock</a:t>
            </a:r>
            <a:endParaRPr lang="fr-FR" dirty="0">
              <a:solidFill>
                <a:schemeClr val="bg1"/>
              </a:solidFill>
            </a:endParaRPr>
          </a:p>
        </p:txBody>
      </p:sp>
    </p:spTree>
    <p:extLst>
      <p:ext uri="{BB962C8B-B14F-4D97-AF65-F5344CB8AC3E}">
        <p14:creationId xmlns:p14="http://schemas.microsoft.com/office/powerpoint/2010/main" val="284358393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90119444-D2B5-4DF9-8C65-7007C17E840A}"/>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Paramètres</a:t>
            </a:r>
          </a:p>
        </p:txBody>
      </p:sp>
      <p:sp>
        <p:nvSpPr>
          <p:cNvPr id="5" name="Rectangle 19">
            <a:extLst>
              <a:ext uri="{FF2B5EF4-FFF2-40B4-BE49-F238E27FC236}">
                <a16:creationId xmlns:a16="http://schemas.microsoft.com/office/drawing/2014/main" id="{97FB112B-D8F2-40A3-955F-FE29004AFC8D}"/>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Cibler les bonnes données</a:t>
            </a:r>
          </a:p>
        </p:txBody>
      </p:sp>
      <p:pic>
        <p:nvPicPr>
          <p:cNvPr id="7" name="Picture 6" descr="A close up of a logo&#10;&#10;Description automatically generated">
            <a:extLst>
              <a:ext uri="{FF2B5EF4-FFF2-40B4-BE49-F238E27FC236}">
                <a16:creationId xmlns:a16="http://schemas.microsoft.com/office/drawing/2014/main" id="{5A7CE497-1448-4E6B-95C2-1005FB2B4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981" y="3150822"/>
            <a:ext cx="1227751" cy="1227751"/>
          </a:xfrm>
          <a:prstGeom prst="rect">
            <a:avLst/>
          </a:prstGeom>
        </p:spPr>
      </p:pic>
      <p:pic>
        <p:nvPicPr>
          <p:cNvPr id="9" name="Picture 8" descr="A picture containing food&#10;&#10;Description automatically generated">
            <a:extLst>
              <a:ext uri="{FF2B5EF4-FFF2-40B4-BE49-F238E27FC236}">
                <a16:creationId xmlns:a16="http://schemas.microsoft.com/office/drawing/2014/main" id="{A8282DD5-81BB-4AE2-9478-B355402BA7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6854" y="3237017"/>
            <a:ext cx="1063413" cy="1063413"/>
          </a:xfrm>
          <a:prstGeom prst="rect">
            <a:avLst/>
          </a:prstGeom>
        </p:spPr>
      </p:pic>
      <p:pic>
        <p:nvPicPr>
          <p:cNvPr id="11" name="Picture 10" descr="A close up of a logo&#10;&#10;Description automatically generated">
            <a:extLst>
              <a:ext uri="{FF2B5EF4-FFF2-40B4-BE49-F238E27FC236}">
                <a16:creationId xmlns:a16="http://schemas.microsoft.com/office/drawing/2014/main" id="{CADDEF93-3155-41F2-8DF1-124D7DB6BE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7447" y="3304899"/>
            <a:ext cx="1077699" cy="1077699"/>
          </a:xfrm>
          <a:prstGeom prst="rect">
            <a:avLst/>
          </a:prstGeom>
        </p:spPr>
      </p:pic>
      <p:sp>
        <p:nvSpPr>
          <p:cNvPr id="13" name="TextBox 12">
            <a:extLst>
              <a:ext uri="{FF2B5EF4-FFF2-40B4-BE49-F238E27FC236}">
                <a16:creationId xmlns:a16="http://schemas.microsoft.com/office/drawing/2014/main" id="{41DD509C-9116-4E9B-93A7-39F0460A5D76}"/>
              </a:ext>
            </a:extLst>
          </p:cNvPr>
          <p:cNvSpPr txBox="1"/>
          <p:nvPr/>
        </p:nvSpPr>
        <p:spPr>
          <a:xfrm>
            <a:off x="1082839" y="4533279"/>
            <a:ext cx="2731441" cy="646331"/>
          </a:xfrm>
          <a:prstGeom prst="rect">
            <a:avLst/>
          </a:prstGeom>
          <a:noFill/>
        </p:spPr>
        <p:txBody>
          <a:bodyPr wrap="square">
            <a:spAutoFit/>
          </a:bodyPr>
          <a:lstStyle/>
          <a:p>
            <a:pPr algn="ctr"/>
            <a:r>
              <a:rPr lang="fr-FR" sz="3600" dirty="0">
                <a:solidFill>
                  <a:srgbClr val="1F237B"/>
                </a:solidFill>
              </a:rPr>
              <a:t>Période</a:t>
            </a:r>
            <a:endParaRPr lang="fr-FR" sz="3600" dirty="0"/>
          </a:p>
        </p:txBody>
      </p:sp>
      <p:sp>
        <p:nvSpPr>
          <p:cNvPr id="15" name="TextBox 14">
            <a:extLst>
              <a:ext uri="{FF2B5EF4-FFF2-40B4-BE49-F238E27FC236}">
                <a16:creationId xmlns:a16="http://schemas.microsoft.com/office/drawing/2014/main" id="{BBD66C69-FF3D-48E9-A822-7E528E6FE440}"/>
              </a:ext>
            </a:extLst>
          </p:cNvPr>
          <p:cNvSpPr txBox="1"/>
          <p:nvPr/>
        </p:nvSpPr>
        <p:spPr>
          <a:xfrm>
            <a:off x="4723135" y="4533278"/>
            <a:ext cx="2731441" cy="646331"/>
          </a:xfrm>
          <a:prstGeom prst="rect">
            <a:avLst/>
          </a:prstGeom>
          <a:noFill/>
        </p:spPr>
        <p:txBody>
          <a:bodyPr wrap="square">
            <a:spAutoFit/>
          </a:bodyPr>
          <a:lstStyle/>
          <a:p>
            <a:pPr algn="ctr"/>
            <a:r>
              <a:rPr lang="fr-FR" sz="3600" dirty="0">
                <a:solidFill>
                  <a:srgbClr val="1F237B"/>
                </a:solidFill>
              </a:rPr>
              <a:t>Employés</a:t>
            </a:r>
            <a:endParaRPr lang="fr-FR" sz="3600" dirty="0"/>
          </a:p>
        </p:txBody>
      </p:sp>
      <p:sp>
        <p:nvSpPr>
          <p:cNvPr id="17" name="TextBox 16">
            <a:extLst>
              <a:ext uri="{FF2B5EF4-FFF2-40B4-BE49-F238E27FC236}">
                <a16:creationId xmlns:a16="http://schemas.microsoft.com/office/drawing/2014/main" id="{0940F033-F9F5-42D9-B8FE-FCF20786A9CE}"/>
              </a:ext>
            </a:extLst>
          </p:cNvPr>
          <p:cNvSpPr txBox="1"/>
          <p:nvPr/>
        </p:nvSpPr>
        <p:spPr>
          <a:xfrm>
            <a:off x="8377722" y="4590851"/>
            <a:ext cx="2731441" cy="646331"/>
          </a:xfrm>
          <a:prstGeom prst="rect">
            <a:avLst/>
          </a:prstGeom>
          <a:noFill/>
        </p:spPr>
        <p:txBody>
          <a:bodyPr wrap="square">
            <a:spAutoFit/>
          </a:bodyPr>
          <a:lstStyle/>
          <a:p>
            <a:pPr algn="ctr"/>
            <a:r>
              <a:rPr lang="fr-FR" sz="3600" dirty="0">
                <a:solidFill>
                  <a:srgbClr val="1F237B"/>
                </a:solidFill>
              </a:rPr>
              <a:t>Activités</a:t>
            </a:r>
            <a:endParaRPr lang="fr-FR" sz="3600" dirty="0"/>
          </a:p>
        </p:txBody>
      </p:sp>
      <p:sp>
        <p:nvSpPr>
          <p:cNvPr id="2" name="TextBox 1">
            <a:extLst>
              <a:ext uri="{FF2B5EF4-FFF2-40B4-BE49-F238E27FC236}">
                <a16:creationId xmlns:a16="http://schemas.microsoft.com/office/drawing/2014/main" id="{FAEE62CA-541B-4BF6-A181-9B5EC6E5CA1F}"/>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25</a:t>
            </a:r>
          </a:p>
        </p:txBody>
      </p:sp>
      <p:sp>
        <p:nvSpPr>
          <p:cNvPr id="4" name="ZoneTexte 18">
            <a:extLst>
              <a:ext uri="{FF2B5EF4-FFF2-40B4-BE49-F238E27FC236}">
                <a16:creationId xmlns:a16="http://schemas.microsoft.com/office/drawing/2014/main" id="{93AC2C51-A173-4CEF-B81E-2C6238586024}"/>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Mission &gt; Paramètres du rapport</a:t>
            </a:r>
          </a:p>
        </p:txBody>
      </p:sp>
    </p:spTree>
    <p:extLst>
      <p:ext uri="{BB962C8B-B14F-4D97-AF65-F5344CB8AC3E}">
        <p14:creationId xmlns:p14="http://schemas.microsoft.com/office/powerpoint/2010/main" val="306207112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3D841918-DF66-4723-B675-4E045BBE1A1D}"/>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Types de Rapport</a:t>
            </a:r>
          </a:p>
        </p:txBody>
      </p:sp>
      <p:sp>
        <p:nvSpPr>
          <p:cNvPr id="5" name="Rectangle 19">
            <a:extLst>
              <a:ext uri="{FF2B5EF4-FFF2-40B4-BE49-F238E27FC236}">
                <a16:creationId xmlns:a16="http://schemas.microsoft.com/office/drawing/2014/main" id="{01C98AFE-6412-4959-A521-24582005EE93}"/>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Réponds aux besoin métier de l’équipe RH</a:t>
            </a:r>
          </a:p>
        </p:txBody>
      </p:sp>
      <p:pic>
        <p:nvPicPr>
          <p:cNvPr id="7" name="Picture 6" descr="A picture containing clock&#10;&#10;Description automatically generated">
            <a:extLst>
              <a:ext uri="{FF2B5EF4-FFF2-40B4-BE49-F238E27FC236}">
                <a16:creationId xmlns:a16="http://schemas.microsoft.com/office/drawing/2014/main" id="{E320E4CA-05AC-426E-A0FB-A44C0B9501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267" y="3212519"/>
            <a:ext cx="1577880" cy="1577880"/>
          </a:xfrm>
          <a:prstGeom prst="rect">
            <a:avLst/>
          </a:prstGeom>
        </p:spPr>
      </p:pic>
      <p:pic>
        <p:nvPicPr>
          <p:cNvPr id="9" name="Picture 8" descr="A picture containing clock&#10;&#10;Description automatically generated">
            <a:extLst>
              <a:ext uri="{FF2B5EF4-FFF2-40B4-BE49-F238E27FC236}">
                <a16:creationId xmlns:a16="http://schemas.microsoft.com/office/drawing/2014/main" id="{C82427AF-62A6-46AD-9A67-114EEC2B09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4340" y="3144520"/>
            <a:ext cx="1713879" cy="1713879"/>
          </a:xfrm>
          <a:prstGeom prst="rect">
            <a:avLst/>
          </a:prstGeom>
        </p:spPr>
      </p:pic>
      <p:sp>
        <p:nvSpPr>
          <p:cNvPr id="13" name="TextBox 12">
            <a:extLst>
              <a:ext uri="{FF2B5EF4-FFF2-40B4-BE49-F238E27FC236}">
                <a16:creationId xmlns:a16="http://schemas.microsoft.com/office/drawing/2014/main" id="{3DA3FE0C-D0C1-48B8-91A0-3B9F4B833A1A}"/>
              </a:ext>
            </a:extLst>
          </p:cNvPr>
          <p:cNvSpPr txBox="1"/>
          <p:nvPr/>
        </p:nvSpPr>
        <p:spPr>
          <a:xfrm>
            <a:off x="2532486" y="4858399"/>
            <a:ext cx="2731441" cy="646331"/>
          </a:xfrm>
          <a:prstGeom prst="rect">
            <a:avLst/>
          </a:prstGeom>
          <a:noFill/>
        </p:spPr>
        <p:txBody>
          <a:bodyPr wrap="square">
            <a:spAutoFit/>
          </a:bodyPr>
          <a:lstStyle/>
          <a:p>
            <a:pPr algn="ctr"/>
            <a:r>
              <a:rPr lang="fr-FR" sz="3600" dirty="0" err="1">
                <a:solidFill>
                  <a:srgbClr val="1F237B"/>
                </a:solidFill>
              </a:rPr>
              <a:t>Staffing</a:t>
            </a:r>
            <a:endParaRPr lang="fr-FR" sz="3600" dirty="0"/>
          </a:p>
        </p:txBody>
      </p:sp>
      <p:sp>
        <p:nvSpPr>
          <p:cNvPr id="15" name="TextBox 14">
            <a:extLst>
              <a:ext uri="{FF2B5EF4-FFF2-40B4-BE49-F238E27FC236}">
                <a16:creationId xmlns:a16="http://schemas.microsoft.com/office/drawing/2014/main" id="{00D17442-AE98-4F73-8EBC-3842D1E0749A}"/>
              </a:ext>
            </a:extLst>
          </p:cNvPr>
          <p:cNvSpPr txBox="1"/>
          <p:nvPr/>
        </p:nvSpPr>
        <p:spPr>
          <a:xfrm>
            <a:off x="6335558" y="4912585"/>
            <a:ext cx="2731441" cy="646331"/>
          </a:xfrm>
          <a:prstGeom prst="rect">
            <a:avLst/>
          </a:prstGeom>
          <a:noFill/>
        </p:spPr>
        <p:txBody>
          <a:bodyPr wrap="square">
            <a:spAutoFit/>
          </a:bodyPr>
          <a:lstStyle/>
          <a:p>
            <a:pPr algn="ctr"/>
            <a:r>
              <a:rPr lang="fr-FR" sz="3600" dirty="0">
                <a:solidFill>
                  <a:srgbClr val="1F237B"/>
                </a:solidFill>
              </a:rPr>
              <a:t>Temps</a:t>
            </a:r>
            <a:endParaRPr lang="fr-FR" sz="3600" dirty="0"/>
          </a:p>
        </p:txBody>
      </p:sp>
      <p:sp>
        <p:nvSpPr>
          <p:cNvPr id="2" name="TextBox 1">
            <a:extLst>
              <a:ext uri="{FF2B5EF4-FFF2-40B4-BE49-F238E27FC236}">
                <a16:creationId xmlns:a16="http://schemas.microsoft.com/office/drawing/2014/main" id="{A0D6E2FF-57A0-4364-832A-B2EEAD7EEBDD}"/>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26</a:t>
            </a:r>
          </a:p>
        </p:txBody>
      </p:sp>
      <p:sp>
        <p:nvSpPr>
          <p:cNvPr id="4" name="ZoneTexte 18">
            <a:extLst>
              <a:ext uri="{FF2B5EF4-FFF2-40B4-BE49-F238E27FC236}">
                <a16:creationId xmlns:a16="http://schemas.microsoft.com/office/drawing/2014/main" id="{EA35D205-85EF-4C24-9E8D-94DEF75A0CDB}"/>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Mission &gt; Types de rapports</a:t>
            </a:r>
          </a:p>
        </p:txBody>
      </p:sp>
    </p:spTree>
    <p:extLst>
      <p:ext uri="{BB962C8B-B14F-4D97-AF65-F5344CB8AC3E}">
        <p14:creationId xmlns:p14="http://schemas.microsoft.com/office/powerpoint/2010/main" val="160533414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0D00D10F-3CF3-4C43-820E-18659115A17A}"/>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Rapport de </a:t>
            </a:r>
            <a:r>
              <a:rPr lang="fr-FR" sz="2800" dirty="0" err="1">
                <a:solidFill>
                  <a:schemeClr val="bg1"/>
                </a:solidFill>
              </a:rPr>
              <a:t>Staffing</a:t>
            </a:r>
            <a:endParaRPr lang="fr-FR" sz="2800" dirty="0">
              <a:solidFill>
                <a:schemeClr val="bg1"/>
              </a:solidFill>
            </a:endParaRPr>
          </a:p>
        </p:txBody>
      </p:sp>
      <p:sp>
        <p:nvSpPr>
          <p:cNvPr id="5" name="Rectangle 19">
            <a:extLst>
              <a:ext uri="{FF2B5EF4-FFF2-40B4-BE49-F238E27FC236}">
                <a16:creationId xmlns:a16="http://schemas.microsoft.com/office/drawing/2014/main" id="{8FC0E86C-7F3F-4CC3-987B-B791C6E5B0A2}"/>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Taux de facturation</a:t>
            </a:r>
          </a:p>
        </p:txBody>
      </p:sp>
      <p:pic>
        <p:nvPicPr>
          <p:cNvPr id="7" name="Picture 6" descr="A picture containing clock&#10;&#10;Description automatically generated">
            <a:extLst>
              <a:ext uri="{FF2B5EF4-FFF2-40B4-BE49-F238E27FC236}">
                <a16:creationId xmlns:a16="http://schemas.microsoft.com/office/drawing/2014/main" id="{6FB56E23-4DE0-486C-A5EC-F2E610E1F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3987" y="3496999"/>
            <a:ext cx="1577880" cy="1577880"/>
          </a:xfrm>
          <a:prstGeom prst="rect">
            <a:avLst/>
          </a:prstGeom>
        </p:spPr>
      </p:pic>
      <p:sp>
        <p:nvSpPr>
          <p:cNvPr id="9" name="TextBox 8">
            <a:extLst>
              <a:ext uri="{FF2B5EF4-FFF2-40B4-BE49-F238E27FC236}">
                <a16:creationId xmlns:a16="http://schemas.microsoft.com/office/drawing/2014/main" id="{FE6491DD-D8E5-4221-A36C-E622A367FD00}"/>
              </a:ext>
            </a:extLst>
          </p:cNvPr>
          <p:cNvSpPr txBox="1"/>
          <p:nvPr/>
        </p:nvSpPr>
        <p:spPr>
          <a:xfrm>
            <a:off x="927206" y="5142879"/>
            <a:ext cx="2731441" cy="646331"/>
          </a:xfrm>
          <a:prstGeom prst="rect">
            <a:avLst/>
          </a:prstGeom>
          <a:noFill/>
        </p:spPr>
        <p:txBody>
          <a:bodyPr wrap="square">
            <a:spAutoFit/>
          </a:bodyPr>
          <a:lstStyle/>
          <a:p>
            <a:pPr algn="ctr"/>
            <a:r>
              <a:rPr lang="fr-FR" sz="3600" dirty="0" err="1">
                <a:solidFill>
                  <a:srgbClr val="1F237B"/>
                </a:solidFill>
              </a:rPr>
              <a:t>Staffing</a:t>
            </a:r>
            <a:endParaRPr lang="fr-FR" sz="3600" dirty="0"/>
          </a:p>
        </p:txBody>
      </p:sp>
      <p:sp>
        <p:nvSpPr>
          <p:cNvPr id="11" name="Rectangle 12">
            <a:extLst>
              <a:ext uri="{FF2B5EF4-FFF2-40B4-BE49-F238E27FC236}">
                <a16:creationId xmlns:a16="http://schemas.microsoft.com/office/drawing/2014/main" id="{53255177-3A23-4BCF-BA31-12F383E0FE06}"/>
              </a:ext>
            </a:extLst>
          </p:cNvPr>
          <p:cNvSpPr/>
          <p:nvPr/>
        </p:nvSpPr>
        <p:spPr bwMode="auto">
          <a:xfrm>
            <a:off x="4357570" y="3429000"/>
            <a:ext cx="6208094" cy="2683360"/>
          </a:xfrm>
          <a:prstGeom prst="rect">
            <a:avLst/>
          </a:prstGeom>
        </p:spPr>
        <p:txBody>
          <a:bodyPr wrap="square">
            <a:noAutofit/>
          </a:bodyPr>
          <a:lstStyle/>
          <a:p>
            <a:pPr>
              <a:lnSpc>
                <a:spcPct val="80000"/>
              </a:lnSpc>
              <a:defRPr/>
            </a:pPr>
            <a:endParaRPr lang="fr-FR" dirty="0">
              <a:solidFill>
                <a:srgbClr val="4472C4"/>
              </a:solidFill>
            </a:endParaRPr>
          </a:p>
          <a:p>
            <a:pPr marL="283879" indent="-283879">
              <a:lnSpc>
                <a:spcPct val="80000"/>
              </a:lnSpc>
              <a:buFont typeface="Arial"/>
              <a:buChar char="•"/>
              <a:defRPr/>
            </a:pPr>
            <a:r>
              <a:rPr lang="fr-FR" sz="1800" b="0" i="0" u="none" strike="noStrike" cap="none" spc="0" dirty="0">
                <a:solidFill>
                  <a:srgbClr val="1F237B"/>
                </a:solidFill>
                <a:latin typeface="+mn-lt"/>
                <a:ea typeface="+mn-lt"/>
                <a:cs typeface="+mn-lt"/>
              </a:rPr>
              <a:t> Taux de facturation du temps d’un employé</a:t>
            </a:r>
            <a:endParaRPr lang="fr-FR" sz="1800" b="0" i="0" u="none" strike="noStrike" cap="none" spc="0" dirty="0">
              <a:solidFill>
                <a:srgbClr val="1F237B"/>
              </a:solidFill>
              <a:latin typeface="Corbel"/>
              <a:ea typeface="Corbel"/>
              <a:cs typeface="Corbel"/>
            </a:endParaRPr>
          </a:p>
          <a:p>
            <a:pPr>
              <a:lnSpc>
                <a:spcPct val="80000"/>
              </a:lnSpc>
              <a:defRPr/>
            </a:pPr>
            <a:r>
              <a:rPr lang="fr-FR" sz="1800" b="0" i="0" u="none" strike="noStrike" cap="none" spc="0" dirty="0">
                <a:solidFill>
                  <a:srgbClr val="1F237B"/>
                </a:solidFill>
                <a:latin typeface="Corbel"/>
                <a:ea typeface="Corbel"/>
                <a:cs typeface="Corbel"/>
              </a:rPr>
              <a:t> </a:t>
            </a: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9" indent="-283879">
              <a:lnSpc>
                <a:spcPct val="80000"/>
              </a:lnSpc>
              <a:buFont typeface="Arial"/>
              <a:buChar char="•"/>
              <a:defRPr/>
            </a:pPr>
            <a:r>
              <a:rPr lang="fr-FR" sz="1800" b="0" i="0" u="none" strike="noStrike" cap="none" spc="0" dirty="0">
                <a:solidFill>
                  <a:srgbClr val="1F237B"/>
                </a:solidFill>
                <a:latin typeface="Corbel"/>
                <a:ea typeface="Corbel"/>
                <a:cs typeface="Corbel"/>
              </a:rPr>
              <a:t>Taux de remplissage de </a:t>
            </a:r>
            <a:r>
              <a:rPr lang="fr-FR" sz="1800" b="0" i="0" u="none" strike="noStrike" cap="none" spc="0" dirty="0" err="1">
                <a:solidFill>
                  <a:srgbClr val="1F237B"/>
                </a:solidFill>
                <a:latin typeface="Corbel"/>
                <a:ea typeface="Corbel"/>
                <a:cs typeface="Corbel"/>
              </a:rPr>
              <a:t>Tock</a:t>
            </a:r>
            <a:r>
              <a:rPr lang="fr-FR" sz="1800" b="0" i="0" u="none" strike="noStrike" cap="none" spc="0" dirty="0">
                <a:solidFill>
                  <a:srgbClr val="1F237B"/>
                </a:solidFill>
                <a:latin typeface="Corbel"/>
                <a:ea typeface="Corbel"/>
                <a:cs typeface="Corbel"/>
              </a:rPr>
              <a:t> par un em</a:t>
            </a:r>
            <a:r>
              <a:rPr lang="fr-FR" dirty="0">
                <a:solidFill>
                  <a:srgbClr val="1F237B"/>
                </a:solidFill>
                <a:latin typeface="Corbel"/>
                <a:ea typeface="Corbel"/>
                <a:cs typeface="Corbel"/>
              </a:rPr>
              <a:t>ployé</a:t>
            </a: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r>
              <a:rPr lang="fr-FR" sz="1800" b="0" i="0" u="none" strike="noStrike" cap="none" spc="0" dirty="0">
                <a:solidFill>
                  <a:srgbClr val="1F237B"/>
                </a:solidFill>
                <a:latin typeface="Corbel"/>
                <a:ea typeface="Corbel"/>
                <a:cs typeface="Corbel"/>
              </a:rPr>
              <a:t>Total de temps sur la période par catégorie d’activité</a:t>
            </a: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p:txBody>
      </p:sp>
      <p:sp>
        <p:nvSpPr>
          <p:cNvPr id="2" name="TextBox 1">
            <a:extLst>
              <a:ext uri="{FF2B5EF4-FFF2-40B4-BE49-F238E27FC236}">
                <a16:creationId xmlns:a16="http://schemas.microsoft.com/office/drawing/2014/main" id="{2CAFDA9F-E188-4535-82C2-DEC78E74571A}"/>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27</a:t>
            </a:r>
          </a:p>
        </p:txBody>
      </p:sp>
      <p:sp>
        <p:nvSpPr>
          <p:cNvPr id="4" name="ZoneTexte 18">
            <a:extLst>
              <a:ext uri="{FF2B5EF4-FFF2-40B4-BE49-F238E27FC236}">
                <a16:creationId xmlns:a16="http://schemas.microsoft.com/office/drawing/2014/main" id="{3BFB4DF8-E643-48C6-BBCF-227C216D8967}"/>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Mission &gt; Rapport </a:t>
            </a:r>
            <a:r>
              <a:rPr lang="fr-FR" dirty="0" err="1">
                <a:solidFill>
                  <a:schemeClr val="bg1"/>
                </a:solidFill>
              </a:rPr>
              <a:t>Staffing</a:t>
            </a:r>
            <a:endParaRPr lang="fr-FR" dirty="0">
              <a:solidFill>
                <a:schemeClr val="bg1"/>
              </a:solidFill>
            </a:endParaRPr>
          </a:p>
        </p:txBody>
      </p:sp>
    </p:spTree>
    <p:extLst>
      <p:ext uri="{BB962C8B-B14F-4D97-AF65-F5344CB8AC3E}">
        <p14:creationId xmlns:p14="http://schemas.microsoft.com/office/powerpoint/2010/main" val="322968275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0D00D10F-3CF3-4C43-820E-18659115A17A}"/>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Rapport de Temps</a:t>
            </a:r>
          </a:p>
        </p:txBody>
      </p:sp>
      <p:sp>
        <p:nvSpPr>
          <p:cNvPr id="5" name="Rectangle 19">
            <a:extLst>
              <a:ext uri="{FF2B5EF4-FFF2-40B4-BE49-F238E27FC236}">
                <a16:creationId xmlns:a16="http://schemas.microsoft.com/office/drawing/2014/main" id="{8FC0E86C-7F3F-4CC3-987B-B791C6E5B0A2}"/>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Taux de facturation</a:t>
            </a:r>
          </a:p>
        </p:txBody>
      </p:sp>
      <p:sp>
        <p:nvSpPr>
          <p:cNvPr id="9" name="TextBox 8">
            <a:extLst>
              <a:ext uri="{FF2B5EF4-FFF2-40B4-BE49-F238E27FC236}">
                <a16:creationId xmlns:a16="http://schemas.microsoft.com/office/drawing/2014/main" id="{FE6491DD-D8E5-4221-A36C-E622A367FD00}"/>
              </a:ext>
            </a:extLst>
          </p:cNvPr>
          <p:cNvSpPr txBox="1"/>
          <p:nvPr/>
        </p:nvSpPr>
        <p:spPr>
          <a:xfrm>
            <a:off x="927206" y="5142879"/>
            <a:ext cx="2731441" cy="646331"/>
          </a:xfrm>
          <a:prstGeom prst="rect">
            <a:avLst/>
          </a:prstGeom>
          <a:noFill/>
        </p:spPr>
        <p:txBody>
          <a:bodyPr wrap="square">
            <a:spAutoFit/>
          </a:bodyPr>
          <a:lstStyle/>
          <a:p>
            <a:pPr algn="ctr"/>
            <a:r>
              <a:rPr lang="fr-FR" sz="3600" dirty="0">
                <a:solidFill>
                  <a:srgbClr val="1F237B"/>
                </a:solidFill>
              </a:rPr>
              <a:t>Temps</a:t>
            </a:r>
            <a:endParaRPr lang="fr-FR" sz="3600" dirty="0"/>
          </a:p>
        </p:txBody>
      </p:sp>
      <p:sp>
        <p:nvSpPr>
          <p:cNvPr id="11" name="Rectangle 12">
            <a:extLst>
              <a:ext uri="{FF2B5EF4-FFF2-40B4-BE49-F238E27FC236}">
                <a16:creationId xmlns:a16="http://schemas.microsoft.com/office/drawing/2014/main" id="{53255177-3A23-4BCF-BA31-12F383E0FE06}"/>
              </a:ext>
            </a:extLst>
          </p:cNvPr>
          <p:cNvSpPr/>
          <p:nvPr/>
        </p:nvSpPr>
        <p:spPr bwMode="auto">
          <a:xfrm>
            <a:off x="4446052" y="3375079"/>
            <a:ext cx="6208094" cy="2683360"/>
          </a:xfrm>
          <a:prstGeom prst="rect">
            <a:avLst/>
          </a:prstGeom>
        </p:spPr>
        <p:txBody>
          <a:bodyPr wrap="square">
            <a:noAutofit/>
          </a:bodyPr>
          <a:lstStyle/>
          <a:p>
            <a:pPr>
              <a:lnSpc>
                <a:spcPct val="80000"/>
              </a:lnSpc>
              <a:defRPr/>
            </a:pPr>
            <a:endParaRPr lang="fr-FR" dirty="0">
              <a:solidFill>
                <a:srgbClr val="4472C4"/>
              </a:solidFill>
            </a:endParaRPr>
          </a:p>
          <a:p>
            <a:pPr marL="283879" indent="-283879">
              <a:lnSpc>
                <a:spcPct val="80000"/>
              </a:lnSpc>
              <a:buFont typeface="Arial"/>
              <a:buChar char="•"/>
              <a:defRPr/>
            </a:pPr>
            <a:r>
              <a:rPr lang="fr-FR" sz="1800" b="0" i="0" u="none" strike="noStrike" cap="none" spc="0" dirty="0">
                <a:solidFill>
                  <a:srgbClr val="1F237B"/>
                </a:solidFill>
                <a:latin typeface="+mn-lt"/>
                <a:ea typeface="+mn-lt"/>
                <a:cs typeface="+mn-lt"/>
              </a:rPr>
              <a:t> </a:t>
            </a:r>
            <a:r>
              <a:rPr lang="fr-FR" dirty="0">
                <a:solidFill>
                  <a:srgbClr val="1F237B"/>
                </a:solidFill>
                <a:ea typeface="+mn-lt"/>
                <a:cs typeface="+mn-lt"/>
              </a:rPr>
              <a:t>Temps passé </a:t>
            </a:r>
            <a:endParaRPr lang="fr-FR" sz="1800" b="0" i="0" u="none" strike="noStrike" cap="none" spc="0" dirty="0">
              <a:solidFill>
                <a:srgbClr val="1F237B"/>
              </a:solidFill>
              <a:latin typeface="Corbel"/>
              <a:ea typeface="Corbel"/>
              <a:cs typeface="Corbel"/>
            </a:endParaRPr>
          </a:p>
          <a:p>
            <a:pPr>
              <a:lnSpc>
                <a:spcPct val="80000"/>
              </a:lnSpc>
              <a:defRPr/>
            </a:pPr>
            <a:r>
              <a:rPr lang="fr-FR" sz="1800" b="0" i="0" u="none" strike="noStrike" cap="none" spc="0" dirty="0">
                <a:solidFill>
                  <a:srgbClr val="1F237B"/>
                </a:solidFill>
                <a:latin typeface="Corbel"/>
                <a:ea typeface="Corbel"/>
                <a:cs typeface="Corbel"/>
              </a:rPr>
              <a:t> </a:t>
            </a: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9" indent="-283879">
              <a:lnSpc>
                <a:spcPct val="80000"/>
              </a:lnSpc>
              <a:buFont typeface="Arial"/>
              <a:buChar char="•"/>
              <a:defRPr/>
            </a:pPr>
            <a:r>
              <a:rPr lang="fr-FR" sz="1800" b="0" i="0" u="none" strike="noStrike" cap="none" spc="0" dirty="0">
                <a:solidFill>
                  <a:srgbClr val="1F237B"/>
                </a:solidFill>
                <a:latin typeface="Corbel"/>
                <a:ea typeface="Corbel"/>
                <a:cs typeface="Corbel"/>
              </a:rPr>
              <a:t>Grouper par utilisateur ou total par activité</a:t>
            </a:r>
          </a:p>
          <a:p>
            <a:pPr marL="283878" indent="-283878">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endParaRPr lang="fr-FR" sz="1800" b="0" i="0" u="none" strike="noStrike" cap="none" spc="0" dirty="0">
              <a:solidFill>
                <a:srgbClr val="1F237B"/>
              </a:solidFill>
              <a:latin typeface="Corbel"/>
              <a:ea typeface="Corbel"/>
              <a:cs typeface="Corbel"/>
            </a:endParaRPr>
          </a:p>
          <a:p>
            <a:pPr marL="283878" indent="-283878">
              <a:lnSpc>
                <a:spcPct val="80000"/>
              </a:lnSpc>
              <a:buFont typeface="Arial"/>
              <a:buChar char="•"/>
              <a:defRPr/>
            </a:pPr>
            <a:r>
              <a:rPr lang="fr-FR" sz="1800" b="0" i="0" u="none" strike="noStrike" cap="none" spc="0" dirty="0">
                <a:solidFill>
                  <a:srgbClr val="1F237B"/>
                </a:solidFill>
                <a:latin typeface="Corbel"/>
                <a:ea typeface="Corbel"/>
                <a:cs typeface="Corbel"/>
              </a:rPr>
              <a:t>Grouper dans le temps : par jours, semaine ou total sur la période</a:t>
            </a:r>
          </a:p>
          <a:p>
            <a:pPr marL="283879" indent="-283879">
              <a:lnSpc>
                <a:spcPct val="80000"/>
              </a:lnSpc>
              <a:buFont typeface="Arial"/>
              <a:buChar char="•"/>
              <a:defRPr/>
            </a:pPr>
            <a:endParaRPr lang="fr-FR" sz="1800" b="0" i="0" u="none" strike="noStrike" cap="none" spc="0" dirty="0">
              <a:solidFill>
                <a:srgbClr val="1F237B"/>
              </a:solidFill>
              <a:latin typeface="Corbel"/>
              <a:ea typeface="Corbel"/>
              <a:cs typeface="Corbel"/>
            </a:endParaRPr>
          </a:p>
        </p:txBody>
      </p:sp>
      <p:pic>
        <p:nvPicPr>
          <p:cNvPr id="2" name="Picture 1" descr="A picture containing clock&#10;&#10;Description automatically generated">
            <a:extLst>
              <a:ext uri="{FF2B5EF4-FFF2-40B4-BE49-F238E27FC236}">
                <a16:creationId xmlns:a16="http://schemas.microsoft.com/office/drawing/2014/main" id="{49A00CB3-7722-4C5E-85C7-E6D38A15E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986" y="3259667"/>
            <a:ext cx="1713879" cy="1713879"/>
          </a:xfrm>
          <a:prstGeom prst="rect">
            <a:avLst/>
          </a:prstGeom>
        </p:spPr>
      </p:pic>
      <p:sp>
        <p:nvSpPr>
          <p:cNvPr id="4" name="TextBox 3">
            <a:extLst>
              <a:ext uri="{FF2B5EF4-FFF2-40B4-BE49-F238E27FC236}">
                <a16:creationId xmlns:a16="http://schemas.microsoft.com/office/drawing/2014/main" id="{A9929DE7-AE72-4883-82D4-95E2B4EDDA62}"/>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28</a:t>
            </a:r>
          </a:p>
        </p:txBody>
      </p:sp>
      <p:sp>
        <p:nvSpPr>
          <p:cNvPr id="6" name="ZoneTexte 18">
            <a:extLst>
              <a:ext uri="{FF2B5EF4-FFF2-40B4-BE49-F238E27FC236}">
                <a16:creationId xmlns:a16="http://schemas.microsoft.com/office/drawing/2014/main" id="{ADC4DADF-D17F-4044-AAA0-2C28E7005B37}"/>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Mission &gt; Rapport Temps</a:t>
            </a:r>
          </a:p>
        </p:txBody>
      </p:sp>
    </p:spTree>
    <p:extLst>
      <p:ext uri="{BB962C8B-B14F-4D97-AF65-F5344CB8AC3E}">
        <p14:creationId xmlns:p14="http://schemas.microsoft.com/office/powerpoint/2010/main" val="283251969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90119444-D2B5-4DF9-8C65-7007C17E840A}"/>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Difficulté</a:t>
            </a:r>
          </a:p>
        </p:txBody>
      </p:sp>
      <p:sp>
        <p:nvSpPr>
          <p:cNvPr id="5" name="Rectangle 19">
            <a:extLst>
              <a:ext uri="{FF2B5EF4-FFF2-40B4-BE49-F238E27FC236}">
                <a16:creationId xmlns:a16="http://schemas.microsoft.com/office/drawing/2014/main" id="{97FB112B-D8F2-40A3-955F-FE29004AFC8D}"/>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Les </a:t>
            </a:r>
            <a:r>
              <a:rPr lang="fr-FR" sz="2000" dirty="0" err="1">
                <a:solidFill>
                  <a:srgbClr val="FCB504"/>
                </a:solidFill>
              </a:rPr>
              <a:t>Governor</a:t>
            </a:r>
            <a:r>
              <a:rPr lang="fr-FR" sz="2000" dirty="0">
                <a:solidFill>
                  <a:srgbClr val="FCB504"/>
                </a:solidFill>
              </a:rPr>
              <a:t> Limits Salesforce</a:t>
            </a:r>
          </a:p>
        </p:txBody>
      </p:sp>
      <p:pic>
        <p:nvPicPr>
          <p:cNvPr id="4" name="Picture 3" descr="A close up of a logo&#10;&#10;Description automatically generated">
            <a:extLst>
              <a:ext uri="{FF2B5EF4-FFF2-40B4-BE49-F238E27FC236}">
                <a16:creationId xmlns:a16="http://schemas.microsoft.com/office/drawing/2014/main" id="{4DCDC788-7CE0-4FBF-9B15-A6312BB0F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189" y="2760136"/>
            <a:ext cx="811104" cy="811104"/>
          </a:xfrm>
          <a:prstGeom prst="rect">
            <a:avLst/>
          </a:prstGeom>
        </p:spPr>
      </p:pic>
      <p:pic>
        <p:nvPicPr>
          <p:cNvPr id="6" name="Picture 5" descr="A close up of a logo&#10;&#10;Description automatically generated">
            <a:extLst>
              <a:ext uri="{FF2B5EF4-FFF2-40B4-BE49-F238E27FC236}">
                <a16:creationId xmlns:a16="http://schemas.microsoft.com/office/drawing/2014/main" id="{AE30E754-3DD3-4306-8971-390F9D4D3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15" y="2375390"/>
            <a:ext cx="811104" cy="811104"/>
          </a:xfrm>
          <a:prstGeom prst="rect">
            <a:avLst/>
          </a:prstGeom>
        </p:spPr>
      </p:pic>
      <p:pic>
        <p:nvPicPr>
          <p:cNvPr id="8" name="Picture 7" descr="A close up of a logo&#10;&#10;Description automatically generated">
            <a:extLst>
              <a:ext uri="{FF2B5EF4-FFF2-40B4-BE49-F238E27FC236}">
                <a16:creationId xmlns:a16="http://schemas.microsoft.com/office/drawing/2014/main" id="{B55BC7D0-CB60-4D1B-9CE7-155458930A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2918" y="2856640"/>
            <a:ext cx="811104" cy="811104"/>
          </a:xfrm>
          <a:prstGeom prst="rect">
            <a:avLst/>
          </a:prstGeom>
        </p:spPr>
      </p:pic>
      <p:pic>
        <p:nvPicPr>
          <p:cNvPr id="10" name="Picture 9" descr="A close up of a logo&#10;&#10;Description automatically generated">
            <a:extLst>
              <a:ext uri="{FF2B5EF4-FFF2-40B4-BE49-F238E27FC236}">
                <a16:creationId xmlns:a16="http://schemas.microsoft.com/office/drawing/2014/main" id="{A9ED5EF8-866A-419E-BBC8-1006FB551B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1296" y="2375390"/>
            <a:ext cx="811104" cy="811104"/>
          </a:xfrm>
          <a:prstGeom prst="rect">
            <a:avLst/>
          </a:prstGeom>
        </p:spPr>
      </p:pic>
      <p:pic>
        <p:nvPicPr>
          <p:cNvPr id="19" name="Picture 18" descr="A close up of a logo&#10;&#10;Description automatically generated">
            <a:extLst>
              <a:ext uri="{FF2B5EF4-FFF2-40B4-BE49-F238E27FC236}">
                <a16:creationId xmlns:a16="http://schemas.microsoft.com/office/drawing/2014/main" id="{B472566E-8E45-41AF-BD2B-83509A433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0922" y="2856640"/>
            <a:ext cx="811104" cy="811104"/>
          </a:xfrm>
          <a:prstGeom prst="rect">
            <a:avLst/>
          </a:prstGeom>
        </p:spPr>
      </p:pic>
      <p:pic>
        <p:nvPicPr>
          <p:cNvPr id="21" name="Picture 20" descr="A close up of a logo&#10;&#10;Description automatically generated">
            <a:extLst>
              <a:ext uri="{FF2B5EF4-FFF2-40B4-BE49-F238E27FC236}">
                <a16:creationId xmlns:a16="http://schemas.microsoft.com/office/drawing/2014/main" id="{73E97E74-DA83-40D4-8D5C-4FE817A24C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851" y="2451088"/>
            <a:ext cx="811104" cy="811104"/>
          </a:xfrm>
          <a:prstGeom prst="rect">
            <a:avLst/>
          </a:prstGeom>
        </p:spPr>
      </p:pic>
      <p:sp>
        <p:nvSpPr>
          <p:cNvPr id="23" name="TextBox 22">
            <a:extLst>
              <a:ext uri="{FF2B5EF4-FFF2-40B4-BE49-F238E27FC236}">
                <a16:creationId xmlns:a16="http://schemas.microsoft.com/office/drawing/2014/main" id="{F10F0BEA-60E5-4F13-B66F-F663641A61E9}"/>
              </a:ext>
            </a:extLst>
          </p:cNvPr>
          <p:cNvSpPr txBox="1"/>
          <p:nvPr/>
        </p:nvSpPr>
        <p:spPr>
          <a:xfrm>
            <a:off x="3225929" y="2780942"/>
            <a:ext cx="8099084" cy="646331"/>
          </a:xfrm>
          <a:prstGeom prst="rect">
            <a:avLst/>
          </a:prstGeom>
          <a:noFill/>
        </p:spPr>
        <p:txBody>
          <a:bodyPr wrap="square">
            <a:spAutoFit/>
          </a:bodyPr>
          <a:lstStyle/>
          <a:p>
            <a:pPr algn="ctr"/>
            <a:r>
              <a:rPr lang="fr-FR" sz="3600" dirty="0" err="1">
                <a:solidFill>
                  <a:srgbClr val="1F237B"/>
                </a:solidFill>
              </a:rPr>
              <a:t>Tock</a:t>
            </a:r>
            <a:r>
              <a:rPr lang="fr-FR" sz="3600" dirty="0">
                <a:solidFill>
                  <a:srgbClr val="1F237B"/>
                </a:solidFill>
              </a:rPr>
              <a:t> produit beaucoup de données</a:t>
            </a:r>
            <a:endParaRPr lang="fr-FR" sz="3600" dirty="0"/>
          </a:p>
        </p:txBody>
      </p:sp>
      <p:sp>
        <p:nvSpPr>
          <p:cNvPr id="24" name="Arrow: Right 23">
            <a:extLst>
              <a:ext uri="{FF2B5EF4-FFF2-40B4-BE49-F238E27FC236}">
                <a16:creationId xmlns:a16="http://schemas.microsoft.com/office/drawing/2014/main" id="{98780458-DE3D-432C-8DC0-0752EC2EEE9E}"/>
              </a:ext>
            </a:extLst>
          </p:cNvPr>
          <p:cNvSpPr/>
          <p:nvPr/>
        </p:nvSpPr>
        <p:spPr>
          <a:xfrm>
            <a:off x="535093" y="4036907"/>
            <a:ext cx="914400" cy="447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extBox 25">
            <a:extLst>
              <a:ext uri="{FF2B5EF4-FFF2-40B4-BE49-F238E27FC236}">
                <a16:creationId xmlns:a16="http://schemas.microsoft.com/office/drawing/2014/main" id="{0946325A-D878-4983-8F95-EF02741FC116}"/>
              </a:ext>
            </a:extLst>
          </p:cNvPr>
          <p:cNvSpPr txBox="1"/>
          <p:nvPr/>
        </p:nvSpPr>
        <p:spPr>
          <a:xfrm>
            <a:off x="992293" y="3908523"/>
            <a:ext cx="4612559" cy="646331"/>
          </a:xfrm>
          <a:prstGeom prst="rect">
            <a:avLst/>
          </a:prstGeom>
          <a:noFill/>
        </p:spPr>
        <p:txBody>
          <a:bodyPr wrap="square">
            <a:spAutoFit/>
          </a:bodyPr>
          <a:lstStyle/>
          <a:p>
            <a:pPr algn="ctr"/>
            <a:r>
              <a:rPr lang="fr-FR" sz="3600" dirty="0">
                <a:solidFill>
                  <a:srgbClr val="1F237B"/>
                </a:solidFill>
              </a:rPr>
              <a:t>Beaucoup de lignes</a:t>
            </a:r>
            <a:endParaRPr lang="fr-FR" sz="3600" b="1" dirty="0"/>
          </a:p>
        </p:txBody>
      </p:sp>
      <p:pic>
        <p:nvPicPr>
          <p:cNvPr id="28" name="Picture 27" descr="A picture containing clock, drawing&#10;&#10;Description automatically generated">
            <a:extLst>
              <a:ext uri="{FF2B5EF4-FFF2-40B4-BE49-F238E27FC236}">
                <a16:creationId xmlns:a16="http://schemas.microsoft.com/office/drawing/2014/main" id="{C601E7BD-5F14-422F-8E8A-A21DE1A4FF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125" y="3780068"/>
            <a:ext cx="903239" cy="903239"/>
          </a:xfrm>
          <a:prstGeom prst="rect">
            <a:avLst/>
          </a:prstGeom>
        </p:spPr>
      </p:pic>
      <p:sp>
        <p:nvSpPr>
          <p:cNvPr id="30" name="TextBox 29">
            <a:extLst>
              <a:ext uri="{FF2B5EF4-FFF2-40B4-BE49-F238E27FC236}">
                <a16:creationId xmlns:a16="http://schemas.microsoft.com/office/drawing/2014/main" id="{E00441DC-E87E-4A64-9ECE-716C8FA62967}"/>
              </a:ext>
            </a:extLst>
          </p:cNvPr>
          <p:cNvSpPr txBox="1"/>
          <p:nvPr/>
        </p:nvSpPr>
        <p:spPr>
          <a:xfrm>
            <a:off x="8067039" y="3908523"/>
            <a:ext cx="3183185" cy="707886"/>
          </a:xfrm>
          <a:prstGeom prst="rect">
            <a:avLst/>
          </a:prstGeom>
          <a:noFill/>
        </p:spPr>
        <p:txBody>
          <a:bodyPr wrap="square">
            <a:spAutoFit/>
          </a:bodyPr>
          <a:lstStyle/>
          <a:p>
            <a:pPr algn="ctr"/>
            <a:r>
              <a:rPr lang="fr-FR" sz="2000" dirty="0">
                <a:solidFill>
                  <a:srgbClr val="FF0000"/>
                </a:solidFill>
              </a:rPr>
              <a:t>Pas + de 50k lignes en webservice synchrone</a:t>
            </a:r>
          </a:p>
        </p:txBody>
      </p:sp>
      <p:pic>
        <p:nvPicPr>
          <p:cNvPr id="32" name="Picture 31">
            <a:extLst>
              <a:ext uri="{FF2B5EF4-FFF2-40B4-BE49-F238E27FC236}">
                <a16:creationId xmlns:a16="http://schemas.microsoft.com/office/drawing/2014/main" id="{F2BF76BD-F990-4109-845F-8594292DCF09}"/>
              </a:ext>
            </a:extLst>
          </p:cNvPr>
          <p:cNvPicPr>
            <a:picLocks noChangeAspect="1"/>
          </p:cNvPicPr>
          <p:nvPr/>
        </p:nvPicPr>
        <p:blipFill>
          <a:blip r:embed="rId5"/>
          <a:stretch/>
        </p:blipFill>
        <p:spPr bwMode="auto">
          <a:xfrm>
            <a:off x="6279992" y="3547160"/>
            <a:ext cx="2588009" cy="1369056"/>
          </a:xfrm>
          <a:prstGeom prst="rect">
            <a:avLst/>
          </a:prstGeom>
        </p:spPr>
      </p:pic>
      <p:sp>
        <p:nvSpPr>
          <p:cNvPr id="34" name="Arrow: Right 33">
            <a:extLst>
              <a:ext uri="{FF2B5EF4-FFF2-40B4-BE49-F238E27FC236}">
                <a16:creationId xmlns:a16="http://schemas.microsoft.com/office/drawing/2014/main" id="{946DACD9-E13C-4432-A8EA-3875BC1C41B5}"/>
              </a:ext>
            </a:extLst>
          </p:cNvPr>
          <p:cNvSpPr/>
          <p:nvPr/>
        </p:nvSpPr>
        <p:spPr>
          <a:xfrm>
            <a:off x="1664185" y="5276742"/>
            <a:ext cx="871055" cy="4258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Picture 35" descr="A picture containing object, clock, light&#10;&#10;Description automatically generated">
            <a:extLst>
              <a:ext uri="{FF2B5EF4-FFF2-40B4-BE49-F238E27FC236}">
                <a16:creationId xmlns:a16="http://schemas.microsoft.com/office/drawing/2014/main" id="{D4F59919-1AC1-4B41-8E57-A4BE717B57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881" y="4683238"/>
            <a:ext cx="1446629" cy="1446629"/>
          </a:xfrm>
          <a:prstGeom prst="rect">
            <a:avLst/>
          </a:prstGeom>
        </p:spPr>
      </p:pic>
      <p:pic>
        <p:nvPicPr>
          <p:cNvPr id="38" name="Picture 37" descr="A close up of a logo&#10;&#10;Description automatically generated">
            <a:extLst>
              <a:ext uri="{FF2B5EF4-FFF2-40B4-BE49-F238E27FC236}">
                <a16:creationId xmlns:a16="http://schemas.microsoft.com/office/drawing/2014/main" id="{9D057626-F5C1-4672-81B6-87A780D542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7239" y="4892137"/>
            <a:ext cx="1152753" cy="1152753"/>
          </a:xfrm>
          <a:prstGeom prst="rect">
            <a:avLst/>
          </a:prstGeom>
        </p:spPr>
      </p:pic>
      <p:sp>
        <p:nvSpPr>
          <p:cNvPr id="40" name="TextBox 39">
            <a:extLst>
              <a:ext uri="{FF2B5EF4-FFF2-40B4-BE49-F238E27FC236}">
                <a16:creationId xmlns:a16="http://schemas.microsoft.com/office/drawing/2014/main" id="{7BFF420A-B3B3-4F19-8FA9-D093B2D2BB39}"/>
              </a:ext>
            </a:extLst>
          </p:cNvPr>
          <p:cNvSpPr txBox="1"/>
          <p:nvPr/>
        </p:nvSpPr>
        <p:spPr>
          <a:xfrm>
            <a:off x="2529978" y="4892137"/>
            <a:ext cx="2602524" cy="1200329"/>
          </a:xfrm>
          <a:prstGeom prst="rect">
            <a:avLst/>
          </a:prstGeom>
          <a:noFill/>
        </p:spPr>
        <p:txBody>
          <a:bodyPr wrap="square">
            <a:spAutoFit/>
          </a:bodyPr>
          <a:lstStyle/>
          <a:p>
            <a:pPr algn="ctr"/>
            <a:r>
              <a:rPr lang="fr-FR" sz="3600" dirty="0">
                <a:solidFill>
                  <a:srgbClr val="1F237B"/>
                </a:solidFill>
              </a:rPr>
              <a:t>Batch asynchrone</a:t>
            </a:r>
            <a:endParaRPr lang="fr-FR" sz="3600" dirty="0"/>
          </a:p>
        </p:txBody>
      </p:sp>
      <p:sp>
        <p:nvSpPr>
          <p:cNvPr id="42" name="Arrow: Right 41">
            <a:extLst>
              <a:ext uri="{FF2B5EF4-FFF2-40B4-BE49-F238E27FC236}">
                <a16:creationId xmlns:a16="http://schemas.microsoft.com/office/drawing/2014/main" id="{207E38AD-D437-43CA-B386-6B9C4C43F15F}"/>
              </a:ext>
            </a:extLst>
          </p:cNvPr>
          <p:cNvSpPr/>
          <p:nvPr/>
        </p:nvSpPr>
        <p:spPr>
          <a:xfrm>
            <a:off x="6640572" y="5243602"/>
            <a:ext cx="871055" cy="4258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TextBox 43">
            <a:extLst>
              <a:ext uri="{FF2B5EF4-FFF2-40B4-BE49-F238E27FC236}">
                <a16:creationId xmlns:a16="http://schemas.microsoft.com/office/drawing/2014/main" id="{2FD8F323-539A-4FDF-A673-E2BE14913AB9}"/>
              </a:ext>
            </a:extLst>
          </p:cNvPr>
          <p:cNvSpPr txBox="1"/>
          <p:nvPr/>
        </p:nvSpPr>
        <p:spPr>
          <a:xfrm>
            <a:off x="7566739" y="4889501"/>
            <a:ext cx="2602524" cy="1200329"/>
          </a:xfrm>
          <a:prstGeom prst="rect">
            <a:avLst/>
          </a:prstGeom>
          <a:noFill/>
        </p:spPr>
        <p:txBody>
          <a:bodyPr wrap="square">
            <a:spAutoFit/>
          </a:bodyPr>
          <a:lstStyle/>
          <a:p>
            <a:pPr algn="ctr"/>
            <a:r>
              <a:rPr lang="fr-FR" sz="3600" dirty="0">
                <a:solidFill>
                  <a:srgbClr val="1F237B"/>
                </a:solidFill>
              </a:rPr>
              <a:t>Envoi par</a:t>
            </a:r>
          </a:p>
          <a:p>
            <a:pPr algn="ctr"/>
            <a:r>
              <a:rPr lang="fr-FR" sz="3600" dirty="0">
                <a:solidFill>
                  <a:srgbClr val="1F237B"/>
                </a:solidFill>
              </a:rPr>
              <a:t>Email</a:t>
            </a:r>
            <a:endParaRPr lang="fr-FR" sz="3600" dirty="0"/>
          </a:p>
        </p:txBody>
      </p:sp>
      <p:pic>
        <p:nvPicPr>
          <p:cNvPr id="46" name="Picture 45" descr="A close up of a sign&#10;&#10;Description automatically generated">
            <a:extLst>
              <a:ext uri="{FF2B5EF4-FFF2-40B4-BE49-F238E27FC236}">
                <a16:creationId xmlns:a16="http://schemas.microsoft.com/office/drawing/2014/main" id="{6F5B0D71-E54F-4204-8366-E8C8A326E4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41248" y="4708788"/>
            <a:ext cx="1561753" cy="1561753"/>
          </a:xfrm>
          <a:prstGeom prst="rect">
            <a:avLst/>
          </a:prstGeom>
        </p:spPr>
      </p:pic>
      <p:sp>
        <p:nvSpPr>
          <p:cNvPr id="25" name="TextBox 24">
            <a:extLst>
              <a:ext uri="{FF2B5EF4-FFF2-40B4-BE49-F238E27FC236}">
                <a16:creationId xmlns:a16="http://schemas.microsoft.com/office/drawing/2014/main" id="{6CD6DC29-8180-48C8-A769-6FFB5C5AAA9E}"/>
              </a:ext>
            </a:extLst>
          </p:cNvPr>
          <p:cNvSpPr txBox="1"/>
          <p:nvPr/>
        </p:nvSpPr>
        <p:spPr>
          <a:xfrm>
            <a:off x="5206786" y="3875706"/>
            <a:ext cx="1600021" cy="769441"/>
          </a:xfrm>
          <a:prstGeom prst="rect">
            <a:avLst/>
          </a:prstGeom>
          <a:noFill/>
        </p:spPr>
        <p:txBody>
          <a:bodyPr wrap="square">
            <a:spAutoFit/>
          </a:bodyPr>
          <a:lstStyle/>
          <a:p>
            <a:r>
              <a:rPr lang="fr-FR" sz="4400" b="1" dirty="0">
                <a:solidFill>
                  <a:srgbClr val="1F237B"/>
                </a:solidFill>
              </a:rPr>
              <a:t>MAIS</a:t>
            </a:r>
            <a:endParaRPr lang="fr-FR" sz="4400" dirty="0"/>
          </a:p>
        </p:txBody>
      </p:sp>
      <p:sp>
        <p:nvSpPr>
          <p:cNvPr id="2" name="TextBox 1">
            <a:extLst>
              <a:ext uri="{FF2B5EF4-FFF2-40B4-BE49-F238E27FC236}">
                <a16:creationId xmlns:a16="http://schemas.microsoft.com/office/drawing/2014/main" id="{DD562CFF-5264-4486-9471-56D3FB897D44}"/>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29</a:t>
            </a:r>
          </a:p>
        </p:txBody>
      </p:sp>
      <p:sp>
        <p:nvSpPr>
          <p:cNvPr id="7" name="ZoneTexte 18">
            <a:extLst>
              <a:ext uri="{FF2B5EF4-FFF2-40B4-BE49-F238E27FC236}">
                <a16:creationId xmlns:a16="http://schemas.microsoft.com/office/drawing/2014/main" id="{B1A845D2-4FF9-420D-AE3F-F48387D9066C}"/>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Mission &gt; Difficulté</a:t>
            </a:r>
          </a:p>
        </p:txBody>
      </p:sp>
    </p:spTree>
    <p:extLst>
      <p:ext uri="{BB962C8B-B14F-4D97-AF65-F5344CB8AC3E}">
        <p14:creationId xmlns:p14="http://schemas.microsoft.com/office/powerpoint/2010/main" val="221061390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10"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p:bldP spid="30" grpId="0"/>
      <p:bldP spid="34" grpId="0" animBg="1"/>
      <p:bldP spid="40" grpId="0"/>
      <p:bldP spid="42" grpId="0" animBg="1"/>
      <p:bldP spid="4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2E631-8EE9-4A06-B5AD-11791910A02A}"/>
              </a:ext>
            </a:extLst>
          </p:cNvPr>
          <p:cNvSpPr/>
          <p:nvPr/>
        </p:nvSpPr>
        <p:spPr>
          <a:xfrm>
            <a:off x="561908" y="2006600"/>
            <a:ext cx="11166671" cy="4515498"/>
          </a:xfrm>
          <a:prstGeom prst="rect">
            <a:avLst/>
          </a:prstGeom>
          <a:solidFill>
            <a:schemeClr val="tx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 name="Title 1">
            <a:extLst>
              <a:ext uri="{FF2B5EF4-FFF2-40B4-BE49-F238E27FC236}">
                <a16:creationId xmlns:a16="http://schemas.microsoft.com/office/drawing/2014/main" id="{4A321C08-0DB9-4D1F-A594-CA6662BEF04C}"/>
              </a:ext>
            </a:extLst>
          </p:cNvPr>
          <p:cNvSpPr>
            <a:spLocks noGrp="1"/>
          </p:cNvSpPr>
          <p:nvPr>
            <p:ph type="title"/>
          </p:nvPr>
        </p:nvSpPr>
        <p:spPr/>
        <p:txBody>
          <a:bodyPr/>
          <a:lstStyle/>
          <a:p>
            <a:r>
              <a:rPr lang="fr-FR" dirty="0"/>
              <a:t>Bilan</a:t>
            </a:r>
          </a:p>
        </p:txBody>
      </p:sp>
      <p:sp>
        <p:nvSpPr>
          <p:cNvPr id="3" name="Text Placeholder 2">
            <a:extLst>
              <a:ext uri="{FF2B5EF4-FFF2-40B4-BE49-F238E27FC236}">
                <a16:creationId xmlns:a16="http://schemas.microsoft.com/office/drawing/2014/main" id="{973539B2-C187-45B7-9299-82DB38220C0B}"/>
              </a:ext>
            </a:extLst>
          </p:cNvPr>
          <p:cNvSpPr>
            <a:spLocks noGrp="1"/>
          </p:cNvSpPr>
          <p:nvPr>
            <p:ph type="body" idx="1"/>
          </p:nvPr>
        </p:nvSpPr>
        <p:spPr/>
        <p:txBody>
          <a:bodyPr/>
          <a:lstStyle/>
          <a:p>
            <a:r>
              <a:rPr lang="fr-FR" dirty="0"/>
              <a:t>Compétences acquises et Objectifs</a:t>
            </a:r>
          </a:p>
        </p:txBody>
      </p:sp>
      <p:sp>
        <p:nvSpPr>
          <p:cNvPr id="4" name="TextBox 3">
            <a:extLst>
              <a:ext uri="{FF2B5EF4-FFF2-40B4-BE49-F238E27FC236}">
                <a16:creationId xmlns:a16="http://schemas.microsoft.com/office/drawing/2014/main" id="{3AEFACB9-3022-4164-A732-1FC175E95519}"/>
              </a:ext>
            </a:extLst>
          </p:cNvPr>
          <p:cNvSpPr txBox="1"/>
          <p:nvPr/>
        </p:nvSpPr>
        <p:spPr bwMode="auto">
          <a:xfrm>
            <a:off x="11294367" y="6115051"/>
            <a:ext cx="528034" cy="369332"/>
          </a:xfrm>
          <a:prstGeom prst="rect">
            <a:avLst/>
          </a:prstGeom>
          <a:noFill/>
        </p:spPr>
        <p:txBody>
          <a:bodyPr wrap="square" rtlCol="0">
            <a:spAutoFit/>
          </a:bodyPr>
          <a:lstStyle/>
          <a:p>
            <a:r>
              <a:rPr lang="fr-FR" dirty="0">
                <a:solidFill>
                  <a:schemeClr val="bg1"/>
                </a:solidFill>
              </a:rPr>
              <a:t>30</a:t>
            </a:r>
          </a:p>
        </p:txBody>
      </p:sp>
    </p:spTree>
    <p:extLst>
      <p:ext uri="{BB962C8B-B14F-4D97-AF65-F5344CB8AC3E}">
        <p14:creationId xmlns:p14="http://schemas.microsoft.com/office/powerpoint/2010/main" val="3134624404"/>
      </p:ext>
    </p:extLst>
  </p:cSld>
  <p:clrMapOvr>
    <a:masterClrMapping/>
  </p:clrMapOvr>
  <mc:AlternateContent xmlns:mc="http://schemas.openxmlformats.org/markup-compatibility/2006" xmlns:p14="http://schemas.microsoft.com/office/powerpoint/2010/main">
    <mc:Choice Requires="p14">
      <p:transition spd="slow" p14:dur="800" advClick="0" advTm="5000">
        <p14:flythrough/>
      </p:transition>
    </mc:Choice>
    <mc:Fallback xmlns="">
      <p:transition spd="slow" advClick="0" advTm="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15C91BE-E3AD-4BC0-9118-683ED494E85D}"/>
              </a:ext>
            </a:extLst>
          </p:cNvPr>
          <p:cNvPicPr>
            <a:picLocks noChangeAspect="1"/>
          </p:cNvPicPr>
          <p:nvPr/>
        </p:nvPicPr>
        <p:blipFill>
          <a:blip r:embed="rId3"/>
          <a:stretch/>
        </p:blipFill>
        <p:spPr bwMode="auto">
          <a:xfrm>
            <a:off x="307528" y="2305868"/>
            <a:ext cx="2588009" cy="1369056"/>
          </a:xfrm>
          <a:prstGeom prst="rect">
            <a:avLst/>
          </a:prstGeom>
        </p:spPr>
      </p:pic>
      <p:sp>
        <p:nvSpPr>
          <p:cNvPr id="11" name="TextBox 10">
            <a:extLst>
              <a:ext uri="{FF2B5EF4-FFF2-40B4-BE49-F238E27FC236}">
                <a16:creationId xmlns:a16="http://schemas.microsoft.com/office/drawing/2014/main" id="{996494B4-62A8-4A9C-B8C3-D5BC8168228C}"/>
              </a:ext>
            </a:extLst>
          </p:cNvPr>
          <p:cNvSpPr txBox="1"/>
          <p:nvPr/>
        </p:nvSpPr>
        <p:spPr>
          <a:xfrm>
            <a:off x="2790029" y="2728786"/>
            <a:ext cx="8230386" cy="523220"/>
          </a:xfrm>
          <a:prstGeom prst="rect">
            <a:avLst/>
          </a:prstGeom>
          <a:noFill/>
        </p:spPr>
        <p:txBody>
          <a:bodyPr wrap="square">
            <a:spAutoFit/>
          </a:bodyPr>
          <a:lstStyle/>
          <a:p>
            <a:r>
              <a:rPr lang="fr-FR" sz="2800" dirty="0">
                <a:solidFill>
                  <a:srgbClr val="1F237B"/>
                </a:solidFill>
              </a:rPr>
              <a:t>Développer d’applications sur Salesforce</a:t>
            </a:r>
            <a:endParaRPr lang="fr-FR" sz="2800" dirty="0"/>
          </a:p>
        </p:txBody>
      </p:sp>
      <p:pic>
        <p:nvPicPr>
          <p:cNvPr id="13" name="Picture 12" descr="A picture containing sitting, orange, city, drawing&#10;&#10;Description automatically generated">
            <a:extLst>
              <a:ext uri="{FF2B5EF4-FFF2-40B4-BE49-F238E27FC236}">
                <a16:creationId xmlns:a16="http://schemas.microsoft.com/office/drawing/2014/main" id="{279C7F1A-99C9-4E24-8C65-CF4789AECF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466" y="3674924"/>
            <a:ext cx="1524132" cy="1524132"/>
          </a:xfrm>
          <a:prstGeom prst="rect">
            <a:avLst/>
          </a:prstGeom>
        </p:spPr>
      </p:pic>
      <p:sp>
        <p:nvSpPr>
          <p:cNvPr id="14" name="TextBox 13">
            <a:extLst>
              <a:ext uri="{FF2B5EF4-FFF2-40B4-BE49-F238E27FC236}">
                <a16:creationId xmlns:a16="http://schemas.microsoft.com/office/drawing/2014/main" id="{D9523AFC-600A-472A-99C9-BC8BA9F0F656}"/>
              </a:ext>
            </a:extLst>
          </p:cNvPr>
          <p:cNvSpPr txBox="1"/>
          <p:nvPr/>
        </p:nvSpPr>
        <p:spPr>
          <a:xfrm>
            <a:off x="2790029" y="4097842"/>
            <a:ext cx="9686255" cy="523220"/>
          </a:xfrm>
          <a:prstGeom prst="rect">
            <a:avLst/>
          </a:prstGeom>
          <a:noFill/>
        </p:spPr>
        <p:txBody>
          <a:bodyPr wrap="square">
            <a:spAutoFit/>
          </a:bodyPr>
          <a:lstStyle/>
          <a:p>
            <a:r>
              <a:rPr lang="fr-FR" sz="2800" dirty="0">
                <a:solidFill>
                  <a:srgbClr val="1F237B"/>
                </a:solidFill>
              </a:rPr>
              <a:t>Bonne connaissance de l’</a:t>
            </a:r>
            <a:r>
              <a:rPr lang="fr-FR" sz="2800" dirty="0" err="1">
                <a:solidFill>
                  <a:srgbClr val="1F237B"/>
                </a:solidFill>
              </a:rPr>
              <a:t>Org</a:t>
            </a:r>
            <a:r>
              <a:rPr lang="fr-FR" sz="2800" dirty="0">
                <a:solidFill>
                  <a:srgbClr val="1F237B"/>
                </a:solidFill>
              </a:rPr>
              <a:t> Salesforce d’Edifixio</a:t>
            </a:r>
            <a:endParaRPr lang="fr-FR" sz="2800" dirty="0"/>
          </a:p>
        </p:txBody>
      </p:sp>
      <p:pic>
        <p:nvPicPr>
          <p:cNvPr id="16" name="Picture 15" descr="A close up of a logo&#10;&#10;Description automatically generated">
            <a:extLst>
              <a:ext uri="{FF2B5EF4-FFF2-40B4-BE49-F238E27FC236}">
                <a16:creationId xmlns:a16="http://schemas.microsoft.com/office/drawing/2014/main" id="{345C5236-80B9-400B-A4EA-23AC025CFF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575" y="5199056"/>
            <a:ext cx="1227751" cy="1227751"/>
          </a:xfrm>
          <a:prstGeom prst="rect">
            <a:avLst/>
          </a:prstGeom>
        </p:spPr>
      </p:pic>
      <p:sp>
        <p:nvSpPr>
          <p:cNvPr id="17" name="TextBox 16">
            <a:extLst>
              <a:ext uri="{FF2B5EF4-FFF2-40B4-BE49-F238E27FC236}">
                <a16:creationId xmlns:a16="http://schemas.microsoft.com/office/drawing/2014/main" id="{88279A29-A241-471F-8631-5BF4EBD1DC2D}"/>
              </a:ext>
            </a:extLst>
          </p:cNvPr>
          <p:cNvSpPr txBox="1"/>
          <p:nvPr/>
        </p:nvSpPr>
        <p:spPr>
          <a:xfrm>
            <a:off x="2790029" y="5639427"/>
            <a:ext cx="9686255" cy="523220"/>
          </a:xfrm>
          <a:prstGeom prst="rect">
            <a:avLst/>
          </a:prstGeom>
          <a:noFill/>
        </p:spPr>
        <p:txBody>
          <a:bodyPr wrap="square">
            <a:spAutoFit/>
          </a:bodyPr>
          <a:lstStyle/>
          <a:p>
            <a:r>
              <a:rPr lang="fr-FR" sz="2800" dirty="0">
                <a:solidFill>
                  <a:srgbClr val="1F237B"/>
                </a:solidFill>
              </a:rPr>
              <a:t>Ecouter et Comprendre le besoin</a:t>
            </a:r>
            <a:endParaRPr lang="fr-FR" sz="2800" dirty="0"/>
          </a:p>
        </p:txBody>
      </p:sp>
      <p:sp>
        <p:nvSpPr>
          <p:cNvPr id="3" name="Rectangle 19">
            <a:extLst>
              <a:ext uri="{FF2B5EF4-FFF2-40B4-BE49-F238E27FC236}">
                <a16:creationId xmlns:a16="http://schemas.microsoft.com/office/drawing/2014/main" id="{3A26B91A-F8BB-4EC3-A4E4-3C0EA0D11342}"/>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Compétences acquises</a:t>
            </a:r>
          </a:p>
        </p:txBody>
      </p:sp>
      <p:sp>
        <p:nvSpPr>
          <p:cNvPr id="4" name="ZoneTexte 18">
            <a:extLst>
              <a:ext uri="{FF2B5EF4-FFF2-40B4-BE49-F238E27FC236}">
                <a16:creationId xmlns:a16="http://schemas.microsoft.com/office/drawing/2014/main" id="{4CF31E62-16AC-40E7-AA78-ADACD148781F}"/>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Bilan</a:t>
            </a:r>
          </a:p>
        </p:txBody>
      </p:sp>
      <p:sp>
        <p:nvSpPr>
          <p:cNvPr id="5" name="TextBox 4">
            <a:extLst>
              <a:ext uri="{FF2B5EF4-FFF2-40B4-BE49-F238E27FC236}">
                <a16:creationId xmlns:a16="http://schemas.microsoft.com/office/drawing/2014/main" id="{5236FBD5-2F58-48DB-9577-DE09E9DADF13}"/>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31</a:t>
            </a:r>
          </a:p>
        </p:txBody>
      </p:sp>
      <p:sp>
        <p:nvSpPr>
          <p:cNvPr id="6" name="ZoneTexte 18">
            <a:extLst>
              <a:ext uri="{FF2B5EF4-FFF2-40B4-BE49-F238E27FC236}">
                <a16:creationId xmlns:a16="http://schemas.microsoft.com/office/drawing/2014/main" id="{E3DA1F72-EDEF-4469-8E3C-50FBCF4389EA}"/>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Bilan &gt; Compétences acquises</a:t>
            </a:r>
          </a:p>
        </p:txBody>
      </p:sp>
    </p:spTree>
    <p:extLst>
      <p:ext uri="{BB962C8B-B14F-4D97-AF65-F5344CB8AC3E}">
        <p14:creationId xmlns:p14="http://schemas.microsoft.com/office/powerpoint/2010/main" val="333466180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59323061-DE23-48E5-BF07-57B72DED9B49}"/>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Bilan</a:t>
            </a:r>
          </a:p>
        </p:txBody>
      </p:sp>
      <p:pic>
        <p:nvPicPr>
          <p:cNvPr id="2050" name="Picture 2" descr="Expertise et certifications sur les outils Salesforce - Expert Salesforce  CRM et AWS">
            <a:extLst>
              <a:ext uri="{FF2B5EF4-FFF2-40B4-BE49-F238E27FC236}">
                <a16:creationId xmlns:a16="http://schemas.microsoft.com/office/drawing/2014/main" id="{94F2F66E-8DBA-4868-8AD4-0A4378FF9F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047" t="24343" r="28217" b="4534"/>
          <a:stretch/>
        </p:blipFill>
        <p:spPr bwMode="auto">
          <a:xfrm>
            <a:off x="1388153" y="2417885"/>
            <a:ext cx="1090246" cy="13100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6B06BEB-91BB-474F-B99F-84BA81BD5E2C}"/>
              </a:ext>
            </a:extLst>
          </p:cNvPr>
          <p:cNvSpPr txBox="1"/>
          <p:nvPr/>
        </p:nvSpPr>
        <p:spPr>
          <a:xfrm>
            <a:off x="2790029" y="2728786"/>
            <a:ext cx="8230386" cy="523220"/>
          </a:xfrm>
          <a:prstGeom prst="rect">
            <a:avLst/>
          </a:prstGeom>
          <a:noFill/>
        </p:spPr>
        <p:txBody>
          <a:bodyPr wrap="square">
            <a:spAutoFit/>
          </a:bodyPr>
          <a:lstStyle/>
          <a:p>
            <a:r>
              <a:rPr lang="fr-FR" sz="2800" dirty="0">
                <a:solidFill>
                  <a:srgbClr val="1F237B"/>
                </a:solidFill>
              </a:rPr>
              <a:t>Certification Salesforce </a:t>
            </a:r>
            <a:r>
              <a:rPr lang="fr-FR" sz="2800" dirty="0" err="1">
                <a:solidFill>
                  <a:srgbClr val="1F237B"/>
                </a:solidFill>
              </a:rPr>
              <a:t>Developer</a:t>
            </a:r>
            <a:r>
              <a:rPr lang="fr-FR" sz="2800" dirty="0">
                <a:solidFill>
                  <a:srgbClr val="1F237B"/>
                </a:solidFill>
              </a:rPr>
              <a:t> I</a:t>
            </a:r>
            <a:endParaRPr lang="fr-FR" sz="2800" dirty="0"/>
          </a:p>
        </p:txBody>
      </p:sp>
      <p:pic>
        <p:nvPicPr>
          <p:cNvPr id="2" name="Picture 1" descr="A close up of a logo&#10;&#10;Description automatically generated">
            <a:extLst>
              <a:ext uri="{FF2B5EF4-FFF2-40B4-BE49-F238E27FC236}">
                <a16:creationId xmlns:a16="http://schemas.microsoft.com/office/drawing/2014/main" id="{BAD7B30C-4FEA-418F-9D77-299FCE7EE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3163" y="3928057"/>
            <a:ext cx="860226" cy="860226"/>
          </a:xfrm>
          <a:prstGeom prst="rect">
            <a:avLst/>
          </a:prstGeom>
        </p:spPr>
      </p:pic>
      <p:sp>
        <p:nvSpPr>
          <p:cNvPr id="10" name="TextBox 9">
            <a:extLst>
              <a:ext uri="{FF2B5EF4-FFF2-40B4-BE49-F238E27FC236}">
                <a16:creationId xmlns:a16="http://schemas.microsoft.com/office/drawing/2014/main" id="{54873AFE-9A0D-4276-9C67-C8FBA153C2A9}"/>
              </a:ext>
            </a:extLst>
          </p:cNvPr>
          <p:cNvSpPr txBox="1"/>
          <p:nvPr/>
        </p:nvSpPr>
        <p:spPr>
          <a:xfrm>
            <a:off x="2790029" y="4096560"/>
            <a:ext cx="8230386" cy="523220"/>
          </a:xfrm>
          <a:prstGeom prst="rect">
            <a:avLst/>
          </a:prstGeom>
          <a:noFill/>
        </p:spPr>
        <p:txBody>
          <a:bodyPr wrap="square">
            <a:spAutoFit/>
          </a:bodyPr>
          <a:lstStyle/>
          <a:p>
            <a:r>
              <a:rPr lang="fr-FR" sz="2800" dirty="0">
                <a:solidFill>
                  <a:srgbClr val="1F237B"/>
                </a:solidFill>
              </a:rPr>
              <a:t>Développement de l’application </a:t>
            </a:r>
            <a:r>
              <a:rPr lang="fr-FR" sz="2800" dirty="0" err="1">
                <a:solidFill>
                  <a:srgbClr val="1F237B"/>
                </a:solidFill>
              </a:rPr>
              <a:t>Staffing</a:t>
            </a:r>
            <a:endParaRPr lang="fr-FR" sz="2800" dirty="0"/>
          </a:p>
        </p:txBody>
      </p:sp>
      <p:pic>
        <p:nvPicPr>
          <p:cNvPr id="5" name="Picture 4" descr="A picture containing drawing&#10;&#10;Description automatically generated">
            <a:extLst>
              <a:ext uri="{FF2B5EF4-FFF2-40B4-BE49-F238E27FC236}">
                <a16:creationId xmlns:a16="http://schemas.microsoft.com/office/drawing/2014/main" id="{62FE4947-1588-4C47-AFDF-94260CA35F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163" y="5287322"/>
            <a:ext cx="924075" cy="924075"/>
          </a:xfrm>
          <a:prstGeom prst="rect">
            <a:avLst/>
          </a:prstGeom>
        </p:spPr>
      </p:pic>
      <p:sp>
        <p:nvSpPr>
          <p:cNvPr id="12" name="TextBox 11">
            <a:extLst>
              <a:ext uri="{FF2B5EF4-FFF2-40B4-BE49-F238E27FC236}">
                <a16:creationId xmlns:a16="http://schemas.microsoft.com/office/drawing/2014/main" id="{113A3F83-5198-463B-BC15-7B7B54191776}"/>
              </a:ext>
            </a:extLst>
          </p:cNvPr>
          <p:cNvSpPr txBox="1"/>
          <p:nvPr/>
        </p:nvSpPr>
        <p:spPr>
          <a:xfrm>
            <a:off x="2790029" y="5464334"/>
            <a:ext cx="8230386" cy="523220"/>
          </a:xfrm>
          <a:prstGeom prst="rect">
            <a:avLst/>
          </a:prstGeom>
          <a:noFill/>
        </p:spPr>
        <p:txBody>
          <a:bodyPr wrap="square">
            <a:spAutoFit/>
          </a:bodyPr>
          <a:lstStyle/>
          <a:p>
            <a:r>
              <a:rPr lang="fr-FR" sz="2800" dirty="0">
                <a:solidFill>
                  <a:srgbClr val="1F237B"/>
                </a:solidFill>
              </a:rPr>
              <a:t>Continuer d’apprendre</a:t>
            </a:r>
            <a:endParaRPr lang="fr-FR" sz="2800" dirty="0"/>
          </a:p>
        </p:txBody>
      </p:sp>
      <p:sp>
        <p:nvSpPr>
          <p:cNvPr id="11" name="Rectangle 19">
            <a:extLst>
              <a:ext uri="{FF2B5EF4-FFF2-40B4-BE49-F238E27FC236}">
                <a16:creationId xmlns:a16="http://schemas.microsoft.com/office/drawing/2014/main" id="{A58F663C-3785-4D5F-A447-5A3EE79C94A8}"/>
              </a:ext>
            </a:extLst>
          </p:cNvPr>
          <p:cNvSpPr/>
          <p:nvPr/>
        </p:nvSpPr>
        <p:spPr bwMode="auto">
          <a:xfrm>
            <a:off x="1354664" y="1056899"/>
            <a:ext cx="4821886" cy="400110"/>
          </a:xfrm>
          <a:prstGeom prst="rect">
            <a:avLst/>
          </a:prstGeom>
        </p:spPr>
        <p:txBody>
          <a:bodyPr wrap="square">
            <a:spAutoFit/>
          </a:bodyPr>
          <a:lstStyle/>
          <a:p>
            <a:pPr>
              <a:defRPr/>
            </a:pPr>
            <a:r>
              <a:rPr lang="fr-FR" sz="2000" dirty="0">
                <a:solidFill>
                  <a:srgbClr val="FCB504"/>
                </a:solidFill>
              </a:rPr>
              <a:t>Objectifs</a:t>
            </a:r>
          </a:p>
        </p:txBody>
      </p:sp>
      <p:sp>
        <p:nvSpPr>
          <p:cNvPr id="14" name="TextBox 13">
            <a:extLst>
              <a:ext uri="{FF2B5EF4-FFF2-40B4-BE49-F238E27FC236}">
                <a16:creationId xmlns:a16="http://schemas.microsoft.com/office/drawing/2014/main" id="{C91B4838-787F-4F31-9B87-93C04EA128B4}"/>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32</a:t>
            </a:r>
          </a:p>
        </p:txBody>
      </p:sp>
      <p:sp>
        <p:nvSpPr>
          <p:cNvPr id="4" name="ZoneTexte 18">
            <a:extLst>
              <a:ext uri="{FF2B5EF4-FFF2-40B4-BE49-F238E27FC236}">
                <a16:creationId xmlns:a16="http://schemas.microsoft.com/office/drawing/2014/main" id="{4A9CCD61-9F2C-4042-B4B7-BC4BCB18FA96}"/>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Bilan &gt; Objectifs</a:t>
            </a:r>
          </a:p>
        </p:txBody>
      </p:sp>
    </p:spTree>
    <p:extLst>
      <p:ext uri="{BB962C8B-B14F-4D97-AF65-F5344CB8AC3E}">
        <p14:creationId xmlns:p14="http://schemas.microsoft.com/office/powerpoint/2010/main" val="165138143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18">
            <a:extLst>
              <a:ext uri="{FF2B5EF4-FFF2-40B4-BE49-F238E27FC236}">
                <a16:creationId xmlns:a16="http://schemas.microsoft.com/office/drawing/2014/main" id="{E73C7B33-88A0-4C9E-BDA7-95401B91EC56}"/>
              </a:ext>
            </a:extLst>
          </p:cNvPr>
          <p:cNvSpPr>
            <a:spLocks/>
          </p:cNvSpPr>
          <p:nvPr/>
        </p:nvSpPr>
        <p:spPr bwMode="auto">
          <a:xfrm>
            <a:off x="1335915" y="431193"/>
            <a:ext cx="4838652" cy="518195"/>
          </a:xfrm>
          <a:prstGeom prst="rect">
            <a:avLst/>
          </a:prstGeom>
          <a:noFill/>
        </p:spPr>
        <p:txBody>
          <a:bodyPr wrap="square" rtlCol="0">
            <a:spAutoFit/>
          </a:bodyPr>
          <a:lstStyle/>
          <a:p>
            <a:pPr>
              <a:defRPr/>
            </a:pPr>
            <a:r>
              <a:rPr lang="fr-FR" sz="2800" dirty="0">
                <a:solidFill>
                  <a:schemeClr val="bg1"/>
                </a:solidFill>
              </a:rPr>
              <a:t>Bilan</a:t>
            </a:r>
          </a:p>
        </p:txBody>
      </p:sp>
      <p:sp>
        <p:nvSpPr>
          <p:cNvPr id="4" name="TextBox 3">
            <a:extLst>
              <a:ext uri="{FF2B5EF4-FFF2-40B4-BE49-F238E27FC236}">
                <a16:creationId xmlns:a16="http://schemas.microsoft.com/office/drawing/2014/main" id="{D7F6B5CD-81F8-4B45-AF9C-33CE8279019C}"/>
              </a:ext>
            </a:extLst>
          </p:cNvPr>
          <p:cNvSpPr txBox="1"/>
          <p:nvPr/>
        </p:nvSpPr>
        <p:spPr>
          <a:xfrm>
            <a:off x="0" y="4096560"/>
            <a:ext cx="12192000" cy="523220"/>
          </a:xfrm>
          <a:prstGeom prst="rect">
            <a:avLst/>
          </a:prstGeom>
          <a:noFill/>
        </p:spPr>
        <p:txBody>
          <a:bodyPr wrap="square">
            <a:spAutoFit/>
          </a:bodyPr>
          <a:lstStyle/>
          <a:p>
            <a:pPr algn="ctr"/>
            <a:r>
              <a:rPr lang="fr-FR" sz="2800" dirty="0">
                <a:solidFill>
                  <a:srgbClr val="1F237B"/>
                </a:solidFill>
              </a:rPr>
              <a:t>Merci pour votre attention !</a:t>
            </a:r>
            <a:endParaRPr lang="fr-FR" sz="2800" dirty="0"/>
          </a:p>
        </p:txBody>
      </p:sp>
      <p:sp>
        <p:nvSpPr>
          <p:cNvPr id="6" name="TextBox 5">
            <a:extLst>
              <a:ext uri="{FF2B5EF4-FFF2-40B4-BE49-F238E27FC236}">
                <a16:creationId xmlns:a16="http://schemas.microsoft.com/office/drawing/2014/main" id="{96045E90-B154-4D22-8739-FFFE48C6BC40}"/>
              </a:ext>
            </a:extLst>
          </p:cNvPr>
          <p:cNvSpPr txBox="1"/>
          <p:nvPr/>
        </p:nvSpPr>
        <p:spPr bwMode="auto">
          <a:xfrm>
            <a:off x="5807967" y="1828352"/>
            <a:ext cx="528034" cy="369332"/>
          </a:xfrm>
          <a:prstGeom prst="rect">
            <a:avLst/>
          </a:prstGeom>
          <a:noFill/>
        </p:spPr>
        <p:txBody>
          <a:bodyPr wrap="square" rtlCol="0">
            <a:spAutoFit/>
          </a:bodyPr>
          <a:lstStyle/>
          <a:p>
            <a:r>
              <a:rPr lang="fr-FR" dirty="0">
                <a:solidFill>
                  <a:schemeClr val="bg1"/>
                </a:solidFill>
              </a:rPr>
              <a:t>33</a:t>
            </a:r>
          </a:p>
        </p:txBody>
      </p:sp>
      <p:sp>
        <p:nvSpPr>
          <p:cNvPr id="2" name="ZoneTexte 18">
            <a:extLst>
              <a:ext uri="{FF2B5EF4-FFF2-40B4-BE49-F238E27FC236}">
                <a16:creationId xmlns:a16="http://schemas.microsoft.com/office/drawing/2014/main" id="{8A79DC95-0DFB-4550-B357-6EBF744881EE}"/>
              </a:ext>
            </a:extLst>
          </p:cNvPr>
          <p:cNvSpPr txBox="1"/>
          <p:nvPr/>
        </p:nvSpPr>
        <p:spPr bwMode="auto">
          <a:xfrm>
            <a:off x="580570" y="6530269"/>
            <a:ext cx="3674189" cy="369332"/>
          </a:xfrm>
          <a:prstGeom prst="rect">
            <a:avLst/>
          </a:prstGeom>
          <a:noFill/>
        </p:spPr>
        <p:txBody>
          <a:bodyPr wrap="square" rtlCol="0">
            <a:spAutoFit/>
          </a:bodyPr>
          <a:lstStyle/>
          <a:p>
            <a:r>
              <a:rPr lang="fr-FR" dirty="0">
                <a:solidFill>
                  <a:schemeClr val="bg1"/>
                </a:solidFill>
              </a:rPr>
              <a:t>Bilan </a:t>
            </a:r>
            <a:r>
              <a:rPr lang="fr-FR">
                <a:solidFill>
                  <a:schemeClr val="bg1"/>
                </a:solidFill>
              </a:rPr>
              <a:t>&gt; Fin</a:t>
            </a:r>
            <a:endParaRPr lang="fr-FR" dirty="0">
              <a:solidFill>
                <a:schemeClr val="bg1"/>
              </a:solidFill>
            </a:endParaRPr>
          </a:p>
        </p:txBody>
      </p:sp>
    </p:spTree>
    <p:extLst>
      <p:ext uri="{BB962C8B-B14F-4D97-AF65-F5344CB8AC3E}">
        <p14:creationId xmlns:p14="http://schemas.microsoft.com/office/powerpoint/2010/main" val="268755204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ube">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ifixio Prez Dark Template.pptx" id="{DCDA39C2-12E6-490A-B0A5-743AE806B4B1}" vid="{1643F8D7-2B1D-4BAD-9429-DC02B7EF8E2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2D5C8DC55BDC4CB043456AAE9BFAA7" ma:contentTypeVersion="7" ma:contentTypeDescription="Crée un document." ma:contentTypeScope="" ma:versionID="c64c6028c1952d14c7da647e795560ac">
  <xsd:schema xmlns:xsd="http://www.w3.org/2001/XMLSchema" xmlns:xs="http://www.w3.org/2001/XMLSchema" xmlns:p="http://schemas.microsoft.com/office/2006/metadata/properties" xmlns:ns2="ba5658a3-2a29-4883-9fc0-26fa4ad73c69" targetNamespace="http://schemas.microsoft.com/office/2006/metadata/properties" ma:root="true" ma:fieldsID="1735f87e64f5a6b30c1f0fee71b27115" ns2:_="">
    <xsd:import namespace="ba5658a3-2a29-4883-9fc0-26fa4ad73c6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658a3-2a29-4883-9fc0-26fa4ad73c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5DF53C5-E2CB-40ED-87FE-453D74EEB9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5658a3-2a29-4883-9fc0-26fa4ad73c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6B5348-ACE0-405D-8A68-BFCC1367885E}">
  <ds:schemaRefs>
    <ds:schemaRef ds:uri="http://schemas.microsoft.com/sharepoint/v3/contenttype/forms"/>
  </ds:schemaRefs>
</ds:datastoreItem>
</file>

<file path=customXml/itemProps3.xml><?xml version="1.0" encoding="utf-8"?>
<ds:datastoreItem xmlns:ds="http://schemas.openxmlformats.org/officeDocument/2006/customXml" ds:itemID="{1AB9CDD7-8970-4971-9DDF-BED2354D119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Edifixio Prez Dark Template</Template>
  <TotalTime>882</TotalTime>
  <Words>2291</Words>
  <Application>Microsoft Office PowerPoint</Application>
  <PresentationFormat>Widescreen</PresentationFormat>
  <Paragraphs>444</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-apple-system</vt:lpstr>
      <vt:lpstr>Arial</vt:lpstr>
      <vt:lpstr>Calibri</vt:lpstr>
      <vt:lpstr>Cambria</vt:lpstr>
      <vt:lpstr>Corbel</vt:lpstr>
      <vt:lpstr>Courier New</vt:lpstr>
      <vt:lpstr>Segoe UI Historic</vt:lpstr>
      <vt:lpstr>Wingdings</vt:lpstr>
      <vt:lpstr>Thème Office</vt:lpstr>
      <vt:lpstr>PowerPoint Presentation</vt:lpstr>
      <vt:lpstr>Présentation de l’Entreprise</vt:lpstr>
      <vt:lpstr>PowerPoint Presentation</vt:lpstr>
      <vt:lpstr>PowerPoint Presentation</vt:lpstr>
      <vt:lpstr>PowerPoint Presentation</vt:lpstr>
      <vt:lpstr>PowerPoint Presentation</vt:lpstr>
      <vt:lpstr>Présentation de l’Equipe</vt:lpstr>
      <vt:lpstr>PowerPoint Presentation</vt:lpstr>
      <vt:lpstr>PowerPoint Presentation</vt:lpstr>
      <vt:lpstr>Rôle dans l’entreprise</vt:lpstr>
      <vt:lpstr>PowerPoint Presentation</vt:lpstr>
      <vt:lpstr>PowerPoint Presentation</vt:lpstr>
      <vt:lpstr>PowerPoint Presentation</vt:lpstr>
      <vt:lpstr>Salesforce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Mission</vt:lpstr>
      <vt:lpstr>PowerPoint Presentation</vt:lpstr>
      <vt:lpstr>PowerPoint Presentation</vt:lpstr>
      <vt:lpstr>PowerPoint Presentation</vt:lpstr>
      <vt:lpstr>PowerPoint Presentation</vt:lpstr>
      <vt:lpstr>PowerPoint Presentation</vt:lpstr>
      <vt:lpstr>PowerPoint Presentation</vt:lpstr>
      <vt:lpstr>Bilan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Arsène LAPOSTOLET</dc:creator>
  <cp:lastModifiedBy>Arsène LAPOSTOLET</cp:lastModifiedBy>
  <cp:revision>139</cp:revision>
  <dcterms:created xsi:type="dcterms:W3CDTF">2020-08-23T09:00:08Z</dcterms:created>
  <dcterms:modified xsi:type="dcterms:W3CDTF">2020-08-30T19:41:49Z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0x010100062D5C8DC55BDC4CB043456AAE9BFAA7</vt:lpwstr>
  </property>
</Properties>
</file>