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8" r:id="rId3"/>
    <p:sldId id="289" r:id="rId4"/>
    <p:sldId id="290" r:id="rId5"/>
    <p:sldId id="291" r:id="rId6"/>
    <p:sldId id="310" r:id="rId7"/>
    <p:sldId id="279" r:id="rId8"/>
    <p:sldId id="270" r:id="rId9"/>
    <p:sldId id="264" r:id="rId10"/>
    <p:sldId id="266" r:id="rId11"/>
    <p:sldId id="267" r:id="rId12"/>
    <p:sldId id="268" r:id="rId13"/>
    <p:sldId id="269" r:id="rId14"/>
    <p:sldId id="271" r:id="rId15"/>
    <p:sldId id="272" r:id="rId16"/>
    <p:sldId id="281" r:id="rId17"/>
    <p:sldId id="283" r:id="rId18"/>
    <p:sldId id="284" r:id="rId19"/>
    <p:sldId id="285" r:id="rId20"/>
    <p:sldId id="282" r:id="rId21"/>
    <p:sldId id="322" r:id="rId22"/>
    <p:sldId id="273" r:id="rId23"/>
    <p:sldId id="286" r:id="rId24"/>
    <p:sldId id="287" r:id="rId25"/>
    <p:sldId id="308" r:id="rId26"/>
    <p:sldId id="292" r:id="rId27"/>
    <p:sldId id="294" r:id="rId28"/>
    <p:sldId id="293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9" r:id="rId43"/>
    <p:sldId id="311" r:id="rId44"/>
    <p:sldId id="312" r:id="rId45"/>
    <p:sldId id="313" r:id="rId46"/>
    <p:sldId id="315" r:id="rId47"/>
    <p:sldId id="316" r:id="rId48"/>
    <p:sldId id="317" r:id="rId49"/>
    <p:sldId id="319" r:id="rId50"/>
    <p:sldId id="318" r:id="rId51"/>
    <p:sldId id="323" r:id="rId52"/>
    <p:sldId id="321" r:id="rId5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4EECA-50FE-4447-85DA-BD9BCD249763}" v="9" dt="2020-09-06T23:03:47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0" autoAdjust="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customXml" Target="../customXml/item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62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7054EECA-50FE-4447-85DA-BD9BCD249763}"/>
    <pc:docChg chg="undo custSel addSld delSld modSld">
      <pc:chgData name="Edouard Paumier" userId="aae6e511fd40814a" providerId="LiveId" clId="{7054EECA-50FE-4447-85DA-BD9BCD249763}" dt="2020-09-06T23:03:49.344" v="515" actId="47"/>
      <pc:docMkLst>
        <pc:docMk/>
      </pc:docMkLst>
      <pc:sldChg chg="modSp mod">
        <pc:chgData name="Edouard Paumier" userId="aae6e511fd40814a" providerId="LiveId" clId="{7054EECA-50FE-4447-85DA-BD9BCD249763}" dt="2020-09-06T22:50:56.380" v="17" actId="6549"/>
        <pc:sldMkLst>
          <pc:docMk/>
          <pc:sldMk cId="2989651214" sldId="310"/>
        </pc:sldMkLst>
        <pc:spChg chg="mod">
          <ac:chgData name="Edouard Paumier" userId="aae6e511fd40814a" providerId="LiveId" clId="{7054EECA-50FE-4447-85DA-BD9BCD249763}" dt="2020-09-06T22:50:56.380" v="17" actId="6549"/>
          <ac:spMkLst>
            <pc:docMk/>
            <pc:sldMk cId="2989651214" sldId="310"/>
            <ac:spMk id="3" creationId="{00000000-0000-0000-0000-000000000000}"/>
          </ac:spMkLst>
        </pc:spChg>
      </pc:sldChg>
      <pc:sldChg chg="del">
        <pc:chgData name="Edouard Paumier" userId="aae6e511fd40814a" providerId="LiveId" clId="{7054EECA-50FE-4447-85DA-BD9BCD249763}" dt="2020-09-06T23:03:49.344" v="515" actId="47"/>
        <pc:sldMkLst>
          <pc:docMk/>
          <pc:sldMk cId="3858063445" sldId="320"/>
        </pc:sldMkLst>
      </pc:sldChg>
      <pc:sldChg chg="modSp add mod">
        <pc:chgData name="Edouard Paumier" userId="aae6e511fd40814a" providerId="LiveId" clId="{7054EECA-50FE-4447-85DA-BD9BCD249763}" dt="2020-09-06T23:01:02.918" v="513" actId="20577"/>
        <pc:sldMkLst>
          <pc:docMk/>
          <pc:sldMk cId="2665325120" sldId="322"/>
        </pc:sldMkLst>
        <pc:spChg chg="mod">
          <ac:chgData name="Edouard Paumier" userId="aae6e511fd40814a" providerId="LiveId" clId="{7054EECA-50FE-4447-85DA-BD9BCD249763}" dt="2020-09-06T23:01:02.918" v="513" actId="20577"/>
          <ac:spMkLst>
            <pc:docMk/>
            <pc:sldMk cId="2665325120" sldId="322"/>
            <ac:spMk id="2" creationId="{00000000-0000-0000-0000-000000000000}"/>
          </ac:spMkLst>
        </pc:spChg>
        <pc:spChg chg="mod">
          <ac:chgData name="Edouard Paumier" userId="aae6e511fd40814a" providerId="LiveId" clId="{7054EECA-50FE-4447-85DA-BD9BCD249763}" dt="2020-09-06T23:00:42.208" v="500" actId="5793"/>
          <ac:spMkLst>
            <pc:docMk/>
            <pc:sldMk cId="2665325120" sldId="322"/>
            <ac:spMk id="3" creationId="{00000000-0000-0000-0000-000000000000}"/>
          </ac:spMkLst>
        </pc:spChg>
      </pc:sldChg>
      <pc:sldChg chg="add">
        <pc:chgData name="Edouard Paumier" userId="aae6e511fd40814a" providerId="LiveId" clId="{7054EECA-50FE-4447-85DA-BD9BCD249763}" dt="2020-09-06T23:03:47.626" v="514"/>
        <pc:sldMkLst>
          <pc:docMk/>
          <pc:sldMk cId="4229301641" sldId="323"/>
        </pc:sldMkLst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27.156" v="260" actId="20577"/>
      <pc:docMkLst>
        <pc:docMk/>
      </pc:docMkLst>
      <pc:sldChg chg="modSp">
        <pc:chgData name="Edouard Paumier" userId="aae6e511fd40814a" providerId="LiveId" clId="{3B7E98AC-96C6-401A-A4D9-4F6D6AE1E084}" dt="2018-09-06T12:20:27.156" v="260" actId="20577"/>
        <pc:sldMkLst>
          <pc:docMk/>
          <pc:sldMk cId="1529528110" sldId="256"/>
        </pc:sldMkLst>
        <pc:spChg chg="mod">
          <ac:chgData name="Edouard Paumier" userId="aae6e511fd40814a" providerId="LiveId" clId="{3B7E98AC-96C6-401A-A4D9-4F6D6AE1E084}" dt="2018-09-06T12:20:27.156" v="260" actId="20577"/>
          <ac:spMkLst>
            <pc:docMk/>
            <pc:sldMk cId="1529528110" sldId="256"/>
            <ac:spMk id="3" creationId="{00000000-0000-0000-0000-000000000000}"/>
          </ac:spMkLst>
        </pc:spChg>
      </pc:sldChg>
      <pc:sldChg chg="del">
        <pc:chgData name="Edouard Paumier" userId="aae6e511fd40814a" providerId="LiveId" clId="{3B7E98AC-96C6-401A-A4D9-4F6D6AE1E084}" dt="2018-09-05T21:37:45.896" v="2" actId="2696"/>
        <pc:sldMkLst>
          <pc:docMk/>
          <pc:sldMk cId="3418210509" sldId="257"/>
        </pc:sldMkLst>
      </pc:sldChg>
      <pc:sldChg chg="del">
        <pc:chgData name="Edouard Paumier" userId="aae6e511fd40814a" providerId="LiveId" clId="{3B7E98AC-96C6-401A-A4D9-4F6D6AE1E084}" dt="2018-09-05T21:37:45.951" v="3" actId="2696"/>
        <pc:sldMkLst>
          <pc:docMk/>
          <pc:sldMk cId="1061832660" sldId="258"/>
        </pc:sldMkLst>
      </pc:sldChg>
      <pc:sldChg chg="del">
        <pc:chgData name="Edouard Paumier" userId="aae6e511fd40814a" providerId="LiveId" clId="{3B7E98AC-96C6-401A-A4D9-4F6D6AE1E084}" dt="2018-09-05T21:37:45.978" v="4" actId="2696"/>
        <pc:sldMkLst>
          <pc:docMk/>
          <pc:sldMk cId="3483980627" sldId="259"/>
        </pc:sldMkLst>
      </pc:sldChg>
      <pc:sldChg chg="del">
        <pc:chgData name="Edouard Paumier" userId="aae6e511fd40814a" providerId="LiveId" clId="{3B7E98AC-96C6-401A-A4D9-4F6D6AE1E084}" dt="2018-09-05T21:37:45.998" v="5" actId="2696"/>
        <pc:sldMkLst>
          <pc:docMk/>
          <pc:sldMk cId="3465213052" sldId="260"/>
        </pc:sldMkLst>
      </pc:sldChg>
      <pc:sldChg chg="modSp">
        <pc:chgData name="Edouard Paumier" userId="aae6e511fd40814a" providerId="LiveId" clId="{3B7E98AC-96C6-401A-A4D9-4F6D6AE1E084}" dt="2018-09-05T21:39:40.556" v="19" actId="20577"/>
        <pc:sldMkLst>
          <pc:docMk/>
          <pc:sldMk cId="2514209144" sldId="272"/>
        </pc:sldMkLst>
        <pc:spChg chg="mod">
          <ac:chgData name="Edouard Paumier" userId="aae6e511fd40814a" providerId="LiveId" clId="{3B7E98AC-96C6-401A-A4D9-4F6D6AE1E084}" dt="2018-09-05T21:39:40.556" v="19" actId="20577"/>
          <ac:spMkLst>
            <pc:docMk/>
            <pc:sldMk cId="2514209144" sldId="272"/>
            <ac:spMk id="3" creationId="{00000000-0000-0000-0000-000000000000}"/>
          </ac:spMkLst>
        </pc:spChg>
      </pc:sldChg>
      <pc:sldChg chg="del">
        <pc:chgData name="Edouard Paumier" userId="aae6e511fd40814a" providerId="LiveId" clId="{3B7E98AC-96C6-401A-A4D9-4F6D6AE1E084}" dt="2018-09-05T21:37:45.842" v="1" actId="2696"/>
        <pc:sldMkLst>
          <pc:docMk/>
          <pc:sldMk cId="4237081457" sldId="276"/>
        </pc:sldMkLst>
      </pc:sldChg>
      <pc:sldChg chg="del">
        <pc:chgData name="Edouard Paumier" userId="aae6e511fd40814a" providerId="LiveId" clId="{3B7E98AC-96C6-401A-A4D9-4F6D6AE1E084}" dt="2018-09-05T21:37:46.073" v="8" actId="2696"/>
        <pc:sldMkLst>
          <pc:docMk/>
          <pc:sldMk cId="3323011885" sldId="277"/>
        </pc:sldMkLst>
      </pc:sldChg>
      <pc:sldChg chg="modSp">
        <pc:chgData name="Edouard Paumier" userId="aae6e511fd40814a" providerId="LiveId" clId="{3B7E98AC-96C6-401A-A4D9-4F6D6AE1E084}" dt="2018-09-05T21:41:24.049" v="48" actId="20577"/>
        <pc:sldMkLst>
          <pc:docMk/>
          <pc:sldMk cId="4084772018" sldId="281"/>
        </pc:sldMkLst>
        <pc:spChg chg="mod">
          <ac:chgData name="Edouard Paumier" userId="aae6e511fd40814a" providerId="LiveId" clId="{3B7E98AC-96C6-401A-A4D9-4F6D6AE1E084}" dt="2018-09-05T21:41:24.049" v="48" actId="20577"/>
          <ac:spMkLst>
            <pc:docMk/>
            <pc:sldMk cId="4084772018" sldId="281"/>
            <ac:spMk id="3" creationId="{00000000-0000-0000-0000-000000000000}"/>
          </ac:spMkLst>
        </pc:spChg>
      </pc:sldChg>
      <pc:sldChg chg="modSp">
        <pc:chgData name="Edouard Paumier" userId="aae6e511fd40814a" providerId="LiveId" clId="{3B7E98AC-96C6-401A-A4D9-4F6D6AE1E084}" dt="2018-09-05T21:44:14.600" v="62" actId="6549"/>
        <pc:sldMkLst>
          <pc:docMk/>
          <pc:sldMk cId="1088111181" sldId="282"/>
        </pc:sldMkLst>
        <pc:spChg chg="mod">
          <ac:chgData name="Edouard Paumier" userId="aae6e511fd40814a" providerId="LiveId" clId="{3B7E98AC-96C6-401A-A4D9-4F6D6AE1E084}" dt="2018-09-05T21:44:14.600" v="62" actId="6549"/>
          <ac:spMkLst>
            <pc:docMk/>
            <pc:sldMk cId="1088111181" sldId="282"/>
            <ac:spMk id="3" creationId="{00000000-0000-0000-0000-000000000000}"/>
          </ac:spMkLst>
        </pc:spChg>
      </pc:sldChg>
      <pc:sldChg chg="addSp delSp modSp add ord modTransition">
        <pc:chgData name="Edouard Paumier" userId="aae6e511fd40814a" providerId="LiveId" clId="{3B7E98AC-96C6-401A-A4D9-4F6D6AE1E084}" dt="2018-09-06T11:26:01.348" v="251"/>
        <pc:sldMkLst>
          <pc:docMk/>
          <pc:sldMk cId="2692979404" sldId="287"/>
        </pc:sldMkLst>
        <pc:spChg chg="mod">
          <ac:chgData name="Edouard Paumier" userId="aae6e511fd40814a" providerId="LiveId" clId="{3B7E98AC-96C6-401A-A4D9-4F6D6AE1E084}" dt="2018-09-05T21:44:56.611" v="112" actId="20577"/>
          <ac:spMkLst>
            <pc:docMk/>
            <pc:sldMk cId="2692979404" sldId="287"/>
            <ac:spMk id="2" creationId="{00000000-0000-0000-0000-000000000000}"/>
          </ac:spMkLst>
        </pc:spChg>
        <pc:spChg chg="del mod">
          <ac:chgData name="Edouard Paumier" userId="aae6e511fd40814a" providerId="LiveId" clId="{3B7E98AC-96C6-401A-A4D9-4F6D6AE1E084}" dt="2018-09-05T21:45:23.783" v="116" actId="478"/>
          <ac:spMkLst>
            <pc:docMk/>
            <pc:sldMk cId="2692979404" sldId="287"/>
            <ac:spMk id="3" creationId="{00000000-0000-0000-0000-000000000000}"/>
          </ac:spMkLst>
        </pc:spChg>
        <pc:spChg chg="add del mod">
          <ac:chgData name="Edouard Paumier" userId="aae6e511fd40814a" providerId="LiveId" clId="{3B7E98AC-96C6-401A-A4D9-4F6D6AE1E084}" dt="2018-09-05T21:45:23.791" v="118"/>
          <ac:spMkLst>
            <pc:docMk/>
            <pc:sldMk cId="2692979404" sldId="287"/>
            <ac:spMk id="4" creationId="{25DA66D4-6F85-444F-BB73-5AC68776D48B}"/>
          </ac:spMkLst>
        </pc:spChg>
        <pc:spChg chg="add mod">
          <ac:chgData name="Edouard Paumier" userId="aae6e511fd40814a" providerId="LiveId" clId="{3B7E98AC-96C6-401A-A4D9-4F6D6AE1E084}" dt="2018-09-05T21:51:16.568" v="228" actId="1036"/>
          <ac:spMkLst>
            <pc:docMk/>
            <pc:sldMk cId="2692979404" sldId="287"/>
            <ac:spMk id="5" creationId="{B9A1726A-9A95-482A-8CB5-DF652A8562CC}"/>
          </ac:spMkLst>
        </pc:spChg>
        <pc:spChg chg="add mod">
          <ac:chgData name="Edouard Paumier" userId="aae6e511fd40814a" providerId="LiveId" clId="{3B7E98AC-96C6-401A-A4D9-4F6D6AE1E084}" dt="2018-09-05T21:51:29.712" v="229" actId="1076"/>
          <ac:spMkLst>
            <pc:docMk/>
            <pc:sldMk cId="2692979404" sldId="287"/>
            <ac:spMk id="6" creationId="{174D4C3E-A3EA-45D4-8636-311E6065CA4F}"/>
          </ac:spMkLst>
        </pc:spChg>
        <pc:spChg chg="add mod">
          <ac:chgData name="Edouard Paumier" userId="aae6e511fd40814a" providerId="LiveId" clId="{3B7E98AC-96C6-401A-A4D9-4F6D6AE1E084}" dt="2018-09-05T21:51:41.734" v="231" actId="1076"/>
          <ac:spMkLst>
            <pc:docMk/>
            <pc:sldMk cId="2692979404" sldId="287"/>
            <ac:spMk id="7" creationId="{27FC1838-BF2E-49E8-93C0-FEE555D0DCD0}"/>
          </ac:spMkLst>
        </pc:spChg>
        <pc:spChg chg="add del mod">
          <ac:chgData name="Edouard Paumier" userId="aae6e511fd40814a" providerId="LiveId" clId="{3B7E98AC-96C6-401A-A4D9-4F6D6AE1E084}" dt="2018-09-06T11:25:15.832" v="249" actId="478"/>
          <ac:spMkLst>
            <pc:docMk/>
            <pc:sldMk cId="2692979404" sldId="287"/>
            <ac:spMk id="52" creationId="{5B22D4B4-50E1-4AF1-91BC-0AF0F3E20FC0}"/>
          </ac:spMkLst>
        </pc:spChg>
        <pc:spChg chg="add del mod">
          <ac:chgData name="Edouard Paumier" userId="aae6e511fd40814a" providerId="LiveId" clId="{3B7E98AC-96C6-401A-A4D9-4F6D6AE1E084}" dt="2018-09-06T11:25:15.832" v="249" actId="478"/>
          <ac:spMkLst>
            <pc:docMk/>
            <pc:sldMk cId="2692979404" sldId="287"/>
            <ac:spMk id="60" creationId="{CA39ABFC-59E8-4DFA-91DF-0E76D99105A7}"/>
          </ac:spMkLst>
        </pc:spChg>
        <pc:spChg chg="add del mod">
          <ac:chgData name="Edouard Paumier" userId="aae6e511fd40814a" providerId="LiveId" clId="{3B7E98AC-96C6-401A-A4D9-4F6D6AE1E084}" dt="2018-09-06T11:25:15.832" v="249" actId="478"/>
          <ac:spMkLst>
            <pc:docMk/>
            <pc:sldMk cId="2692979404" sldId="287"/>
            <ac:spMk id="63" creationId="{5E6697A8-2118-40D2-B800-FCB260C6DBE5}"/>
          </ac:spMkLst>
        </pc:spChg>
        <pc:cxnChg chg="add del mod">
          <ac:chgData name="Edouard Paumier" userId="aae6e511fd40814a" providerId="LiveId" clId="{3B7E98AC-96C6-401A-A4D9-4F6D6AE1E084}" dt="2018-09-05T21:46:39.739" v="169" actId="11529"/>
          <ac:cxnSpMkLst>
            <pc:docMk/>
            <pc:sldMk cId="2692979404" sldId="287"/>
            <ac:cxnSpMk id="9" creationId="{807AE55B-103F-4C05-9AF9-9CB521A761D7}"/>
          </ac:cxnSpMkLst>
        </pc:cxnChg>
        <pc:cxnChg chg="add mod">
          <ac:chgData name="Edouard Paumier" userId="aae6e511fd40814a" providerId="LiveId" clId="{3B7E98AC-96C6-401A-A4D9-4F6D6AE1E084}" dt="2018-09-05T21:51:29.712" v="229" actId="1076"/>
          <ac:cxnSpMkLst>
            <pc:docMk/>
            <pc:sldMk cId="2692979404" sldId="287"/>
            <ac:cxnSpMk id="11" creationId="{AB7002B9-2784-47F9-B35B-7F2299DD5FB4}"/>
          </ac:cxnSpMkLst>
        </pc:cxnChg>
        <pc:cxnChg chg="add mod">
          <ac:chgData name="Edouard Paumier" userId="aae6e511fd40814a" providerId="LiveId" clId="{3B7E98AC-96C6-401A-A4D9-4F6D6AE1E084}" dt="2018-09-05T21:51:41.734" v="231" actId="1076"/>
          <ac:cxnSpMkLst>
            <pc:docMk/>
            <pc:sldMk cId="2692979404" sldId="287"/>
            <ac:cxnSpMk id="13" creationId="{9EC05663-DAB3-4E0D-B9C7-00436BCD2AE0}"/>
          </ac:cxnSpMkLst>
        </pc:cxnChg>
        <pc:cxnChg chg="add del">
          <ac:chgData name="Edouard Paumier" userId="aae6e511fd40814a" providerId="LiveId" clId="{3B7E98AC-96C6-401A-A4D9-4F6D6AE1E084}" dt="2018-09-05T21:52:08.249" v="233"/>
          <ac:cxnSpMkLst>
            <pc:docMk/>
            <pc:sldMk cId="2692979404" sldId="287"/>
            <ac:cxnSpMk id="49" creationId="{3BE4DDBB-194A-41BC-BBB6-D27EAAFBAD25}"/>
          </ac:cxnSpMkLst>
        </pc:cxnChg>
        <pc:cxnChg chg="add del mod">
          <ac:chgData name="Edouard Paumier" userId="aae6e511fd40814a" providerId="LiveId" clId="{3B7E98AC-96C6-401A-A4D9-4F6D6AE1E084}" dt="2018-09-06T11:25:15.832" v="249" actId="478"/>
          <ac:cxnSpMkLst>
            <pc:docMk/>
            <pc:sldMk cId="2692979404" sldId="287"/>
            <ac:cxnSpMk id="53" creationId="{D00D2B55-3A61-4D84-BB59-4CE8027A71EF}"/>
          </ac:cxnSpMkLst>
        </pc:cxnChg>
        <pc:cxnChg chg="add del mod">
          <ac:chgData name="Edouard Paumier" userId="aae6e511fd40814a" providerId="LiveId" clId="{3B7E98AC-96C6-401A-A4D9-4F6D6AE1E084}" dt="2018-09-06T11:25:15.832" v="249" actId="478"/>
          <ac:cxnSpMkLst>
            <pc:docMk/>
            <pc:sldMk cId="2692979404" sldId="287"/>
            <ac:cxnSpMk id="61" creationId="{01184BBA-6302-4EC3-85A3-99C32142B3C5}"/>
          </ac:cxnSpMkLst>
        </pc:cxnChg>
        <pc:cxnChg chg="add del mod">
          <ac:chgData name="Edouard Paumier" userId="aae6e511fd40814a" providerId="LiveId" clId="{3B7E98AC-96C6-401A-A4D9-4F6D6AE1E084}" dt="2018-09-06T11:25:15.832" v="249" actId="478"/>
          <ac:cxnSpMkLst>
            <pc:docMk/>
            <pc:sldMk cId="2692979404" sldId="287"/>
            <ac:cxnSpMk id="64" creationId="{FBB55BB6-F189-4101-84B5-11E687500D30}"/>
          </ac:cxnSpMkLst>
        </pc:cxnChg>
      </pc:sldChg>
      <pc:sldChg chg="del">
        <pc:chgData name="Edouard Paumier" userId="aae6e511fd40814a" providerId="LiveId" clId="{3B7E98AC-96C6-401A-A4D9-4F6D6AE1E084}" dt="2018-09-05T21:37:46.105" v="10" actId="2696"/>
        <pc:sldMkLst>
          <pc:docMk/>
          <pc:sldMk cId="3068004821" sldId="296"/>
        </pc:sldMkLst>
      </pc:sldChg>
      <pc:sldChg chg="del">
        <pc:chgData name="Edouard Paumier" userId="aae6e511fd40814a" providerId="LiveId" clId="{3B7E98AC-96C6-401A-A4D9-4F6D6AE1E084}" dt="2018-09-05T21:37:32.976" v="0" actId="2696"/>
        <pc:sldMkLst>
          <pc:docMk/>
          <pc:sldMk cId="2623570421" sldId="298"/>
        </pc:sldMkLst>
      </pc:sldChg>
      <pc:sldChg chg="del">
        <pc:chgData name="Edouard Paumier" userId="aae6e511fd40814a" providerId="LiveId" clId="{3B7E98AC-96C6-401A-A4D9-4F6D6AE1E084}" dt="2018-09-05T21:37:46.034" v="6" actId="2696"/>
        <pc:sldMkLst>
          <pc:docMk/>
          <pc:sldMk cId="1308192644" sldId="299"/>
        </pc:sldMkLst>
      </pc:sldChg>
      <pc:sldChg chg="del">
        <pc:chgData name="Edouard Paumier" userId="aae6e511fd40814a" providerId="LiveId" clId="{3B7E98AC-96C6-401A-A4D9-4F6D6AE1E084}" dt="2018-09-05T21:37:46.053" v="7" actId="2696"/>
        <pc:sldMkLst>
          <pc:docMk/>
          <pc:sldMk cId="2969116799" sldId="300"/>
        </pc:sldMkLst>
      </pc:sldChg>
      <pc:sldChg chg="del">
        <pc:chgData name="Edouard Paumier" userId="aae6e511fd40814a" providerId="LiveId" clId="{3B7E98AC-96C6-401A-A4D9-4F6D6AE1E084}" dt="2018-09-05T21:37:46.089" v="9" actId="2696"/>
        <pc:sldMkLst>
          <pc:docMk/>
          <pc:sldMk cId="2913842040" sldId="301"/>
        </pc:sldMkLst>
      </pc:sldChg>
      <pc:sldChg chg="del">
        <pc:chgData name="Edouard Paumier" userId="aae6e511fd40814a" providerId="LiveId" clId="{3B7E98AC-96C6-401A-A4D9-4F6D6AE1E084}" dt="2018-09-05T21:37:46.118" v="11" actId="2696"/>
        <pc:sldMkLst>
          <pc:docMk/>
          <pc:sldMk cId="2506409838" sldId="302"/>
        </pc:sldMkLst>
      </pc:sldChg>
      <pc:sldChg chg="del">
        <pc:chgData name="Edouard Paumier" userId="aae6e511fd40814a" providerId="LiveId" clId="{3B7E98AC-96C6-401A-A4D9-4F6D6AE1E084}" dt="2018-09-05T21:37:46.128" v="12" actId="2696"/>
        <pc:sldMkLst>
          <pc:docMk/>
          <pc:sldMk cId="2130715291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visualstudio.com/" TargetMode="External"/><Relationship Id="rId2" Type="http://schemas.openxmlformats.org/officeDocument/2006/relationships/hyperlink" Target="https://visualstudio.microsoft.com/fr/v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etpostman.com/downloads/" TargetMode="External"/><Relationship Id="rId4" Type="http://schemas.openxmlformats.org/officeDocument/2006/relationships/hyperlink" Target="https://dotnet.microsoft.com/download/dotnet-core/3.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evblogs.microsoft.com/dotnet/net-core-is-the-future-of-ne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aspnet/core/fundamentals/?view=aspnetcore-3.1&amp;tabs=windows" TargetMode="External"/><Relationship Id="rId2" Type="http://schemas.openxmlformats.org/officeDocument/2006/relationships/hyperlink" Target="https://docs.microsoft.com/fr-fr/dotnet/csharp/programming-guide/classes-and-structs/properti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microsoft.com/fr-fr/aspnet/core/tutorials/first-web-api?view=aspnetcore-3.1&amp;tabs=visual-studio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visualstudio.com/" TargetMode="External"/><Relationship Id="rId2" Type="http://schemas.openxmlformats.org/officeDocument/2006/relationships/hyperlink" Target="https://visualstudio.microsoft.com/fr/v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etpostman.com/downloads/" TargetMode="External"/><Relationship Id="rId4" Type="http://schemas.openxmlformats.org/officeDocument/2006/relationships/hyperlink" Target="https://dotnet.microsoft.com/download/dotnet-core/3.1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dotnet/core/tools/?tabs=netcore2x" TargetMode="External"/><Relationship Id="rId2" Type="http://schemas.openxmlformats.org/officeDocument/2006/relationships/hyperlink" Target="https://docs.microsoft.com/fr-fr/dotnet/core/get-started?tabs=window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fr-fr/dotnet/csharp/programming-guide/classes-and-structs/properties" TargetMode="External"/><Relationship Id="rId5" Type="http://schemas.openxmlformats.org/officeDocument/2006/relationships/hyperlink" Target="https://docs.microsoft.com/fr-fr/dotnet/csharp/programming-guide/inside-a-program/coding-conventions" TargetMode="External"/><Relationship Id="rId4" Type="http://schemas.openxmlformats.org/officeDocument/2006/relationships/hyperlink" Target="https://docs.microsoft.com/fr-fr/dotnet/csharp/programming-guide/inside-a-program/identifier-nam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.Net </a:t>
            </a:r>
            <a:r>
              <a:rPr lang="fr-FR" dirty="0" err="1"/>
              <a:t>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283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Premier contact avec .NET </a:t>
            </a:r>
            <a:r>
              <a:rPr lang="fr-FR" dirty="0" err="1"/>
              <a:t>Core</a:t>
            </a:r>
            <a:endParaRPr lang="fr-FR" dirty="0"/>
          </a:p>
          <a:p>
            <a:r>
              <a:rPr lang="fr-FR" dirty="0"/>
              <a:t>Comprendre les syntaxes essentielles du C#</a:t>
            </a:r>
          </a:p>
          <a:p>
            <a:r>
              <a:rPr lang="fr-FR" dirty="0"/>
              <a:t>Comprendre les bases d’API HTTP</a:t>
            </a:r>
          </a:p>
          <a:p>
            <a:endParaRPr lang="fr-FR" dirty="0"/>
          </a:p>
          <a:p>
            <a:r>
              <a:rPr lang="fr-FR" dirty="0"/>
              <a:t>Faire une couche modèle avec des objets C#</a:t>
            </a:r>
          </a:p>
          <a:p>
            <a:r>
              <a:rPr lang="fr-FR" dirty="0"/>
              <a:t>Exposer une API via </a:t>
            </a:r>
            <a:r>
              <a:rPr lang="fr-FR" dirty="0" err="1"/>
              <a:t>Aspnet</a:t>
            </a:r>
            <a:r>
              <a:rPr lang="fr-FR" dirty="0"/>
              <a:t> </a:t>
            </a:r>
            <a:r>
              <a:rPr lang="fr-FR" dirty="0" err="1"/>
              <a:t>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97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Présentation du cours</a:t>
            </a:r>
          </a:p>
          <a:p>
            <a:pPr lvl="1"/>
            <a:r>
              <a:rPr lang="fr-FR" dirty="0"/>
              <a:t>.NET </a:t>
            </a:r>
            <a:r>
              <a:rPr lang="fr-FR" dirty="0" err="1"/>
              <a:t>Core</a:t>
            </a:r>
            <a:r>
              <a:rPr lang="fr-FR" dirty="0"/>
              <a:t> : définition</a:t>
            </a:r>
          </a:p>
          <a:p>
            <a:r>
              <a:rPr lang="fr-FR" dirty="0"/>
              <a:t>T2</a:t>
            </a:r>
          </a:p>
          <a:p>
            <a:pPr lvl="1"/>
            <a:r>
              <a:rPr lang="fr-FR" dirty="0"/>
              <a:t>Live </a:t>
            </a:r>
            <a:r>
              <a:rPr lang="fr-FR" dirty="0" err="1"/>
              <a:t>coding</a:t>
            </a:r>
            <a:r>
              <a:rPr lang="fr-FR" dirty="0"/>
              <a:t> : premier projet</a:t>
            </a:r>
          </a:p>
          <a:p>
            <a:pPr lvl="1"/>
            <a:r>
              <a:rPr lang="fr-FR" dirty="0"/>
              <a:t>Particularités essentielles</a:t>
            </a:r>
          </a:p>
          <a:p>
            <a:r>
              <a:rPr lang="fr-FR" dirty="0"/>
              <a:t>T3</a:t>
            </a:r>
          </a:p>
          <a:p>
            <a:pPr lvl="1"/>
            <a:r>
              <a:rPr lang="fr-FR" dirty="0" err="1"/>
              <a:t>Aspnet</a:t>
            </a:r>
            <a:r>
              <a:rPr lang="fr-FR" dirty="0"/>
              <a:t> </a:t>
            </a:r>
            <a:r>
              <a:rPr lang="fr-FR" dirty="0" err="1"/>
              <a:t>Core</a:t>
            </a:r>
            <a:r>
              <a:rPr lang="fr-FR" dirty="0"/>
              <a:t> et </a:t>
            </a:r>
            <a:r>
              <a:rPr lang="fr-FR" dirty="0" err="1"/>
              <a:t>WebApi</a:t>
            </a:r>
            <a:endParaRPr lang="fr-FR" dirty="0"/>
          </a:p>
          <a:p>
            <a:pPr lvl="1"/>
            <a:r>
              <a:rPr lang="fr-FR" dirty="0"/>
              <a:t>Présentation de la V1</a:t>
            </a:r>
          </a:p>
          <a:p>
            <a:pPr lvl="1"/>
            <a:r>
              <a:rPr lang="fr-FR" dirty="0"/>
              <a:t>Consignes de début de projet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47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83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IDE</a:t>
            </a:r>
          </a:p>
          <a:p>
            <a:pPr lvl="1"/>
            <a:r>
              <a:rPr lang="fr-FR" dirty="0">
                <a:hlinkClick r:id="rId2"/>
              </a:rPr>
              <a:t>Visual Studio 2019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Visual Studio Code</a:t>
            </a:r>
            <a:r>
              <a:rPr lang="fr-FR" dirty="0"/>
              <a:t> (avec </a:t>
            </a:r>
            <a:r>
              <a:rPr lang="fr-FR" dirty="0" err="1"/>
              <a:t>OmniSharp</a:t>
            </a:r>
            <a:r>
              <a:rPr lang="fr-FR" dirty="0"/>
              <a:t>)</a:t>
            </a:r>
          </a:p>
          <a:p>
            <a:r>
              <a:rPr lang="fr-FR" dirty="0"/>
              <a:t>SDK</a:t>
            </a:r>
          </a:p>
          <a:p>
            <a:pPr lvl="1"/>
            <a:r>
              <a:rPr lang="fr-FR" dirty="0">
                <a:hlinkClick r:id="rId4"/>
              </a:rPr>
              <a:t>.NET </a:t>
            </a:r>
            <a:r>
              <a:rPr lang="fr-FR" dirty="0" err="1">
                <a:hlinkClick r:id="rId4"/>
              </a:rPr>
              <a:t>Core</a:t>
            </a:r>
            <a:r>
              <a:rPr lang="fr-FR" dirty="0">
                <a:hlinkClick r:id="rId4"/>
              </a:rPr>
              <a:t> 3.1</a:t>
            </a:r>
            <a:endParaRPr lang="fr-FR" dirty="0"/>
          </a:p>
          <a:p>
            <a:r>
              <a:rPr lang="fr-FR" dirty="0"/>
              <a:t>API </a:t>
            </a:r>
            <a:r>
              <a:rPr lang="fr-FR" dirty="0" err="1"/>
              <a:t>Development</a:t>
            </a:r>
            <a:r>
              <a:rPr lang="fr-FR" dirty="0"/>
              <a:t> </a:t>
            </a:r>
            <a:r>
              <a:rPr lang="fr-FR" dirty="0" err="1"/>
              <a:t>Environment</a:t>
            </a:r>
            <a:endParaRPr lang="fr-FR" dirty="0"/>
          </a:p>
          <a:p>
            <a:pPr lvl="1"/>
            <a:r>
              <a:rPr lang="fr-FR" dirty="0" err="1">
                <a:hlinkClick r:id="rId5"/>
              </a:rPr>
              <a:t>Postman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96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.NET et C#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Son positionnement par rapport aux autres langages</a:t>
            </a:r>
          </a:p>
        </p:txBody>
      </p:sp>
    </p:spTree>
    <p:extLst>
      <p:ext uri="{BB962C8B-B14F-4D97-AF65-F5344CB8AC3E}">
        <p14:creationId xmlns:p14="http://schemas.microsoft.com/office/powerpoint/2010/main" val="300331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Disclaimer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Ce qui suit reste une vision très </a:t>
            </a:r>
          </a:p>
          <a:p>
            <a:pPr lvl="1"/>
            <a:r>
              <a:rPr lang="fr-FR" dirty="0"/>
              <a:t>Personnelle</a:t>
            </a:r>
          </a:p>
          <a:p>
            <a:pPr lvl="1"/>
            <a:r>
              <a:rPr lang="fr-FR" dirty="0"/>
              <a:t>Stéréotypée</a:t>
            </a:r>
          </a:p>
          <a:p>
            <a:pPr lvl="1"/>
            <a:r>
              <a:rPr lang="fr-FR" dirty="0"/>
              <a:t>Simplifiée</a:t>
            </a:r>
          </a:p>
          <a:p>
            <a:r>
              <a:rPr lang="fr-FR" dirty="0"/>
              <a:t>Ce qui suit a pour vocation</a:t>
            </a:r>
          </a:p>
          <a:p>
            <a:pPr lvl="1"/>
            <a:r>
              <a:rPr lang="fr-FR" dirty="0"/>
              <a:t>Non pas de décrire l’histoire</a:t>
            </a:r>
          </a:p>
          <a:p>
            <a:pPr lvl="1"/>
            <a:r>
              <a:rPr lang="fr-FR" dirty="0"/>
              <a:t>Mais de comprendre le positionnement des langages entre eux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22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Du procédural à l’Objet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Emergence</a:t>
            </a:r>
          </a:p>
          <a:p>
            <a:pPr lvl="1"/>
            <a:r>
              <a:rPr lang="fr-FR" dirty="0"/>
              <a:t>Des structures</a:t>
            </a:r>
          </a:p>
          <a:p>
            <a:pPr lvl="1"/>
            <a:r>
              <a:rPr lang="fr-FR" dirty="0"/>
              <a:t>Des bibliothèques</a:t>
            </a:r>
          </a:p>
          <a:p>
            <a:pPr lvl="1"/>
            <a:r>
              <a:rPr lang="fr-FR" dirty="0"/>
              <a:t>Des modules</a:t>
            </a:r>
          </a:p>
          <a:p>
            <a:endParaRPr lang="fr-FR" dirty="0"/>
          </a:p>
          <a:p>
            <a:r>
              <a:rPr lang="fr-FR" dirty="0"/>
              <a:t>Regroupement des structures et méthodes</a:t>
            </a:r>
          </a:p>
          <a:p>
            <a:pPr lvl="1"/>
            <a:r>
              <a:rPr lang="fr-FR" dirty="0"/>
              <a:t>Emergence du concept de POO</a:t>
            </a:r>
          </a:p>
        </p:txBody>
      </p:sp>
    </p:spTree>
    <p:extLst>
      <p:ext uri="{BB962C8B-B14F-4D97-AF65-F5344CB8AC3E}">
        <p14:creationId xmlns:p14="http://schemas.microsoft.com/office/powerpoint/2010/main" val="26091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origines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 : </a:t>
            </a:r>
          </a:p>
          <a:p>
            <a:pPr lvl="1"/>
            <a:r>
              <a:rPr lang="fr-FR" dirty="0"/>
              <a:t>Très populaire</a:t>
            </a:r>
          </a:p>
          <a:p>
            <a:pPr lvl="1"/>
            <a:r>
              <a:rPr lang="fr-FR" dirty="0"/>
              <a:t>Très proche de la machine</a:t>
            </a:r>
          </a:p>
          <a:p>
            <a:endParaRPr lang="fr-FR" dirty="0"/>
          </a:p>
          <a:p>
            <a:r>
              <a:rPr lang="fr-FR" dirty="0" err="1"/>
              <a:t>Smalltalk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Premier langage OO populaire</a:t>
            </a:r>
          </a:p>
          <a:p>
            <a:pPr lvl="1"/>
            <a:r>
              <a:rPr lang="fr-FR" dirty="0"/>
              <a:t>Syntaxe particulière</a:t>
            </a:r>
          </a:p>
        </p:txBody>
      </p:sp>
    </p:spTree>
    <p:extLst>
      <p:ext uri="{BB962C8B-B14F-4D97-AF65-F5344CB8AC3E}">
        <p14:creationId xmlns:p14="http://schemas.microsoft.com/office/powerpoint/2010/main" val="313355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L’évolution vers le C#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C++ : </a:t>
            </a:r>
          </a:p>
          <a:p>
            <a:pPr lvl="1"/>
            <a:r>
              <a:rPr lang="fr-FR" dirty="0"/>
              <a:t>Faire évoluer le C vers l’OO</a:t>
            </a:r>
          </a:p>
          <a:p>
            <a:pPr lvl="1"/>
            <a:r>
              <a:rPr lang="fr-FR" dirty="0"/>
              <a:t>Très proche de la machine, technique, complexe</a:t>
            </a:r>
          </a:p>
          <a:p>
            <a:pPr lvl="1"/>
            <a:r>
              <a:rPr lang="fr-FR" dirty="0"/>
              <a:t>Poussé par Microsoft (entre autres)</a:t>
            </a:r>
          </a:p>
          <a:p>
            <a:endParaRPr lang="fr-FR" dirty="0"/>
          </a:p>
          <a:p>
            <a:r>
              <a:rPr lang="fr-FR" dirty="0"/>
              <a:t>Java :</a:t>
            </a:r>
          </a:p>
          <a:p>
            <a:pPr lvl="1"/>
            <a:r>
              <a:rPr lang="fr-FR" dirty="0"/>
              <a:t>Revenir aux racines d’un OO pur </a:t>
            </a:r>
          </a:p>
          <a:p>
            <a:pPr lvl="1"/>
            <a:r>
              <a:rPr lang="fr-FR" dirty="0"/>
              <a:t>Conserver la syntaxe populaire du C/C++</a:t>
            </a:r>
          </a:p>
        </p:txBody>
      </p:sp>
    </p:spTree>
    <p:extLst>
      <p:ext uri="{BB962C8B-B14F-4D97-AF65-F5344CB8AC3E}">
        <p14:creationId xmlns:p14="http://schemas.microsoft.com/office/powerpoint/2010/main" val="259544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succès de Java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OO : L’objet comme plus petite unité</a:t>
            </a:r>
          </a:p>
          <a:p>
            <a:r>
              <a:rPr lang="fr-FR" dirty="0"/>
              <a:t>Java : un pur OO</a:t>
            </a:r>
          </a:p>
          <a:p>
            <a:pPr lvl="1"/>
            <a:r>
              <a:rPr lang="fr-FR" dirty="0"/>
              <a:t>Même l’organisation des sources est « logique »</a:t>
            </a:r>
          </a:p>
          <a:p>
            <a:pPr lvl="1"/>
            <a:r>
              <a:rPr lang="fr-FR" dirty="0"/>
              <a:t>Très peu de concepts peu OO (de plus en plus)</a:t>
            </a:r>
          </a:p>
          <a:p>
            <a:r>
              <a:rPr lang="fr-FR" dirty="0"/>
              <a:t>Compile en byte-code</a:t>
            </a:r>
          </a:p>
          <a:p>
            <a:pPr lvl="1"/>
            <a:r>
              <a:rPr lang="fr-FR" dirty="0"/>
              <a:t>Sorte d’assembleur OO</a:t>
            </a:r>
          </a:p>
          <a:p>
            <a:pPr lvl="1"/>
            <a:r>
              <a:rPr lang="fr-FR" dirty="0"/>
              <a:t>Compilé et optimisé à l’exécution</a:t>
            </a:r>
          </a:p>
          <a:p>
            <a:r>
              <a:rPr lang="fr-FR" dirty="0"/>
              <a:t>Enorme succès</a:t>
            </a:r>
          </a:p>
        </p:txBody>
      </p:sp>
    </p:spTree>
    <p:extLst>
      <p:ext uri="{BB962C8B-B14F-4D97-AF65-F5344CB8AC3E}">
        <p14:creationId xmlns:p14="http://schemas.microsoft.com/office/powerpoint/2010/main" val="366565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Pendant ce temps, chez Microsoft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Le MS C++ est son principal langage</a:t>
            </a:r>
          </a:p>
          <a:p>
            <a:r>
              <a:rPr lang="fr-FR" dirty="0"/>
              <a:t>API faites pour des langages bas-niveaux</a:t>
            </a:r>
          </a:p>
          <a:p>
            <a:r>
              <a:rPr lang="fr-FR" dirty="0"/>
              <a:t>Ascendant sur le cap technologique</a:t>
            </a:r>
          </a:p>
          <a:p>
            <a:pPr lvl="1"/>
            <a:r>
              <a:rPr lang="fr-FR" dirty="0"/>
              <a:t>Son OS </a:t>
            </a:r>
          </a:p>
          <a:p>
            <a:pPr lvl="1"/>
            <a:r>
              <a:rPr lang="fr-FR" dirty="0"/>
              <a:t>Ses API</a:t>
            </a:r>
          </a:p>
          <a:p>
            <a:pPr lvl="1"/>
            <a:r>
              <a:rPr lang="fr-FR" dirty="0"/>
              <a:t>Ses bibliothèques</a:t>
            </a:r>
          </a:p>
          <a:p>
            <a:pPr lvl="1"/>
            <a:r>
              <a:rPr lang="fr-FR" dirty="0"/>
              <a:t>Son Ide</a:t>
            </a:r>
          </a:p>
          <a:p>
            <a:r>
              <a:rPr lang="fr-FR" dirty="0"/>
              <a:t>Si hégémonie du Java, alors plus d’influence</a:t>
            </a:r>
          </a:p>
        </p:txBody>
      </p:sp>
    </p:spTree>
    <p:extLst>
      <p:ext uri="{BB962C8B-B14F-4D97-AF65-F5344CB8AC3E}">
        <p14:creationId xmlns:p14="http://schemas.microsoft.com/office/powerpoint/2010/main" val="357540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plateforme .NET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.NET</a:t>
            </a:r>
          </a:p>
          <a:p>
            <a:pPr lvl="1"/>
            <a:r>
              <a:rPr lang="fr-FR" dirty="0"/>
              <a:t>Inspirée des grands concepts du Java et </a:t>
            </a:r>
            <a:r>
              <a:rPr lang="fr-FR" dirty="0" err="1"/>
              <a:t>Smalltalk</a:t>
            </a:r>
            <a:endParaRPr lang="fr-FR" dirty="0"/>
          </a:p>
          <a:p>
            <a:pPr lvl="1"/>
            <a:r>
              <a:rPr lang="fr-FR" dirty="0"/>
              <a:t>Repose sur les APIs Microsoft</a:t>
            </a:r>
          </a:p>
          <a:p>
            <a:pPr lvl="1"/>
            <a:r>
              <a:rPr lang="fr-FR" dirty="0"/>
              <a:t>Propose les bibliothèques de Microsoft</a:t>
            </a:r>
          </a:p>
          <a:p>
            <a:endParaRPr lang="fr-FR" dirty="0"/>
          </a:p>
          <a:p>
            <a:r>
              <a:rPr lang="fr-FR" dirty="0"/>
              <a:t>C#</a:t>
            </a:r>
          </a:p>
          <a:p>
            <a:pPr lvl="1"/>
            <a:r>
              <a:rPr lang="fr-FR" dirty="0"/>
              <a:t>Inspirée des syntaxes Java et C++</a:t>
            </a:r>
          </a:p>
          <a:p>
            <a:pPr lvl="1"/>
            <a:r>
              <a:rPr lang="fr-FR" dirty="0"/>
              <a:t>Se veut plus pragmatique, moins « OO pur »</a:t>
            </a:r>
          </a:p>
        </p:txBody>
      </p:sp>
    </p:spTree>
    <p:extLst>
      <p:ext uri="{BB962C8B-B14F-4D97-AF65-F5344CB8AC3E}">
        <p14:creationId xmlns:p14="http://schemas.microsoft.com/office/powerpoint/2010/main" val="220118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.NET, C#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C# est compilé en CIL (byte code)</a:t>
            </a:r>
          </a:p>
          <a:p>
            <a:pPr lvl="1"/>
            <a:r>
              <a:rPr lang="fr-FR" dirty="0"/>
              <a:t>De même que le VB.NET, le </a:t>
            </a:r>
            <a:r>
              <a:rPr lang="fr-FR" dirty="0" err="1"/>
              <a:t>Delphi.Net</a:t>
            </a:r>
            <a:r>
              <a:rPr lang="fr-FR" dirty="0"/>
              <a:t>, le F#…</a:t>
            </a:r>
          </a:p>
          <a:p>
            <a:r>
              <a:rPr lang="fr-FR" dirty="0"/>
              <a:t>La plateforme .NET exécute le CIL</a:t>
            </a:r>
          </a:p>
          <a:p>
            <a:endParaRPr lang="fr-FR" dirty="0"/>
          </a:p>
          <a:p>
            <a:r>
              <a:rPr lang="fr-FR" dirty="0"/>
              <a:t>C# = Java</a:t>
            </a:r>
          </a:p>
          <a:p>
            <a:r>
              <a:rPr lang="fr-FR" dirty="0"/>
              <a:t>.NET = JVM + Bibliothèques Java</a:t>
            </a:r>
          </a:p>
        </p:txBody>
      </p:sp>
    </p:spTree>
    <p:extLst>
      <p:ext uri="{BB962C8B-B14F-4D97-AF65-F5344CB8AC3E}">
        <p14:creationId xmlns:p14="http://schemas.microsoft.com/office/powerpoint/2010/main" val="25142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.NET Framework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plateforme .NET installée sur le système</a:t>
            </a:r>
          </a:p>
          <a:p>
            <a:r>
              <a:rPr lang="fr-FR" dirty="0" err="1"/>
              <a:t>Executable</a:t>
            </a:r>
            <a:r>
              <a:rPr lang="fr-FR" dirty="0"/>
              <a:t> &amp; Dll .Net</a:t>
            </a:r>
          </a:p>
          <a:p>
            <a:pPr lvl="1"/>
            <a:r>
              <a:rPr lang="fr-FR" dirty="0"/>
              <a:t>Quelques instructions natives</a:t>
            </a:r>
          </a:p>
          <a:p>
            <a:pPr lvl="1"/>
            <a:r>
              <a:rPr lang="fr-FR" dirty="0"/>
              <a:t>Charge mscorlib.dll pour</a:t>
            </a:r>
          </a:p>
          <a:p>
            <a:pPr lvl="2"/>
            <a:r>
              <a:rPr lang="fr-FR" dirty="0"/>
              <a:t>Lancer un </a:t>
            </a:r>
            <a:r>
              <a:rPr lang="fr-FR" dirty="0" err="1"/>
              <a:t>AppDomain</a:t>
            </a:r>
            <a:endParaRPr lang="fr-FR" dirty="0"/>
          </a:p>
          <a:p>
            <a:pPr lvl="2"/>
            <a:r>
              <a:rPr lang="fr-FR" dirty="0"/>
              <a:t>Charger l’</a:t>
            </a:r>
            <a:r>
              <a:rPr lang="fr-FR" dirty="0" err="1"/>
              <a:t>assembly</a:t>
            </a:r>
            <a:r>
              <a:rPr lang="fr-FR" dirty="0"/>
              <a:t> (l’exécutable)</a:t>
            </a:r>
          </a:p>
          <a:p>
            <a:pPr lvl="2"/>
            <a:r>
              <a:rPr lang="fr-FR" dirty="0"/>
              <a:t>Exécuter le point d’entrée</a:t>
            </a:r>
          </a:p>
          <a:p>
            <a:pPr lvl="1"/>
            <a:r>
              <a:rPr lang="fr-FR" dirty="0"/>
              <a:t>Bloc d’instructions CIL à interpréter</a:t>
            </a:r>
          </a:p>
        </p:txBody>
      </p:sp>
    </p:spTree>
    <p:extLst>
      <p:ext uri="{BB962C8B-B14F-4D97-AF65-F5344CB8AC3E}">
        <p14:creationId xmlns:p14="http://schemas.microsoft.com/office/powerpoint/2010/main" val="408477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L’influence du fonctionnel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Engouement envers langages fonctionnels</a:t>
            </a:r>
          </a:p>
          <a:p>
            <a:pPr lvl="1"/>
            <a:r>
              <a:rPr lang="fr-FR" dirty="0"/>
              <a:t>Scala, F#, </a:t>
            </a:r>
            <a:r>
              <a:rPr lang="fr-FR" dirty="0" err="1"/>
              <a:t>Haskel</a:t>
            </a:r>
            <a:r>
              <a:rPr lang="fr-FR" dirty="0"/>
              <a:t>, Lisp/</a:t>
            </a:r>
            <a:r>
              <a:rPr lang="fr-FR" dirty="0" err="1"/>
              <a:t>Clojure</a:t>
            </a:r>
            <a:r>
              <a:rPr lang="fr-FR" dirty="0"/>
              <a:t>, Erlang/Elixir</a:t>
            </a:r>
          </a:p>
          <a:p>
            <a:r>
              <a:rPr lang="fr-FR" dirty="0"/>
              <a:t>Principes d’immutabilités (design)</a:t>
            </a:r>
          </a:p>
          <a:p>
            <a:r>
              <a:rPr lang="fr-FR" dirty="0"/>
              <a:t>Anonymous </a:t>
            </a:r>
            <a:r>
              <a:rPr lang="fr-FR" dirty="0" err="1"/>
              <a:t>methods</a:t>
            </a:r>
            <a:r>
              <a:rPr lang="fr-FR" dirty="0"/>
              <a:t> (C# 2.0)</a:t>
            </a:r>
          </a:p>
          <a:p>
            <a:r>
              <a:rPr lang="fr-FR" dirty="0" err="1"/>
              <a:t>Query</a:t>
            </a:r>
            <a:r>
              <a:rPr lang="fr-FR" dirty="0"/>
              <a:t> &amp; Lambda expressions (C# 3.5)</a:t>
            </a:r>
          </a:p>
          <a:p>
            <a:r>
              <a:rPr lang="fr-FR" dirty="0"/>
              <a:t>Pattern </a:t>
            </a:r>
            <a:r>
              <a:rPr lang="fr-FR" dirty="0" err="1"/>
              <a:t>Matching</a:t>
            </a:r>
            <a:r>
              <a:rPr lang="fr-FR" dirty="0"/>
              <a:t> (C# 7.0)</a:t>
            </a:r>
          </a:p>
          <a:p>
            <a:r>
              <a:rPr lang="fr-FR" dirty="0" err="1"/>
              <a:t>Deconstruction</a:t>
            </a:r>
            <a:r>
              <a:rPr lang="fr-FR" dirty="0"/>
              <a:t> (C# 7.0)</a:t>
            </a:r>
          </a:p>
        </p:txBody>
      </p:sp>
    </p:spTree>
    <p:extLst>
      <p:ext uri="{BB962C8B-B14F-4D97-AF65-F5344CB8AC3E}">
        <p14:creationId xmlns:p14="http://schemas.microsoft.com/office/powerpoint/2010/main" val="29089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L’asynchrone mis en avant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Traitement asynchrones à la mode</a:t>
            </a:r>
          </a:p>
          <a:p>
            <a:pPr lvl="1"/>
            <a:r>
              <a:rPr lang="fr-FR" dirty="0"/>
              <a:t>API web, micro-services, calculs parallèles</a:t>
            </a:r>
          </a:p>
          <a:p>
            <a:endParaRPr lang="fr-FR" dirty="0"/>
          </a:p>
          <a:p>
            <a:r>
              <a:rPr lang="fr-FR" dirty="0" err="1"/>
              <a:t>Parallel</a:t>
            </a:r>
            <a:r>
              <a:rPr lang="fr-FR" dirty="0"/>
              <a:t> Extensions: TPL &amp; </a:t>
            </a:r>
            <a:r>
              <a:rPr lang="fr-FR" dirty="0" err="1"/>
              <a:t>PLinQ</a:t>
            </a:r>
            <a:r>
              <a:rPr lang="fr-FR" dirty="0"/>
              <a:t> (.NET 4.0)</a:t>
            </a:r>
          </a:p>
          <a:p>
            <a:r>
              <a:rPr lang="fr-FR" dirty="0" err="1"/>
              <a:t>Asynchronous</a:t>
            </a:r>
            <a:r>
              <a:rPr lang="fr-FR" dirty="0"/>
              <a:t> </a:t>
            </a:r>
            <a:r>
              <a:rPr lang="fr-FR" dirty="0" err="1"/>
              <a:t>methods</a:t>
            </a:r>
            <a:r>
              <a:rPr lang="fr-FR" dirty="0"/>
              <a:t> (C# 5.0)</a:t>
            </a:r>
          </a:p>
          <a:p>
            <a:r>
              <a:rPr lang="fr-FR" dirty="0" err="1"/>
              <a:t>Asynchronous</a:t>
            </a:r>
            <a:r>
              <a:rPr lang="fr-FR" dirty="0"/>
              <a:t> </a:t>
            </a:r>
            <a:r>
              <a:rPr lang="fr-FR" dirty="0" err="1"/>
              <a:t>WebAPI</a:t>
            </a:r>
            <a:r>
              <a:rPr lang="fr-FR" dirty="0"/>
              <a:t> (~.NET 4.5)</a:t>
            </a:r>
          </a:p>
          <a:p>
            <a:r>
              <a:rPr lang="fr-FR" dirty="0" err="1"/>
              <a:t>Reinforcement</a:t>
            </a:r>
            <a:r>
              <a:rPr lang="fr-FR" dirty="0"/>
              <a:t> (C# 6.0)</a:t>
            </a:r>
          </a:p>
        </p:txBody>
      </p:sp>
    </p:spTree>
    <p:extLst>
      <p:ext uri="{BB962C8B-B14F-4D97-AF65-F5344CB8AC3E}">
        <p14:creationId xmlns:p14="http://schemas.microsoft.com/office/powerpoint/2010/main" val="100772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Concision de syntaxe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Langes faiblement typés et light en syntaxe de plus en plus prisés</a:t>
            </a:r>
          </a:p>
          <a:p>
            <a:r>
              <a:rPr lang="fr-FR" dirty="0"/>
              <a:t>Type </a:t>
            </a:r>
            <a:r>
              <a:rPr lang="fr-FR" dirty="0" err="1"/>
              <a:t>inference</a:t>
            </a:r>
            <a:r>
              <a:rPr lang="fr-FR" dirty="0"/>
              <a:t> (C# 3.0)</a:t>
            </a:r>
          </a:p>
          <a:p>
            <a:r>
              <a:rPr lang="fr-FR" dirty="0"/>
              <a:t>Anonymous classes (C# 3.0)</a:t>
            </a:r>
          </a:p>
          <a:p>
            <a:r>
              <a:rPr lang="fr-FR" dirty="0"/>
              <a:t>Auto-</a:t>
            </a:r>
            <a:r>
              <a:rPr lang="fr-FR" dirty="0" err="1"/>
              <a:t>implemented</a:t>
            </a:r>
            <a:r>
              <a:rPr lang="fr-FR" dirty="0"/>
              <a:t> </a:t>
            </a:r>
            <a:r>
              <a:rPr lang="fr-FR" dirty="0" err="1"/>
              <a:t>properties</a:t>
            </a:r>
            <a:r>
              <a:rPr lang="fr-FR" dirty="0"/>
              <a:t> (C# 3.0)</a:t>
            </a:r>
          </a:p>
          <a:p>
            <a:r>
              <a:rPr lang="fr-FR" dirty="0" err="1"/>
              <a:t>Readonly</a:t>
            </a:r>
            <a:r>
              <a:rPr lang="fr-FR" dirty="0"/>
              <a:t> </a:t>
            </a:r>
            <a:r>
              <a:rPr lang="fr-FR" dirty="0" err="1"/>
              <a:t>properties</a:t>
            </a:r>
            <a:r>
              <a:rPr lang="fr-FR" dirty="0"/>
              <a:t> (C# 6.0)</a:t>
            </a:r>
          </a:p>
          <a:p>
            <a:r>
              <a:rPr lang="fr-FR" dirty="0" err="1"/>
              <a:t>Null</a:t>
            </a:r>
            <a:r>
              <a:rPr lang="fr-FR" dirty="0"/>
              <a:t> </a:t>
            </a:r>
            <a:r>
              <a:rPr lang="fr-FR" dirty="0" err="1"/>
              <a:t>propagator</a:t>
            </a:r>
            <a:r>
              <a:rPr lang="fr-FR" dirty="0"/>
              <a:t> (C# 6.0)</a:t>
            </a:r>
          </a:p>
          <a:p>
            <a:r>
              <a:rPr lang="fr-FR" dirty="0"/>
              <a:t>Expression-</a:t>
            </a:r>
            <a:r>
              <a:rPr lang="fr-FR" dirty="0" err="1"/>
              <a:t>bodied</a:t>
            </a:r>
            <a:r>
              <a:rPr lang="fr-FR" dirty="0"/>
              <a:t> </a:t>
            </a:r>
            <a:r>
              <a:rPr lang="fr-FR" dirty="0" err="1"/>
              <a:t>members</a:t>
            </a:r>
            <a:r>
              <a:rPr lang="fr-FR" dirty="0"/>
              <a:t> (C# 6.0)</a:t>
            </a:r>
          </a:p>
        </p:txBody>
      </p:sp>
    </p:spTree>
    <p:extLst>
      <p:ext uri="{BB962C8B-B14F-4D97-AF65-F5344CB8AC3E}">
        <p14:creationId xmlns:p14="http://schemas.microsoft.com/office/powerpoint/2010/main" val="115597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.NET </a:t>
            </a:r>
            <a:r>
              <a:rPr lang="fr-FR" dirty="0" err="1"/>
              <a:t>Core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« Reboot » de .NET Framework</a:t>
            </a:r>
          </a:p>
          <a:p>
            <a:pPr lvl="1"/>
            <a:r>
              <a:rPr lang="fr-FR" dirty="0"/>
              <a:t>Modulaire</a:t>
            </a:r>
          </a:p>
          <a:p>
            <a:pPr lvl="1"/>
            <a:r>
              <a:rPr lang="fr-FR" dirty="0"/>
              <a:t>Conceptuellement indépendant de l’OS</a:t>
            </a:r>
          </a:p>
          <a:p>
            <a:r>
              <a:rPr lang="fr-FR" dirty="0"/>
              <a:t>Framework principal</a:t>
            </a:r>
          </a:p>
          <a:p>
            <a:pPr lvl="1"/>
            <a:r>
              <a:rPr lang="fr-FR" dirty="0"/>
              <a:t>Récent, mature</a:t>
            </a:r>
          </a:p>
          <a:p>
            <a:pPr lvl="1"/>
            <a:r>
              <a:rPr lang="fr-FR" dirty="0" err="1"/>
              <a:t>Multi-plateforme</a:t>
            </a:r>
            <a:endParaRPr lang="fr-FR" dirty="0"/>
          </a:p>
          <a:p>
            <a:pPr lvl="1"/>
            <a:r>
              <a:rPr lang="fr-FR" dirty="0"/>
              <a:t>Libre et open-source</a:t>
            </a:r>
          </a:p>
          <a:p>
            <a:r>
              <a:rPr lang="fr-FR" dirty="0"/>
              <a:t>.NET Framework: maintenance uniquement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811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Coming</a:t>
            </a:r>
            <a:r>
              <a:rPr lang="fr-FR" dirty="0"/>
              <a:t> Next </a:t>
            </a:r>
            <a:r>
              <a:rPr lang="fr-FR" dirty="0" err="1"/>
              <a:t>November</a:t>
            </a:r>
            <a:r>
              <a:rPr lang="fr-FR" dirty="0"/>
              <a:t>: </a:t>
            </a:r>
            <a:br>
              <a:rPr lang="fr-FR" dirty="0"/>
            </a:br>
            <a:r>
              <a:rPr lang="fr-FR" dirty="0"/>
              <a:t>.NET 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Version suivante de .Net </a:t>
            </a:r>
            <a:r>
              <a:rPr lang="fr-FR" dirty="0" err="1"/>
              <a:t>Core</a:t>
            </a:r>
            <a:r>
              <a:rPr lang="fr-FR" dirty="0"/>
              <a:t> 3.1</a:t>
            </a:r>
          </a:p>
          <a:p>
            <a:r>
              <a:rPr lang="fr-FR" dirty="0"/>
              <a:t>Remplace .Net Framework</a:t>
            </a:r>
          </a:p>
          <a:p>
            <a:pPr lvl="1"/>
            <a:r>
              <a:rPr lang="fr-FR" dirty="0"/>
              <a:t>.Net Framework 4.8 : </a:t>
            </a:r>
            <a:r>
              <a:rPr lang="fr-FR" dirty="0">
                <a:hlinkClick r:id="rId2"/>
              </a:rPr>
              <a:t>dernière version</a:t>
            </a:r>
            <a:endParaRPr lang="fr-FR" dirty="0"/>
          </a:p>
          <a:p>
            <a:pPr lvl="1"/>
            <a:r>
              <a:rPr lang="fr-FR" dirty="0"/>
              <a:t>.Net </a:t>
            </a:r>
            <a:r>
              <a:rPr lang="fr-FR" dirty="0" err="1"/>
              <a:t>Core</a:t>
            </a:r>
            <a:r>
              <a:rPr lang="fr-FR" dirty="0"/>
              <a:t> 3.0 inclus tout ce qu’il faut</a:t>
            </a:r>
          </a:p>
          <a:p>
            <a:r>
              <a:rPr lang="fr-FR" dirty="0"/>
              <a:t>Remplace Mono pour Xamarin</a:t>
            </a:r>
          </a:p>
          <a:p>
            <a:pPr lvl="1"/>
            <a:r>
              <a:rPr lang="fr-FR" dirty="0"/>
              <a:t>Framework pour application mobile</a:t>
            </a:r>
          </a:p>
          <a:p>
            <a:r>
              <a:rPr lang="fr-FR" dirty="0"/>
              <a:t>Synchrone avec C# 9</a:t>
            </a:r>
          </a:p>
          <a:p>
            <a:pPr lvl="1"/>
            <a:r>
              <a:rPr lang="fr-FR" dirty="0"/>
              <a:t>De très, très belles fonctionnalités à venir</a:t>
            </a:r>
          </a:p>
        </p:txBody>
      </p:sp>
    </p:spTree>
    <p:extLst>
      <p:ext uri="{BB962C8B-B14F-4D97-AF65-F5344CB8AC3E}">
        <p14:creationId xmlns:p14="http://schemas.microsoft.com/office/powerpoint/2010/main" val="266532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résumer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langage très OO</a:t>
            </a:r>
          </a:p>
          <a:p>
            <a:pPr lvl="1"/>
            <a:r>
              <a:rPr lang="fr-FR" dirty="0"/>
              <a:t>Un peu de fonctionnel</a:t>
            </a:r>
          </a:p>
          <a:p>
            <a:pPr lvl="1"/>
            <a:r>
              <a:rPr lang="fr-FR" dirty="0"/>
              <a:t>Un peu de natif</a:t>
            </a:r>
          </a:p>
          <a:p>
            <a:pPr lvl="1"/>
            <a:r>
              <a:rPr lang="fr-FR" dirty="0"/>
              <a:t>Un peu de concision</a:t>
            </a:r>
          </a:p>
          <a:p>
            <a:endParaRPr lang="fr-FR" dirty="0"/>
          </a:p>
          <a:p>
            <a:r>
              <a:rPr lang="fr-FR" dirty="0"/>
              <a:t>La philosophie et technologies Microsoft</a:t>
            </a:r>
          </a:p>
          <a:p>
            <a:pPr lvl="1"/>
            <a:r>
              <a:rPr lang="fr-FR" dirty="0"/>
              <a:t>Mais de plus en plus ouvert</a:t>
            </a:r>
          </a:p>
        </p:txBody>
      </p:sp>
    </p:spTree>
    <p:extLst>
      <p:ext uri="{BB962C8B-B14F-4D97-AF65-F5344CB8AC3E}">
        <p14:creationId xmlns:p14="http://schemas.microsoft.com/office/powerpoint/2010/main" val="69905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résumer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langage qui suit la mode</a:t>
            </a:r>
          </a:p>
          <a:p>
            <a:pPr lvl="1"/>
            <a:r>
              <a:rPr lang="fr-FR" dirty="0"/>
              <a:t>Pas de forte contrainte idéalistes</a:t>
            </a:r>
          </a:p>
          <a:p>
            <a:pPr lvl="1"/>
            <a:r>
              <a:rPr lang="fr-FR" dirty="0"/>
              <a:t>Se laisse fortement influencer (ex: </a:t>
            </a:r>
            <a:r>
              <a:rPr lang="fr-FR" dirty="0" err="1"/>
              <a:t>NodeJS</a:t>
            </a:r>
            <a:r>
              <a:rPr lang="fr-FR" dirty="0"/>
              <a:t>)</a:t>
            </a:r>
          </a:p>
          <a:p>
            <a:r>
              <a:rPr lang="fr-FR" dirty="0"/>
              <a:t>Un concurrent franc du Java</a:t>
            </a:r>
          </a:p>
          <a:p>
            <a:pPr lvl="1"/>
            <a:r>
              <a:rPr lang="fr-FR" dirty="0"/>
              <a:t>L’influence beaucoup</a:t>
            </a:r>
          </a:p>
          <a:p>
            <a:r>
              <a:rPr lang="fr-FR" dirty="0"/>
              <a:t>Le principal levier technologique de Microsoft</a:t>
            </a:r>
          </a:p>
          <a:p>
            <a:r>
              <a:rPr lang="fr-FR" dirty="0"/>
              <a:t>Un langage de plus en plus populaire</a:t>
            </a:r>
          </a:p>
        </p:txBody>
      </p:sp>
    </p:spTree>
    <p:extLst>
      <p:ext uri="{BB962C8B-B14F-4D97-AF65-F5344CB8AC3E}">
        <p14:creationId xmlns:p14="http://schemas.microsoft.com/office/powerpoint/2010/main" val="2569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Framework, </a:t>
            </a:r>
            <a:r>
              <a:rPr lang="fr-FR" dirty="0" err="1"/>
              <a:t>Core</a:t>
            </a:r>
            <a:r>
              <a:rPr lang="fr-FR" dirty="0"/>
              <a:t>, Standard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A1726A-9A95-482A-8CB5-DF652A8562CC}"/>
              </a:ext>
            </a:extLst>
          </p:cNvPr>
          <p:cNvSpPr txBox="1"/>
          <p:nvPr/>
        </p:nvSpPr>
        <p:spPr>
          <a:xfrm>
            <a:off x="3511746" y="3031642"/>
            <a:ext cx="2088232" cy="3973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fr-FR" dirty="0"/>
              <a:t>.Net Standard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4D4C3E-A3EA-45D4-8636-311E6065CA4F}"/>
              </a:ext>
            </a:extLst>
          </p:cNvPr>
          <p:cNvSpPr txBox="1"/>
          <p:nvPr/>
        </p:nvSpPr>
        <p:spPr>
          <a:xfrm>
            <a:off x="1043608" y="3031641"/>
            <a:ext cx="2088232" cy="3973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fr-FR" dirty="0"/>
              <a:t>.Net Framework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FC1838-BF2E-49E8-93C0-FEE555D0DCD0}"/>
              </a:ext>
            </a:extLst>
          </p:cNvPr>
          <p:cNvSpPr txBox="1"/>
          <p:nvPr/>
        </p:nvSpPr>
        <p:spPr>
          <a:xfrm>
            <a:off x="6012162" y="3031641"/>
            <a:ext cx="2088232" cy="3973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fr-FR" dirty="0"/>
              <a:t>.Net </a:t>
            </a:r>
            <a:r>
              <a:rPr lang="fr-FR" dirty="0" err="1"/>
              <a:t>Core</a:t>
            </a:r>
            <a:endParaRPr lang="fr-FR" dirty="0"/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AB7002B9-2784-47F9-B35B-7F2299DD5FB4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3131840" y="3230320"/>
            <a:ext cx="379906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9EC05663-DAB3-4E0D-B9C7-00436BCD2AE0}"/>
              </a:ext>
            </a:extLst>
          </p:cNvPr>
          <p:cNvCxnSpPr>
            <a:cxnSpLocks/>
            <a:stCxn id="7" idx="1"/>
            <a:endCxn id="5" idx="3"/>
          </p:cNvCxnSpPr>
          <p:nvPr/>
        </p:nvCxnSpPr>
        <p:spPr>
          <a:xfrm rot="10800000" flipV="1">
            <a:off x="5599978" y="3230319"/>
            <a:ext cx="412184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9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89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Live </a:t>
            </a:r>
            <a:r>
              <a:rPr lang="fr-FR" dirty="0" err="1"/>
              <a:t>coding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Premier projet</a:t>
            </a:r>
          </a:p>
        </p:txBody>
      </p:sp>
    </p:spTree>
    <p:extLst>
      <p:ext uri="{BB962C8B-B14F-4D97-AF65-F5344CB8AC3E}">
        <p14:creationId xmlns:p14="http://schemas.microsoft.com/office/powerpoint/2010/main" val="209321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Terminologie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Classe</a:t>
            </a:r>
          </a:p>
          <a:p>
            <a:r>
              <a:rPr lang="fr-FR" dirty="0"/>
              <a:t>Membre</a:t>
            </a:r>
          </a:p>
          <a:p>
            <a:pPr lvl="1"/>
            <a:r>
              <a:rPr lang="fr-FR" dirty="0"/>
              <a:t>Champs</a:t>
            </a:r>
          </a:p>
          <a:p>
            <a:pPr lvl="1"/>
            <a:r>
              <a:rPr lang="fr-FR" dirty="0"/>
              <a:t>Méthode</a:t>
            </a:r>
          </a:p>
          <a:p>
            <a:pPr lvl="1"/>
            <a:r>
              <a:rPr lang="fr-FR" dirty="0"/>
              <a:t>Propriété</a:t>
            </a:r>
          </a:p>
          <a:p>
            <a:r>
              <a:rPr lang="fr-FR" dirty="0"/>
              <a:t>Attribut</a:t>
            </a:r>
          </a:p>
          <a:p>
            <a:r>
              <a:rPr lang="fr-FR" dirty="0"/>
              <a:t>Variable</a:t>
            </a:r>
          </a:p>
          <a:p>
            <a:pPr lvl="1"/>
            <a:r>
              <a:rPr lang="fr-FR" dirty="0"/>
              <a:t>Paramètre</a:t>
            </a:r>
          </a:p>
          <a:p>
            <a:pPr lvl="2"/>
            <a:r>
              <a:rPr lang="fr-FR" dirty="0"/>
              <a:t>argument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6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Assembly</a:t>
            </a:r>
            <a:r>
              <a:rPr lang="fr-FR" dirty="0"/>
              <a:t> vs </a:t>
            </a:r>
            <a:r>
              <a:rPr lang="fr-FR" dirty="0" err="1"/>
              <a:t>Namespace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Assembly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Résultat de compilation (~DLL)</a:t>
            </a:r>
          </a:p>
          <a:p>
            <a:pPr lvl="1"/>
            <a:r>
              <a:rPr lang="fr-FR" dirty="0"/>
              <a:t>Accessible si référencé par le projet</a:t>
            </a:r>
          </a:p>
          <a:p>
            <a:pPr lvl="1"/>
            <a:r>
              <a:rPr lang="fr-FR" dirty="0"/>
              <a:t>« </a:t>
            </a:r>
            <a:r>
              <a:rPr lang="fr-FR" dirty="0" err="1"/>
              <a:t>Internal</a:t>
            </a:r>
            <a:r>
              <a:rPr lang="fr-FR" dirty="0"/>
              <a:t> »: accessible depuis l’</a:t>
            </a:r>
            <a:r>
              <a:rPr lang="fr-FR" dirty="0" err="1"/>
              <a:t>assembly</a:t>
            </a:r>
            <a:endParaRPr lang="fr-FR" dirty="0"/>
          </a:p>
          <a:p>
            <a:r>
              <a:rPr lang="fr-FR" dirty="0" err="1"/>
              <a:t>Namespace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Préfixes de noms</a:t>
            </a:r>
          </a:p>
          <a:p>
            <a:pPr lvl="1"/>
            <a:r>
              <a:rPr lang="fr-FR" dirty="0"/>
              <a:t>Implicites si référencé par le fichier (clause « </a:t>
            </a:r>
            <a:r>
              <a:rPr lang="fr-FR" dirty="0" err="1"/>
              <a:t>using</a:t>
            </a:r>
            <a:r>
              <a:rPr lang="fr-FR" dirty="0"/>
              <a:t> »)</a:t>
            </a:r>
          </a:p>
          <a:p>
            <a:pPr lvl="1"/>
            <a:r>
              <a:rPr lang="fr-FR" dirty="0"/>
              <a:t>Aucun autre impact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520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Conventions d’écritures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Accolades à la ligne</a:t>
            </a:r>
          </a:p>
          <a:p>
            <a:r>
              <a:rPr lang="fr-FR" dirty="0" err="1"/>
              <a:t>camelCasing</a:t>
            </a:r>
            <a:endParaRPr lang="fr-FR" dirty="0"/>
          </a:p>
          <a:p>
            <a:pPr lvl="1"/>
            <a:r>
              <a:rPr lang="fr-FR" dirty="0"/>
              <a:t>Variables</a:t>
            </a:r>
          </a:p>
          <a:p>
            <a:pPr lvl="1"/>
            <a:r>
              <a:rPr lang="fr-FR" dirty="0"/>
              <a:t>Champs privés</a:t>
            </a:r>
          </a:p>
          <a:p>
            <a:r>
              <a:rPr lang="fr-FR" dirty="0" err="1"/>
              <a:t>PascalCasing</a:t>
            </a:r>
            <a:endParaRPr lang="fr-FR" dirty="0"/>
          </a:p>
          <a:p>
            <a:pPr lvl="1"/>
            <a:r>
              <a:rPr lang="fr-FR" dirty="0"/>
              <a:t>Champs non-privés</a:t>
            </a:r>
          </a:p>
          <a:p>
            <a:pPr lvl="1"/>
            <a:r>
              <a:rPr lang="fr-FR" dirty="0"/>
              <a:t>Méthodes, Propriétés, Types, </a:t>
            </a:r>
            <a:r>
              <a:rPr lang="fr-FR" dirty="0" err="1"/>
              <a:t>Namespaces</a:t>
            </a:r>
            <a:r>
              <a:rPr lang="fr-FR" dirty="0"/>
              <a:t>…</a:t>
            </a:r>
          </a:p>
          <a:p>
            <a:r>
              <a:rPr lang="fr-FR" dirty="0"/>
              <a:t>Pas de « _ », pas de </a:t>
            </a:r>
            <a:r>
              <a:rPr lang="fr-FR" dirty="0" err="1"/>
              <a:t>Hungarian</a:t>
            </a:r>
            <a:r>
              <a:rPr lang="fr-FR" dirty="0"/>
              <a:t> notation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78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Propriétés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3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exemple en Pseudo code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mainThrusterForce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mainThrustersCount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rotationThrusterForce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rotationThrustersCount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sin(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)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/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 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endParaRPr lang="en-US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shipAngle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+=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+=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cos(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shipAngle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)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fr-FR" sz="1600" dirty="0" err="1">
                <a:latin typeface="Courier New"/>
                <a:ea typeface="Calibri"/>
                <a:cs typeface="Times New Roman"/>
              </a:rPr>
              <a:t>positionY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fr-FR" sz="1600" b="1" dirty="0">
                <a:latin typeface="Courier New"/>
                <a:ea typeface="Calibri"/>
                <a:cs typeface="Times New Roman"/>
              </a:rPr>
              <a:t>+=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fr-FR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fr-FR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 sin(</a:t>
            </a:r>
            <a:r>
              <a:rPr lang="fr-FR" sz="1600" dirty="0" err="1">
                <a:latin typeface="Courier New"/>
                <a:ea typeface="Calibri"/>
                <a:cs typeface="Times New Roman"/>
              </a:rPr>
              <a:t>shipAngle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863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exemple en Java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getMainThrusterForce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this.getMainThrustersCount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ship.getRotationThrusterForce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ship.getRotationThrustersCount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Math.sin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)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/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ship.getAngle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rotationDelta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endParaRPr lang="fr-F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setPositionX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ship.getPositionX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pPr marL="6858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straightDistance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setPositionY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getPositionY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pPr marL="6858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straightDistance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Math.sin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600" dirty="0">
              <a:latin typeface="Courier New" panose="02070309020205020404" pitchFamily="49" charset="0"/>
              <a:ea typeface="Calibri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4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L’intérêt d’une méthode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Contrôler</a:t>
            </a:r>
          </a:p>
          <a:p>
            <a:r>
              <a:rPr lang="fr-FR" dirty="0"/>
              <a:t>Calculer </a:t>
            </a:r>
          </a:p>
          <a:p>
            <a:r>
              <a:rPr lang="fr-FR" dirty="0"/>
              <a:t>Déléguer</a:t>
            </a:r>
          </a:p>
          <a:p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endParaRPr lang="en-US" sz="14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private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ShipSchematics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schematics;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4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4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getMainThrusterForce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() 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  return </a:t>
            </a:r>
            <a:r>
              <a:rPr lang="en-US" sz="1400" b="1" dirty="0" err="1">
                <a:latin typeface="Courier New"/>
                <a:ea typeface="Calibri"/>
                <a:cs typeface="Times New Roman"/>
              </a:rPr>
              <a:t>this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.schematics.getThursterType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().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getForce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5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exemple en Java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getMainThrusterForce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this.getMainThrustersCount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ship.getRotationThrusterForce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ship.getRotationThrustersCount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*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Math.sin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)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/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ship.getAngle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rotationDelta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endParaRPr lang="fr-F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setPositionX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ship.getPositionX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pPr marL="6858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straightDistance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ship.getAngle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setPositionY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getPositionY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pPr marL="6858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straightDistance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Math.sin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ship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getAngle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600" dirty="0">
              <a:latin typeface="Courier New" panose="02070309020205020404" pitchFamily="49" charset="0"/>
              <a:ea typeface="Calibri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86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exemple en C#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2323652"/>
            <a:ext cx="6912884" cy="3508977"/>
          </a:xfrm>
        </p:spPr>
        <p:txBody>
          <a:bodyPr>
            <a:normAutofit fontScale="92500"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MainThrusterForce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this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MainThrustersCount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RotationThrusterForce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RotationThrustersCount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ellapsedMilliseconds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forwardDistance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* 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sin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 /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Angle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+=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rotationDelta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+=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Math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Cos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Angle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PositionY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+=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straightDistance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*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Math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Sin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.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Angle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66323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Une implémentation en C#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2323652"/>
            <a:ext cx="3168468" cy="3508977"/>
          </a:xfrm>
        </p:spPr>
        <p:txBody>
          <a:bodyPr>
            <a:noAutofit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private </a:t>
            </a:r>
            <a:r>
              <a:rPr lang="en-US" sz="14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4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PositionX</a:t>
            </a: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get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return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this.positionX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}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set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this.positionX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value;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}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355976" y="2276872"/>
            <a:ext cx="4248472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private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ShipSchematics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schematics;</a:t>
            </a:r>
          </a:p>
          <a:p>
            <a:pPr marL="68580" indent="0">
              <a:buFont typeface="Wingdings 2" pitchFamily="18" charset="2"/>
              <a:buNone/>
            </a:pP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4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MainThrusterForce</a:t>
            </a: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get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  {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return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this.schematics</a:t>
            </a: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    .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ThursterType.Force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</a:t>
            </a:r>
            <a:r>
              <a:rPr lang="en-US" sz="14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4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Font typeface="Wingdings 2" pitchFamily="18" charset="2"/>
              <a:buNone/>
            </a:pPr>
            <a:endParaRPr lang="en-US" sz="14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42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résultat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2323652"/>
            <a:ext cx="6912884" cy="3508977"/>
          </a:xfrm>
        </p:spPr>
        <p:txBody>
          <a:bodyPr>
            <a:normAutofit/>
          </a:bodyPr>
          <a:lstStyle/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private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 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get_PositionX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return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this.positionX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spcAft>
                <a:spcPts val="0"/>
              </a:spcAft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void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set_PositionX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value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this.positionX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= value;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2719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variations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Ne pas déclarer d’accesseur</a:t>
            </a:r>
          </a:p>
          <a:p>
            <a:r>
              <a:rPr lang="fr-FR" dirty="0"/>
              <a:t>Ne </a:t>
            </a:r>
            <a:r>
              <a:rPr lang="fr-FR"/>
              <a:t>pas déclarer de </a:t>
            </a:r>
            <a:r>
              <a:rPr lang="fr-FR" dirty="0"/>
              <a:t>mutateurs</a:t>
            </a:r>
          </a:p>
          <a:p>
            <a:endParaRPr lang="fr-FR" dirty="0"/>
          </a:p>
          <a:p>
            <a:r>
              <a:rPr lang="fr-FR" dirty="0"/>
              <a:t>Donner une accessibilité différente</a:t>
            </a:r>
          </a:p>
          <a:p>
            <a:endParaRPr lang="fr-FR" dirty="0"/>
          </a:p>
          <a:p>
            <a:r>
              <a:rPr lang="fr-FR" dirty="0"/>
              <a:t>Utiliser la syntaxe automatisée</a:t>
            </a:r>
          </a:p>
          <a:p>
            <a:pPr marL="365760" lvl="1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{ get; set; }</a:t>
            </a:r>
            <a:br>
              <a:rPr lang="en-US" sz="1600" b="1" dirty="0">
                <a:latin typeface="Courier New"/>
                <a:ea typeface="Calibri"/>
                <a:cs typeface="Times New Roman"/>
              </a:rPr>
            </a:b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PositionX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{ get; set; } = 42;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14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variations (C# 6)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Syntaxe à ligne unique (accesseur)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MainThrusterForce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 =&gt; 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this.schematics</a:t>
            </a:r>
            <a:endParaRPr lang="en-US" sz="1400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400" dirty="0">
                <a:latin typeface="Courier New"/>
                <a:ea typeface="Calibri"/>
                <a:cs typeface="Times New Roman"/>
              </a:rPr>
              <a:t>      .</a:t>
            </a:r>
            <a:r>
              <a:rPr lang="en-US" sz="1400" dirty="0" err="1">
                <a:latin typeface="Courier New"/>
                <a:ea typeface="Calibri"/>
                <a:cs typeface="Times New Roman"/>
              </a:rPr>
              <a:t>ThursterType.Force</a:t>
            </a:r>
            <a:r>
              <a:rPr lang="en-US" sz="1400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365760" lvl="1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r>
              <a:rPr lang="fr-FR" dirty="0"/>
              <a:t>Propriétés automatiques en lecture seule</a:t>
            </a:r>
          </a:p>
          <a:p>
            <a:pPr marL="68580" lvl="1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ShipId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{ get; }</a:t>
            </a:r>
            <a:br>
              <a:rPr lang="en-US" sz="1600" b="1" dirty="0">
                <a:latin typeface="Courier New"/>
                <a:ea typeface="Calibri"/>
                <a:cs typeface="Times New Roman"/>
              </a:rPr>
            </a:br>
            <a:r>
              <a:rPr lang="en-US" sz="1600" b="1" dirty="0">
                <a:latin typeface="Courier New"/>
                <a:ea typeface="Calibri"/>
                <a:cs typeface="Times New Roman"/>
              </a:rPr>
              <a:t>public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ShipClass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Kind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{ get; } = </a:t>
            </a:r>
            <a:r>
              <a:rPr lang="en-US" sz="1600" dirty="0" err="1">
                <a:latin typeface="Courier New"/>
                <a:ea typeface="Calibri"/>
                <a:cs typeface="Times New Roman"/>
              </a:rPr>
              <a:t>ShipClass.Fighter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;</a:t>
            </a: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lvl="1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463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Avantages vs Coûts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Sémantique pour données simples</a:t>
            </a:r>
          </a:p>
          <a:p>
            <a:endParaRPr lang="fr-FR" dirty="0"/>
          </a:p>
          <a:p>
            <a:r>
              <a:rPr lang="fr-FR" dirty="0"/>
              <a:t>Syntaxe légère</a:t>
            </a:r>
          </a:p>
          <a:p>
            <a:endParaRPr lang="fr-FR" dirty="0"/>
          </a:p>
          <a:p>
            <a:r>
              <a:rPr lang="fr-FR" dirty="0"/>
              <a:t>Groupement des accesseurs et mutateurs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dirty="0"/>
              <a:t>Limite Donnée/Code floue</a:t>
            </a:r>
          </a:p>
          <a:p>
            <a:endParaRPr lang="fr-FR" dirty="0"/>
          </a:p>
          <a:p>
            <a:r>
              <a:rPr lang="fr-FR" dirty="0"/>
              <a:t>Sémantique non vérifiée, risque de confusion</a:t>
            </a:r>
          </a:p>
        </p:txBody>
      </p:sp>
    </p:spTree>
    <p:extLst>
      <p:ext uri="{BB962C8B-B14F-4D97-AF65-F5344CB8AC3E}">
        <p14:creationId xmlns:p14="http://schemas.microsoft.com/office/powerpoint/2010/main" val="137331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59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Asp.net </a:t>
            </a:r>
            <a:r>
              <a:rPr lang="fr-FR" dirty="0" err="1"/>
              <a:t>Core</a:t>
            </a:r>
            <a:r>
              <a:rPr lang="fr-FR" dirty="0"/>
              <a:t> et </a:t>
            </a:r>
            <a:r>
              <a:rPr lang="fr-FR" dirty="0" err="1"/>
              <a:t>WebApi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85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Asp.Net</a:t>
            </a:r>
            <a:r>
              <a:rPr lang="fr-FR" dirty="0"/>
              <a:t> </a:t>
            </a:r>
            <a:r>
              <a:rPr lang="fr-FR" dirty="0" err="1"/>
              <a:t>Core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Framework Web moderne</a:t>
            </a:r>
          </a:p>
          <a:p>
            <a:r>
              <a:rPr lang="fr-FR" dirty="0"/>
              <a:t>Réécrit récemment</a:t>
            </a:r>
          </a:p>
          <a:p>
            <a:r>
              <a:rPr lang="fr-FR" dirty="0"/>
              <a:t>De nombreuses fonctionnalités</a:t>
            </a:r>
          </a:p>
          <a:p>
            <a:pPr lvl="1"/>
            <a:r>
              <a:rPr lang="fr-FR" dirty="0"/>
              <a:t>Services, dépendances et configuration</a:t>
            </a:r>
          </a:p>
          <a:p>
            <a:pPr lvl="1"/>
            <a:r>
              <a:rPr lang="fr-FR" dirty="0"/>
              <a:t>Routage</a:t>
            </a:r>
          </a:p>
          <a:p>
            <a:pPr lvl="1"/>
            <a:r>
              <a:rPr lang="fr-FR" dirty="0"/>
              <a:t>Contrôleurs</a:t>
            </a:r>
          </a:p>
          <a:p>
            <a:pPr lvl="1"/>
            <a:r>
              <a:rPr lang="fr-FR" dirty="0"/>
              <a:t>Vues</a:t>
            </a:r>
          </a:p>
          <a:p>
            <a:pPr lvl="1"/>
            <a:r>
              <a:rPr lang="fr-FR" dirty="0"/>
              <a:t>Pages </a:t>
            </a:r>
            <a:r>
              <a:rPr lang="fr-FR" dirty="0" err="1"/>
              <a:t>Razor</a:t>
            </a:r>
            <a:endParaRPr lang="fr-FR" dirty="0"/>
          </a:p>
          <a:p>
            <a:pPr lvl="1"/>
            <a:r>
              <a:rPr lang="fr-FR" dirty="0"/>
              <a:t>…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88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Asp.Net</a:t>
            </a:r>
            <a:r>
              <a:rPr lang="fr-FR" dirty="0"/>
              <a:t> </a:t>
            </a:r>
            <a:r>
              <a:rPr lang="fr-FR" dirty="0" err="1"/>
              <a:t>Core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Application Hôte</a:t>
            </a:r>
          </a:p>
          <a:p>
            <a:pPr lvl="1"/>
            <a:r>
              <a:rPr lang="fr-FR" dirty="0"/>
              <a:t>Cycle de vie de l’application</a:t>
            </a:r>
          </a:p>
          <a:p>
            <a:pPr lvl="1"/>
            <a:r>
              <a:rPr lang="fr-FR" dirty="0"/>
              <a:t>Configuration</a:t>
            </a:r>
          </a:p>
          <a:p>
            <a:pPr lvl="1"/>
            <a:r>
              <a:rPr lang="fr-FR" dirty="0"/>
              <a:t>Injection de </a:t>
            </a:r>
            <a:r>
              <a:rPr lang="fr-FR" dirty="0" err="1"/>
              <a:t>dépendences</a:t>
            </a:r>
            <a:endParaRPr lang="fr-FR" dirty="0"/>
          </a:p>
          <a:p>
            <a:r>
              <a:rPr lang="fr-FR" dirty="0"/>
              <a:t>Serveur Web</a:t>
            </a:r>
          </a:p>
          <a:p>
            <a:pPr lvl="1"/>
            <a:r>
              <a:rPr lang="fr-FR" dirty="0"/>
              <a:t>Ecoute les connections HTTP</a:t>
            </a:r>
          </a:p>
          <a:p>
            <a:pPr lvl="1"/>
            <a:r>
              <a:rPr lang="fr-FR" dirty="0"/>
              <a:t>D’une séquence de « middleware »</a:t>
            </a:r>
          </a:p>
          <a:p>
            <a:pPr lvl="2"/>
            <a:r>
              <a:rPr lang="fr-FR" dirty="0"/>
              <a:t>Traiter chaque requête</a:t>
            </a:r>
          </a:p>
        </p:txBody>
      </p:sp>
    </p:spTree>
    <p:extLst>
      <p:ext uri="{BB962C8B-B14F-4D97-AF65-F5344CB8AC3E}">
        <p14:creationId xmlns:p14="http://schemas.microsoft.com/office/powerpoint/2010/main" val="30185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Routes et Contrôleurs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Controlleur</a:t>
            </a:r>
            <a:r>
              <a:rPr lang="fr-FR" dirty="0"/>
              <a:t> = Reçoit les requêtes HTTP</a:t>
            </a:r>
          </a:p>
          <a:p>
            <a:pPr lvl="1"/>
            <a:r>
              <a:rPr lang="fr-FR" dirty="0"/>
              <a:t>Instancié pour la requête</a:t>
            </a:r>
          </a:p>
          <a:p>
            <a:pPr lvl="1"/>
            <a:r>
              <a:rPr lang="fr-FR" dirty="0"/>
              <a:t>Une méthode exécutée</a:t>
            </a:r>
          </a:p>
          <a:p>
            <a:pPr lvl="1"/>
            <a:r>
              <a:rPr lang="fr-FR" dirty="0"/>
              <a:t>Résultat renvoyé</a:t>
            </a:r>
          </a:p>
          <a:p>
            <a:r>
              <a:rPr lang="fr-FR" dirty="0"/>
              <a:t>Route = URL écoutée</a:t>
            </a:r>
          </a:p>
          <a:p>
            <a:pPr lvl="1"/>
            <a:r>
              <a:rPr lang="fr-FR" dirty="0"/>
              <a:t>Détermine quelle méthode est appelée</a:t>
            </a:r>
          </a:p>
          <a:p>
            <a:pPr lvl="1"/>
            <a:r>
              <a:rPr lang="fr-FR" dirty="0"/>
              <a:t>[</a:t>
            </a:r>
            <a:r>
              <a:rPr lang="fr-FR" dirty="0" err="1"/>
              <a:t>controller</a:t>
            </a:r>
            <a:r>
              <a:rPr lang="fr-FR" dirty="0"/>
              <a:t>] : automatiquement remplacé par le nom de la classe</a:t>
            </a:r>
          </a:p>
          <a:p>
            <a:pPr lvl="1"/>
            <a:r>
              <a:rPr lang="fr-FR" dirty="0"/>
              <a:t>{paramètre} : alimente un paramètre</a:t>
            </a:r>
          </a:p>
        </p:txBody>
      </p:sp>
    </p:spTree>
    <p:extLst>
      <p:ext uri="{BB962C8B-B14F-4D97-AF65-F5344CB8AC3E}">
        <p14:creationId xmlns:p14="http://schemas.microsoft.com/office/powerpoint/2010/main" val="328798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Live </a:t>
            </a:r>
            <a:r>
              <a:rPr lang="fr-FR" dirty="0" err="1"/>
              <a:t>coding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Application Asp.net </a:t>
            </a:r>
            <a:r>
              <a:rPr lang="fr-FR" dirty="0" err="1"/>
              <a:t>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71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1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Live </a:t>
            </a:r>
            <a:r>
              <a:rPr lang="fr-FR" dirty="0" err="1"/>
              <a:t>coding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Initialisation du projet</a:t>
            </a:r>
          </a:p>
        </p:txBody>
      </p:sp>
    </p:spTree>
    <p:extLst>
      <p:ext uri="{BB962C8B-B14F-4D97-AF65-F5344CB8AC3E}">
        <p14:creationId xmlns:p14="http://schemas.microsoft.com/office/powerpoint/2010/main" val="2971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Prochain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983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le 18/09 au matin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Lectures obligatoires</a:t>
            </a:r>
          </a:p>
          <a:p>
            <a:pPr lvl="1"/>
            <a:r>
              <a:rPr lang="fr-FR" dirty="0">
                <a:hlinkClick r:id="rId2"/>
              </a:rPr>
              <a:t>Propriétés</a:t>
            </a:r>
            <a:r>
              <a:rPr lang="fr-FR" dirty="0"/>
              <a:t> (5 pages et 2 « procédure »)</a:t>
            </a:r>
          </a:p>
          <a:p>
            <a:pPr lvl="1"/>
            <a:r>
              <a:rPr lang="fr-FR" dirty="0">
                <a:hlinkClick r:id="rId3"/>
              </a:rPr>
              <a:t>Vue d’ensemble </a:t>
            </a:r>
            <a:r>
              <a:rPr lang="fr-FR" dirty="0" err="1">
                <a:hlinkClick r:id="rId3"/>
              </a:rPr>
              <a:t>Aspnet</a:t>
            </a:r>
            <a:r>
              <a:rPr lang="fr-FR" dirty="0">
                <a:hlinkClick r:id="rId3"/>
              </a:rPr>
              <a:t> </a:t>
            </a:r>
            <a:r>
              <a:rPr lang="fr-FR" dirty="0" err="1">
                <a:hlinkClick r:id="rId3"/>
              </a:rPr>
              <a:t>Core</a:t>
            </a:r>
            <a:endParaRPr lang="fr-FR" dirty="0"/>
          </a:p>
          <a:p>
            <a:pPr lvl="1"/>
            <a:r>
              <a:rPr lang="fr-FR" dirty="0">
                <a:hlinkClick r:id="rId4"/>
              </a:rPr>
              <a:t>Tutoriel API Web</a:t>
            </a:r>
            <a:r>
              <a:rPr lang="fr-FR" dirty="0"/>
              <a:t> jusqu’à « Test the </a:t>
            </a:r>
            <a:r>
              <a:rPr lang="fr-FR" dirty="0" err="1"/>
              <a:t>PutTodoItem</a:t>
            </a:r>
            <a:r>
              <a:rPr lang="fr-FR" dirty="0"/>
              <a:t> </a:t>
            </a:r>
            <a:r>
              <a:rPr lang="fr-FR" dirty="0" err="1"/>
              <a:t>method</a:t>
            </a:r>
            <a:r>
              <a:rPr lang="fr-FR" dirty="0"/>
              <a:t> »</a:t>
            </a:r>
          </a:p>
          <a:p>
            <a:r>
              <a:rPr lang="fr-FR" dirty="0"/>
              <a:t>Projet</a:t>
            </a:r>
          </a:p>
          <a:p>
            <a:pPr lvl="1"/>
            <a:r>
              <a:rPr lang="fr-FR" dirty="0"/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6524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Outils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IDE</a:t>
            </a:r>
          </a:p>
          <a:p>
            <a:pPr lvl="1"/>
            <a:r>
              <a:rPr lang="fr-FR" dirty="0">
                <a:hlinkClick r:id="rId2"/>
              </a:rPr>
              <a:t>Visual Studio 2019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Visual Studio Code</a:t>
            </a:r>
            <a:r>
              <a:rPr lang="fr-FR" dirty="0"/>
              <a:t> (avec </a:t>
            </a:r>
            <a:r>
              <a:rPr lang="fr-FR" dirty="0" err="1"/>
              <a:t>OmniSharp</a:t>
            </a:r>
            <a:r>
              <a:rPr lang="fr-FR" dirty="0"/>
              <a:t>)</a:t>
            </a:r>
          </a:p>
          <a:p>
            <a:r>
              <a:rPr lang="fr-FR" dirty="0"/>
              <a:t>SDK</a:t>
            </a:r>
          </a:p>
          <a:p>
            <a:pPr lvl="1"/>
            <a:r>
              <a:rPr lang="fr-FR" dirty="0">
                <a:hlinkClick r:id="rId4"/>
              </a:rPr>
              <a:t>.NET </a:t>
            </a:r>
            <a:r>
              <a:rPr lang="fr-FR" dirty="0" err="1">
                <a:hlinkClick r:id="rId4"/>
              </a:rPr>
              <a:t>Core</a:t>
            </a:r>
            <a:r>
              <a:rPr lang="fr-FR" dirty="0">
                <a:hlinkClick r:id="rId4"/>
              </a:rPr>
              <a:t> 3.1</a:t>
            </a:r>
            <a:endParaRPr lang="fr-FR" dirty="0"/>
          </a:p>
          <a:p>
            <a:r>
              <a:rPr lang="fr-FR" dirty="0"/>
              <a:t>API </a:t>
            </a:r>
            <a:r>
              <a:rPr lang="fr-FR" dirty="0" err="1"/>
              <a:t>Development</a:t>
            </a:r>
            <a:r>
              <a:rPr lang="fr-FR" dirty="0"/>
              <a:t> </a:t>
            </a:r>
            <a:r>
              <a:rPr lang="fr-FR" dirty="0" err="1"/>
              <a:t>Environment</a:t>
            </a:r>
            <a:endParaRPr lang="fr-FR" dirty="0"/>
          </a:p>
          <a:p>
            <a:pPr lvl="1"/>
            <a:r>
              <a:rPr lang="fr-FR" dirty="0" err="1">
                <a:hlinkClick r:id="rId5"/>
              </a:rPr>
              <a:t>Postman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30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Références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Prise en main</a:t>
            </a:r>
            <a:endParaRPr lang="fr-FR" dirty="0"/>
          </a:p>
          <a:p>
            <a:r>
              <a:rPr lang="fr-FR" dirty="0">
                <a:hlinkClick r:id="rId3"/>
              </a:rPr>
              <a:t>CLI</a:t>
            </a:r>
            <a:r>
              <a:rPr lang="fr-FR" dirty="0"/>
              <a:t> (Si Visual Studio Code)</a:t>
            </a:r>
          </a:p>
          <a:p>
            <a:r>
              <a:rPr lang="fr-FR" dirty="0">
                <a:hlinkClick r:id="rId4"/>
              </a:rPr>
              <a:t>Conventions de nommages</a:t>
            </a:r>
            <a:endParaRPr lang="fr-FR" dirty="0"/>
          </a:p>
          <a:p>
            <a:r>
              <a:rPr lang="fr-FR" dirty="0">
                <a:hlinkClick r:id="rId5"/>
              </a:rPr>
              <a:t>Convention de styles</a:t>
            </a:r>
            <a:endParaRPr lang="fr-FR" dirty="0"/>
          </a:p>
          <a:p>
            <a:r>
              <a:rPr lang="fr-FR" dirty="0">
                <a:hlinkClick r:id="rId6"/>
              </a:rPr>
              <a:t>Classes et structures</a:t>
            </a:r>
            <a:endParaRPr lang="fr-FR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223334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0" ma:contentTypeDescription="Crée un document." ma:contentTypeScope="" ma:versionID="7511bc8eb56ce020b8aea78766e681f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043723848d0f805fbc3fbd7bf262d2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5A15D3-1961-4EF0-B3A6-87D3E4DE610E}"/>
</file>

<file path=customXml/itemProps2.xml><?xml version="1.0" encoding="utf-8"?>
<ds:datastoreItem xmlns:ds="http://schemas.openxmlformats.org/officeDocument/2006/customXml" ds:itemID="{D2451C8A-AB1F-4C28-8198-9C567F3A6889}"/>
</file>

<file path=customXml/itemProps3.xml><?xml version="1.0" encoding="utf-8"?>
<ds:datastoreItem xmlns:ds="http://schemas.openxmlformats.org/officeDocument/2006/customXml" ds:itemID="{F3E0C72E-6673-417B-882E-D369B781541E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1528</TotalTime>
  <Words>1663</Words>
  <Application>Microsoft Office PowerPoint</Application>
  <PresentationFormat>Affichage à l'écran (4:3)</PresentationFormat>
  <Paragraphs>389</Paragraphs>
  <Slides>52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56" baseType="lpstr">
      <vt:lpstr>Century Gothic</vt:lpstr>
      <vt:lpstr>Courier New</vt:lpstr>
      <vt:lpstr>Wingdings 2</vt:lpstr>
      <vt:lpstr>Austin</vt:lpstr>
      <vt:lpstr>C# / .Net</vt:lpstr>
      <vt:lpstr>Planning du cours</vt:lpstr>
      <vt:lpstr>Objectifs et buts</vt:lpstr>
      <vt:lpstr>Déroulé</vt:lpstr>
      <vt:lpstr>Présentation</vt:lpstr>
      <vt:lpstr>Outils</vt:lpstr>
      <vt:lpstr>.NET et C#</vt:lpstr>
      <vt:lpstr>Disclaimer</vt:lpstr>
      <vt:lpstr>Du procédural à l’Objet</vt:lpstr>
      <vt:lpstr>Les origines</vt:lpstr>
      <vt:lpstr>L’évolution vers le C#</vt:lpstr>
      <vt:lpstr>Le succès de Java</vt:lpstr>
      <vt:lpstr>Pendant ce temps, chez Microsoft</vt:lpstr>
      <vt:lpstr>La plateforme .NET</vt:lpstr>
      <vt:lpstr>.NET, C# ?</vt:lpstr>
      <vt:lpstr>.NET Framework</vt:lpstr>
      <vt:lpstr>L’influence du fonctionnel</vt:lpstr>
      <vt:lpstr>L’asynchrone mis en avant</vt:lpstr>
      <vt:lpstr>Concision de syntaxe</vt:lpstr>
      <vt:lpstr>.NET Core</vt:lpstr>
      <vt:lpstr>Coming Next November:  .NET 5</vt:lpstr>
      <vt:lpstr>Pour résumer</vt:lpstr>
      <vt:lpstr>Pour résumer</vt:lpstr>
      <vt:lpstr>Framework, Core, Standard</vt:lpstr>
      <vt:lpstr>Pause</vt:lpstr>
      <vt:lpstr>Live coding</vt:lpstr>
      <vt:lpstr>Terminologie</vt:lpstr>
      <vt:lpstr>Assembly vs Namespace</vt:lpstr>
      <vt:lpstr>Conventions d’écritures</vt:lpstr>
      <vt:lpstr>Propriétés</vt:lpstr>
      <vt:lpstr>Un exemple en Pseudo code</vt:lpstr>
      <vt:lpstr>Un exemple en Java</vt:lpstr>
      <vt:lpstr>L’intérêt d’une méthode</vt:lpstr>
      <vt:lpstr>Un exemple en Java</vt:lpstr>
      <vt:lpstr>Un exemple en C#</vt:lpstr>
      <vt:lpstr>Une implémentation en C#</vt:lpstr>
      <vt:lpstr>Le résultat</vt:lpstr>
      <vt:lpstr>Les variations</vt:lpstr>
      <vt:lpstr>Les variations (C# 6)</vt:lpstr>
      <vt:lpstr>Avantages vs Coûts</vt:lpstr>
      <vt:lpstr>Pause</vt:lpstr>
      <vt:lpstr>Asp.net Core et WebApi</vt:lpstr>
      <vt:lpstr>Asp.Net Core</vt:lpstr>
      <vt:lpstr>Asp.Net Core</vt:lpstr>
      <vt:lpstr>Routes et Contrôleurs</vt:lpstr>
      <vt:lpstr>Live coding</vt:lpstr>
      <vt:lpstr>Présentation du projet</vt:lpstr>
      <vt:lpstr>Live coding</vt:lpstr>
      <vt:lpstr>Prochain cours</vt:lpstr>
      <vt:lpstr>Pour le 18/09 au matin</vt:lpstr>
      <vt:lpstr>Outils</vt:lpstr>
      <vt:lpstr>Références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138</cp:revision>
  <dcterms:created xsi:type="dcterms:W3CDTF">2014-09-14T16:55:33Z</dcterms:created>
  <dcterms:modified xsi:type="dcterms:W3CDTF">2020-09-06T23:04:15Z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