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51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03" r:id="rId3"/>
    <p:sldId id="304" r:id="rId4"/>
    <p:sldId id="305" r:id="rId5"/>
    <p:sldId id="310" r:id="rId6"/>
    <p:sldId id="344" r:id="rId7"/>
    <p:sldId id="345" r:id="rId8"/>
    <p:sldId id="350" r:id="rId9"/>
    <p:sldId id="346" r:id="rId10"/>
    <p:sldId id="347" r:id="rId11"/>
    <p:sldId id="349" r:id="rId12"/>
    <p:sldId id="353" r:id="rId13"/>
    <p:sldId id="354" r:id="rId14"/>
    <p:sldId id="352" r:id="rId15"/>
    <p:sldId id="355" r:id="rId16"/>
    <p:sldId id="312" r:id="rId17"/>
    <p:sldId id="356" r:id="rId18"/>
    <p:sldId id="357" r:id="rId19"/>
    <p:sldId id="358" r:id="rId20"/>
    <p:sldId id="360" r:id="rId21"/>
    <p:sldId id="361" r:id="rId22"/>
    <p:sldId id="362" r:id="rId23"/>
    <p:sldId id="363" r:id="rId24"/>
    <p:sldId id="364" r:id="rId25"/>
    <p:sldId id="367" r:id="rId26"/>
    <p:sldId id="368" r:id="rId27"/>
    <p:sldId id="390" r:id="rId28"/>
    <p:sldId id="388" r:id="rId29"/>
    <p:sldId id="389" r:id="rId30"/>
    <p:sldId id="393" r:id="rId31"/>
    <p:sldId id="371" r:id="rId32"/>
    <p:sldId id="369" r:id="rId33"/>
    <p:sldId id="375" r:id="rId34"/>
    <p:sldId id="377" r:id="rId35"/>
    <p:sldId id="374" r:id="rId36"/>
    <p:sldId id="376" r:id="rId37"/>
    <p:sldId id="378" r:id="rId38"/>
    <p:sldId id="386" r:id="rId39"/>
    <p:sldId id="382" r:id="rId40"/>
    <p:sldId id="387" r:id="rId41"/>
    <p:sldId id="404" r:id="rId42"/>
    <p:sldId id="405" r:id="rId43"/>
    <p:sldId id="400" r:id="rId44"/>
    <p:sldId id="402" r:id="rId45"/>
    <p:sldId id="403" r:id="rId46"/>
    <p:sldId id="394" r:id="rId47"/>
    <p:sldId id="395" r:id="rId48"/>
    <p:sldId id="396" r:id="rId49"/>
    <p:sldId id="397" r:id="rId50"/>
    <p:sldId id="399" r:id="rId51"/>
    <p:sldId id="398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1E5A1-073A-4265-9224-A6701D2D9C70}" v="6" dt="2018-10-05T12:12:52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6631E5A1-073A-4265-9224-A6701D2D9C70}"/>
    <pc:docChg chg="modSld">
      <pc:chgData name="Edouard Paumier" userId="aae6e511fd40814a" providerId="LiveId" clId="{6631E5A1-073A-4265-9224-A6701D2D9C70}" dt="2018-10-05T12:12:52.299" v="5" actId="20577"/>
      <pc:docMkLst>
        <pc:docMk/>
      </pc:docMkLst>
      <pc:sldChg chg="modSp">
        <pc:chgData name="Edouard Paumier" userId="aae6e511fd40814a" providerId="LiveId" clId="{6631E5A1-073A-4265-9224-A6701D2D9C70}" dt="2018-10-05T12:12:52.299" v="5" actId="20577"/>
        <pc:sldMkLst>
          <pc:docMk/>
          <pc:sldMk cId="1987474628" sldId="305"/>
        </pc:sldMkLst>
        <pc:spChg chg="mod">
          <ac:chgData name="Edouard Paumier" userId="aae6e511fd40814a" providerId="LiveId" clId="{6631E5A1-073A-4265-9224-A6701D2D9C70}" dt="2018-10-05T12:12:52.299" v="5" actId="20577"/>
          <ac:spMkLst>
            <pc:docMk/>
            <pc:sldMk cId="1987474628" sldId="30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dotnet/csharp/language-reference/keywords/yield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dotnet/csharp/language-reference/keywords/yield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mtClean="0"/>
              <a:t>Advanced C#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Savoir faire des requêtes </a:t>
            </a:r>
            <a:r>
              <a:rPr lang="fr-FR" dirty="0" err="1"/>
              <a:t>LinQ</a:t>
            </a:r>
            <a:endParaRPr lang="fr-FR" dirty="0"/>
          </a:p>
          <a:p>
            <a:r>
              <a:rPr lang="fr-FR" dirty="0"/>
              <a:t>Savoir déclarer des </a:t>
            </a:r>
            <a:r>
              <a:rPr lang="fr-FR" dirty="0" smtClean="0"/>
              <a:t>évènements</a:t>
            </a:r>
            <a:endParaRPr lang="fr-FR" dirty="0"/>
          </a:p>
          <a:p>
            <a:r>
              <a:rPr lang="fr-FR" dirty="0" smtClean="0"/>
              <a:t>Savoir éviter les </a:t>
            </a:r>
            <a:r>
              <a:rPr lang="fr-FR" dirty="0" err="1" smtClean="0"/>
              <a:t>null</a:t>
            </a:r>
            <a:r>
              <a:rPr lang="fr-FR" dirty="0"/>
              <a:t> </a:t>
            </a:r>
            <a:r>
              <a:rPr lang="fr-FR" dirty="0" err="1" smtClean="0"/>
              <a:t>reference</a:t>
            </a:r>
            <a:r>
              <a:rPr lang="fr-FR" dirty="0" smtClean="0"/>
              <a:t> exception</a:t>
            </a:r>
          </a:p>
          <a:p>
            <a:r>
              <a:rPr lang="fr-FR" dirty="0" smtClean="0"/>
              <a:t>Savoir architecturer un projet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/>
              <a:t>Evènement, Enumérables et principe de </a:t>
            </a:r>
            <a:r>
              <a:rPr lang="fr-FR" dirty="0" err="1" smtClean="0"/>
              <a:t>LinQ</a:t>
            </a:r>
            <a:endParaRPr lang="fr-FR" dirty="0" smtClean="0"/>
          </a:p>
          <a:p>
            <a:r>
              <a:rPr lang="fr-FR" dirty="0" smtClean="0"/>
              <a:t>T2</a:t>
            </a:r>
            <a:endParaRPr lang="fr-FR" dirty="0"/>
          </a:p>
          <a:p>
            <a:pPr lvl="1"/>
            <a:r>
              <a:rPr lang="fr-FR" dirty="0" err="1"/>
              <a:t>LinQ</a:t>
            </a:r>
            <a:endParaRPr lang="fr-FR" dirty="0"/>
          </a:p>
          <a:p>
            <a:pPr lvl="1"/>
            <a:r>
              <a:rPr lang="fr-FR" dirty="0"/>
              <a:t>Types anonymes et </a:t>
            </a:r>
            <a:r>
              <a:rPr lang="fr-FR" dirty="0" err="1"/>
              <a:t>tuples</a:t>
            </a:r>
            <a:r>
              <a:rPr lang="fr-FR" dirty="0"/>
              <a:t> valeur </a:t>
            </a:r>
            <a:endParaRPr lang="fr-FR" dirty="0" smtClean="0"/>
          </a:p>
          <a:p>
            <a:r>
              <a:rPr lang="fr-FR" dirty="0" smtClean="0"/>
              <a:t>T3</a:t>
            </a:r>
            <a:endParaRPr lang="fr-FR" dirty="0"/>
          </a:p>
          <a:p>
            <a:pPr lvl="1"/>
            <a:r>
              <a:rPr lang="fr-FR" dirty="0"/>
              <a:t>Non </a:t>
            </a:r>
            <a:r>
              <a:rPr lang="fr-FR" dirty="0" err="1"/>
              <a:t>nullable</a:t>
            </a:r>
            <a:r>
              <a:rPr lang="fr-FR" dirty="0"/>
              <a:t> </a:t>
            </a:r>
            <a:r>
              <a:rPr lang="fr-FR" dirty="0" err="1"/>
              <a:t>reference</a:t>
            </a:r>
            <a:r>
              <a:rPr lang="fr-FR" dirty="0"/>
              <a:t> types</a:t>
            </a:r>
          </a:p>
          <a:p>
            <a:pPr lvl="1"/>
            <a:r>
              <a:rPr lang="fr-FR" dirty="0" smtClean="0"/>
              <a:t>Architecture</a:t>
            </a:r>
            <a:endParaRPr lang="fr-FR" dirty="0"/>
          </a:p>
          <a:p>
            <a:pPr lvl="1"/>
            <a:r>
              <a:rPr lang="fr-FR" dirty="0"/>
              <a:t>Présentation Code </a:t>
            </a:r>
            <a:r>
              <a:rPr lang="fr-FR" dirty="0" smtClean="0"/>
              <a:t>V4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Délégués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842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132856"/>
            <a:ext cx="58830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876256" y="2059983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Type délégué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588224" y="2996952"/>
            <a:ext cx="205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Méthode d’objet référencée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93453" y="4746577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Délégué (variable)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876256" y="5445224"/>
            <a:ext cx="176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Invocation du délégué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6444208" y="2244649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>
            <a:off x="4932040" y="3212976"/>
            <a:ext cx="165618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3563888" y="4941168"/>
            <a:ext cx="273630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3779912" y="5661248"/>
            <a:ext cx="309634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95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Délégué Multicast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Comporte une référence de méthode</a:t>
            </a:r>
          </a:p>
          <a:p>
            <a:r>
              <a:rPr lang="fr-FR" dirty="0"/>
              <a:t>Comporte l’objet cible (si non-statique)</a:t>
            </a:r>
          </a:p>
          <a:p>
            <a:endParaRPr lang="fr-FR" dirty="0"/>
          </a:p>
          <a:p>
            <a:r>
              <a:rPr lang="fr-FR" b="1" dirty="0"/>
              <a:t>Peut contenir plusieurs couples (objet, méthode)</a:t>
            </a:r>
          </a:p>
          <a:p>
            <a:pPr lvl="1"/>
            <a:r>
              <a:rPr lang="fr-FR" dirty="0"/>
              <a:t>Si invoqué, les invoque tous</a:t>
            </a:r>
          </a:p>
        </p:txBody>
      </p:sp>
    </p:spTree>
    <p:extLst>
      <p:ext uri="{BB962C8B-B14F-4D97-AF65-F5344CB8AC3E}">
        <p14:creationId xmlns:p14="http://schemas.microsoft.com/office/powerpoint/2010/main" val="60853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Assignations de délégué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« = » : Assigne le délégué</a:t>
            </a:r>
          </a:p>
          <a:p>
            <a:pPr lvl="1"/>
            <a:r>
              <a:rPr lang="fr-FR" dirty="0"/>
              <a:t>Peut recevoir une méthode</a:t>
            </a:r>
          </a:p>
          <a:p>
            <a:pPr lvl="2"/>
            <a:r>
              <a:rPr lang="fr-FR" dirty="0"/>
              <a:t>La méthode doit avoir la même signature que le type</a:t>
            </a:r>
          </a:p>
          <a:p>
            <a:pPr lvl="1"/>
            <a:r>
              <a:rPr lang="fr-FR" dirty="0"/>
              <a:t>Peut recevoir un autre délégué de même type</a:t>
            </a:r>
          </a:p>
          <a:p>
            <a:r>
              <a:rPr lang="fr-FR" b="1" dirty="0"/>
              <a:t>« += » : Ajoute au délégué une méthode</a:t>
            </a:r>
          </a:p>
          <a:p>
            <a:pPr lvl="1"/>
            <a:r>
              <a:rPr lang="fr-FR" b="1" dirty="0"/>
              <a:t>Si délégué « </a:t>
            </a:r>
            <a:r>
              <a:rPr lang="fr-FR" b="1" dirty="0" err="1"/>
              <a:t>null</a:t>
            </a:r>
            <a:r>
              <a:rPr lang="fr-FR" b="1" dirty="0"/>
              <a:t> », équivalent à « = » </a:t>
            </a:r>
          </a:p>
          <a:p>
            <a:pPr lvl="1"/>
            <a:r>
              <a:rPr lang="fr-FR" b="1" dirty="0"/>
              <a:t>Sinon, la rajoute à la liste d’invocation</a:t>
            </a:r>
          </a:p>
          <a:p>
            <a:r>
              <a:rPr lang="fr-FR" b="1" dirty="0"/>
              <a:t>« -= » : Retire au délégué une méthode</a:t>
            </a:r>
          </a:p>
        </p:txBody>
      </p:sp>
    </p:spTree>
    <p:extLst>
      <p:ext uri="{BB962C8B-B14F-4D97-AF65-F5344CB8AC3E}">
        <p14:creationId xmlns:p14="http://schemas.microsoft.com/office/powerpoint/2010/main" val="425104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Invocation de délégué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() » : Invoque le délégué</a:t>
            </a:r>
          </a:p>
          <a:p>
            <a:pPr lvl="1"/>
            <a:r>
              <a:rPr lang="fr-FR" dirty="0"/>
              <a:t>Attend des paramètres selon le type</a:t>
            </a:r>
          </a:p>
          <a:p>
            <a:pPr lvl="1"/>
            <a:r>
              <a:rPr lang="fr-FR" dirty="0"/>
              <a:t>Invoque </a:t>
            </a:r>
            <a:r>
              <a:rPr lang="fr-FR" b="1" dirty="0"/>
              <a:t>toutes les méthodes enregistrées</a:t>
            </a:r>
          </a:p>
          <a:p>
            <a:pPr lvl="1"/>
            <a:r>
              <a:rPr lang="fr-FR" dirty="0"/>
              <a:t>Retourne le résultat de la dernière</a:t>
            </a:r>
          </a:p>
          <a:p>
            <a:pPr lvl="1"/>
            <a:r>
              <a:rPr lang="fr-FR" b="1" dirty="0" err="1"/>
              <a:t>NullReferenceException</a:t>
            </a:r>
            <a:r>
              <a:rPr lang="fr-FR" b="1" dirty="0"/>
              <a:t> si non assigné</a:t>
            </a:r>
          </a:p>
          <a:p>
            <a:r>
              <a:rPr lang="fr-FR" dirty="0"/>
              <a:t>« .</a:t>
            </a:r>
            <a:r>
              <a:rPr lang="fr-FR" dirty="0" err="1"/>
              <a:t>Invoke</a:t>
            </a:r>
            <a:r>
              <a:rPr lang="fr-FR" dirty="0"/>
              <a:t>() » : Similaire</a:t>
            </a:r>
          </a:p>
          <a:p>
            <a:r>
              <a:rPr lang="fr-FR" dirty="0"/>
              <a:t>« ?.</a:t>
            </a:r>
            <a:r>
              <a:rPr lang="fr-FR" dirty="0" err="1"/>
              <a:t>Invoke</a:t>
            </a:r>
            <a:r>
              <a:rPr lang="fr-FR" dirty="0"/>
              <a:t>() » : </a:t>
            </a:r>
          </a:p>
          <a:p>
            <a:pPr lvl="1"/>
            <a:r>
              <a:rPr lang="fr-FR" dirty="0"/>
              <a:t>Invoque le délégué si assigné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27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Evènements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01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Evènement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Déclaré par le mot clé « </a:t>
            </a:r>
            <a:r>
              <a:rPr lang="fr-FR" dirty="0" err="1"/>
              <a:t>event</a:t>
            </a:r>
            <a:r>
              <a:rPr lang="fr-FR" dirty="0"/>
              <a:t> »</a:t>
            </a:r>
          </a:p>
          <a:p>
            <a:r>
              <a:rPr lang="fr-FR" dirty="0"/>
              <a:t>Entre Délégué et Propriété</a:t>
            </a:r>
          </a:p>
          <a:p>
            <a:pPr lvl="1"/>
            <a:r>
              <a:rPr lang="fr-FR" dirty="0"/>
              <a:t>Fonctionne comme un Délégué</a:t>
            </a:r>
          </a:p>
          <a:p>
            <a:pPr lvl="1"/>
            <a:r>
              <a:rPr lang="fr-FR" dirty="0"/>
              <a:t>Améliore l’encapsulation</a:t>
            </a:r>
          </a:p>
          <a:p>
            <a:pPr lvl="2"/>
            <a:r>
              <a:rPr lang="fr-FR" dirty="0"/>
              <a:t>« += » et « -= » autorisés hors de la classe</a:t>
            </a:r>
          </a:p>
          <a:p>
            <a:pPr lvl="2"/>
            <a:r>
              <a:rPr lang="fr-FR" dirty="0"/>
              <a:t>« = » et « () » réservés à la classe</a:t>
            </a:r>
          </a:p>
          <a:p>
            <a:r>
              <a:rPr lang="fr-FR" dirty="0"/>
              <a:t>Utilisé quand une classe doit informer d’un évènement</a:t>
            </a: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 1/2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28" y="692696"/>
            <a:ext cx="5631156" cy="458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45" y="5517232"/>
            <a:ext cx="4587255" cy="91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 flipH="1">
            <a:off x="2345088" y="1196752"/>
            <a:ext cx="409912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660232" y="1012086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Evènement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4932040" y="3140968"/>
            <a:ext cx="187220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6648434" y="2956302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Invocation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5153400" y="6093296"/>
            <a:ext cx="16508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648434" y="5908630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Assignation</a:t>
            </a:r>
          </a:p>
        </p:txBody>
      </p:sp>
    </p:spTree>
    <p:extLst>
      <p:ext uri="{BB962C8B-B14F-4D97-AF65-F5344CB8AC3E}">
        <p14:creationId xmlns:p14="http://schemas.microsoft.com/office/powerpoint/2010/main" val="14634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Evènement, forme étendue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24881"/>
            <a:ext cx="5818768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949280"/>
            <a:ext cx="5648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47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Types délégués typiques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fr-FR" dirty="0" err="1"/>
              <a:t>void</a:t>
            </a:r>
            <a:r>
              <a:rPr lang="fr-FR" dirty="0"/>
              <a:t> Action&lt;T&gt; (T </a:t>
            </a:r>
            <a:r>
              <a:rPr lang="fr-FR" dirty="0" err="1"/>
              <a:t>arg</a:t>
            </a:r>
            <a:r>
              <a:rPr lang="fr-FR" dirty="0"/>
              <a:t>);</a:t>
            </a:r>
          </a:p>
          <a:p>
            <a:pPr marL="68580" indent="0">
              <a:buNone/>
            </a:pPr>
            <a:r>
              <a:rPr lang="fr-FR" dirty="0" err="1"/>
              <a:t>TResult</a:t>
            </a:r>
            <a:r>
              <a:rPr lang="fr-FR" dirty="0"/>
              <a:t> </a:t>
            </a:r>
            <a:r>
              <a:rPr lang="fr-FR" dirty="0" err="1"/>
              <a:t>Func</a:t>
            </a:r>
            <a:r>
              <a:rPr lang="fr-FR" dirty="0"/>
              <a:t>&lt;T, </a:t>
            </a:r>
            <a:r>
              <a:rPr lang="fr-FR" dirty="0" err="1"/>
              <a:t>TResult</a:t>
            </a:r>
            <a:r>
              <a:rPr lang="fr-FR" dirty="0"/>
              <a:t>&gt; (T </a:t>
            </a:r>
            <a:r>
              <a:rPr lang="fr-FR" dirty="0" err="1"/>
              <a:t>arg</a:t>
            </a:r>
            <a:r>
              <a:rPr lang="fr-FR" dirty="0"/>
              <a:t>);</a:t>
            </a:r>
          </a:p>
          <a:p>
            <a:r>
              <a:rPr lang="fr-FR" dirty="0"/>
              <a:t>Utilisés comme paramètres de fonction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r>
              <a:rPr lang="fr-FR" dirty="0" err="1"/>
              <a:t>void</a:t>
            </a:r>
            <a:r>
              <a:rPr lang="fr-FR" dirty="0"/>
              <a:t> </a:t>
            </a:r>
            <a:r>
              <a:rPr lang="fr-FR" dirty="0" err="1"/>
              <a:t>EventHandler</a:t>
            </a:r>
            <a:r>
              <a:rPr lang="fr-FR" dirty="0"/>
              <a:t>(</a:t>
            </a:r>
            <a:r>
              <a:rPr lang="fr-FR" dirty="0" err="1"/>
              <a:t>object</a:t>
            </a:r>
            <a:r>
              <a:rPr lang="fr-FR" dirty="0"/>
              <a:t> </a:t>
            </a:r>
            <a:r>
              <a:rPr lang="fr-FR" dirty="0" err="1"/>
              <a:t>sender</a:t>
            </a:r>
            <a:r>
              <a:rPr lang="fr-FR" dirty="0"/>
              <a:t>, </a:t>
            </a:r>
            <a:r>
              <a:rPr lang="fr-FR" dirty="0" err="1"/>
              <a:t>EventArgs</a:t>
            </a:r>
            <a:r>
              <a:rPr lang="fr-FR" dirty="0"/>
              <a:t> </a:t>
            </a:r>
            <a:r>
              <a:rPr lang="fr-FR" dirty="0" err="1"/>
              <a:t>args</a:t>
            </a:r>
            <a:r>
              <a:rPr lang="fr-FR" dirty="0"/>
              <a:t>);</a:t>
            </a:r>
          </a:p>
          <a:p>
            <a:pPr marL="68580" indent="0">
              <a:buNone/>
            </a:pPr>
            <a:r>
              <a:rPr lang="fr-FR" dirty="0" err="1"/>
              <a:t>void</a:t>
            </a:r>
            <a:r>
              <a:rPr lang="fr-FR" dirty="0"/>
              <a:t> </a:t>
            </a:r>
            <a:r>
              <a:rPr lang="fr-FR" dirty="0" err="1"/>
              <a:t>EventHandler</a:t>
            </a:r>
            <a:r>
              <a:rPr lang="fr-FR" dirty="0"/>
              <a:t>&lt;T&gt;(</a:t>
            </a:r>
            <a:r>
              <a:rPr lang="fr-FR" dirty="0" err="1"/>
              <a:t>object</a:t>
            </a:r>
            <a:r>
              <a:rPr lang="fr-FR" dirty="0"/>
              <a:t> </a:t>
            </a:r>
            <a:r>
              <a:rPr lang="fr-FR" dirty="0" err="1"/>
              <a:t>sender</a:t>
            </a:r>
            <a:r>
              <a:rPr lang="fr-FR" dirty="0"/>
              <a:t>, </a:t>
            </a:r>
            <a:r>
              <a:rPr lang="fr-FR" dirty="0" err="1"/>
              <a:t>EventArgs</a:t>
            </a:r>
            <a:r>
              <a:rPr lang="fr-FR" dirty="0"/>
              <a:t>&lt;T&gt; </a:t>
            </a:r>
            <a:r>
              <a:rPr lang="fr-FR" dirty="0" err="1"/>
              <a:t>args</a:t>
            </a:r>
            <a:r>
              <a:rPr lang="fr-FR" dirty="0"/>
              <a:t>);</a:t>
            </a:r>
          </a:p>
          <a:p>
            <a:r>
              <a:rPr lang="fr-FR" dirty="0"/>
              <a:t>Utilisés comme évènements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207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Méthodes d’extension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033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Permet </a:t>
            </a:r>
          </a:p>
          <a:p>
            <a:pPr lvl="1"/>
            <a:r>
              <a:rPr lang="fr-FR" dirty="0"/>
              <a:t>D’enrichir des types hors de notre contrôle</a:t>
            </a:r>
          </a:p>
          <a:p>
            <a:pPr lvl="1"/>
            <a:r>
              <a:rPr lang="fr-FR" dirty="0"/>
              <a:t>D’enrichir une multitude de types</a:t>
            </a:r>
          </a:p>
          <a:p>
            <a:pPr lvl="1"/>
            <a:r>
              <a:rPr lang="fr-FR" dirty="0"/>
              <a:t>De maintenir l’encapsulation</a:t>
            </a:r>
          </a:p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53" b="55466"/>
          <a:stretch/>
        </p:blipFill>
        <p:spPr bwMode="auto">
          <a:xfrm>
            <a:off x="1043608" y="4077072"/>
            <a:ext cx="5379577" cy="142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97917"/>
            <a:ext cx="4029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19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Syntaxe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méthode doit être statique</a:t>
            </a:r>
          </a:p>
          <a:p>
            <a:r>
              <a:rPr lang="fr-FR" dirty="0"/>
              <a:t>La classe la contenant doit être statique</a:t>
            </a:r>
          </a:p>
          <a:p>
            <a:r>
              <a:rPr lang="fr-FR" dirty="0"/>
              <a:t>Le premier paramètre est fictif</a:t>
            </a:r>
          </a:p>
          <a:p>
            <a:pPr lvl="1"/>
            <a:r>
              <a:rPr lang="fr-FR" dirty="0"/>
              <a:t>La classe étendue, précédé de « </a:t>
            </a:r>
            <a:r>
              <a:rPr lang="fr-FR" dirty="0" err="1"/>
              <a:t>this</a:t>
            </a:r>
            <a:r>
              <a:rPr lang="fr-FR" dirty="0"/>
              <a:t> »</a:t>
            </a:r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55576" y="4149080"/>
            <a:ext cx="790575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31" y="5733256"/>
            <a:ext cx="4029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27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Périmètre affecté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Utilisable si la classe statique l’est</a:t>
            </a:r>
          </a:p>
          <a:p>
            <a:pPr lvl="1"/>
            <a:r>
              <a:rPr lang="fr-FR" dirty="0"/>
              <a:t>Référence à l’</a:t>
            </a:r>
            <a:r>
              <a:rPr lang="fr-FR" dirty="0" err="1"/>
              <a:t>assembly</a:t>
            </a:r>
            <a:endParaRPr lang="fr-FR" dirty="0"/>
          </a:p>
          <a:p>
            <a:pPr lvl="1"/>
            <a:r>
              <a:rPr lang="fr-FR" dirty="0" err="1"/>
              <a:t>Using</a:t>
            </a:r>
            <a:r>
              <a:rPr lang="fr-FR" dirty="0"/>
              <a:t> du </a:t>
            </a:r>
            <a:r>
              <a:rPr lang="fr-FR" dirty="0" err="1"/>
              <a:t>namespace</a:t>
            </a:r>
            <a:endParaRPr lang="fr-FR" dirty="0"/>
          </a:p>
          <a:p>
            <a:r>
              <a:rPr lang="fr-FR" dirty="0"/>
              <a:t>Affecte tous les types dérivés</a:t>
            </a:r>
          </a:p>
          <a:p>
            <a:r>
              <a:rPr lang="fr-FR" dirty="0"/>
              <a:t>Affecte tous les types compatibles si générique</a:t>
            </a:r>
          </a:p>
          <a:p>
            <a:r>
              <a:rPr lang="fr-FR" dirty="0"/>
              <a:t>A utiliser avec parcimonie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32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 de plusieurs types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6777037" cy="237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60"/>
            <a:ext cx="8045658" cy="154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46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IEnumerable</a:t>
            </a:r>
            <a:r>
              <a:rPr lang="fr-FR" dirty="0"/>
              <a:t> et </a:t>
            </a:r>
            <a:r>
              <a:rPr lang="fr-FR" dirty="0" err="1"/>
              <a:t>LinQ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168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IEnumerable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Retourne un </a:t>
            </a:r>
            <a:r>
              <a:rPr lang="fr-FR" dirty="0" err="1"/>
              <a:t>IEnumerator</a:t>
            </a:r>
            <a:r>
              <a:rPr lang="fr-FR" dirty="0"/>
              <a:t>,</a:t>
            </a:r>
          </a:p>
          <a:p>
            <a:pPr lvl="1"/>
            <a:r>
              <a:rPr lang="fr-FR" dirty="0"/>
              <a:t>Object courant</a:t>
            </a:r>
          </a:p>
          <a:p>
            <a:pPr lvl="1"/>
            <a:r>
              <a:rPr lang="fr-FR" dirty="0"/>
              <a:t>Passer à l’objet suivant</a:t>
            </a:r>
          </a:p>
          <a:p>
            <a:pPr lvl="1"/>
            <a:r>
              <a:rPr lang="fr-FR" dirty="0"/>
              <a:t>Revenir au début (optionnel)</a:t>
            </a:r>
          </a:p>
          <a:p>
            <a:r>
              <a:rPr lang="fr-FR" dirty="0"/>
              <a:t>Représenter ce qu’on peut lister</a:t>
            </a:r>
          </a:p>
          <a:p>
            <a:r>
              <a:rPr lang="fr-FR" dirty="0"/>
              <a:t>Potentiellement calculé à l’exécution</a:t>
            </a:r>
          </a:p>
          <a:p>
            <a:r>
              <a:rPr lang="fr-FR" dirty="0"/>
              <a:t>Utilisé par le </a:t>
            </a:r>
            <a:r>
              <a:rPr lang="fr-FR" dirty="0" err="1"/>
              <a:t>foreach</a:t>
            </a:r>
            <a:endParaRPr lang="fr-FR" dirty="0"/>
          </a:p>
          <a:p>
            <a:r>
              <a:rPr lang="fr-FR" dirty="0" err="1"/>
              <a:t>IEnumerable</a:t>
            </a:r>
            <a:r>
              <a:rPr lang="fr-FR" dirty="0"/>
              <a:t>&lt;T&gt; : version typée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483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Yield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66675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395536" y="6532637"/>
            <a:ext cx="8280920" cy="288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fr-FR" sz="1400" dirty="0"/>
              <a:t>Source : </a:t>
            </a:r>
            <a:r>
              <a:rPr lang="fr-FR" sz="1400" dirty="0">
                <a:hlinkClick r:id="rId3"/>
              </a:rPr>
              <a:t>https://docs.microsoft.com/fr-fr/dotnet/csharp/language-reference/keywords/yield</a:t>
            </a:r>
            <a:endParaRPr lang="fr-FR" sz="1400" dirty="0"/>
          </a:p>
          <a:p>
            <a:pPr marL="68580" indent="0"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948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Yield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Compilé en une classe </a:t>
            </a:r>
            <a:r>
              <a:rPr lang="fr-FR" dirty="0" err="1"/>
              <a:t>Itérateur</a:t>
            </a:r>
            <a:endParaRPr lang="fr-FR" dirty="0"/>
          </a:p>
          <a:p>
            <a:r>
              <a:rPr lang="fr-FR" dirty="0"/>
              <a:t>Appel de la méthode</a:t>
            </a:r>
          </a:p>
          <a:p>
            <a:pPr lvl="1"/>
            <a:r>
              <a:rPr lang="fr-FR" dirty="0"/>
              <a:t>Instanciation de l’</a:t>
            </a:r>
            <a:r>
              <a:rPr lang="fr-FR" dirty="0" err="1"/>
              <a:t>itérateur</a:t>
            </a:r>
            <a:endParaRPr lang="fr-FR" dirty="0"/>
          </a:p>
          <a:p>
            <a:pPr lvl="1"/>
            <a:r>
              <a:rPr lang="fr-FR" dirty="0"/>
              <a:t>Aucune exécution</a:t>
            </a:r>
          </a:p>
          <a:p>
            <a:r>
              <a:rPr lang="fr-FR" dirty="0"/>
              <a:t>Premier « </a:t>
            </a:r>
            <a:r>
              <a:rPr lang="fr-FR" dirty="0" err="1"/>
              <a:t>MoveNext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Débute l’exécution</a:t>
            </a:r>
          </a:p>
          <a:p>
            <a:pPr lvl="1"/>
            <a:r>
              <a:rPr lang="fr-FR" dirty="0"/>
              <a:t>Se met « en pause » au premier </a:t>
            </a:r>
            <a:r>
              <a:rPr lang="fr-FR" dirty="0" err="1"/>
              <a:t>yield</a:t>
            </a:r>
            <a:r>
              <a:rPr lang="fr-FR" dirty="0"/>
              <a:t> return</a:t>
            </a:r>
          </a:p>
          <a:p>
            <a:r>
              <a:rPr lang="fr-FR" dirty="0"/>
              <a:t>Second « </a:t>
            </a:r>
            <a:r>
              <a:rPr lang="fr-FR" dirty="0" err="1"/>
              <a:t>MoveNext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Reprend l’exécution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17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Yield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66675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395536" y="6532637"/>
            <a:ext cx="8280920" cy="288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fr-FR" sz="1400" dirty="0"/>
              <a:t>Source : </a:t>
            </a:r>
            <a:r>
              <a:rPr lang="fr-FR" sz="1400" dirty="0">
                <a:hlinkClick r:id="rId3"/>
              </a:rPr>
              <a:t>https://docs.microsoft.com/fr-fr/dotnet/csharp/language-reference/keywords/yield</a:t>
            </a:r>
            <a:endParaRPr lang="fr-FR" sz="1400" dirty="0"/>
          </a:p>
          <a:p>
            <a:pPr marL="68580" indent="0"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984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LinQ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Similaire à </a:t>
            </a:r>
            <a:r>
              <a:rPr lang="fr-FR" dirty="0" err="1"/>
              <a:t>java.util.streams</a:t>
            </a:r>
            <a:endParaRPr lang="fr-FR" dirty="0"/>
          </a:p>
          <a:p>
            <a:r>
              <a:rPr lang="fr-FR" dirty="0"/>
              <a:t>Parcours, filtre et transforme des jeux de données</a:t>
            </a:r>
          </a:p>
          <a:p>
            <a:r>
              <a:rPr lang="fr-FR" dirty="0"/>
              <a:t>Applicable sur des données hors-mémoire</a:t>
            </a:r>
          </a:p>
          <a:p>
            <a:pPr lvl="1"/>
            <a:r>
              <a:rPr lang="fr-FR" dirty="0" err="1"/>
              <a:t>Entity</a:t>
            </a:r>
            <a:r>
              <a:rPr lang="fr-FR" dirty="0"/>
              <a:t> Framework</a:t>
            </a:r>
          </a:p>
          <a:p>
            <a:pPr lvl="1"/>
            <a:r>
              <a:rPr lang="fr-FR" dirty="0"/>
              <a:t>SQL</a:t>
            </a:r>
          </a:p>
          <a:p>
            <a:pPr lvl="1"/>
            <a:r>
              <a:rPr lang="fr-FR" dirty="0"/>
              <a:t>XML</a:t>
            </a:r>
          </a:p>
          <a:p>
            <a:r>
              <a:rPr lang="fr-FR" dirty="0"/>
              <a:t>Possède une forme SQL-</a:t>
            </a:r>
            <a:r>
              <a:rPr lang="fr-FR" dirty="0" err="1"/>
              <a:t>like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5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LinQ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Ensemble de méthode d’extensions</a:t>
            </a:r>
          </a:p>
          <a:p>
            <a:pPr lvl="1"/>
            <a:r>
              <a:rPr lang="fr-FR" dirty="0"/>
              <a:t>Dans </a:t>
            </a:r>
            <a:r>
              <a:rPr lang="fr-FR" dirty="0" err="1"/>
              <a:t>System.Linq</a:t>
            </a:r>
            <a:endParaRPr lang="fr-FR" dirty="0"/>
          </a:p>
          <a:p>
            <a:endParaRPr lang="fr-FR" dirty="0"/>
          </a:p>
          <a:p>
            <a:r>
              <a:rPr lang="fr-FR" dirty="0"/>
              <a:t>S’applique aux énumérables</a:t>
            </a:r>
          </a:p>
          <a:p>
            <a:endParaRPr lang="fr-FR" dirty="0"/>
          </a:p>
          <a:p>
            <a:r>
              <a:rPr lang="fr-FR" dirty="0"/>
              <a:t>N’exécutent qu’à l’itération</a:t>
            </a:r>
          </a:p>
          <a:p>
            <a:pPr lvl="1"/>
            <a:r>
              <a:rPr lang="fr-FR" dirty="0"/>
              <a:t>Comme </a:t>
            </a:r>
            <a:r>
              <a:rPr lang="fr-FR" dirty="0" err="1"/>
              <a:t>Yield</a:t>
            </a:r>
            <a:endParaRPr lang="fr-FR" dirty="0"/>
          </a:p>
          <a:p>
            <a:pPr lvl="1"/>
            <a:r>
              <a:rPr lang="fr-FR" dirty="0"/>
              <a:t>Quelques exceptions</a:t>
            </a:r>
          </a:p>
        </p:txBody>
      </p:sp>
    </p:spTree>
    <p:extLst>
      <p:ext uri="{BB962C8B-B14F-4D97-AF65-F5344CB8AC3E}">
        <p14:creationId xmlns:p14="http://schemas.microsoft.com/office/powerpoint/2010/main" val="341217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Exemples de </a:t>
            </a:r>
            <a:r>
              <a:rPr lang="fr-FR" dirty="0" err="1"/>
              <a:t>LinQ</a:t>
            </a:r>
            <a:r>
              <a:rPr lang="fr-FR" dirty="0"/>
              <a:t> objet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626745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87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Exemples de </a:t>
            </a:r>
            <a:r>
              <a:rPr lang="fr-FR" dirty="0" err="1"/>
              <a:t>LinQ</a:t>
            </a:r>
            <a:r>
              <a:rPr lang="fr-FR" dirty="0"/>
              <a:t> objet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7" y="2564904"/>
            <a:ext cx="48101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01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Exemples de </a:t>
            </a:r>
            <a:r>
              <a:rPr lang="fr-FR" dirty="0" err="1"/>
              <a:t>LinQ</a:t>
            </a:r>
            <a:r>
              <a:rPr lang="fr-FR" dirty="0"/>
              <a:t> objet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31046"/>
            <a:ext cx="35814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319" y="2335940"/>
            <a:ext cx="6296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87230"/>
            <a:ext cx="69151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96164"/>
            <a:ext cx="4602535" cy="14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0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103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LinQ</a:t>
            </a:r>
            <a:r>
              <a:rPr lang="fr-FR" dirty="0"/>
              <a:t> – Filtrage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Where</a:t>
            </a:r>
            <a:r>
              <a:rPr lang="fr-FR" dirty="0"/>
              <a:t> : n’inclus que les éléments répondant vrai au délégué (</a:t>
            </a:r>
            <a:r>
              <a:rPr lang="fr-FR" dirty="0" err="1"/>
              <a:t>filter</a:t>
            </a:r>
            <a:r>
              <a:rPr lang="fr-FR" dirty="0"/>
              <a:t>)</a:t>
            </a:r>
          </a:p>
          <a:p>
            <a:r>
              <a:rPr lang="fr-FR" dirty="0" err="1"/>
              <a:t>Take</a:t>
            </a:r>
            <a:r>
              <a:rPr lang="fr-FR" dirty="0"/>
              <a:t> : renvoie les X premiers éléments</a:t>
            </a:r>
          </a:p>
          <a:p>
            <a:r>
              <a:rPr lang="fr-FR" dirty="0"/>
              <a:t>Skip : ignore les X premiers éléments</a:t>
            </a:r>
          </a:p>
          <a:p>
            <a:r>
              <a:rPr lang="fr-FR" dirty="0" err="1"/>
              <a:t>TakeWhile</a:t>
            </a:r>
            <a:r>
              <a:rPr lang="fr-FR" dirty="0"/>
              <a:t> : renvoie les premiers éléments jusqu’à que le délégué renvoie faux</a:t>
            </a:r>
          </a:p>
          <a:p>
            <a:r>
              <a:rPr lang="fr-FR" dirty="0" err="1"/>
              <a:t>Except</a:t>
            </a:r>
            <a:r>
              <a:rPr lang="fr-FR" dirty="0"/>
              <a:t> : exclu les objets présents dans un second énumérable</a:t>
            </a:r>
          </a:p>
          <a:p>
            <a:r>
              <a:rPr lang="fr-FR" dirty="0"/>
              <a:t>Distinct : exclu les doublons</a:t>
            </a: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050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LinQ</a:t>
            </a:r>
            <a:r>
              <a:rPr lang="fr-FR" dirty="0"/>
              <a:t> – Transformation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Select : transforme chaque objet en un autre à l’aide d’un délégué</a:t>
            </a:r>
          </a:p>
          <a:p>
            <a:r>
              <a:rPr lang="fr-FR" dirty="0" err="1"/>
              <a:t>SelectMany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Transforme chaque objet en une liste</a:t>
            </a:r>
          </a:p>
          <a:p>
            <a:pPr lvl="1"/>
            <a:r>
              <a:rPr lang="fr-FR" dirty="0"/>
              <a:t>Fusionne ces listes</a:t>
            </a:r>
          </a:p>
          <a:p>
            <a:r>
              <a:rPr lang="fr-FR" dirty="0" err="1"/>
              <a:t>Join</a:t>
            </a:r>
            <a:r>
              <a:rPr lang="fr-FR" dirty="0"/>
              <a:t> : associe une entrée d’une liste à une entrée d’une autre, les transforme et renvoi le résultat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253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LinQ</a:t>
            </a:r>
            <a:r>
              <a:rPr lang="fr-FR" dirty="0"/>
              <a:t> – Tri et groupe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GroupBy</a:t>
            </a:r>
            <a:r>
              <a:rPr lang="fr-FR" dirty="0"/>
              <a:t> : groupe les objets selon un critère</a:t>
            </a:r>
          </a:p>
          <a:p>
            <a:r>
              <a:rPr lang="fr-FR" dirty="0" err="1"/>
              <a:t>OrderBy</a:t>
            </a:r>
            <a:r>
              <a:rPr lang="fr-FR" dirty="0"/>
              <a:t> : ordonne les objets selon un critère</a:t>
            </a:r>
          </a:p>
          <a:p>
            <a:pPr lvl="1"/>
            <a:r>
              <a:rPr lang="fr-FR" dirty="0" err="1"/>
              <a:t>ThenBy</a:t>
            </a:r>
            <a:r>
              <a:rPr lang="fr-FR" dirty="0"/>
              <a:t> : </a:t>
            </a:r>
            <a:r>
              <a:rPr lang="fr-FR" dirty="0" err="1"/>
              <a:t>résoue</a:t>
            </a:r>
            <a:r>
              <a:rPr lang="fr-FR" dirty="0"/>
              <a:t> les égalités selon un second critère</a:t>
            </a:r>
          </a:p>
          <a:p>
            <a:r>
              <a:rPr lang="fr-FR" dirty="0" err="1"/>
              <a:t>OrderByDescending</a:t>
            </a:r>
            <a:r>
              <a:rPr lang="fr-FR" dirty="0"/>
              <a:t>, </a:t>
            </a:r>
            <a:r>
              <a:rPr lang="fr-FR" dirty="0" err="1"/>
              <a:t>ThenByDescending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168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LinQ</a:t>
            </a:r>
            <a:r>
              <a:rPr lang="fr-FR" dirty="0"/>
              <a:t> – Opérations terminales</a:t>
            </a:r>
            <a:br>
              <a:rPr lang="fr-FR" dirty="0"/>
            </a:br>
            <a:r>
              <a:rPr lang="fr-FR" dirty="0"/>
              <a:t>  Listes d’éléments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ToList</a:t>
            </a:r>
            <a:r>
              <a:rPr lang="fr-FR" dirty="0"/>
              <a:t>()</a:t>
            </a:r>
          </a:p>
          <a:p>
            <a:endParaRPr lang="fr-FR" dirty="0"/>
          </a:p>
          <a:p>
            <a:r>
              <a:rPr lang="fr-FR" dirty="0" err="1"/>
              <a:t>ToArray</a:t>
            </a:r>
            <a:r>
              <a:rPr lang="fr-FR" dirty="0"/>
              <a:t>()</a:t>
            </a:r>
          </a:p>
          <a:p>
            <a:endParaRPr lang="fr-FR" dirty="0"/>
          </a:p>
          <a:p>
            <a:r>
              <a:rPr lang="fr-FR" dirty="0" err="1"/>
              <a:t>ToDictionnary</a:t>
            </a:r>
            <a:r>
              <a:rPr lang="fr-FR" dirty="0"/>
              <a:t>()</a:t>
            </a:r>
          </a:p>
          <a:p>
            <a:pPr lvl="1"/>
            <a:r>
              <a:rPr lang="fr-FR" dirty="0"/>
              <a:t>Peut recevoir un sélecteur pour la clef</a:t>
            </a:r>
          </a:p>
          <a:p>
            <a:pPr lvl="1"/>
            <a:r>
              <a:rPr lang="fr-FR" dirty="0"/>
              <a:t>Peut recevoir uns sélecteur pour la valeur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97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LinQ</a:t>
            </a:r>
            <a:r>
              <a:rPr lang="fr-FR" dirty="0"/>
              <a:t> – Opérations terminales</a:t>
            </a:r>
            <a:br>
              <a:rPr lang="fr-FR" dirty="0"/>
            </a:br>
            <a:r>
              <a:rPr lang="fr-FR" dirty="0"/>
              <a:t>   </a:t>
            </a:r>
            <a:r>
              <a:rPr lang="fr-FR" dirty="0" err="1"/>
              <a:t>Element</a:t>
            </a:r>
            <a:r>
              <a:rPr lang="fr-FR" dirty="0"/>
              <a:t> unique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First : renvoie le premier élément</a:t>
            </a:r>
          </a:p>
          <a:p>
            <a:pPr lvl="1"/>
            <a:r>
              <a:rPr lang="fr-FR" dirty="0"/>
              <a:t>Exception si vide</a:t>
            </a:r>
          </a:p>
          <a:p>
            <a:r>
              <a:rPr lang="fr-FR" dirty="0" err="1"/>
              <a:t>FirstOrDefault</a:t>
            </a:r>
            <a:r>
              <a:rPr lang="fr-FR" dirty="0"/>
              <a:t> : renvoie le premier élément</a:t>
            </a:r>
          </a:p>
          <a:p>
            <a:pPr lvl="1"/>
            <a:r>
              <a:rPr lang="fr-FR" dirty="0" err="1"/>
              <a:t>Null</a:t>
            </a:r>
            <a:r>
              <a:rPr lang="fr-FR" dirty="0"/>
              <a:t> si vide</a:t>
            </a:r>
          </a:p>
          <a:p>
            <a:r>
              <a:rPr lang="fr-FR" dirty="0"/>
              <a:t>Single : renvoie l’unique élément</a:t>
            </a:r>
          </a:p>
          <a:p>
            <a:pPr lvl="1"/>
            <a:r>
              <a:rPr lang="fr-FR" dirty="0"/>
              <a:t>Exception si vide ou si plusieurs </a:t>
            </a:r>
            <a:r>
              <a:rPr lang="fr-FR" dirty="0" err="1"/>
              <a:t>élement</a:t>
            </a:r>
            <a:endParaRPr lang="fr-FR" dirty="0"/>
          </a:p>
          <a:p>
            <a:r>
              <a:rPr lang="fr-FR" dirty="0" err="1"/>
              <a:t>SingleOrDefault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8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LinQ</a:t>
            </a:r>
            <a:r>
              <a:rPr lang="fr-FR" dirty="0"/>
              <a:t> – Opérations terminales</a:t>
            </a:r>
            <a:br>
              <a:rPr lang="fr-FR" dirty="0"/>
            </a:br>
            <a:r>
              <a:rPr lang="fr-FR" dirty="0"/>
              <a:t>   Tests et comptes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Any</a:t>
            </a:r>
            <a:r>
              <a:rPr lang="fr-FR" dirty="0"/>
              <a:t>() : vrai s’il y a un élément</a:t>
            </a:r>
          </a:p>
          <a:p>
            <a:r>
              <a:rPr lang="fr-FR" dirty="0" err="1"/>
              <a:t>Any</a:t>
            </a:r>
            <a:r>
              <a:rPr lang="fr-FR" dirty="0"/>
              <a:t>(</a:t>
            </a:r>
            <a:r>
              <a:rPr lang="fr-FR" dirty="0" err="1"/>
              <a:t>predicate</a:t>
            </a:r>
            <a:r>
              <a:rPr lang="fr-FR" dirty="0"/>
              <a:t>): vrai si un élément répond vrai au prédicat</a:t>
            </a:r>
          </a:p>
          <a:p>
            <a:r>
              <a:rPr lang="fr-FR" dirty="0"/>
              <a:t>All(</a:t>
            </a:r>
            <a:r>
              <a:rPr lang="fr-FR" dirty="0" err="1"/>
              <a:t>predicate</a:t>
            </a:r>
            <a:r>
              <a:rPr lang="fr-FR" dirty="0"/>
              <a:t>): vrai si tous les éléments répondent vrai au prédicat</a:t>
            </a:r>
          </a:p>
          <a:p>
            <a:r>
              <a:rPr lang="fr-FR" dirty="0"/>
              <a:t>Count() : compte les éléments</a:t>
            </a:r>
          </a:p>
          <a:p>
            <a:r>
              <a:rPr lang="fr-FR" dirty="0"/>
              <a:t>Count(All(</a:t>
            </a:r>
            <a:r>
              <a:rPr lang="fr-FR" dirty="0" err="1"/>
              <a:t>predicate</a:t>
            </a:r>
            <a:r>
              <a:rPr lang="fr-FR" dirty="0"/>
              <a:t>) : compte les éléments passant le prédicat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031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LinQ</a:t>
            </a:r>
            <a:r>
              <a:rPr lang="fr-FR" dirty="0"/>
              <a:t> – Opérations terminales</a:t>
            </a:r>
            <a:br>
              <a:rPr lang="fr-FR" dirty="0"/>
            </a:br>
            <a:r>
              <a:rPr lang="fr-FR" dirty="0"/>
              <a:t>   </a:t>
            </a:r>
            <a:r>
              <a:rPr lang="fr-FR" dirty="0" err="1"/>
              <a:t>Aggrégations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Méthodes de calculs</a:t>
            </a:r>
          </a:p>
          <a:p>
            <a:pPr lvl="1"/>
            <a:r>
              <a:rPr lang="fr-FR" dirty="0"/>
              <a:t>Min()</a:t>
            </a:r>
          </a:p>
          <a:p>
            <a:pPr lvl="1"/>
            <a:r>
              <a:rPr lang="fr-FR" dirty="0"/>
              <a:t>Max()</a:t>
            </a:r>
          </a:p>
          <a:p>
            <a:pPr lvl="1"/>
            <a:r>
              <a:rPr lang="fr-FR" dirty="0" err="1"/>
              <a:t>Sum</a:t>
            </a:r>
            <a:r>
              <a:rPr lang="fr-FR" dirty="0"/>
              <a:t>()</a:t>
            </a:r>
          </a:p>
          <a:p>
            <a:pPr lvl="1"/>
            <a:r>
              <a:rPr lang="fr-FR" dirty="0" err="1"/>
              <a:t>Average</a:t>
            </a:r>
            <a:r>
              <a:rPr lang="fr-FR" dirty="0"/>
              <a:t>()</a:t>
            </a:r>
          </a:p>
          <a:p>
            <a:r>
              <a:rPr lang="fr-FR" dirty="0"/>
              <a:t>Peuvent prendre un sélecteur</a:t>
            </a:r>
          </a:p>
          <a:p>
            <a:r>
              <a:rPr lang="fr-FR" dirty="0" err="1"/>
              <a:t>Aggregate</a:t>
            </a:r>
            <a:endParaRPr lang="fr-FR" dirty="0"/>
          </a:p>
          <a:p>
            <a:pPr lvl="1"/>
            <a:r>
              <a:rPr lang="fr-FR" dirty="0"/>
              <a:t>Complètement </a:t>
            </a:r>
            <a:r>
              <a:rPr lang="fr-FR" dirty="0" err="1"/>
              <a:t>personalisable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00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Exemples de </a:t>
            </a:r>
            <a:r>
              <a:rPr lang="fr-FR" dirty="0" err="1"/>
              <a:t>LinQ</a:t>
            </a:r>
            <a:r>
              <a:rPr lang="fr-FR" dirty="0"/>
              <a:t> en syntaxe requête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319" y="2335940"/>
            <a:ext cx="6296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46" y="3438579"/>
            <a:ext cx="58197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61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Types anonymes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structurés </a:t>
            </a:r>
            <a:r>
              <a:rPr lang="fr-FR" b="1" dirty="0"/>
              <a:t>locaux </a:t>
            </a:r>
            <a:r>
              <a:rPr lang="fr-FR" dirty="0"/>
              <a:t>en lecture seule.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52936"/>
            <a:ext cx="36290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89210"/>
            <a:ext cx="7343924" cy="313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50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Tuples</a:t>
            </a:r>
            <a:r>
              <a:rPr lang="fr-FR" dirty="0"/>
              <a:t> valeurs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structurés en lecture/écriture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4385"/>
            <a:ext cx="24669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84385"/>
            <a:ext cx="33528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7488832" cy="254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60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494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Nullable</a:t>
            </a:r>
            <a:r>
              <a:rPr lang="fr-FR" dirty="0" smtClean="0"/>
              <a:t> vs Non-</a:t>
            </a:r>
            <a:r>
              <a:rPr lang="fr-FR" dirty="0" err="1" smtClean="0"/>
              <a:t>Nullable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Reference types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041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Tony </a:t>
            </a:r>
            <a:r>
              <a:rPr lang="fr-FR" dirty="0" err="1" smtClean="0"/>
              <a:t>Hoare</a:t>
            </a:r>
            <a:r>
              <a:rPr lang="fr-FR" dirty="0" smtClean="0"/>
              <a:t> : </a:t>
            </a:r>
            <a:r>
              <a:rPr lang="en-US" dirty="0" smtClean="0"/>
              <a:t>“I call </a:t>
            </a:r>
            <a:r>
              <a:rPr lang="en-US" dirty="0"/>
              <a:t>it my billion-dollar mistake. It was the invention of the null reference in 1965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r>
              <a:rPr lang="en-US" dirty="0" smtClean="0"/>
              <a:t>Specify when null can happen vs when it can’t</a:t>
            </a:r>
          </a:p>
        </p:txBody>
      </p:sp>
    </p:spTree>
    <p:extLst>
      <p:ext uri="{BB962C8B-B14F-4D97-AF65-F5344CB8AC3E}">
        <p14:creationId xmlns:p14="http://schemas.microsoft.com/office/powerpoint/2010/main" val="24028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Activation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51" y="2348880"/>
            <a:ext cx="70199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51" y="4293096"/>
            <a:ext cx="49053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3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Syntaxe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variable</a:t>
            </a:r>
            <a:r>
              <a:rPr lang="en-US" dirty="0"/>
              <a:t>: Ne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recevoir</a:t>
            </a:r>
            <a:r>
              <a:rPr lang="en-US" dirty="0"/>
              <a:t> </a:t>
            </a:r>
            <a:r>
              <a:rPr lang="en-US" dirty="0" smtClean="0"/>
              <a:t>null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dirty="0"/>
              <a:t>: </a:t>
            </a:r>
            <a:r>
              <a:rPr lang="en-US" dirty="0" err="1" smtClean="0"/>
              <a:t>garantit</a:t>
            </a:r>
            <a:r>
              <a:rPr lang="en-US" dirty="0" smtClean="0"/>
              <a:t> de </a:t>
            </a:r>
            <a:r>
              <a:rPr lang="en-US" dirty="0" err="1" smtClean="0"/>
              <a:t>retourner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valeur</a:t>
            </a:r>
            <a:r>
              <a:rPr lang="en-US" dirty="0" smtClean="0"/>
              <a:t> non-</a:t>
            </a:r>
            <a:r>
              <a:rPr lang="en-US" dirty="0" err="1" smtClean="0"/>
              <a:t>nule</a:t>
            </a:r>
            <a:endParaRPr lang="en-US" dirty="0"/>
          </a:p>
          <a:p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Type? variable</a:t>
            </a:r>
            <a:r>
              <a:rPr lang="en-US" dirty="0" smtClean="0"/>
              <a:t>: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recevoir</a:t>
            </a:r>
            <a:r>
              <a:rPr lang="en-US" dirty="0" smtClean="0"/>
              <a:t> null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dirty="0"/>
              <a:t>: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verrifié</a:t>
            </a:r>
            <a:r>
              <a:rPr lang="en-US" dirty="0" smtClean="0"/>
              <a:t> </a:t>
            </a:r>
            <a:r>
              <a:rPr lang="en-US" dirty="0" err="1" smtClean="0"/>
              <a:t>contre</a:t>
            </a:r>
            <a:r>
              <a:rPr lang="en-US" dirty="0" smtClean="0"/>
              <a:t> null </a:t>
            </a:r>
            <a:r>
              <a:rPr lang="en-US" dirty="0" err="1" smtClean="0"/>
              <a:t>avant</a:t>
            </a:r>
            <a:r>
              <a:rPr lang="en-US" dirty="0" smtClean="0"/>
              <a:t> (if) </a:t>
            </a:r>
            <a:r>
              <a:rPr lang="en-US" dirty="0" err="1" smtClean="0"/>
              <a:t>sinon</a:t>
            </a:r>
            <a:r>
              <a:rPr lang="en-US" dirty="0" smtClean="0"/>
              <a:t> warning</a:t>
            </a:r>
          </a:p>
          <a:p>
            <a:pPr lvl="1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Variable!</a:t>
            </a:r>
            <a:r>
              <a:rPr lang="en-US" dirty="0" smtClean="0"/>
              <a:t>: </a:t>
            </a:r>
            <a:r>
              <a:rPr lang="en-US" dirty="0" err="1" smtClean="0"/>
              <a:t>N’est</a:t>
            </a:r>
            <a:r>
              <a:rPr lang="en-US" dirty="0" smtClean="0"/>
              <a:t> pas </a:t>
            </a:r>
            <a:r>
              <a:rPr lang="en-US" dirty="0" err="1" smtClean="0"/>
              <a:t>vérifié</a:t>
            </a:r>
            <a:r>
              <a:rPr lang="en-US" dirty="0" smtClean="0"/>
              <a:t> (masque le warning)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414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43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Garder des libertés</a:t>
            </a:r>
          </a:p>
          <a:p>
            <a:r>
              <a:rPr lang="fr-FR" dirty="0" smtClean="0"/>
              <a:t>Forcer </a:t>
            </a:r>
            <a:r>
              <a:rPr lang="fr-FR" dirty="0"/>
              <a:t>la séparation de codes</a:t>
            </a:r>
          </a:p>
          <a:p>
            <a:pPr lvl="1"/>
            <a:r>
              <a:rPr lang="fr-FR" dirty="0"/>
              <a:t>« </a:t>
            </a:r>
            <a:r>
              <a:rPr lang="fr-FR" dirty="0" err="1"/>
              <a:t>Concern</a:t>
            </a:r>
            <a:r>
              <a:rPr lang="fr-FR" dirty="0"/>
              <a:t> » différents (SRP)</a:t>
            </a:r>
          </a:p>
          <a:p>
            <a:r>
              <a:rPr lang="fr-FR" dirty="0"/>
              <a:t>Permettre la substitution (théorique)</a:t>
            </a:r>
          </a:p>
          <a:p>
            <a:pPr lvl="1"/>
            <a:r>
              <a:rPr lang="fr-FR" dirty="0"/>
              <a:t>En prod : théorique</a:t>
            </a:r>
          </a:p>
          <a:p>
            <a:pPr lvl="1"/>
            <a:r>
              <a:rPr lang="fr-FR" dirty="0"/>
              <a:t>En environnements de tests : très utile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6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utilisateur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MVC</a:t>
            </a:r>
          </a:p>
          <a:p>
            <a:pPr lvl="1"/>
            <a:r>
              <a:rPr lang="fr-FR" dirty="0"/>
              <a:t>Isole la vue, logique d’affichage</a:t>
            </a:r>
          </a:p>
          <a:p>
            <a:pPr lvl="1"/>
            <a:r>
              <a:rPr lang="fr-FR" dirty="0"/>
              <a:t>Isole le contrôleur, logique d’interactions</a:t>
            </a:r>
          </a:p>
          <a:p>
            <a:r>
              <a:rPr lang="fr-FR" dirty="0"/>
              <a:t>MVVM</a:t>
            </a:r>
          </a:p>
          <a:p>
            <a:pPr lvl="1"/>
            <a:r>
              <a:rPr lang="fr-FR" dirty="0"/>
              <a:t>Isole la vue, affichage et interactions sans logique</a:t>
            </a:r>
          </a:p>
          <a:p>
            <a:pPr lvl="1"/>
            <a:r>
              <a:rPr lang="fr-FR" dirty="0"/>
              <a:t>Isole le </a:t>
            </a:r>
            <a:r>
              <a:rPr lang="fr-FR" dirty="0" err="1"/>
              <a:t>ViewModel</a:t>
            </a:r>
            <a:r>
              <a:rPr lang="fr-FR" dirty="0"/>
              <a:t>, pure  logique d’affichage et d’interactions</a:t>
            </a:r>
          </a:p>
          <a:p>
            <a:r>
              <a:rPr lang="fr-FR" dirty="0"/>
              <a:t>Model = tout le reste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257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données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Couche d’accès aux données (base)</a:t>
            </a:r>
          </a:p>
          <a:p>
            <a:pPr lvl="1"/>
            <a:r>
              <a:rPr lang="fr-FR" dirty="0"/>
              <a:t>Accès direct</a:t>
            </a:r>
          </a:p>
          <a:p>
            <a:pPr lvl="1"/>
            <a:r>
              <a:rPr lang="fr-FR" dirty="0"/>
              <a:t>ORM</a:t>
            </a:r>
          </a:p>
          <a:p>
            <a:r>
              <a:rPr lang="fr-FR" dirty="0"/>
              <a:t>Autres types d’accès à isoler</a:t>
            </a:r>
          </a:p>
          <a:p>
            <a:pPr lvl="1"/>
            <a:r>
              <a:rPr lang="fr-FR" dirty="0"/>
              <a:t>Systèmes extérieurs (fournisseurs, </a:t>
            </a:r>
            <a:r>
              <a:rPr lang="fr-FR" dirty="0" err="1"/>
              <a:t>mirco</a:t>
            </a:r>
            <a:r>
              <a:rPr lang="fr-FR" dirty="0"/>
              <a:t>-services)</a:t>
            </a:r>
          </a:p>
          <a:p>
            <a:pPr lvl="1"/>
            <a:r>
              <a:rPr lang="fr-FR" dirty="0"/>
              <a:t>Systèmes de fichiers et autres appels systèmes</a:t>
            </a:r>
          </a:p>
          <a:p>
            <a:pPr lvl="1"/>
            <a:r>
              <a:rPr lang="fr-FR" dirty="0" err="1"/>
              <a:t>Devices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18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Clean Architecture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Résultat de recherche d'images pour &quot;clean architectur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3533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Domain Driven Design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métiers</a:t>
            </a:r>
          </a:p>
          <a:p>
            <a:pPr lvl="1"/>
            <a:r>
              <a:rPr lang="fr-FR" dirty="0"/>
              <a:t>Entités</a:t>
            </a:r>
          </a:p>
          <a:p>
            <a:pPr lvl="1"/>
            <a:r>
              <a:rPr lang="fr-FR" dirty="0"/>
              <a:t>Agrégats</a:t>
            </a:r>
          </a:p>
          <a:p>
            <a:pPr lvl="1"/>
            <a:r>
              <a:rPr lang="fr-FR" dirty="0"/>
              <a:t>Objets valeurs</a:t>
            </a:r>
          </a:p>
          <a:p>
            <a:pPr lvl="1"/>
            <a:r>
              <a:rPr lang="fr-FR" dirty="0"/>
              <a:t>Services</a:t>
            </a:r>
          </a:p>
          <a:p>
            <a:r>
              <a:rPr lang="fr-FR" dirty="0"/>
              <a:t>Objets semi-métiers</a:t>
            </a:r>
          </a:p>
          <a:p>
            <a:pPr lvl="1"/>
            <a:r>
              <a:rPr lang="fr-FR" dirty="0"/>
              <a:t>Repository</a:t>
            </a:r>
          </a:p>
          <a:p>
            <a:pPr lvl="1"/>
            <a:r>
              <a:rPr lang="fr-FR" dirty="0" err="1"/>
              <a:t>Factory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5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CE2466-FC0B-4050-8823-11DCF474EE0E}"/>
</file>

<file path=customXml/itemProps2.xml><?xml version="1.0" encoding="utf-8"?>
<ds:datastoreItem xmlns:ds="http://schemas.openxmlformats.org/officeDocument/2006/customXml" ds:itemID="{4EE1276D-A19E-4AF1-AE19-CB15D995ACCF}"/>
</file>

<file path=customXml/itemProps3.xml><?xml version="1.0" encoding="utf-8"?>
<ds:datastoreItem xmlns:ds="http://schemas.openxmlformats.org/officeDocument/2006/customXml" ds:itemID="{6F94EB91-0E8C-4754-A1A4-7553DE05F067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749</TotalTime>
  <Words>847</Words>
  <Application>Microsoft Office PowerPoint</Application>
  <PresentationFormat>Affichage à l'écran (4:3)</PresentationFormat>
  <Paragraphs>251</Paragraphs>
  <Slides>51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2" baseType="lpstr">
      <vt:lpstr>Austin</vt:lpstr>
      <vt:lpstr>C# / .Net</vt:lpstr>
      <vt:lpstr>Planning du cours</vt:lpstr>
      <vt:lpstr>Objectifs et buts</vt:lpstr>
      <vt:lpstr>Déroulé</vt:lpstr>
      <vt:lpstr>Délégués</vt:lpstr>
      <vt:lpstr>Exemple</vt:lpstr>
      <vt:lpstr>Délégué Multicast</vt:lpstr>
      <vt:lpstr>Assignations de délégué</vt:lpstr>
      <vt:lpstr>Invocation de délégué</vt:lpstr>
      <vt:lpstr>Evènements</vt:lpstr>
      <vt:lpstr>Evènement</vt:lpstr>
      <vt:lpstr>Exemple 1/2</vt:lpstr>
      <vt:lpstr>Evènement, forme étendue</vt:lpstr>
      <vt:lpstr>Types délégués typiques</vt:lpstr>
      <vt:lpstr>Méthodes d’extension</vt:lpstr>
      <vt:lpstr>Principe</vt:lpstr>
      <vt:lpstr>Syntaxe</vt:lpstr>
      <vt:lpstr>Périmètre affecté</vt:lpstr>
      <vt:lpstr>Exemple de plusieurs types</vt:lpstr>
      <vt:lpstr>IEnumerable et LinQ</vt:lpstr>
      <vt:lpstr>IEnumerable</vt:lpstr>
      <vt:lpstr>Yield</vt:lpstr>
      <vt:lpstr>Yield</vt:lpstr>
      <vt:lpstr>Yield</vt:lpstr>
      <vt:lpstr>LinQ</vt:lpstr>
      <vt:lpstr>LinQ</vt:lpstr>
      <vt:lpstr>Exemples de LinQ objet</vt:lpstr>
      <vt:lpstr>Exemples de LinQ objet</vt:lpstr>
      <vt:lpstr>Exemples de LinQ objet</vt:lpstr>
      <vt:lpstr>Pause</vt:lpstr>
      <vt:lpstr>LinQ – Filtrage</vt:lpstr>
      <vt:lpstr>LinQ – Transformation</vt:lpstr>
      <vt:lpstr>LinQ – Tri et groupe</vt:lpstr>
      <vt:lpstr>LinQ – Opérations terminales   Listes d’éléments</vt:lpstr>
      <vt:lpstr>LinQ – Opérations terminales    Element unique</vt:lpstr>
      <vt:lpstr>LinQ – Opérations terminales    Tests et comptes</vt:lpstr>
      <vt:lpstr>LinQ – Opérations terminales    Aggrégations</vt:lpstr>
      <vt:lpstr>Exemples de LinQ en syntaxe requête</vt:lpstr>
      <vt:lpstr>Types anonymes</vt:lpstr>
      <vt:lpstr>Tuples valeurs</vt:lpstr>
      <vt:lpstr>Pause</vt:lpstr>
      <vt:lpstr>Nullable vs Non-Nullable</vt:lpstr>
      <vt:lpstr>Objectif</vt:lpstr>
      <vt:lpstr>Activation</vt:lpstr>
      <vt:lpstr>Syntaxe</vt:lpstr>
      <vt:lpstr>Architecture</vt:lpstr>
      <vt:lpstr>Objectifs</vt:lpstr>
      <vt:lpstr>Côté utilisateur</vt:lpstr>
      <vt:lpstr>Côté données</vt:lpstr>
      <vt:lpstr>Clean Architecture</vt:lpstr>
      <vt:lpstr>Domain Driven Design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180</cp:revision>
  <dcterms:created xsi:type="dcterms:W3CDTF">2014-09-14T16:55:33Z</dcterms:created>
  <dcterms:modified xsi:type="dcterms:W3CDTF">2019-10-17T22:26:56Z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