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1"/>
  </p:notesMasterIdLst>
  <p:sldIdLst>
    <p:sldId id="256" r:id="rId2"/>
    <p:sldId id="303" r:id="rId3"/>
    <p:sldId id="304" r:id="rId4"/>
    <p:sldId id="305" r:id="rId5"/>
    <p:sldId id="405" r:id="rId6"/>
    <p:sldId id="406" r:id="rId7"/>
    <p:sldId id="407" r:id="rId8"/>
    <p:sldId id="408" r:id="rId9"/>
    <p:sldId id="409" r:id="rId10"/>
    <p:sldId id="410" r:id="rId11"/>
    <p:sldId id="412" r:id="rId12"/>
    <p:sldId id="413" r:id="rId13"/>
    <p:sldId id="414" r:id="rId14"/>
    <p:sldId id="415" r:id="rId15"/>
    <p:sldId id="416" r:id="rId16"/>
    <p:sldId id="417" r:id="rId17"/>
    <p:sldId id="418" r:id="rId18"/>
    <p:sldId id="419" r:id="rId19"/>
    <p:sldId id="420" r:id="rId20"/>
    <p:sldId id="421" r:id="rId21"/>
    <p:sldId id="422" r:id="rId22"/>
    <p:sldId id="423" r:id="rId23"/>
    <p:sldId id="429" r:id="rId24"/>
    <p:sldId id="425" r:id="rId25"/>
    <p:sldId id="426" r:id="rId26"/>
    <p:sldId id="428" r:id="rId27"/>
    <p:sldId id="404" r:id="rId28"/>
    <p:sldId id="430" r:id="rId29"/>
    <p:sldId id="431" r:id="rId30"/>
    <p:sldId id="432" r:id="rId31"/>
    <p:sldId id="433" r:id="rId32"/>
    <p:sldId id="434" r:id="rId33"/>
    <p:sldId id="394" r:id="rId34"/>
    <p:sldId id="395" r:id="rId35"/>
    <p:sldId id="396" r:id="rId36"/>
    <p:sldId id="397" r:id="rId37"/>
    <p:sldId id="399" r:id="rId38"/>
    <p:sldId id="398" r:id="rId39"/>
    <p:sldId id="439" r:id="rId40"/>
    <p:sldId id="438" r:id="rId41"/>
    <p:sldId id="440" r:id="rId42"/>
    <p:sldId id="441" r:id="rId43"/>
    <p:sldId id="442" r:id="rId44"/>
    <p:sldId id="443" r:id="rId45"/>
    <p:sldId id="444" r:id="rId46"/>
    <p:sldId id="445" r:id="rId47"/>
    <p:sldId id="435" r:id="rId48"/>
    <p:sldId id="436" r:id="rId49"/>
    <p:sldId id="437" r:id="rId5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2147DC-EB5E-49CC-90DD-B4739811B89B}" v="6" dt="2020-10-30T07:53:08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0" autoAdjust="0"/>
  </p:normalViewPr>
  <p:slideViewPr>
    <p:cSldViewPr>
      <p:cViewPr varScale="1">
        <p:scale>
          <a:sx n="107" d="100"/>
          <a:sy n="107" d="100"/>
        </p:scale>
        <p:origin x="17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8" Type="http://schemas.openxmlformats.org/officeDocument/2006/relationships/customXml" Target="../customXml/item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6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1AD53821-EAD2-437E-A7A2-143302FAE2FA}"/>
    <pc:docChg chg="undo custSel addSld delSld modSld sldOrd">
      <pc:chgData name="Edouard Paumier" userId="aae6e511fd40814a" providerId="LiveId" clId="{1AD53821-EAD2-437E-A7A2-143302FAE2FA}" dt="2018-09-19T06:23:10.833" v="479"/>
      <pc:docMkLst>
        <pc:docMk/>
      </pc:docMkLst>
      <pc:sldChg chg="modSp">
        <pc:chgData name="Edouard Paumier" userId="aae6e511fd40814a" providerId="LiveId" clId="{1AD53821-EAD2-437E-A7A2-143302FAE2FA}" dt="2018-09-19T05:41:12.793" v="62" actId="6549"/>
        <pc:sldMkLst>
          <pc:docMk/>
          <pc:sldMk cId="1388426200" sldId="310"/>
        </pc:sldMkLst>
        <pc:spChg chg="mod">
          <ac:chgData name="Edouard Paumier" userId="aae6e511fd40814a" providerId="LiveId" clId="{1AD53821-EAD2-437E-A7A2-143302FAE2FA}" dt="2018-09-19T05:41:12.793" v="62" actId="6549"/>
          <ac:spMkLst>
            <pc:docMk/>
            <pc:sldMk cId="1388426200" sldId="310"/>
            <ac:spMk id="2" creationId="{00000000-0000-0000-0000-000000000000}"/>
          </ac:spMkLst>
        </pc:spChg>
      </pc:sldChg>
    </pc:docChg>
  </pc:docChgLst>
  <pc:docChgLst>
    <pc:chgData name="Edouard Paumier" userId="aae6e511fd40814a" providerId="LiveId" clId="{612147DC-EB5E-49CC-90DD-B4739811B89B}"/>
    <pc:docChg chg="delSld modSld">
      <pc:chgData name="Edouard Paumier" userId="aae6e511fd40814a" providerId="LiveId" clId="{612147DC-EB5E-49CC-90DD-B4739811B89B}" dt="2020-10-30T14:01:28.480" v="6" actId="47"/>
      <pc:docMkLst>
        <pc:docMk/>
      </pc:docMkLst>
      <pc:sldChg chg="modSp">
        <pc:chgData name="Edouard Paumier" userId="aae6e511fd40814a" providerId="LiveId" clId="{612147DC-EB5E-49CC-90DD-B4739811B89B}" dt="2020-10-30T07:09:13.548" v="0" actId="20578"/>
        <pc:sldMkLst>
          <pc:docMk/>
          <pc:sldMk cId="1987474628" sldId="305"/>
        </pc:sldMkLst>
        <pc:spChg chg="mod">
          <ac:chgData name="Edouard Paumier" userId="aae6e511fd40814a" providerId="LiveId" clId="{612147DC-EB5E-49CC-90DD-B4739811B89B}" dt="2020-10-30T07:09:13.548" v="0" actId="20578"/>
          <ac:spMkLst>
            <pc:docMk/>
            <pc:sldMk cId="1987474628" sldId="305"/>
            <ac:spMk id="3" creationId="{00000000-0000-0000-0000-000000000000}"/>
          </ac:spMkLst>
        </pc:spChg>
      </pc:sldChg>
      <pc:sldChg chg="del">
        <pc:chgData name="Edouard Paumier" userId="aae6e511fd40814a" providerId="LiveId" clId="{612147DC-EB5E-49CC-90DD-B4739811B89B}" dt="2020-10-30T07:30:27.436" v="1" actId="47"/>
        <pc:sldMkLst>
          <pc:docMk/>
          <pc:sldMk cId="3873615171" sldId="411"/>
        </pc:sldMkLst>
      </pc:sldChg>
      <pc:sldChg chg="modSp">
        <pc:chgData name="Edouard Paumier" userId="aae6e511fd40814a" providerId="LiveId" clId="{612147DC-EB5E-49CC-90DD-B4739811B89B}" dt="2020-10-30T07:39:09.073" v="3" actId="1076"/>
        <pc:sldMkLst>
          <pc:docMk/>
          <pc:sldMk cId="394812659" sldId="417"/>
        </pc:sldMkLst>
        <pc:picChg chg="mod">
          <ac:chgData name="Edouard Paumier" userId="aae6e511fd40814a" providerId="LiveId" clId="{612147DC-EB5E-49CC-90DD-B4739811B89B}" dt="2020-10-30T07:39:09.073" v="3" actId="1076"/>
          <ac:picMkLst>
            <pc:docMk/>
            <pc:sldMk cId="394812659" sldId="417"/>
            <ac:picMk id="5122" creationId="{00000000-0000-0000-0000-000000000000}"/>
          </ac:picMkLst>
        </pc:picChg>
      </pc:sldChg>
      <pc:sldChg chg="modSp">
        <pc:chgData name="Edouard Paumier" userId="aae6e511fd40814a" providerId="LiveId" clId="{612147DC-EB5E-49CC-90DD-B4739811B89B}" dt="2020-10-30T07:53:08.539" v="5" actId="1035"/>
        <pc:sldMkLst>
          <pc:docMk/>
          <pc:sldMk cId="3777256260" sldId="421"/>
        </pc:sldMkLst>
        <pc:picChg chg="mod">
          <ac:chgData name="Edouard Paumier" userId="aae6e511fd40814a" providerId="LiveId" clId="{612147DC-EB5E-49CC-90DD-B4739811B89B}" dt="2020-10-30T07:53:08.539" v="5" actId="1035"/>
          <ac:picMkLst>
            <pc:docMk/>
            <pc:sldMk cId="3777256260" sldId="421"/>
            <ac:picMk id="6147" creationId="{00000000-0000-0000-0000-000000000000}"/>
          </ac:picMkLst>
        </pc:picChg>
      </pc:sldChg>
      <pc:sldChg chg="del">
        <pc:chgData name="Edouard Paumier" userId="aae6e511fd40814a" providerId="LiveId" clId="{612147DC-EB5E-49CC-90DD-B4739811B89B}" dt="2020-10-30T14:01:28.480" v="6" actId="47"/>
        <pc:sldMkLst>
          <pc:docMk/>
          <pc:sldMk cId="2475576357" sldId="427"/>
        </pc:sldMkLst>
      </pc:sldChg>
    </pc:docChg>
  </pc:docChgLst>
  <pc:docChgLst>
    <pc:chgData name="Edouard Paumier" userId="aae6e511fd40814a" providerId="LiveId" clId="{3B7E98AC-96C6-401A-A4D9-4F6D6AE1E084}"/>
    <pc:docChg chg="undo custSel addSld delSld modSld sldOrd">
      <pc:chgData name="Edouard Paumier" userId="aae6e511fd40814a" providerId="LiveId" clId="{3B7E98AC-96C6-401A-A4D9-4F6D6AE1E084}" dt="2018-09-06T12:20:34.599" v="435" actId="2696"/>
      <pc:docMkLst>
        <pc:docMk/>
      </pc:docMkLst>
      <pc:sldChg chg="add">
        <pc:chgData name="Edouard Paumier" userId="aae6e511fd40814a" providerId="LiveId" clId="{3B7E98AC-96C6-401A-A4D9-4F6D6AE1E084}" dt="2018-09-05T20:02:42.656" v="210"/>
        <pc:sldMkLst>
          <pc:docMk/>
          <pc:sldMk cId="2130715291" sldId="303"/>
        </pc:sldMkLst>
      </pc:sldChg>
    </pc:docChg>
  </pc:docChgLst>
  <pc:docChgLst>
    <pc:chgData name="Edouard Paumier" userId="aae6e511fd40814a" providerId="LiveId" clId="{6631E5A1-073A-4265-9224-A6701D2D9C70}"/>
    <pc:docChg chg="modSld">
      <pc:chgData name="Edouard Paumier" userId="aae6e511fd40814a" providerId="LiveId" clId="{6631E5A1-073A-4265-9224-A6701D2D9C70}" dt="2018-10-05T12:12:52.299" v="5" actId="20577"/>
      <pc:docMkLst>
        <pc:docMk/>
      </pc:docMkLst>
      <pc:sldChg chg="modSp">
        <pc:chgData name="Edouard Paumier" userId="aae6e511fd40814a" providerId="LiveId" clId="{6631E5A1-073A-4265-9224-A6701D2D9C70}" dt="2018-10-05T12:12:52.299" v="5" actId="20577"/>
        <pc:sldMkLst>
          <pc:docMk/>
          <pc:sldMk cId="1987474628" sldId="305"/>
        </pc:sldMkLst>
        <pc:spChg chg="mod">
          <ac:chgData name="Edouard Paumier" userId="aae6e511fd40814a" providerId="LiveId" clId="{6631E5A1-073A-4265-9224-A6701D2D9C70}" dt="2018-10-05T12:12:52.299" v="5" actId="20577"/>
          <ac:spMkLst>
            <pc:docMk/>
            <pc:sldMk cId="1987474628" sldId="30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263DB-2158-4768-9284-5936977B7246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AEBEA-9D41-4687-A037-4336F6FDA1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280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fr-fr/dotnet/csharp/pattern-matching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fr-fr/dotnet/csharp/pattern-matching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hlinkClick r:id="rId3"/>
              </a:rPr>
              <a:t>https://docs.microsoft.com/fr-fr/dotnet/csharp/pattern-matching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7AC50-6D6B-4AC3-B08B-20F16C46A429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36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hlinkClick r:id="rId3"/>
              </a:rPr>
              <a:t>https://docs.microsoft.com/fr-fr/dotnet/csharp/pattern-matching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7AC50-6D6B-4AC3-B08B-20F16C46A429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36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30/10/2020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fr-fr/dotnet/csharp/deconstruct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uthentification_HTTP" TargetMode="External"/><Relationship Id="rId2" Type="http://schemas.openxmlformats.org/officeDocument/2006/relationships/hyperlink" Target="https://docs.microsoft.com/fr-fr/dotnet/csharp/tutorials/pattern-match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asonwatmore.com/post/2019/10/21/aspnet-core-3-basic-authentication-tutorial-with-example-ap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Large C# web service</a:t>
            </a:r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du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7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et buts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Savoir faire des traitements complexes sur des objets plats</a:t>
            </a:r>
          </a:p>
          <a:p>
            <a:endParaRPr lang="fr-FR" dirty="0"/>
          </a:p>
          <a:p>
            <a:r>
              <a:rPr lang="fr-FR" dirty="0"/>
              <a:t>Savoir gérer les ressources non-managées</a:t>
            </a:r>
          </a:p>
          <a:p>
            <a:endParaRPr lang="fr-FR" dirty="0"/>
          </a:p>
          <a:p>
            <a:r>
              <a:rPr lang="fr-FR" dirty="0"/>
              <a:t>Savoir architecturer le code</a:t>
            </a:r>
          </a:p>
          <a:p>
            <a:endParaRPr lang="fr-FR" dirty="0"/>
          </a:p>
          <a:p>
            <a:r>
              <a:rPr lang="fr-FR" dirty="0"/>
              <a:t>Savoir contrôler des droits d’accès</a:t>
            </a:r>
          </a:p>
        </p:txBody>
      </p:sp>
    </p:spTree>
    <p:extLst>
      <p:ext uri="{BB962C8B-B14F-4D97-AF65-F5344CB8AC3E}">
        <p14:creationId xmlns:p14="http://schemas.microsoft.com/office/powerpoint/2010/main" val="27635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T1</a:t>
            </a:r>
          </a:p>
          <a:p>
            <a:pPr lvl="1"/>
            <a:r>
              <a:rPr lang="fr-FR" dirty="0"/>
              <a:t>Séance Q/R : C# &amp; Projet</a:t>
            </a:r>
          </a:p>
          <a:p>
            <a:pPr lvl="1"/>
            <a:r>
              <a:rPr lang="fr-FR" dirty="0"/>
              <a:t>Pattern </a:t>
            </a:r>
            <a:r>
              <a:rPr lang="fr-FR" dirty="0" err="1"/>
              <a:t>matching</a:t>
            </a:r>
            <a:endParaRPr lang="fr-FR" dirty="0"/>
          </a:p>
          <a:p>
            <a:r>
              <a:rPr lang="fr-FR" dirty="0"/>
              <a:t>T2</a:t>
            </a:r>
          </a:p>
          <a:p>
            <a:pPr lvl="1"/>
            <a:r>
              <a:rPr lang="fr-FR" dirty="0" err="1"/>
              <a:t>Resources</a:t>
            </a:r>
            <a:r>
              <a:rPr lang="fr-FR" dirty="0"/>
              <a:t> non-managées</a:t>
            </a:r>
          </a:p>
          <a:p>
            <a:pPr lvl="1"/>
            <a:r>
              <a:rPr lang="fr-FR" dirty="0"/>
              <a:t>Architecture</a:t>
            </a:r>
          </a:p>
          <a:p>
            <a:r>
              <a:rPr lang="fr-FR" dirty="0"/>
              <a:t>T3</a:t>
            </a:r>
          </a:p>
          <a:p>
            <a:pPr lvl="1"/>
            <a:r>
              <a:rPr lang="fr-FR" dirty="0"/>
              <a:t>Authentification et </a:t>
            </a:r>
            <a:r>
              <a:rPr lang="fr-FR" dirty="0" err="1"/>
              <a:t>Authorization</a:t>
            </a:r>
            <a:endParaRPr lang="fr-FR" dirty="0"/>
          </a:p>
          <a:p>
            <a:pPr lvl="1"/>
            <a:r>
              <a:rPr lang="fr-FR" dirty="0"/>
              <a:t>Présentation Code V5</a:t>
            </a:r>
          </a:p>
          <a:p>
            <a:pPr lvl="1"/>
            <a:r>
              <a:rPr lang="fr-FR" dirty="0"/>
              <a:t>Temps libre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747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Retourner plusieurs données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801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Variables </a:t>
            </a:r>
            <a:r>
              <a:rPr lang="fr-FR" dirty="0" err="1"/>
              <a:t>ref</a:t>
            </a:r>
            <a:r>
              <a:rPr lang="fr-FR" dirty="0"/>
              <a:t> et out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DB4514-B336-468D-B2FC-6B627C73B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/>
              <a:t>Ref</a:t>
            </a:r>
            <a:r>
              <a:rPr lang="fr-FR" dirty="0"/>
              <a:t> : variable passée par référence</a:t>
            </a:r>
          </a:p>
          <a:p>
            <a:pPr lvl="1"/>
            <a:r>
              <a:rPr lang="fr-FR" dirty="0"/>
              <a:t>Modification dans la fonction appliquée en dehors</a:t>
            </a:r>
          </a:p>
          <a:p>
            <a:r>
              <a:rPr lang="fr-FR" dirty="0"/>
              <a:t>Out : similaire à </a:t>
            </a:r>
            <a:r>
              <a:rPr lang="fr-FR" dirty="0" err="1"/>
              <a:t>ref</a:t>
            </a:r>
            <a:endParaRPr lang="fr-FR" dirty="0"/>
          </a:p>
          <a:p>
            <a:pPr lvl="1"/>
            <a:r>
              <a:rPr lang="fr-FR" dirty="0"/>
              <a:t>Ne permet pas la lecture de la valeur d’origine</a:t>
            </a:r>
          </a:p>
          <a:p>
            <a:r>
              <a:rPr lang="fr-FR" dirty="0"/>
              <a:t>In :  similaire à </a:t>
            </a:r>
            <a:r>
              <a:rPr lang="fr-FR" dirty="0" err="1"/>
              <a:t>ref</a:t>
            </a:r>
            <a:endParaRPr lang="fr-FR" dirty="0"/>
          </a:p>
          <a:p>
            <a:pPr lvl="1"/>
            <a:r>
              <a:rPr lang="fr-FR" dirty="0"/>
              <a:t>Ne permet pas la modification</a:t>
            </a:r>
          </a:p>
          <a:p>
            <a:pPr lvl="1"/>
            <a:r>
              <a:rPr lang="fr-FR" dirty="0"/>
              <a:t>Optimisation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568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Exemple </a:t>
            </a:r>
            <a:r>
              <a:rPr lang="fr-FR" dirty="0" err="1"/>
              <a:t>ref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74" y="2348880"/>
            <a:ext cx="5341685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63142" y="6165304"/>
            <a:ext cx="81369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https://docs.microsoft.com/en-us/dotnet/csharp/language-reference/keywords/ref-parameter-modifier</a:t>
            </a:r>
          </a:p>
        </p:txBody>
      </p:sp>
    </p:spTree>
    <p:extLst>
      <p:ext uri="{BB962C8B-B14F-4D97-AF65-F5344CB8AC3E}">
        <p14:creationId xmlns:p14="http://schemas.microsoft.com/office/powerpoint/2010/main" val="273452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Exemple out</a:t>
            </a:r>
          </a:p>
        </p:txBody>
      </p:sp>
      <p:sp>
        <p:nvSpPr>
          <p:cNvPr id="3" name="Rectangle 2"/>
          <p:cNvSpPr/>
          <p:nvPr/>
        </p:nvSpPr>
        <p:spPr>
          <a:xfrm>
            <a:off x="563142" y="6165304"/>
            <a:ext cx="81369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https://docs.microsoft.com/en-us/dotnet/csharp/language-reference/keywords/out-parameter-modifier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95499"/>
            <a:ext cx="7992888" cy="393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91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Déclaration de variable à la volée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DB4514-B336-468D-B2FC-6B627C73B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Déclarer une variable tout en la passant</a:t>
            </a:r>
          </a:p>
          <a:p>
            <a:pPr lvl="1"/>
            <a:r>
              <a:rPr lang="fr-FR" dirty="0"/>
              <a:t>Soit avec son type</a:t>
            </a:r>
          </a:p>
          <a:p>
            <a:pPr lvl="1"/>
            <a:r>
              <a:rPr lang="fr-FR" dirty="0"/>
              <a:t>Soit avec var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97" y="3573016"/>
            <a:ext cx="8000408" cy="26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63142" y="6165304"/>
            <a:ext cx="81369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https://docs.microsoft.com/en-us/dotnet/csharp/language-reference/keywords/out-parameter-modifier</a:t>
            </a:r>
          </a:p>
        </p:txBody>
      </p:sp>
    </p:spTree>
    <p:extLst>
      <p:ext uri="{BB962C8B-B14F-4D97-AF65-F5344CB8AC3E}">
        <p14:creationId xmlns:p14="http://schemas.microsoft.com/office/powerpoint/2010/main" val="75137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Rappels types </a:t>
            </a:r>
            <a:r>
              <a:rPr lang="fr-FR" dirty="0" err="1"/>
              <a:t>tuples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DB4514-B336-468D-B2FC-6B627C73B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Objets structurés temporaire</a:t>
            </a:r>
          </a:p>
          <a:p>
            <a:r>
              <a:rPr lang="fr-FR" dirty="0"/>
              <a:t>Tous champs ordonnés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Item1 = « one », Item2 = « </a:t>
            </a:r>
            <a:r>
              <a:rPr lang="fr-FR" dirty="0" err="1"/>
              <a:t>two</a:t>
            </a:r>
            <a:r>
              <a:rPr lang="fr-FR" dirty="0"/>
              <a:t> »</a:t>
            </a:r>
          </a:p>
          <a:p>
            <a:r>
              <a:rPr lang="fr-FR" dirty="0"/>
              <a:t>Champs optionnellement nommés</a:t>
            </a:r>
          </a:p>
          <a:p>
            <a:pPr lvl="1"/>
            <a:r>
              <a:rPr lang="fr-FR" dirty="0"/>
              <a:t>First = Item1 = « one », …</a:t>
            </a:r>
          </a:p>
          <a:p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301208"/>
            <a:ext cx="4530651" cy="695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84984"/>
            <a:ext cx="3518882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66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Noms et égalité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DB4514-B336-468D-B2FC-6B627C73B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Noms projetés</a:t>
            </a:r>
          </a:p>
          <a:p>
            <a:pPr lvl="1"/>
            <a:r>
              <a:rPr lang="fr-FR" dirty="0"/>
              <a:t>Choisis des noms</a:t>
            </a:r>
          </a:p>
          <a:p>
            <a:r>
              <a:rPr lang="fr-FR" dirty="0"/>
              <a:t>Egalité</a:t>
            </a:r>
          </a:p>
          <a:p>
            <a:pPr lvl="1"/>
            <a:r>
              <a:rPr lang="fr-FR" dirty="0"/>
              <a:t>Compare les champs</a:t>
            </a:r>
          </a:p>
          <a:p>
            <a:pPr lvl="1"/>
            <a:r>
              <a:rPr lang="fr-FR" dirty="0"/>
              <a:t>Utilise l’ordre (pas les noms)</a:t>
            </a:r>
          </a:p>
          <a:p>
            <a:r>
              <a:rPr lang="fr-FR" dirty="0"/>
              <a:t>Type compatibles si</a:t>
            </a:r>
          </a:p>
          <a:p>
            <a:pPr lvl="1"/>
            <a:r>
              <a:rPr lang="fr-FR" dirty="0"/>
              <a:t>Même nombre de champs</a:t>
            </a:r>
          </a:p>
          <a:p>
            <a:pPr lvl="1"/>
            <a:r>
              <a:rPr lang="fr-FR" dirty="0"/>
              <a:t>Même types dans l’ordre</a:t>
            </a:r>
          </a:p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301980"/>
            <a:ext cx="4012069" cy="1356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04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Tuple comme types de retours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DB4514-B336-468D-B2FC-6B627C73B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Type du </a:t>
            </a:r>
            <a:r>
              <a:rPr lang="fr-FR" dirty="0" err="1"/>
              <a:t>tuple</a:t>
            </a:r>
            <a:endParaRPr lang="fr-FR" dirty="0"/>
          </a:p>
          <a:p>
            <a:pPr lvl="1"/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/>
              <a:t>, double, char)</a:t>
            </a:r>
          </a:p>
          <a:p>
            <a:pPr lvl="1"/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/>
              <a:t> </a:t>
            </a:r>
            <a:r>
              <a:rPr lang="fr-FR" dirty="0" err="1"/>
              <a:t>Quantity</a:t>
            </a:r>
            <a:r>
              <a:rPr lang="fr-FR" dirty="0"/>
              <a:t>, double </a:t>
            </a:r>
            <a:r>
              <a:rPr lang="fr-FR" dirty="0" err="1"/>
              <a:t>Average</a:t>
            </a:r>
            <a:r>
              <a:rPr lang="fr-FR" dirty="0"/>
              <a:t>, char </a:t>
            </a:r>
            <a:r>
              <a:rPr lang="fr-FR" dirty="0" err="1"/>
              <a:t>Letter</a:t>
            </a:r>
            <a:r>
              <a:rPr lang="fr-F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6359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Tuple comme types de retours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DB4514-B336-468D-B2FC-6B627C73B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871537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36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Déconstruction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830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Déconstruction de tuples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DB4514-B336-468D-B2FC-6B627C73B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Assigne (et déclare parfois)</a:t>
            </a:r>
          </a:p>
          <a:p>
            <a:pPr lvl="1"/>
            <a:r>
              <a:rPr lang="fr-FR" dirty="0"/>
              <a:t>Chaque champs du </a:t>
            </a:r>
            <a:r>
              <a:rPr lang="fr-FR" dirty="0" err="1"/>
              <a:t>tuple</a:t>
            </a:r>
            <a:endParaRPr lang="fr-FR" dirty="0"/>
          </a:p>
          <a:p>
            <a:pPr lvl="1"/>
            <a:r>
              <a:rPr lang="fr-FR" dirty="0"/>
              <a:t>Dans des variables isolées</a:t>
            </a:r>
          </a:p>
          <a:p>
            <a:pPr lvl="1"/>
            <a:r>
              <a:rPr lang="fr-FR" dirty="0"/>
              <a:t>En une seule instruction</a:t>
            </a:r>
          </a:p>
          <a:p>
            <a:r>
              <a:rPr lang="fr-FR" dirty="0"/>
              <a:t>Autorise les déclarations à la volée</a:t>
            </a:r>
          </a:p>
          <a:p>
            <a:r>
              <a:rPr lang="fr-FR" dirty="0"/>
              <a:t>Autorise d’ignorer des éléments</a:t>
            </a:r>
          </a:p>
          <a:p>
            <a:pPr lvl="1"/>
            <a:r>
              <a:rPr lang="fr-FR" dirty="0"/>
              <a:t>Nom-clef « _ »</a:t>
            </a:r>
          </a:p>
        </p:txBody>
      </p:sp>
    </p:spTree>
    <p:extLst>
      <p:ext uri="{BB962C8B-B14F-4D97-AF65-F5344CB8AC3E}">
        <p14:creationId xmlns:p14="http://schemas.microsoft.com/office/powerpoint/2010/main" val="157015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Déconstruction de tuples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9080"/>
            <a:ext cx="797124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" t="29585" b="54165"/>
          <a:stretch/>
        </p:blipFill>
        <p:spPr bwMode="auto">
          <a:xfrm>
            <a:off x="1043608" y="5805264"/>
            <a:ext cx="7467184" cy="3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6327217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37312"/>
            <a:ext cx="8883352" cy="33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1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EFCBE-E591-4789-8C51-61644993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Déconstruction de types utilisateurs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DB4514-B336-468D-B2FC-6B627C73B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Tout type est </a:t>
            </a:r>
            <a:r>
              <a:rPr lang="fr-FR" dirty="0" err="1"/>
              <a:t>déconstructible</a:t>
            </a:r>
            <a:r>
              <a:rPr lang="fr-FR" dirty="0"/>
              <a:t>, s</a:t>
            </a:r>
          </a:p>
          <a:p>
            <a:pPr lvl="1"/>
            <a:r>
              <a:rPr lang="fr-FR" dirty="0"/>
              <a:t>Il possède une méthode </a:t>
            </a:r>
            <a:r>
              <a:rPr lang="fr-FR" dirty="0" err="1"/>
              <a:t>Deconstruct</a:t>
            </a:r>
            <a:r>
              <a:rPr lang="fr-FR" dirty="0"/>
              <a:t>, OU</a:t>
            </a:r>
          </a:p>
          <a:p>
            <a:pPr lvl="1"/>
            <a:r>
              <a:rPr lang="fr-FR" dirty="0"/>
              <a:t>Il existe une méthode d’extension </a:t>
            </a:r>
            <a:r>
              <a:rPr lang="fr-FR" dirty="0" err="1"/>
              <a:t>Deconstruct</a:t>
            </a:r>
            <a:endParaRPr lang="fr-FR" dirty="0"/>
          </a:p>
          <a:p>
            <a:r>
              <a:rPr lang="fr-FR" dirty="0"/>
              <a:t>La méthode doit</a:t>
            </a:r>
          </a:p>
          <a:p>
            <a:pPr lvl="1"/>
            <a:r>
              <a:rPr lang="fr-FR" dirty="0"/>
              <a:t>Être </a:t>
            </a:r>
            <a:r>
              <a:rPr lang="fr-FR" dirty="0" err="1"/>
              <a:t>void</a:t>
            </a:r>
            <a:endParaRPr lang="fr-FR" dirty="0"/>
          </a:p>
          <a:p>
            <a:pPr lvl="1"/>
            <a:r>
              <a:rPr lang="fr-FR" dirty="0"/>
              <a:t>Avoir plusieurs paramètres out</a:t>
            </a:r>
          </a:p>
          <a:p>
            <a:r>
              <a:rPr lang="fr-FR" dirty="0">
                <a:hlinkClick r:id="rId2"/>
              </a:rPr>
              <a:t>https://docs.microsoft.com/fr-fr/dotnet/csharp/deconstruct</a:t>
            </a:r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58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Pattern </a:t>
            </a:r>
            <a:r>
              <a:rPr lang="fr-FR" dirty="0" err="1"/>
              <a:t>matching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570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Etendre le Switch</a:t>
            </a:r>
          </a:p>
          <a:p>
            <a:pPr lvl="1"/>
            <a:r>
              <a:rPr lang="fr-FR" dirty="0"/>
              <a:t>Détecter plus que des types primitifs</a:t>
            </a:r>
          </a:p>
          <a:p>
            <a:pPr lvl="2"/>
            <a:r>
              <a:rPr lang="fr-FR" dirty="0"/>
              <a:t>Entiers &amp; énumérables</a:t>
            </a:r>
          </a:p>
          <a:p>
            <a:pPr lvl="2"/>
            <a:r>
              <a:rPr lang="fr-FR" dirty="0"/>
              <a:t>Chaînes</a:t>
            </a:r>
          </a:p>
          <a:p>
            <a:pPr lvl="2"/>
            <a:r>
              <a:rPr lang="fr-FR" dirty="0"/>
              <a:t>Types complexes</a:t>
            </a:r>
          </a:p>
          <a:p>
            <a:pPr lvl="2"/>
            <a:r>
              <a:rPr lang="fr-FR" dirty="0"/>
              <a:t>Données dans les types complexes</a:t>
            </a:r>
          </a:p>
          <a:p>
            <a:pPr lvl="1"/>
            <a:r>
              <a:rPr lang="fr-FR" dirty="0"/>
              <a:t>Extraire à la volée</a:t>
            </a:r>
          </a:p>
          <a:p>
            <a:pPr lvl="2"/>
            <a:r>
              <a:rPr lang="fr-FR" dirty="0"/>
              <a:t>En particulier: les critères de filtres</a:t>
            </a:r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94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Filtrage et extraction de type dans un if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30" y="2132856"/>
            <a:ext cx="7018541" cy="42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25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Filtrage et extraction de type dans un switch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947" y="2204864"/>
            <a:ext cx="6246106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93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Autres conditions dans des switch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/>
              <a:t>When</a:t>
            </a:r>
            <a:endParaRPr lang="fr-FR" dirty="0"/>
          </a:p>
          <a:p>
            <a:pPr lvl="1"/>
            <a:r>
              <a:rPr lang="fr-FR" dirty="0"/>
              <a:t>Autorise un filtre additionnel (condition)</a:t>
            </a:r>
          </a:p>
          <a:p>
            <a:r>
              <a:rPr lang="fr-FR" dirty="0" err="1"/>
              <a:t>Null</a:t>
            </a:r>
            <a:endParaRPr lang="fr-FR" dirty="0"/>
          </a:p>
          <a:p>
            <a:pPr lvl="1"/>
            <a:r>
              <a:rPr lang="fr-FR" dirty="0"/>
              <a:t>Corresponds uniquement au cas </a:t>
            </a:r>
            <a:r>
              <a:rPr lang="fr-FR" dirty="0" err="1"/>
              <a:t>null</a:t>
            </a:r>
            <a:endParaRPr lang="fr-FR" dirty="0"/>
          </a:p>
          <a:p>
            <a:r>
              <a:rPr lang="fr-FR" dirty="0"/>
              <a:t>Default</a:t>
            </a:r>
          </a:p>
          <a:p>
            <a:pPr lvl="1"/>
            <a:r>
              <a:rPr lang="fr-FR" dirty="0"/>
              <a:t>Exécuté pour tout ce qui n’est pas matché</a:t>
            </a:r>
          </a:p>
          <a:p>
            <a:pPr lvl="1"/>
            <a:r>
              <a:rPr lang="fr-FR" dirty="0"/>
              <a:t>Toujours dernier cas</a:t>
            </a:r>
          </a:p>
          <a:p>
            <a:r>
              <a:rPr lang="fr-FR" dirty="0"/>
              <a:t>Var</a:t>
            </a:r>
          </a:p>
          <a:p>
            <a:pPr lvl="1"/>
            <a:r>
              <a:rPr lang="fr-FR" dirty="0"/>
              <a:t>Corresponds à tout</a:t>
            </a:r>
          </a:p>
        </p:txBody>
      </p:sp>
    </p:spTree>
    <p:extLst>
      <p:ext uri="{BB962C8B-B14F-4D97-AF65-F5344CB8AC3E}">
        <p14:creationId xmlns:p14="http://schemas.microsoft.com/office/powerpoint/2010/main" val="116073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Autres conditions dans des switch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err="1"/>
              <a:t>Property</a:t>
            </a:r>
            <a:endParaRPr lang="fr-FR" dirty="0"/>
          </a:p>
          <a:p>
            <a:pPr lvl="1"/>
            <a:r>
              <a:rPr lang="fr-FR" dirty="0"/>
              <a:t>Match si des propriétés ont certaines valeurs</a:t>
            </a:r>
          </a:p>
          <a:p>
            <a:r>
              <a:rPr lang="fr-FR" dirty="0" err="1"/>
              <a:t>Tuple</a:t>
            </a:r>
            <a:endParaRPr lang="fr-FR" dirty="0"/>
          </a:p>
          <a:p>
            <a:pPr lvl="1"/>
            <a:r>
              <a:rPr lang="fr-FR" dirty="0"/>
              <a:t>Match si le </a:t>
            </a:r>
            <a:r>
              <a:rPr lang="fr-FR" dirty="0" err="1"/>
              <a:t>tuple</a:t>
            </a:r>
            <a:r>
              <a:rPr lang="fr-FR" dirty="0"/>
              <a:t> a certaines valeurs</a:t>
            </a:r>
          </a:p>
          <a:p>
            <a:r>
              <a:rPr lang="fr-FR" dirty="0" err="1"/>
              <a:t>Positional</a:t>
            </a:r>
            <a:endParaRPr lang="fr-FR" dirty="0"/>
          </a:p>
          <a:p>
            <a:pPr lvl="1"/>
            <a:r>
              <a:rPr lang="fr-FR" dirty="0"/>
              <a:t>Extrait par déconstructions</a:t>
            </a:r>
          </a:p>
          <a:p>
            <a:pPr lvl="1"/>
            <a:r>
              <a:rPr lang="fr-FR" dirty="0"/>
              <a:t>Permet de filtrer par </a:t>
            </a:r>
            <a:r>
              <a:rPr lang="fr-FR" dirty="0" err="1"/>
              <a:t>when</a:t>
            </a:r>
            <a:endParaRPr lang="fr-FR" dirty="0"/>
          </a:p>
          <a:p>
            <a:r>
              <a:rPr lang="fr-FR" dirty="0" err="1"/>
              <a:t>Recursive</a:t>
            </a:r>
            <a:endParaRPr lang="fr-FR" dirty="0"/>
          </a:p>
          <a:p>
            <a:pPr lvl="1"/>
            <a:r>
              <a:rPr lang="fr-FR" dirty="0"/>
              <a:t>Chaîne de contraintes (ex: Type et Propriétés)</a:t>
            </a:r>
          </a:p>
        </p:txBody>
      </p:sp>
    </p:spTree>
    <p:extLst>
      <p:ext uri="{BB962C8B-B14F-4D97-AF65-F5344CB8AC3E}">
        <p14:creationId xmlns:p14="http://schemas.microsoft.com/office/powerpoint/2010/main" val="341776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Switch expression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Expression et non bloc de contrôle</a:t>
            </a:r>
          </a:p>
          <a:p>
            <a:r>
              <a:rPr lang="fr-FR" dirty="0"/>
              <a:t>Même principe que Méthode Body</a:t>
            </a:r>
          </a:p>
          <a:p>
            <a:r>
              <a:rPr lang="fr-FR" dirty="0"/>
              <a:t>Syntaxe: variable </a:t>
            </a:r>
            <a:r>
              <a:rPr lang="fr-FR" b="1" dirty="0"/>
              <a:t>suivie </a:t>
            </a:r>
            <a:r>
              <a:rPr lang="fr-FR" dirty="0"/>
              <a:t>par switch</a:t>
            </a:r>
          </a:p>
          <a:p>
            <a:pPr lvl="1"/>
            <a:r>
              <a:rPr lang="fr-FR" dirty="0"/>
              <a:t>Bloc de cas</a:t>
            </a:r>
          </a:p>
          <a:p>
            <a:pPr lvl="1"/>
            <a:r>
              <a:rPr lang="fr-FR" dirty="0"/>
              <a:t>Cas =&gt; expression</a:t>
            </a:r>
          </a:p>
          <a:p>
            <a:r>
              <a:rPr lang="fr-FR" dirty="0"/>
              <a:t>Warning si certaines valeurs sont ignorées</a:t>
            </a:r>
          </a:p>
        </p:txBody>
      </p:sp>
    </p:spTree>
    <p:extLst>
      <p:ext uri="{BB962C8B-B14F-4D97-AF65-F5344CB8AC3E}">
        <p14:creationId xmlns:p14="http://schemas.microsoft.com/office/powerpoint/2010/main" val="65522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Example</a:t>
            </a:r>
            <a:r>
              <a:rPr lang="fr-FR" dirty="0"/>
              <a:t> </a:t>
            </a:r>
            <a:r>
              <a:rPr lang="fr-FR" dirty="0" err="1"/>
              <a:t>without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Switch expression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42"/>
          <a:stretch/>
        </p:blipFill>
        <p:spPr bwMode="auto">
          <a:xfrm>
            <a:off x="683568" y="2204864"/>
            <a:ext cx="783323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7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Example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Switch expression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32"/>
          <a:stretch/>
        </p:blipFill>
        <p:spPr bwMode="auto">
          <a:xfrm>
            <a:off x="683568" y="2132856"/>
            <a:ext cx="764599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62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Pause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494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Ressources managées et non-managées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060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Garbage</a:t>
            </a:r>
            <a:r>
              <a:rPr lang="fr-FR" dirty="0"/>
              <a:t> Collector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042416" y="2384264"/>
            <a:ext cx="7201992" cy="3493008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Resource : Mémoire Managée</a:t>
            </a:r>
          </a:p>
          <a:p>
            <a:endParaRPr lang="fr-FR" dirty="0"/>
          </a:p>
          <a:p>
            <a:r>
              <a:rPr lang="fr-FR" dirty="0"/>
              <a:t>Petits et grands objets séparés</a:t>
            </a:r>
          </a:p>
          <a:p>
            <a:r>
              <a:rPr lang="fr-FR" dirty="0"/>
              <a:t>Générations 0, 1 et 2</a:t>
            </a:r>
          </a:p>
          <a:p>
            <a:r>
              <a:rPr lang="fr-FR" dirty="0"/>
              <a:t>Mark and Compact / Mark and </a:t>
            </a:r>
            <a:r>
              <a:rPr lang="fr-FR" dirty="0" err="1"/>
              <a:t>Sweep</a:t>
            </a:r>
            <a:endParaRPr lang="fr-FR" dirty="0"/>
          </a:p>
          <a:p>
            <a:endParaRPr lang="fr-FR" dirty="0"/>
          </a:p>
          <a:p>
            <a:r>
              <a:rPr lang="fr-FR" dirty="0" err="1"/>
              <a:t>Finalizer</a:t>
            </a:r>
            <a:endParaRPr lang="fr-FR" dirty="0"/>
          </a:p>
          <a:p>
            <a:pPr lvl="1"/>
            <a:r>
              <a:rPr lang="fr-FR" dirty="0"/>
              <a:t>Resource non managée</a:t>
            </a:r>
          </a:p>
          <a:p>
            <a:pPr lvl="1"/>
            <a:r>
              <a:rPr lang="fr-FR" dirty="0"/>
              <a:t>Coûteux</a:t>
            </a:r>
          </a:p>
          <a:p>
            <a:endParaRPr lang="fr-FR" dirty="0"/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3772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IDisposable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042416" y="2384264"/>
            <a:ext cx="7201992" cy="3493008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Resource : non managée</a:t>
            </a: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class Cat : 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IDisposable</a:t>
            </a: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    public void Dispose()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    {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        // 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Libère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 les resources 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alloués</a:t>
            </a: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r>
              <a:rPr lang="fr-FR" dirty="0"/>
              <a:t>Doit être manuellement appelé</a:t>
            </a:r>
          </a:p>
          <a:p>
            <a:r>
              <a:rPr lang="fr-FR" dirty="0"/>
              <a:t>Pattern pour que le </a:t>
            </a:r>
            <a:r>
              <a:rPr lang="fr-FR" dirty="0" err="1"/>
              <a:t>Finalizer</a:t>
            </a:r>
            <a:r>
              <a:rPr lang="fr-FR" dirty="0"/>
              <a:t> appelle le Dispose</a:t>
            </a:r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088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using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static void Main()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using (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cat = new Cat())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   //…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// Equivalent à --------&gt;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static void Main()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cat = new Cat();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try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   //…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finally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cat.Dispose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29165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using</a:t>
            </a:r>
            <a:r>
              <a:rPr lang="fr-FR" dirty="0"/>
              <a:t> simplifié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static void Main()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// …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using (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cat = new Cat());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//…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// Equivalent à --------&gt;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static void Main()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// …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cat = new Cat();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try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   //…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finally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cat.Dispose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19083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Architecture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436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Garder des libertés</a:t>
            </a:r>
          </a:p>
          <a:p>
            <a:r>
              <a:rPr lang="fr-FR" dirty="0"/>
              <a:t>Forcer la séparation de codes</a:t>
            </a:r>
          </a:p>
          <a:p>
            <a:pPr lvl="1"/>
            <a:r>
              <a:rPr lang="fr-FR" dirty="0"/>
              <a:t>« </a:t>
            </a:r>
            <a:r>
              <a:rPr lang="fr-FR" dirty="0" err="1"/>
              <a:t>Concern</a:t>
            </a:r>
            <a:r>
              <a:rPr lang="fr-FR" dirty="0"/>
              <a:t> » différents (SRP)</a:t>
            </a:r>
          </a:p>
          <a:p>
            <a:r>
              <a:rPr lang="fr-FR" dirty="0"/>
              <a:t>Permettre la substitution (théorique)</a:t>
            </a:r>
          </a:p>
          <a:p>
            <a:pPr lvl="1"/>
            <a:r>
              <a:rPr lang="fr-FR" dirty="0"/>
              <a:t>En prod : théorique</a:t>
            </a:r>
          </a:p>
          <a:p>
            <a:pPr lvl="1"/>
            <a:r>
              <a:rPr lang="fr-FR" dirty="0"/>
              <a:t>En environnements de tests : très utile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667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Côté utilisateur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MVC</a:t>
            </a:r>
          </a:p>
          <a:p>
            <a:pPr lvl="1"/>
            <a:r>
              <a:rPr lang="fr-FR" dirty="0"/>
              <a:t>Isole la vue, logique d’affichage</a:t>
            </a:r>
          </a:p>
          <a:p>
            <a:pPr lvl="1"/>
            <a:r>
              <a:rPr lang="fr-FR" dirty="0"/>
              <a:t>Isole le contrôleur, logique d’interactions</a:t>
            </a:r>
          </a:p>
          <a:p>
            <a:r>
              <a:rPr lang="fr-FR" dirty="0"/>
              <a:t>MVVM</a:t>
            </a:r>
          </a:p>
          <a:p>
            <a:pPr lvl="1"/>
            <a:r>
              <a:rPr lang="fr-FR" dirty="0"/>
              <a:t>Isole la vue, affichage et interactions sans logique</a:t>
            </a:r>
          </a:p>
          <a:p>
            <a:pPr lvl="1"/>
            <a:r>
              <a:rPr lang="fr-FR" dirty="0"/>
              <a:t>Isole le </a:t>
            </a:r>
            <a:r>
              <a:rPr lang="fr-FR" dirty="0" err="1"/>
              <a:t>ViewModel</a:t>
            </a:r>
            <a:r>
              <a:rPr lang="fr-FR" dirty="0"/>
              <a:t>, pure  logique d’affichage et d’interactions</a:t>
            </a:r>
          </a:p>
          <a:p>
            <a:r>
              <a:rPr lang="fr-FR" dirty="0"/>
              <a:t>Model = tout le reste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257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Côté données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Couche d’accès aux données (base)</a:t>
            </a:r>
          </a:p>
          <a:p>
            <a:pPr lvl="1"/>
            <a:r>
              <a:rPr lang="fr-FR" dirty="0"/>
              <a:t>Accès direct</a:t>
            </a:r>
          </a:p>
          <a:p>
            <a:pPr lvl="1"/>
            <a:r>
              <a:rPr lang="fr-FR" dirty="0"/>
              <a:t>ORM</a:t>
            </a:r>
          </a:p>
          <a:p>
            <a:r>
              <a:rPr lang="fr-FR" dirty="0"/>
              <a:t>Autres types d’accès à isoler</a:t>
            </a:r>
          </a:p>
          <a:p>
            <a:pPr lvl="1"/>
            <a:r>
              <a:rPr lang="fr-FR" dirty="0"/>
              <a:t>Systèmes extérieurs (fournisseurs, </a:t>
            </a:r>
            <a:r>
              <a:rPr lang="fr-FR" dirty="0" err="1"/>
              <a:t>mirco</a:t>
            </a:r>
            <a:r>
              <a:rPr lang="fr-FR" dirty="0"/>
              <a:t>-services)</a:t>
            </a:r>
          </a:p>
          <a:p>
            <a:pPr lvl="1"/>
            <a:r>
              <a:rPr lang="fr-FR" dirty="0"/>
              <a:t>Systèmes de fichiers et autres appels systèmes</a:t>
            </a:r>
          </a:p>
          <a:p>
            <a:pPr lvl="1"/>
            <a:r>
              <a:rPr lang="fr-FR" dirty="0" err="1"/>
              <a:t>Devices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18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Clean Architecture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Résultat de recherche d'images pour &quot;clean architectur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35330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7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Domain Driven Design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Objets métiers</a:t>
            </a:r>
          </a:p>
          <a:p>
            <a:pPr lvl="1"/>
            <a:r>
              <a:rPr lang="fr-FR" dirty="0"/>
              <a:t>Entités</a:t>
            </a:r>
          </a:p>
          <a:p>
            <a:pPr lvl="1"/>
            <a:r>
              <a:rPr lang="fr-FR" dirty="0"/>
              <a:t>Agrégats</a:t>
            </a:r>
          </a:p>
          <a:p>
            <a:pPr lvl="1"/>
            <a:r>
              <a:rPr lang="fr-FR" dirty="0"/>
              <a:t>Objets valeurs</a:t>
            </a:r>
          </a:p>
          <a:p>
            <a:pPr lvl="1"/>
            <a:r>
              <a:rPr lang="fr-FR" dirty="0"/>
              <a:t>Services</a:t>
            </a:r>
          </a:p>
          <a:p>
            <a:r>
              <a:rPr lang="fr-FR" dirty="0"/>
              <a:t>Objets semi-métiers</a:t>
            </a:r>
          </a:p>
          <a:p>
            <a:pPr lvl="1"/>
            <a:r>
              <a:rPr lang="fr-FR" dirty="0"/>
              <a:t>Repository</a:t>
            </a:r>
          </a:p>
          <a:p>
            <a:pPr lvl="1"/>
            <a:r>
              <a:rPr lang="fr-FR" dirty="0" err="1"/>
              <a:t>Factory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5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Pause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74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Authentification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69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Authentification = « Qui sui-je » (identité)</a:t>
            </a:r>
          </a:p>
          <a:p>
            <a:pPr lvl="1"/>
            <a:r>
              <a:rPr lang="fr-FR" dirty="0"/>
              <a:t>.NET: </a:t>
            </a:r>
            <a:r>
              <a:rPr lang="fr-FR" dirty="0" err="1"/>
              <a:t>Identity</a:t>
            </a:r>
            <a:endParaRPr lang="fr-FR" dirty="0"/>
          </a:p>
          <a:p>
            <a:r>
              <a:rPr lang="fr-FR" dirty="0" err="1"/>
              <a:t>Authorization</a:t>
            </a:r>
            <a:r>
              <a:rPr lang="fr-FR" dirty="0"/>
              <a:t> = « Que puis-je faire »</a:t>
            </a:r>
          </a:p>
          <a:p>
            <a:pPr lvl="1"/>
            <a:r>
              <a:rPr lang="fr-FR" dirty="0"/>
              <a:t>.NET: Nécessite un Rôle ou une Politique</a:t>
            </a:r>
          </a:p>
          <a:p>
            <a:r>
              <a:rPr lang="fr-FR" dirty="0"/>
              <a:t>Principal: Identité + Rôles</a:t>
            </a:r>
          </a:p>
          <a:p>
            <a:r>
              <a:rPr lang="fr-FR" dirty="0"/>
              <a:t>Politique: </a:t>
            </a:r>
          </a:p>
          <a:p>
            <a:pPr lvl="1"/>
            <a:r>
              <a:rPr lang="fr-FR" dirty="0"/>
              <a:t>Niveau d’indirection</a:t>
            </a:r>
          </a:p>
          <a:p>
            <a:pPr lvl="1"/>
            <a:r>
              <a:rPr lang="fr-FR" dirty="0"/>
              <a:t>Une politique requiert un ou plusieurs rôles, peut avoir des exigences, nécessiter des revendications…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601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Authentification en HTTP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Header « </a:t>
            </a:r>
            <a:r>
              <a:rPr lang="fr-FR" dirty="0" err="1"/>
              <a:t>Authorization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En réalité, Authentification</a:t>
            </a:r>
          </a:p>
          <a:p>
            <a:pPr lvl="1"/>
            <a:r>
              <a:rPr lang="fr-FR" dirty="0"/>
              <a:t>{type} {</a:t>
            </a:r>
            <a:r>
              <a:rPr lang="fr-FR" dirty="0" err="1"/>
              <a:t>credential</a:t>
            </a:r>
            <a:r>
              <a:rPr lang="fr-FR" dirty="0"/>
              <a:t>}</a:t>
            </a:r>
          </a:p>
          <a:p>
            <a:pPr lvl="1"/>
            <a:r>
              <a:rPr lang="fr-FR" dirty="0"/>
              <a:t>Exemple: « Basic YWxhZGRpbjpvcGVuc2VzYW1l »</a:t>
            </a:r>
          </a:p>
          <a:p>
            <a:r>
              <a:rPr lang="fr-FR" dirty="0"/>
              <a:t>Basic:</a:t>
            </a:r>
          </a:p>
          <a:p>
            <a:pPr lvl="1"/>
            <a:r>
              <a:rPr lang="fr-FR" dirty="0"/>
              <a:t>Base64("</a:t>
            </a:r>
            <a:r>
              <a:rPr lang="fr-FR" dirty="0" err="1"/>
              <a:t>user:password</a:t>
            </a:r>
            <a:r>
              <a:rPr lang="fr-FR" dirty="0"/>
              <a:t>")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624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Echec d’</a:t>
            </a:r>
            <a:r>
              <a:rPr lang="fr-FR" dirty="0" err="1"/>
              <a:t>autorization</a:t>
            </a:r>
            <a:r>
              <a:rPr lang="fr-FR" dirty="0"/>
              <a:t> en HTTP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401 </a:t>
            </a:r>
            <a:r>
              <a:rPr lang="fr-FR" dirty="0" err="1"/>
              <a:t>Unauthorized</a:t>
            </a:r>
            <a:endParaRPr lang="fr-FR" dirty="0"/>
          </a:p>
          <a:p>
            <a:pPr lvl="1"/>
            <a:r>
              <a:rPr lang="fr-FR" dirty="0"/>
              <a:t>Pas le droit car pas authentifié</a:t>
            </a:r>
          </a:p>
          <a:p>
            <a:pPr lvl="1"/>
            <a:r>
              <a:rPr lang="fr-FR" dirty="0"/>
              <a:t>Une (ré)authentification peut devenir un succès</a:t>
            </a:r>
          </a:p>
          <a:p>
            <a:r>
              <a:rPr lang="fr-FR" dirty="0"/>
              <a:t>403 </a:t>
            </a:r>
            <a:r>
              <a:rPr lang="fr-FR" dirty="0" err="1"/>
              <a:t>Forbidden</a:t>
            </a:r>
            <a:endParaRPr lang="fr-FR" dirty="0"/>
          </a:p>
          <a:p>
            <a:pPr lvl="1"/>
            <a:r>
              <a:rPr lang="fr-FR" dirty="0"/>
              <a:t>Pas le droit car utilisateur courant interdit</a:t>
            </a:r>
          </a:p>
          <a:p>
            <a:pPr lvl="1"/>
            <a:r>
              <a:rPr lang="fr-FR" dirty="0"/>
              <a:t>(Ré)authentification inutile</a:t>
            </a:r>
          </a:p>
          <a:p>
            <a:pPr lvl="2"/>
            <a:r>
              <a:rPr lang="fr-FR" dirty="0"/>
              <a:t>Sauf en un autre utilisateur</a:t>
            </a:r>
          </a:p>
        </p:txBody>
      </p:sp>
    </p:spTree>
    <p:extLst>
      <p:ext uri="{BB962C8B-B14F-4D97-AF65-F5344CB8AC3E}">
        <p14:creationId xmlns:p14="http://schemas.microsoft.com/office/powerpoint/2010/main" val="420639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.NET </a:t>
            </a:r>
            <a:r>
              <a:rPr lang="fr-FR" dirty="0" err="1"/>
              <a:t>Core</a:t>
            </a:r>
            <a:r>
              <a:rPr lang="fr-FR" dirty="0"/>
              <a:t> configuration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Dans les services:</a:t>
            </a:r>
          </a:p>
          <a:p>
            <a:pPr lvl="1"/>
            <a:r>
              <a:rPr lang="fr-FR" dirty="0" err="1"/>
              <a:t>AddAuthentication</a:t>
            </a:r>
            <a:r>
              <a:rPr lang="fr-FR" dirty="0"/>
              <a:t>("Basic")</a:t>
            </a:r>
          </a:p>
          <a:p>
            <a:pPr lvl="2"/>
            <a:r>
              <a:rPr lang="fr-FR" dirty="0"/>
              <a:t>Ajoute le service d’authentification</a:t>
            </a:r>
          </a:p>
          <a:p>
            <a:pPr lvl="2"/>
            <a:r>
              <a:rPr lang="fr-FR" dirty="0"/>
              <a:t>Basic: Méthode par défaut</a:t>
            </a:r>
          </a:p>
          <a:p>
            <a:pPr lvl="1"/>
            <a:r>
              <a:rPr lang="fr-FR" dirty="0" err="1"/>
              <a:t>AddScheme</a:t>
            </a:r>
            <a:r>
              <a:rPr lang="fr-FR" dirty="0"/>
              <a:t>&lt;Option, Handler&gt;</a:t>
            </a:r>
          </a:p>
          <a:p>
            <a:pPr lvl="2"/>
            <a:r>
              <a:rPr lang="fr-FR" dirty="0"/>
              <a:t>Ajoute un </a:t>
            </a:r>
            <a:r>
              <a:rPr lang="fr-FR" dirty="0" err="1"/>
              <a:t>handler</a:t>
            </a:r>
            <a:r>
              <a:rPr lang="fr-FR" dirty="0"/>
              <a:t> pour un </a:t>
            </a:r>
            <a:r>
              <a:rPr lang="fr-FR" dirty="0" err="1"/>
              <a:t>Scheme</a:t>
            </a:r>
            <a:r>
              <a:rPr lang="fr-FR" dirty="0"/>
              <a:t> donné</a:t>
            </a:r>
          </a:p>
          <a:p>
            <a:r>
              <a:rPr lang="fr-FR" dirty="0"/>
              <a:t>Dans le pipeline, entre </a:t>
            </a:r>
            <a:r>
              <a:rPr lang="fr-FR" dirty="0" err="1"/>
              <a:t>Routing</a:t>
            </a:r>
            <a:r>
              <a:rPr lang="fr-FR" dirty="0"/>
              <a:t> et </a:t>
            </a:r>
            <a:r>
              <a:rPr lang="fr-FR" dirty="0" err="1"/>
              <a:t>Endpoints</a:t>
            </a:r>
            <a:endParaRPr lang="fr-FR" dirty="0"/>
          </a:p>
          <a:p>
            <a:pPr lvl="1"/>
            <a:r>
              <a:rPr lang="fr-FR" dirty="0" err="1"/>
              <a:t>app.UseAuthentication</a:t>
            </a:r>
            <a:r>
              <a:rPr lang="fr-FR" dirty="0"/>
              <a:t>();</a:t>
            </a:r>
          </a:p>
          <a:p>
            <a:pPr lvl="2"/>
            <a:r>
              <a:rPr lang="fr-FR" dirty="0"/>
              <a:t>Utilise le service d’</a:t>
            </a:r>
            <a:r>
              <a:rPr lang="fr-FR" dirty="0" err="1"/>
              <a:t>authentication</a:t>
            </a:r>
            <a:endParaRPr lang="fr-FR" dirty="0"/>
          </a:p>
          <a:p>
            <a:pPr lvl="1"/>
            <a:r>
              <a:rPr lang="fr-FR" dirty="0" err="1"/>
              <a:t>app.UseAuthorization</a:t>
            </a:r>
            <a:r>
              <a:rPr lang="fr-FR" dirty="0"/>
              <a:t>();</a:t>
            </a:r>
          </a:p>
          <a:p>
            <a:pPr lvl="2"/>
            <a:r>
              <a:rPr lang="fr-FR" dirty="0"/>
              <a:t>Interprète les attributs </a:t>
            </a:r>
            <a:r>
              <a:rPr lang="fr-FR" dirty="0" err="1"/>
              <a:t>Authorize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807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Handler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Implémente </a:t>
            </a:r>
            <a:r>
              <a:rPr lang="fr-FR" dirty="0" err="1"/>
              <a:t>AuthenticationHandler</a:t>
            </a:r>
            <a:r>
              <a:rPr lang="fr-FR" dirty="0"/>
              <a:t>&lt;</a:t>
            </a:r>
            <a:r>
              <a:rPr lang="fr-FR" dirty="0" err="1"/>
              <a:t>AuthenticationSchemeOptions</a:t>
            </a:r>
            <a:r>
              <a:rPr lang="fr-FR" dirty="0"/>
              <a:t>&gt;</a:t>
            </a:r>
          </a:p>
          <a:p>
            <a:r>
              <a:rPr lang="fr-FR" dirty="0"/>
              <a:t>Retourne </a:t>
            </a:r>
            <a:r>
              <a:rPr lang="fr-FR" dirty="0" err="1"/>
              <a:t>AuthenticateResult.Success</a:t>
            </a:r>
            <a:r>
              <a:rPr lang="fr-FR" dirty="0"/>
              <a:t> ou </a:t>
            </a:r>
            <a:r>
              <a:rPr lang="fr-FR" dirty="0" err="1"/>
              <a:t>AuthenticateResult.Fail</a:t>
            </a:r>
            <a:endParaRPr lang="fr-FR" dirty="0"/>
          </a:p>
          <a:p>
            <a:r>
              <a:rPr lang="fr-FR" dirty="0"/>
              <a:t>Si Succès:</a:t>
            </a:r>
          </a:p>
          <a:p>
            <a:pPr lvl="1"/>
            <a:r>
              <a:rPr lang="fr-FR" dirty="0"/>
              <a:t>Créer un ticket</a:t>
            </a:r>
          </a:p>
          <a:p>
            <a:pPr lvl="1"/>
            <a:r>
              <a:rPr lang="fr-FR" dirty="0"/>
              <a:t>Contient un Principal</a:t>
            </a:r>
          </a:p>
          <a:p>
            <a:pPr lvl="1"/>
            <a:r>
              <a:rPr lang="fr-FR" dirty="0"/>
              <a:t>Contient une Identité et des Rôles</a:t>
            </a:r>
          </a:p>
        </p:txBody>
      </p:sp>
    </p:spTree>
    <p:extLst>
      <p:ext uri="{BB962C8B-B14F-4D97-AF65-F5344CB8AC3E}">
        <p14:creationId xmlns:p14="http://schemas.microsoft.com/office/powerpoint/2010/main" val="34402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Attribut [</a:t>
            </a:r>
            <a:r>
              <a:rPr lang="fr-FR" dirty="0" err="1"/>
              <a:t>Authorize</a:t>
            </a:r>
            <a:r>
              <a:rPr lang="fr-FR" dirty="0"/>
              <a:t>(</a:t>
            </a:r>
            <a:r>
              <a:rPr lang="fr-FR" dirty="0" err="1"/>
              <a:t>Roles</a:t>
            </a:r>
            <a:r>
              <a:rPr lang="fr-FR" dirty="0"/>
              <a:t> = "</a:t>
            </a:r>
            <a:r>
              <a:rPr lang="fr-FR" dirty="0" err="1"/>
              <a:t>someRole</a:t>
            </a:r>
            <a:r>
              <a:rPr lang="fr-FR" dirty="0"/>
              <a:t>")</a:t>
            </a:r>
          </a:p>
          <a:p>
            <a:pPr lvl="1"/>
            <a:r>
              <a:rPr lang="fr-FR" dirty="0"/>
              <a:t>Test les contraintes avant exécution de méthode</a:t>
            </a:r>
          </a:p>
          <a:p>
            <a:pPr lvl="1"/>
            <a:r>
              <a:rPr lang="fr-FR" dirty="0"/>
              <a:t>Retourne </a:t>
            </a:r>
            <a:r>
              <a:rPr lang="fr-FR" dirty="0" err="1"/>
              <a:t>Unauthorized</a:t>
            </a:r>
            <a:r>
              <a:rPr lang="fr-FR" dirty="0"/>
              <a:t>/</a:t>
            </a:r>
            <a:r>
              <a:rPr lang="fr-FR" dirty="0" err="1"/>
              <a:t>Forbidden</a:t>
            </a:r>
            <a:r>
              <a:rPr lang="fr-FR" dirty="0"/>
              <a:t> si échec</a:t>
            </a:r>
          </a:p>
          <a:p>
            <a:r>
              <a:rPr lang="fr-FR" dirty="0"/>
              <a:t>Test manuel</a:t>
            </a:r>
          </a:p>
          <a:p>
            <a:pPr lvl="1"/>
            <a:r>
              <a:rPr lang="fr-FR" dirty="0" err="1"/>
              <a:t>HttpContext.User.IsInRole</a:t>
            </a:r>
            <a:r>
              <a:rPr lang="fr-FR" dirty="0"/>
              <a:t>("</a:t>
            </a:r>
            <a:r>
              <a:rPr lang="fr-FR" dirty="0" err="1"/>
              <a:t>someRole</a:t>
            </a:r>
            <a:r>
              <a:rPr lang="fr-FR" dirty="0"/>
              <a:t>")</a:t>
            </a:r>
          </a:p>
        </p:txBody>
      </p:sp>
    </p:spTree>
    <p:extLst>
      <p:ext uri="{BB962C8B-B14F-4D97-AF65-F5344CB8AC3E}">
        <p14:creationId xmlns:p14="http://schemas.microsoft.com/office/powerpoint/2010/main" val="421152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la V5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448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Prochain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09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le 18/09 au matin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Lectures obligatoires</a:t>
            </a:r>
          </a:p>
          <a:p>
            <a:pPr lvl="1"/>
            <a:r>
              <a:rPr lang="fr-FR" dirty="0">
                <a:hlinkClick r:id="rId2"/>
              </a:rPr>
              <a:t>Tutoriel Pattern </a:t>
            </a:r>
            <a:r>
              <a:rPr lang="fr-FR" dirty="0" err="1">
                <a:hlinkClick r:id="rId2"/>
              </a:rPr>
              <a:t>Matching</a:t>
            </a:r>
            <a:endParaRPr lang="fr-FR" dirty="0"/>
          </a:p>
          <a:p>
            <a:pPr lvl="1"/>
            <a:r>
              <a:rPr lang="fr-FR" dirty="0">
                <a:hlinkClick r:id="rId3"/>
              </a:rPr>
              <a:t>Authentification HTTP jusqu’à Basic (compris)</a:t>
            </a:r>
            <a:endParaRPr lang="fr-FR" dirty="0"/>
          </a:p>
          <a:p>
            <a:pPr lvl="1"/>
            <a:r>
              <a:rPr lang="fr-FR" dirty="0">
                <a:hlinkClick r:id="rId4"/>
              </a:rPr>
              <a:t>Tutoriel Basic </a:t>
            </a:r>
            <a:r>
              <a:rPr lang="fr-FR" dirty="0" err="1">
                <a:hlinkClick r:id="rId4"/>
              </a:rPr>
              <a:t>Auth</a:t>
            </a:r>
            <a:r>
              <a:rPr lang="fr-FR" dirty="0">
                <a:hlinkClick r:id="rId4"/>
              </a:rPr>
              <a:t> en .NET </a:t>
            </a:r>
            <a:r>
              <a:rPr lang="fr-FR" dirty="0" err="1">
                <a:hlinkClick r:id="rId4"/>
              </a:rPr>
              <a:t>Core</a:t>
            </a:r>
            <a:endParaRPr lang="fr-FR" dirty="0"/>
          </a:p>
          <a:p>
            <a:r>
              <a:rPr lang="fr-FR" dirty="0"/>
              <a:t>Projet</a:t>
            </a:r>
          </a:p>
          <a:p>
            <a:pPr lvl="1"/>
            <a:r>
              <a:rPr lang="fr-FR" dirty="0"/>
              <a:t>Version 5</a:t>
            </a:r>
          </a:p>
        </p:txBody>
      </p:sp>
    </p:spTree>
    <p:extLst>
      <p:ext uri="{BB962C8B-B14F-4D97-AF65-F5344CB8AC3E}">
        <p14:creationId xmlns:p14="http://schemas.microsoft.com/office/powerpoint/2010/main" val="277547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2" ma:contentTypeDescription="Crée un document." ma:contentTypeScope="" ma:versionID="11e55d90df00a2596c1d020009f3bd2f">
  <xsd:schema xmlns:xsd="http://www.w3.org/2001/XMLSchema" xmlns:xs="http://www.w3.org/2001/XMLSchema" xmlns:p="http://schemas.microsoft.com/office/2006/metadata/properties" xmlns:ns2="0fcc2a72-a917-4b9b-b46a-6b503876942d" targetNamespace="http://schemas.microsoft.com/office/2006/metadata/properties" ma:root="true" ma:fieldsID="09fcc3def0216f3797c58985b64e1f84" ns2:_="">
    <xsd:import namespace="0fcc2a72-a917-4b9b-b46a-6b5038769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c2a72-a917-4b9b-b46a-6b5038769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45EE5C9-4164-494E-9B74-22D11D3CB451}"/>
</file>

<file path=customXml/itemProps2.xml><?xml version="1.0" encoding="utf-8"?>
<ds:datastoreItem xmlns:ds="http://schemas.openxmlformats.org/officeDocument/2006/customXml" ds:itemID="{059EEC32-C9F8-4D0F-8389-0201D3541B71}"/>
</file>

<file path=customXml/itemProps3.xml><?xml version="1.0" encoding="utf-8"?>
<ds:datastoreItem xmlns:ds="http://schemas.openxmlformats.org/officeDocument/2006/customXml" ds:itemID="{D904E376-94F5-43CD-A354-4E06FC0182AE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1249</TotalTime>
  <Words>1164</Words>
  <Application>Microsoft Office PowerPoint</Application>
  <PresentationFormat>Affichage à l'écran (4:3)</PresentationFormat>
  <Paragraphs>292</Paragraphs>
  <Slides>49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4" baseType="lpstr">
      <vt:lpstr>Calibri</vt:lpstr>
      <vt:lpstr>Century Gothic</vt:lpstr>
      <vt:lpstr>Courier New</vt:lpstr>
      <vt:lpstr>Wingdings 2</vt:lpstr>
      <vt:lpstr>Austin</vt:lpstr>
      <vt:lpstr>C# / .Net</vt:lpstr>
      <vt:lpstr>Planning du cours</vt:lpstr>
      <vt:lpstr>Objectifs et buts</vt:lpstr>
      <vt:lpstr>Déroulé</vt:lpstr>
      <vt:lpstr>Retourner plusieurs données</vt:lpstr>
      <vt:lpstr>Variables ref et out</vt:lpstr>
      <vt:lpstr>Exemple ref</vt:lpstr>
      <vt:lpstr>Exemple out</vt:lpstr>
      <vt:lpstr>Déclaration de variable à la volée</vt:lpstr>
      <vt:lpstr>Rappels types tuples</vt:lpstr>
      <vt:lpstr>Noms et égalité</vt:lpstr>
      <vt:lpstr>Tuple comme types de retours</vt:lpstr>
      <vt:lpstr>Tuple comme types de retours</vt:lpstr>
      <vt:lpstr>Déconstruction</vt:lpstr>
      <vt:lpstr>Déconstruction de tuples</vt:lpstr>
      <vt:lpstr>Déconstruction de tuples</vt:lpstr>
      <vt:lpstr>Déconstruction de types utilisateurs</vt:lpstr>
      <vt:lpstr>Pattern matching</vt:lpstr>
      <vt:lpstr>Principe</vt:lpstr>
      <vt:lpstr>Filtrage et extraction de type dans un if</vt:lpstr>
      <vt:lpstr>Filtrage et extraction de type dans un switch</vt:lpstr>
      <vt:lpstr>Autres conditions dans des switch</vt:lpstr>
      <vt:lpstr>Autres conditions dans des switch</vt:lpstr>
      <vt:lpstr>Switch expression</vt:lpstr>
      <vt:lpstr>Example without  Switch expression</vt:lpstr>
      <vt:lpstr>Example with  Switch expression</vt:lpstr>
      <vt:lpstr>Pause</vt:lpstr>
      <vt:lpstr>Ressources managées et non-managées</vt:lpstr>
      <vt:lpstr>Garbage Collector</vt:lpstr>
      <vt:lpstr>IDisposable</vt:lpstr>
      <vt:lpstr>using</vt:lpstr>
      <vt:lpstr>using simplifié</vt:lpstr>
      <vt:lpstr>Architecture</vt:lpstr>
      <vt:lpstr>Objectifs</vt:lpstr>
      <vt:lpstr>Côté utilisateur</vt:lpstr>
      <vt:lpstr>Côté données</vt:lpstr>
      <vt:lpstr>Clean Architecture</vt:lpstr>
      <vt:lpstr>Domain Driven Design</vt:lpstr>
      <vt:lpstr>Pause</vt:lpstr>
      <vt:lpstr>Authentification</vt:lpstr>
      <vt:lpstr>Principes</vt:lpstr>
      <vt:lpstr>Authentification en HTTP</vt:lpstr>
      <vt:lpstr>Echec d’autorization en HTTP</vt:lpstr>
      <vt:lpstr>.NET Core configuration</vt:lpstr>
      <vt:lpstr>Handler</vt:lpstr>
      <vt:lpstr>Tests</vt:lpstr>
      <vt:lpstr>Présentation de la V5</vt:lpstr>
      <vt:lpstr>Prochain cours</vt:lpstr>
      <vt:lpstr>Pour le 18/09 au matin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218</cp:revision>
  <dcterms:created xsi:type="dcterms:W3CDTF">2014-09-14T16:55:33Z</dcterms:created>
  <dcterms:modified xsi:type="dcterms:W3CDTF">2020-10-30T14:01:29Z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