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28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ppt/changesInfos/changesInfo1.xml" ContentType="application/vnd.ms-powerpoint.changes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0"/>
  </p:notesMasterIdLst>
  <p:sldIdLst>
    <p:sldId id="256" r:id="rId2"/>
    <p:sldId id="303" r:id="rId3"/>
    <p:sldId id="304" r:id="rId4"/>
    <p:sldId id="305" r:id="rId5"/>
    <p:sldId id="459" r:id="rId6"/>
    <p:sldId id="460" r:id="rId7"/>
    <p:sldId id="462" r:id="rId8"/>
    <p:sldId id="464" r:id="rId9"/>
    <p:sldId id="465" r:id="rId10"/>
    <p:sldId id="463" r:id="rId11"/>
    <p:sldId id="466" r:id="rId12"/>
    <p:sldId id="394" r:id="rId13"/>
    <p:sldId id="395" r:id="rId14"/>
    <p:sldId id="396" r:id="rId15"/>
    <p:sldId id="397" r:id="rId16"/>
    <p:sldId id="399" r:id="rId17"/>
    <p:sldId id="398" r:id="rId18"/>
    <p:sldId id="439" r:id="rId19"/>
    <p:sldId id="454" r:id="rId20"/>
    <p:sldId id="440" r:id="rId21"/>
    <p:sldId id="443" r:id="rId22"/>
    <p:sldId id="444" r:id="rId23"/>
    <p:sldId id="441" r:id="rId24"/>
    <p:sldId id="458" r:id="rId25"/>
    <p:sldId id="455" r:id="rId26"/>
    <p:sldId id="445" r:id="rId27"/>
    <p:sldId id="450" r:id="rId28"/>
    <p:sldId id="451" r:id="rId29"/>
    <p:sldId id="452" r:id="rId30"/>
    <p:sldId id="453" r:id="rId31"/>
    <p:sldId id="456" r:id="rId32"/>
    <p:sldId id="446" r:id="rId33"/>
    <p:sldId id="447" r:id="rId34"/>
    <p:sldId id="448" r:id="rId35"/>
    <p:sldId id="457" r:id="rId36"/>
    <p:sldId id="449" r:id="rId37"/>
    <p:sldId id="436" r:id="rId38"/>
    <p:sldId id="437" r:id="rId3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31E5A1-073A-4265-9224-A6701D2D9C70}" v="6" dt="2018-10-05T12:12:52.2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010" autoAdjust="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29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61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6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Relationship Id="rId62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1AD53821-EAD2-437E-A7A2-143302FAE2FA}"/>
    <pc:docChg chg="undo custSel addSld delSld modSld sldOrd">
      <pc:chgData name="Edouard Paumier" userId="aae6e511fd40814a" providerId="LiveId" clId="{1AD53821-EAD2-437E-A7A2-143302FAE2FA}" dt="2018-09-19T06:23:10.833" v="479"/>
      <pc:docMkLst>
        <pc:docMk/>
      </pc:docMkLst>
      <pc:sldChg chg="modSp">
        <pc:chgData name="Edouard Paumier" userId="aae6e511fd40814a" providerId="LiveId" clId="{1AD53821-EAD2-437E-A7A2-143302FAE2FA}" dt="2018-09-19T05:41:12.793" v="62" actId="6549"/>
        <pc:sldMkLst>
          <pc:docMk/>
          <pc:sldMk cId="1388426200" sldId="310"/>
        </pc:sldMkLst>
        <pc:spChg chg="mod">
          <ac:chgData name="Edouard Paumier" userId="aae6e511fd40814a" providerId="LiveId" clId="{1AD53821-EAD2-437E-A7A2-143302FAE2FA}" dt="2018-09-19T05:41:12.793" v="62" actId="6549"/>
          <ac:spMkLst>
            <pc:docMk/>
            <pc:sldMk cId="1388426200" sldId="310"/>
            <ac:spMk id="2" creationId="{00000000-0000-0000-0000-000000000000}"/>
          </ac:spMkLst>
        </pc:spChg>
      </pc:sldChg>
    </pc:docChg>
  </pc:docChgLst>
  <pc:docChgLst>
    <pc:chgData name="Edouard Paumier" userId="aae6e511fd40814a" providerId="LiveId" clId="{3B7E98AC-96C6-401A-A4D9-4F6D6AE1E084}"/>
    <pc:docChg chg="undo custSel addSld delSld modSld sldOrd">
      <pc:chgData name="Edouard Paumier" userId="aae6e511fd40814a" providerId="LiveId" clId="{3B7E98AC-96C6-401A-A4D9-4F6D6AE1E084}" dt="2018-09-06T12:20:34.599" v="435" actId="2696"/>
      <pc:docMkLst>
        <pc:docMk/>
      </pc:docMkLst>
      <pc:sldChg chg="add">
        <pc:chgData name="Edouard Paumier" userId="aae6e511fd40814a" providerId="LiveId" clId="{3B7E98AC-96C6-401A-A4D9-4F6D6AE1E084}" dt="2018-09-05T20:02:42.656" v="210"/>
        <pc:sldMkLst>
          <pc:docMk/>
          <pc:sldMk cId="2130715291" sldId="303"/>
        </pc:sldMkLst>
      </pc:sldChg>
    </pc:docChg>
  </pc:docChgLst>
  <pc:docChgLst>
    <pc:chgData name="Edouard Paumier" userId="aae6e511fd40814a" providerId="LiveId" clId="{6631E5A1-073A-4265-9224-A6701D2D9C70}"/>
    <pc:docChg chg="modSld">
      <pc:chgData name="Edouard Paumier" userId="aae6e511fd40814a" providerId="LiveId" clId="{6631E5A1-073A-4265-9224-A6701D2D9C70}" dt="2018-10-05T12:12:52.299" v="5" actId="20577"/>
      <pc:docMkLst>
        <pc:docMk/>
      </pc:docMkLst>
      <pc:sldChg chg="modSp">
        <pc:chgData name="Edouard Paumier" userId="aae6e511fd40814a" providerId="LiveId" clId="{6631E5A1-073A-4265-9224-A6701D2D9C70}" dt="2018-10-05T12:12:52.299" v="5" actId="20577"/>
        <pc:sldMkLst>
          <pc:docMk/>
          <pc:sldMk cId="1987474628" sldId="305"/>
        </pc:sldMkLst>
        <pc:spChg chg="mod">
          <ac:chgData name="Edouard Paumier" userId="aae6e511fd40814a" providerId="LiveId" clId="{6631E5A1-073A-4265-9224-A6701D2D9C70}" dt="2018-10-05T12:12:52.299" v="5" actId="20577"/>
          <ac:spMkLst>
            <pc:docMk/>
            <pc:sldMk cId="1987474628" sldId="30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263DB-2158-4768-9284-5936977B7246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AEBEA-9D41-4687-A037-4336F6FDA1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280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fr-fr/aspnet/core/fundamentals/middleware/?view=aspnetcore-3.0" TargetMode="External"/><Relationship Id="rId2" Type="http://schemas.openxmlformats.org/officeDocument/2006/relationships/hyperlink" Target="https://docs.microsoft.com/fr-fr/aspnet/core/fundamentals/dependency-injection?view=aspnetcore-3.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microsoft.com/fr-fr/aspnet/core/fundamentals/configuration/options?view=aspnetcore-3.0" TargetMode="External"/><Relationship Id="rId4" Type="http://schemas.openxmlformats.org/officeDocument/2006/relationships/hyperlink" Target="https://docs.microsoft.com/fr-fr/aspnet/core/fundamentals/configuration/?view=aspnetcore-3.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Architecture in </a:t>
            </a:r>
            <a:r>
              <a:rPr lang="fr-FR" err="1" smtClean="0"/>
              <a:t>AspNet</a:t>
            </a:r>
            <a:r>
              <a:rPr lang="fr-FR" smtClean="0"/>
              <a:t> Core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 du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71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et buts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Savoir </a:t>
            </a:r>
            <a:r>
              <a:rPr lang="fr-FR" dirty="0" smtClean="0"/>
              <a:t>architecturer le code</a:t>
            </a:r>
          </a:p>
          <a:p>
            <a:endParaRPr lang="fr-FR" dirty="0"/>
          </a:p>
          <a:p>
            <a:r>
              <a:rPr lang="fr-FR" dirty="0" smtClean="0"/>
              <a:t>Savoir contrôler des droits </a:t>
            </a:r>
            <a:r>
              <a:rPr lang="fr-FR" dirty="0" smtClean="0"/>
              <a:t>d’accès</a:t>
            </a:r>
          </a:p>
          <a:p>
            <a:endParaRPr lang="fr-FR" dirty="0"/>
          </a:p>
          <a:p>
            <a:r>
              <a:rPr lang="fr-FR" dirty="0" smtClean="0"/>
              <a:t>Comprendre complètement l’injection de dépendance dans </a:t>
            </a:r>
            <a:r>
              <a:rPr lang="fr-FR" dirty="0" err="1" smtClean="0"/>
              <a:t>ASP.Net</a:t>
            </a:r>
            <a:r>
              <a:rPr lang="fr-FR" dirty="0" smtClean="0"/>
              <a:t> </a:t>
            </a:r>
            <a:r>
              <a:rPr lang="fr-FR" dirty="0" err="1" smtClean="0"/>
              <a:t>Core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35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T1</a:t>
            </a:r>
          </a:p>
          <a:p>
            <a:pPr lvl="1"/>
            <a:r>
              <a:rPr lang="fr-FR" dirty="0"/>
              <a:t>Séance Q/R : C# &amp; Projet</a:t>
            </a:r>
          </a:p>
          <a:p>
            <a:pPr lvl="1"/>
            <a:r>
              <a:rPr lang="fr-FR" dirty="0" smtClean="0"/>
              <a:t>Architecture</a:t>
            </a:r>
          </a:p>
          <a:p>
            <a:pPr lvl="1"/>
            <a:r>
              <a:rPr lang="fr-FR" dirty="0" smtClean="0"/>
              <a:t>Discussions</a:t>
            </a:r>
            <a:endParaRPr lang="fr-FR" dirty="0" smtClean="0"/>
          </a:p>
          <a:p>
            <a:r>
              <a:rPr lang="fr-FR" dirty="0" smtClean="0"/>
              <a:t>T2</a:t>
            </a:r>
            <a:endParaRPr lang="fr-FR" dirty="0"/>
          </a:p>
          <a:p>
            <a:pPr lvl="1"/>
            <a:r>
              <a:rPr lang="fr-FR" dirty="0" smtClean="0"/>
              <a:t>Configuration et Option</a:t>
            </a:r>
          </a:p>
          <a:p>
            <a:pPr lvl="1"/>
            <a:r>
              <a:rPr lang="fr-FR" dirty="0" smtClean="0"/>
              <a:t>Live Exemples</a:t>
            </a:r>
            <a:endParaRPr lang="fr-FR" dirty="0" smtClean="0"/>
          </a:p>
          <a:p>
            <a:r>
              <a:rPr lang="fr-FR" dirty="0" smtClean="0"/>
              <a:t>T3</a:t>
            </a:r>
          </a:p>
          <a:p>
            <a:pPr lvl="1"/>
            <a:r>
              <a:rPr lang="fr-FR" dirty="0" smtClean="0"/>
              <a:t>Temps </a:t>
            </a:r>
            <a:r>
              <a:rPr lang="fr-FR" dirty="0" smtClean="0"/>
              <a:t>libre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747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oublis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590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Surcharge d’opérateurs</a:t>
            </a:r>
            <a:endParaRPr lang="fr-FR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40"/>
          <a:stretch/>
        </p:blipFill>
        <p:spPr bwMode="auto">
          <a:xfrm>
            <a:off x="611560" y="2124400"/>
            <a:ext cx="7920880" cy="4616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85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Indexeurs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Propriété spéciale</a:t>
            </a:r>
          </a:p>
          <a:p>
            <a:pPr lvl="1"/>
            <a:r>
              <a:rPr lang="fr-FR" dirty="0" smtClean="0"/>
              <a:t>Prend un ou plusieurs paramètres</a:t>
            </a:r>
          </a:p>
          <a:p>
            <a:pPr lvl="1"/>
            <a:r>
              <a:rPr lang="fr-FR" dirty="0" smtClean="0"/>
              <a:t>Peut posséder un getter</a:t>
            </a:r>
          </a:p>
          <a:p>
            <a:pPr lvl="1"/>
            <a:r>
              <a:rPr lang="fr-FR" dirty="0" smtClean="0"/>
              <a:t>Peut posséder un setter</a:t>
            </a:r>
          </a:p>
          <a:p>
            <a:r>
              <a:rPr lang="fr-FR" dirty="0" smtClean="0"/>
              <a:t>Paramètre passés dans des crochets</a:t>
            </a:r>
            <a:endParaRPr lang="fr-FR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37112"/>
            <a:ext cx="49625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33"/>
          <a:stretch/>
        </p:blipFill>
        <p:spPr bwMode="auto">
          <a:xfrm>
            <a:off x="5425083" y="4746674"/>
            <a:ext cx="346139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74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Indexeurs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Propriété spéciale</a:t>
            </a:r>
          </a:p>
          <a:p>
            <a:pPr lvl="1"/>
            <a:r>
              <a:rPr lang="fr-FR" dirty="0" smtClean="0"/>
              <a:t>Prend un ou plusieurs paramètres</a:t>
            </a:r>
          </a:p>
          <a:p>
            <a:pPr lvl="1"/>
            <a:r>
              <a:rPr lang="fr-FR" dirty="0" smtClean="0"/>
              <a:t>Peut posséder un getter</a:t>
            </a:r>
          </a:p>
          <a:p>
            <a:pPr lvl="1"/>
            <a:r>
              <a:rPr lang="fr-FR" dirty="0" smtClean="0"/>
              <a:t>Peut posséder un setter</a:t>
            </a:r>
          </a:p>
          <a:p>
            <a:r>
              <a:rPr lang="fr-FR" dirty="0" smtClean="0"/>
              <a:t>Paramètre passés dans des crochets</a:t>
            </a:r>
            <a:endParaRPr lang="fr-F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104" y="4486605"/>
            <a:ext cx="5232263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04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Indexeurs – Implication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Préférez </a:t>
            </a:r>
            <a:r>
              <a:rPr lang="fr-FR" dirty="0" err="1" smtClean="0"/>
              <a:t>list</a:t>
            </a:r>
            <a:r>
              <a:rPr lang="fr-FR" dirty="0" smtClean="0"/>
              <a:t>[0] à </a:t>
            </a:r>
            <a:r>
              <a:rPr lang="fr-FR" dirty="0" err="1" smtClean="0"/>
              <a:t>list.GetElementAt</a:t>
            </a:r>
            <a:r>
              <a:rPr lang="fr-FR" dirty="0" smtClean="0"/>
              <a:t>(0)</a:t>
            </a:r>
          </a:p>
          <a:p>
            <a:endParaRPr lang="fr-FR" dirty="0" smtClean="0"/>
          </a:p>
          <a:p>
            <a:r>
              <a:rPr lang="fr-FR" dirty="0" smtClean="0"/>
              <a:t>Préférez </a:t>
            </a:r>
            <a:r>
              <a:rPr lang="fr-FR" dirty="0" err="1" smtClean="0"/>
              <a:t>dictionary</a:t>
            </a:r>
            <a:r>
              <a:rPr lang="fr-FR" dirty="0" smtClean="0"/>
              <a:t>["key"] à </a:t>
            </a:r>
            <a:r>
              <a:rPr lang="fr-FR" dirty="0" err="1" smtClean="0"/>
              <a:t>dictionary.Get</a:t>
            </a:r>
            <a:r>
              <a:rPr lang="fr-FR" dirty="0" smtClean="0"/>
              <a:t>("key")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600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Opérateurs </a:t>
            </a:r>
            <a:r>
              <a:rPr lang="fr-FR" dirty="0" err="1" smtClean="0"/>
              <a:t>implicit</a:t>
            </a:r>
            <a:r>
              <a:rPr lang="fr-FR" dirty="0" smtClean="0"/>
              <a:t> et explicit</a:t>
            </a:r>
            <a:endParaRPr lang="fr-FR" dirty="0"/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43"/>
          <a:stretch/>
        </p:blipFill>
        <p:spPr bwMode="auto">
          <a:xfrm>
            <a:off x="1835696" y="2348880"/>
            <a:ext cx="5556775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65339" b="7535"/>
          <a:stretch/>
        </p:blipFill>
        <p:spPr bwMode="auto">
          <a:xfrm>
            <a:off x="1835696" y="4869160"/>
            <a:ext cx="5128627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99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Opérateurs </a:t>
            </a:r>
            <a:r>
              <a:rPr lang="fr-FR" dirty="0" err="1" smtClean="0"/>
              <a:t>implicit</a:t>
            </a:r>
            <a:r>
              <a:rPr lang="fr-FR" dirty="0" smtClean="0"/>
              <a:t> – </a:t>
            </a:r>
            <a:r>
              <a:rPr lang="fr-FR" dirty="0" smtClean="0"/>
              <a:t>Implication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2898" y="4409119"/>
            <a:ext cx="6777317" cy="1520746"/>
          </a:xfrm>
        </p:spPr>
        <p:txBody>
          <a:bodyPr>
            <a:normAutofit lnSpcReduction="10000"/>
          </a:bodyPr>
          <a:lstStyle/>
          <a:p>
            <a:r>
              <a:rPr lang="fr-FR" dirty="0" err="1"/>
              <a:t>ActionResult</a:t>
            </a:r>
            <a:r>
              <a:rPr lang="fr-FR" dirty="0"/>
              <a:t>&lt;</a:t>
            </a:r>
            <a:r>
              <a:rPr lang="fr-FR" dirty="0" err="1"/>
              <a:t>StarSystem</a:t>
            </a:r>
            <a:r>
              <a:rPr lang="fr-FR" dirty="0" smtClean="0"/>
              <a:t>&gt; renvoyé</a:t>
            </a:r>
          </a:p>
          <a:p>
            <a:pPr lvl="1"/>
            <a:r>
              <a:rPr lang="fr-FR" dirty="0" err="1" smtClean="0"/>
              <a:t>NotFoundResult</a:t>
            </a:r>
            <a:r>
              <a:rPr lang="fr-FR" dirty="0" smtClean="0"/>
              <a:t> &lt;= </a:t>
            </a:r>
            <a:r>
              <a:rPr lang="fr-FR" dirty="0" err="1" smtClean="0"/>
              <a:t>ActionResult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implicitement convertit</a:t>
            </a:r>
          </a:p>
          <a:p>
            <a:pPr lvl="1"/>
            <a:r>
              <a:rPr lang="fr-FR" dirty="0" err="1" smtClean="0"/>
              <a:t>StarSystem</a:t>
            </a:r>
            <a:r>
              <a:rPr lang="fr-FR" dirty="0" smtClean="0"/>
              <a:t> implicitement convertit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536911"/>
            <a:ext cx="5525297" cy="1872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/>
          <a:stretch/>
        </p:blipFill>
        <p:spPr bwMode="auto">
          <a:xfrm>
            <a:off x="1115615" y="2059436"/>
            <a:ext cx="613934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2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Architecture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436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Garder des libertés</a:t>
            </a:r>
          </a:p>
          <a:p>
            <a:r>
              <a:rPr lang="fr-FR" dirty="0" smtClean="0"/>
              <a:t>Forcer </a:t>
            </a:r>
            <a:r>
              <a:rPr lang="fr-FR" dirty="0"/>
              <a:t>la séparation de codes</a:t>
            </a:r>
          </a:p>
          <a:p>
            <a:pPr lvl="1"/>
            <a:r>
              <a:rPr lang="fr-FR" dirty="0"/>
              <a:t>« </a:t>
            </a:r>
            <a:r>
              <a:rPr lang="fr-FR" dirty="0" err="1"/>
              <a:t>Concern</a:t>
            </a:r>
            <a:r>
              <a:rPr lang="fr-FR" dirty="0"/>
              <a:t> » différents (SRP)</a:t>
            </a:r>
          </a:p>
          <a:p>
            <a:r>
              <a:rPr lang="fr-FR" dirty="0"/>
              <a:t>Permettre la substitution (théorique)</a:t>
            </a:r>
          </a:p>
          <a:p>
            <a:pPr lvl="1"/>
            <a:r>
              <a:rPr lang="fr-FR" dirty="0"/>
              <a:t>En prod : théorique</a:t>
            </a:r>
          </a:p>
          <a:p>
            <a:pPr lvl="1"/>
            <a:r>
              <a:rPr lang="fr-FR" dirty="0"/>
              <a:t>En environnements de tests : très utile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667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Côté utilisateur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MVC</a:t>
            </a:r>
          </a:p>
          <a:p>
            <a:pPr lvl="1"/>
            <a:r>
              <a:rPr lang="fr-FR" dirty="0"/>
              <a:t>Isole la vue, logique d’affichage</a:t>
            </a:r>
          </a:p>
          <a:p>
            <a:pPr lvl="1"/>
            <a:r>
              <a:rPr lang="fr-FR" dirty="0"/>
              <a:t>Isole le contrôleur, logique d’interactions</a:t>
            </a:r>
          </a:p>
          <a:p>
            <a:r>
              <a:rPr lang="fr-FR" dirty="0"/>
              <a:t>MVVM</a:t>
            </a:r>
          </a:p>
          <a:p>
            <a:pPr lvl="1"/>
            <a:r>
              <a:rPr lang="fr-FR" dirty="0"/>
              <a:t>Isole la vue, affichage et interactions sans logique</a:t>
            </a:r>
          </a:p>
          <a:p>
            <a:pPr lvl="1"/>
            <a:r>
              <a:rPr lang="fr-FR" dirty="0"/>
              <a:t>Isole le </a:t>
            </a:r>
            <a:r>
              <a:rPr lang="fr-FR" dirty="0" err="1"/>
              <a:t>ViewModel</a:t>
            </a:r>
            <a:r>
              <a:rPr lang="fr-FR" dirty="0"/>
              <a:t>, pure  logique d’affichage et d’interactions</a:t>
            </a:r>
          </a:p>
          <a:p>
            <a:r>
              <a:rPr lang="fr-FR" dirty="0"/>
              <a:t>Model = tout le reste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257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Côté données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Couche d’accès aux données (base)</a:t>
            </a:r>
          </a:p>
          <a:p>
            <a:pPr lvl="1"/>
            <a:r>
              <a:rPr lang="fr-FR" dirty="0"/>
              <a:t>Accès direct</a:t>
            </a:r>
          </a:p>
          <a:p>
            <a:pPr lvl="1"/>
            <a:r>
              <a:rPr lang="fr-FR" dirty="0"/>
              <a:t>ORM</a:t>
            </a:r>
          </a:p>
          <a:p>
            <a:r>
              <a:rPr lang="fr-FR" dirty="0"/>
              <a:t>Autres types d’accès à isoler</a:t>
            </a:r>
          </a:p>
          <a:p>
            <a:pPr lvl="1"/>
            <a:r>
              <a:rPr lang="fr-FR" dirty="0"/>
              <a:t>Systèmes extérieurs (fournisseurs, </a:t>
            </a:r>
            <a:r>
              <a:rPr lang="fr-FR" dirty="0" err="1"/>
              <a:t>mirco</a:t>
            </a:r>
            <a:r>
              <a:rPr lang="fr-FR" dirty="0"/>
              <a:t>-services)</a:t>
            </a:r>
          </a:p>
          <a:p>
            <a:pPr lvl="1"/>
            <a:r>
              <a:rPr lang="fr-FR" dirty="0"/>
              <a:t>Systèmes de fichiers et autres appels systèmes</a:t>
            </a:r>
          </a:p>
          <a:p>
            <a:pPr lvl="1"/>
            <a:r>
              <a:rPr lang="fr-FR" dirty="0" err="1"/>
              <a:t>Devices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18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Clean Architecture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Résultat de recherche d'images pour &quot;clean architectur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35330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7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Domain Driven Design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Objets métiers</a:t>
            </a:r>
          </a:p>
          <a:p>
            <a:pPr lvl="1"/>
            <a:r>
              <a:rPr lang="fr-FR" dirty="0"/>
              <a:t>Entités</a:t>
            </a:r>
          </a:p>
          <a:p>
            <a:pPr lvl="1"/>
            <a:r>
              <a:rPr lang="fr-FR" dirty="0"/>
              <a:t>Agrégats</a:t>
            </a:r>
          </a:p>
          <a:p>
            <a:pPr lvl="1"/>
            <a:r>
              <a:rPr lang="fr-FR" dirty="0"/>
              <a:t>Objets valeurs</a:t>
            </a:r>
          </a:p>
          <a:p>
            <a:pPr lvl="1"/>
            <a:r>
              <a:rPr lang="fr-FR" dirty="0"/>
              <a:t>Services</a:t>
            </a:r>
          </a:p>
          <a:p>
            <a:r>
              <a:rPr lang="fr-FR" dirty="0"/>
              <a:t>Objets semi-métiers</a:t>
            </a:r>
          </a:p>
          <a:p>
            <a:pPr lvl="1"/>
            <a:r>
              <a:rPr lang="fr-FR" dirty="0"/>
              <a:t>Repository</a:t>
            </a:r>
          </a:p>
          <a:p>
            <a:pPr lvl="1"/>
            <a:r>
              <a:rPr lang="fr-FR" dirty="0" err="1"/>
              <a:t>Factory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35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Pause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74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Injection de dépendance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836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Injection de Dépendance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Conteneur</a:t>
            </a:r>
          </a:p>
          <a:p>
            <a:pPr lvl="1"/>
            <a:r>
              <a:rPr lang="fr-FR" dirty="0" smtClean="0"/>
              <a:t>Stocke des définitions de services</a:t>
            </a:r>
          </a:p>
          <a:p>
            <a:pPr lvl="2"/>
            <a:r>
              <a:rPr lang="fr-FR" dirty="0" smtClean="0"/>
              <a:t>Interface/Classe -&gt; Classe à instancier</a:t>
            </a:r>
          </a:p>
          <a:p>
            <a:pPr lvl="2"/>
            <a:r>
              <a:rPr lang="fr-FR" dirty="0"/>
              <a:t>Interface/Classe </a:t>
            </a:r>
            <a:r>
              <a:rPr lang="fr-FR" dirty="0" smtClean="0"/>
              <a:t>-&gt; Délégué à invoquer</a:t>
            </a:r>
            <a:endParaRPr lang="fr-FR" dirty="0" smtClean="0"/>
          </a:p>
          <a:p>
            <a:pPr lvl="2"/>
            <a:r>
              <a:rPr lang="fr-FR" dirty="0" smtClean="0"/>
              <a:t>Interface/Classe -&gt; Objet pré-instancié</a:t>
            </a:r>
          </a:p>
          <a:p>
            <a:pPr lvl="1"/>
            <a:r>
              <a:rPr lang="fr-FR" dirty="0" smtClean="0"/>
              <a:t>Peut instancier un objet</a:t>
            </a:r>
          </a:p>
          <a:p>
            <a:pPr lvl="2"/>
            <a:r>
              <a:rPr lang="fr-FR" dirty="0" smtClean="0"/>
              <a:t>Injecte dans le constructeur les dépendances</a:t>
            </a:r>
          </a:p>
          <a:p>
            <a:pPr lvl="2"/>
            <a:r>
              <a:rPr lang="fr-FR" dirty="0" smtClean="0"/>
              <a:t>Injecte dans les propriétés les dépendances</a:t>
            </a:r>
          </a:p>
          <a:p>
            <a:pPr lvl="1"/>
            <a:r>
              <a:rPr lang="fr-FR" dirty="0" smtClean="0"/>
              <a:t>Récursif</a:t>
            </a:r>
          </a:p>
        </p:txBody>
      </p:sp>
    </p:spTree>
    <p:extLst>
      <p:ext uri="{BB962C8B-B14F-4D97-AF65-F5344CB8AC3E}">
        <p14:creationId xmlns:p14="http://schemas.microsoft.com/office/powerpoint/2010/main" val="35800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Conteneur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Stocke des définitions de services</a:t>
            </a:r>
          </a:p>
          <a:p>
            <a:pPr lvl="1"/>
            <a:r>
              <a:rPr lang="fr-FR" dirty="0" smtClean="0"/>
              <a:t>Interface/Classe -&gt; Classe à instancier</a:t>
            </a:r>
          </a:p>
          <a:p>
            <a:pPr lvl="1"/>
            <a:r>
              <a:rPr lang="fr-FR" dirty="0"/>
              <a:t>Interface/Classe </a:t>
            </a:r>
            <a:r>
              <a:rPr lang="fr-FR" dirty="0" smtClean="0"/>
              <a:t>-&gt; Délégué à invoquer</a:t>
            </a:r>
            <a:endParaRPr lang="fr-FR" dirty="0" smtClean="0"/>
          </a:p>
          <a:p>
            <a:pPr lvl="1"/>
            <a:r>
              <a:rPr lang="fr-FR" dirty="0" smtClean="0"/>
              <a:t>Interface/Classe -&gt; Objet pré-instancié</a:t>
            </a:r>
          </a:p>
        </p:txBody>
      </p:sp>
    </p:spTree>
    <p:extLst>
      <p:ext uri="{BB962C8B-B14F-4D97-AF65-F5344CB8AC3E}">
        <p14:creationId xmlns:p14="http://schemas.microsoft.com/office/powerpoint/2010/main" val="75690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Fournisseur de Service (</a:t>
            </a:r>
            <a:r>
              <a:rPr lang="fr-FR" dirty="0" err="1" smtClean="0"/>
              <a:t>IServiceProvider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Lié à un conteneur</a:t>
            </a:r>
          </a:p>
          <a:p>
            <a:r>
              <a:rPr lang="fr-FR" dirty="0" smtClean="0"/>
              <a:t>Peut </a:t>
            </a:r>
            <a:r>
              <a:rPr lang="fr-FR" dirty="0"/>
              <a:t>instancier un </a:t>
            </a:r>
            <a:r>
              <a:rPr lang="fr-FR" dirty="0" smtClean="0"/>
              <a:t>objet </a:t>
            </a:r>
          </a:p>
          <a:p>
            <a:pPr lvl="1"/>
            <a:r>
              <a:rPr lang="fr-FR" dirty="0" smtClean="0"/>
              <a:t>Injecte dans le constructeur les dépendances</a:t>
            </a:r>
          </a:p>
          <a:p>
            <a:r>
              <a:rPr lang="fr-FR" dirty="0" smtClean="0"/>
              <a:t>Récursif</a:t>
            </a:r>
          </a:p>
          <a:p>
            <a:pPr lvl="1"/>
            <a:r>
              <a:rPr lang="fr-FR" dirty="0" smtClean="0"/>
              <a:t>S’appelle lui-même pour instancier une dépendance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853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Durées de vie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Singleton : </a:t>
            </a:r>
            <a:r>
              <a:rPr lang="fr-FR" dirty="0" smtClean="0"/>
              <a:t>Instancié une seule fois (par conteneur)</a:t>
            </a:r>
          </a:p>
          <a:p>
            <a:pPr lvl="1"/>
            <a:r>
              <a:rPr lang="fr-FR" dirty="0" smtClean="0"/>
              <a:t>Exemple: </a:t>
            </a:r>
            <a:r>
              <a:rPr lang="fr-FR" dirty="0" err="1" smtClean="0"/>
              <a:t>ILogger</a:t>
            </a:r>
            <a:endParaRPr lang="fr-FR" dirty="0" smtClean="0"/>
          </a:p>
          <a:p>
            <a:r>
              <a:rPr lang="fr-FR" dirty="0" err="1" smtClean="0"/>
              <a:t>Transient</a:t>
            </a:r>
            <a:r>
              <a:rPr lang="fr-FR" dirty="0" smtClean="0"/>
              <a:t>: Instancié à chaque fois</a:t>
            </a:r>
          </a:p>
          <a:p>
            <a:pPr lvl="1"/>
            <a:r>
              <a:rPr lang="fr-FR" dirty="0" smtClean="0"/>
              <a:t>Exemple</a:t>
            </a:r>
            <a:r>
              <a:rPr lang="fr-FR" dirty="0"/>
              <a:t>: </a:t>
            </a:r>
            <a:r>
              <a:rPr lang="fr-FR" dirty="0" err="1"/>
              <a:t>IApplicationBuilderFactory</a:t>
            </a:r>
            <a:endParaRPr lang="fr-FR" dirty="0" smtClean="0"/>
          </a:p>
          <a:p>
            <a:r>
              <a:rPr lang="fr-FR" dirty="0" err="1" smtClean="0"/>
              <a:t>Scoped</a:t>
            </a:r>
            <a:r>
              <a:rPr lang="fr-FR" dirty="0" smtClean="0"/>
              <a:t>: Instancié une fois par requête HTTP</a:t>
            </a:r>
          </a:p>
          <a:p>
            <a:pPr lvl="1"/>
            <a:r>
              <a:rPr lang="fr-FR" dirty="0" smtClean="0"/>
              <a:t>Exemple: Contrôleur</a:t>
            </a:r>
          </a:p>
        </p:txBody>
      </p:sp>
    </p:spTree>
    <p:extLst>
      <p:ext uri="{BB962C8B-B14F-4D97-AF65-F5344CB8AC3E}">
        <p14:creationId xmlns:p14="http://schemas.microsoft.com/office/powerpoint/2010/main" val="103253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Tests d’intégration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Peuvent surcharger le conteneur</a:t>
            </a:r>
          </a:p>
          <a:p>
            <a:pPr lvl="1"/>
            <a:r>
              <a:rPr lang="fr-FR" dirty="0" smtClean="0"/>
              <a:t>Utilisé pour les </a:t>
            </a:r>
            <a:r>
              <a:rPr lang="fr-FR" dirty="0" err="1" smtClean="0"/>
              <a:t>Mocks</a:t>
            </a:r>
            <a:endParaRPr lang="fr-FR" dirty="0" smtClean="0"/>
          </a:p>
          <a:p>
            <a:pPr lvl="1"/>
            <a:r>
              <a:rPr lang="fr-FR" dirty="0" smtClean="0"/>
              <a:t>Utilisé pour l’option </a:t>
            </a:r>
            <a:r>
              <a:rPr lang="fr-FR" dirty="0" err="1" smtClean="0"/>
              <a:t>Seed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7520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155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Paires Clef-Valeur</a:t>
            </a:r>
          </a:p>
          <a:p>
            <a:r>
              <a:rPr lang="fr-FR" dirty="0" smtClean="0"/>
              <a:t>Sections = </a:t>
            </a:r>
            <a:r>
              <a:rPr lang="fr-FR" dirty="0" err="1" smtClean="0"/>
              <a:t>Prefixe</a:t>
            </a:r>
            <a:r>
              <a:rPr lang="fr-FR" dirty="0" smtClean="0"/>
              <a:t> de clef</a:t>
            </a:r>
          </a:p>
          <a:p>
            <a:pPr lvl="1"/>
            <a:r>
              <a:rPr lang="fr-FR" dirty="0" smtClean="0"/>
              <a:t>section1:subSection2:key</a:t>
            </a:r>
          </a:p>
          <a:p>
            <a:r>
              <a:rPr lang="fr-FR" dirty="0" smtClean="0"/>
              <a:t>Sources multiples</a:t>
            </a:r>
          </a:p>
          <a:p>
            <a:pPr lvl="1"/>
            <a:r>
              <a:rPr lang="fr-FR" dirty="0" err="1" smtClean="0"/>
              <a:t>appConfig.json</a:t>
            </a:r>
            <a:endParaRPr lang="fr-FR" dirty="0" smtClean="0"/>
          </a:p>
          <a:p>
            <a:pPr lvl="1"/>
            <a:r>
              <a:rPr lang="fr-FR" dirty="0" err="1" smtClean="0"/>
              <a:t>appConfig.Environment.json</a:t>
            </a:r>
            <a:endParaRPr lang="fr-FR" dirty="0" smtClean="0"/>
          </a:p>
          <a:p>
            <a:pPr lvl="1"/>
            <a:r>
              <a:rPr lang="fr-FR" dirty="0" smtClean="0"/>
              <a:t>Ligne de commande</a:t>
            </a:r>
          </a:p>
          <a:p>
            <a:pPr lvl="1"/>
            <a:r>
              <a:rPr lang="fr-FR" dirty="0" smtClean="0"/>
              <a:t>Variables d’environnements</a:t>
            </a:r>
          </a:p>
          <a:p>
            <a:pPr lvl="1"/>
            <a:r>
              <a:rPr lang="fr-FR" dirty="0" smtClean="0"/>
              <a:t>…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789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Configuration basic exemple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r-FR" dirty="0"/>
              <a:t>section0:key0</a:t>
            </a:r>
          </a:p>
          <a:p>
            <a:r>
              <a:rPr lang="fr-FR" dirty="0"/>
              <a:t>section0:key1</a:t>
            </a:r>
          </a:p>
          <a:p>
            <a:r>
              <a:rPr lang="fr-FR" dirty="0"/>
              <a:t>section1:key0</a:t>
            </a:r>
          </a:p>
          <a:p>
            <a:r>
              <a:rPr lang="fr-FR" dirty="0"/>
              <a:t>section1:key1</a:t>
            </a:r>
          </a:p>
          <a:p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3050381"/>
            <a:ext cx="19050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88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Configuration </a:t>
            </a:r>
            <a:r>
              <a:rPr lang="fr-FR" dirty="0" err="1" smtClean="0"/>
              <a:t>concrete</a:t>
            </a:r>
            <a:r>
              <a:rPr lang="fr-FR" dirty="0" smtClean="0"/>
              <a:t> exemple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976287333"/>
              </p:ext>
            </p:extLst>
          </p:nvPr>
        </p:nvGraphicFramePr>
        <p:xfrm>
          <a:off x="3851920" y="2312988"/>
          <a:ext cx="4752528" cy="264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1295"/>
                <a:gridCol w="1351233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Clef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Valeur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Logging:LogLevel:Default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Information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Logging:LogLevel:Microsoft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Warning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Logging:LogLevel:Microsoft.Hosting.LifeTime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Information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AllowedHosts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*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MagGeneratorOptions:Seed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Teacher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err="1" smtClean="0"/>
                        <a:t>Realm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67544" y="2313432"/>
            <a:ext cx="3419856" cy="3493008"/>
          </a:xfrm>
        </p:spPr>
        <p:txBody>
          <a:bodyPr>
            <a:normAutofit fontScale="55000" lnSpcReduction="20000"/>
          </a:bodyPr>
          <a:lstStyle/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Logging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LogLevel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"Default"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"Information"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"Microsoft"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"Warning"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Microsoft.Hosting.Lifetime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"Information"</a:t>
            </a:r>
            <a:endParaRPr lang="fr-FR" dirty="0">
              <a:solidFill>
                <a:srgbClr val="000000"/>
              </a:solidFill>
              <a:latin typeface="Consolas"/>
            </a:endParaRP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}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},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AllowedHosts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"*"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MapGeneratorOptions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Seed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"Teacher </a:t>
            </a:r>
            <a:r>
              <a:rPr lang="fr-FR" dirty="0" err="1">
                <a:solidFill>
                  <a:srgbClr val="A31515"/>
                </a:solidFill>
                <a:latin typeface="Consolas"/>
              </a:rPr>
              <a:t>Realm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</a:t>
            </a:r>
            <a:endParaRPr lang="fr-FR" dirty="0">
              <a:solidFill>
                <a:srgbClr val="000000"/>
              </a:solidFill>
              <a:latin typeface="Consolas"/>
            </a:endParaRP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}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5325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Section exemples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936553761"/>
              </p:ext>
            </p:extLst>
          </p:nvPr>
        </p:nvGraphicFramePr>
        <p:xfrm>
          <a:off x="3851920" y="2060848"/>
          <a:ext cx="4752528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1295"/>
                <a:gridCol w="1351233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Clef (section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err="1" smtClean="0"/>
                        <a:t>Logging</a:t>
                      </a:r>
                      <a:r>
                        <a:rPr lang="fr-FR" sz="1600" baseline="0" dirty="0" smtClean="0"/>
                        <a:t>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Valeur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LogLevel:Default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Information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LogLevel:Microsoft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Warning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LogLevel:Microsoft.Hosting.LifeTime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Information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67544" y="2313432"/>
            <a:ext cx="3419856" cy="3493008"/>
          </a:xfrm>
        </p:spPr>
        <p:txBody>
          <a:bodyPr>
            <a:normAutofit fontScale="55000" lnSpcReduction="20000"/>
          </a:bodyPr>
          <a:lstStyle/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Logging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LogLevel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"Default"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"Information"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"Microsoft"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"Warning"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Microsoft.Hosting.Lifetime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"Information"</a:t>
            </a:r>
            <a:endParaRPr lang="fr-FR" dirty="0">
              <a:solidFill>
                <a:srgbClr val="000000"/>
              </a:solidFill>
              <a:latin typeface="Consolas"/>
            </a:endParaRP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}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},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AllowedHosts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"*"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MapGeneratorOptions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Seed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"Teacher </a:t>
            </a:r>
            <a:r>
              <a:rPr lang="fr-FR" dirty="0" err="1">
                <a:solidFill>
                  <a:srgbClr val="A31515"/>
                </a:solidFill>
                <a:latin typeface="Consolas"/>
              </a:rPr>
              <a:t>Realm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</a:t>
            </a:r>
            <a:endParaRPr lang="fr-FR" dirty="0">
              <a:solidFill>
                <a:srgbClr val="000000"/>
              </a:solidFill>
              <a:latin typeface="Consolas"/>
            </a:endParaRP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}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}</a:t>
            </a:r>
          </a:p>
        </p:txBody>
      </p:sp>
      <p:graphicFrame>
        <p:nvGraphicFramePr>
          <p:cNvPr id="5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7998517"/>
              </p:ext>
            </p:extLst>
          </p:nvPr>
        </p:nvGraphicFramePr>
        <p:xfrm>
          <a:off x="3851920" y="5301208"/>
          <a:ext cx="4752528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1295"/>
                <a:gridCol w="1351233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Clef (</a:t>
                      </a:r>
                      <a:r>
                        <a:rPr lang="fr-FR" sz="1600" dirty="0" err="1" smtClean="0"/>
                        <a:t>seciton</a:t>
                      </a:r>
                      <a:r>
                        <a:rPr lang="fr-FR" sz="1600" dirty="0" smtClean="0"/>
                        <a:t> </a:t>
                      </a:r>
                      <a:r>
                        <a:rPr lang="fr-FR" sz="1600" dirty="0" err="1" smtClean="0"/>
                        <a:t>MapGenneratorOptions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Valeur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MagGeneratorOptions:Seed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Teacher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err="1" smtClean="0"/>
                        <a:t>Realm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0779362"/>
              </p:ext>
            </p:extLst>
          </p:nvPr>
        </p:nvGraphicFramePr>
        <p:xfrm>
          <a:off x="3851920" y="3789040"/>
          <a:ext cx="475252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1295"/>
                <a:gridCol w="1351233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Clef (section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err="1" smtClean="0"/>
                        <a:t>Logging:LogLevel</a:t>
                      </a:r>
                      <a:r>
                        <a:rPr lang="fr-FR" sz="1600" baseline="0" dirty="0" smtClean="0"/>
                        <a:t>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Valeur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Default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Information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Microsoft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Warning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Microsoft.Hosting.LifeTime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Information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01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Section exemple: </a:t>
            </a:r>
            <a:r>
              <a:rPr lang="fr-FR" dirty="0" err="1" smtClean="0"/>
              <a:t>MapGeneratorOptions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132948305"/>
              </p:ext>
            </p:extLst>
          </p:nvPr>
        </p:nvGraphicFramePr>
        <p:xfrm>
          <a:off x="3851920" y="2312988"/>
          <a:ext cx="4752528" cy="264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1295"/>
                <a:gridCol w="1351233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Clef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Valeur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Logging:LogLevel:Default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Information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Logging:LogLevel:Microsoft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Warning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Logging:LogLevel:Microsoft.Hosting.LifeTime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Information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AllowedHosts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*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MagGeneratorOptions:Seed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Teacher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err="1" smtClean="0"/>
                        <a:t>Realm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67544" y="2313432"/>
            <a:ext cx="3419856" cy="3493008"/>
          </a:xfrm>
        </p:spPr>
        <p:txBody>
          <a:bodyPr>
            <a:normAutofit fontScale="55000" lnSpcReduction="20000"/>
          </a:bodyPr>
          <a:lstStyle/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Logging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LogLevel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"Default"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"Information"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"Microsoft"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"Warning"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Microsoft.Hosting.Lifetime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"Information"</a:t>
            </a:r>
            <a:endParaRPr lang="fr-FR" dirty="0">
              <a:solidFill>
                <a:srgbClr val="000000"/>
              </a:solidFill>
              <a:latin typeface="Consolas"/>
            </a:endParaRP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}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},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AllowedHosts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"*"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MapGeneratorOptions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Seed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"Teacher </a:t>
            </a:r>
            <a:r>
              <a:rPr lang="fr-FR" dirty="0" err="1">
                <a:solidFill>
                  <a:srgbClr val="A31515"/>
                </a:solidFill>
                <a:latin typeface="Consolas"/>
              </a:rPr>
              <a:t>Realm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</a:t>
            </a:r>
            <a:endParaRPr lang="fr-FR" dirty="0">
              <a:solidFill>
                <a:srgbClr val="000000"/>
              </a:solidFill>
              <a:latin typeface="Consolas"/>
            </a:endParaRP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}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643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Options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Injection de Configuration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679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Options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Classes contenant des paramètres</a:t>
            </a:r>
          </a:p>
          <a:p>
            <a:r>
              <a:rPr lang="fr-FR" dirty="0" smtClean="0"/>
              <a:t>Injectés par dépendance</a:t>
            </a:r>
          </a:p>
          <a:p>
            <a:r>
              <a:rPr lang="fr-FR" dirty="0" smtClean="0"/>
              <a:t>Peuvent facilement être liés à la config.</a:t>
            </a:r>
          </a:p>
          <a:p>
            <a:r>
              <a:rPr lang="fr-FR" dirty="0" smtClean="0"/>
              <a:t>Peuvent être rechargées</a:t>
            </a:r>
          </a:p>
          <a:p>
            <a:pPr lvl="1"/>
            <a:r>
              <a:rPr lang="fr-FR" dirty="0" smtClean="0"/>
              <a:t>A la demande</a:t>
            </a:r>
          </a:p>
          <a:p>
            <a:pPr lvl="1"/>
            <a:r>
              <a:rPr lang="fr-FR" dirty="0" smtClean="0"/>
              <a:t>A la modification (écoute)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589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Options – Interfaces injectées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IOptions</a:t>
            </a:r>
            <a:r>
              <a:rPr lang="fr-FR" dirty="0" smtClean="0"/>
              <a:t>&lt;</a:t>
            </a:r>
            <a:r>
              <a:rPr lang="fr-FR" dirty="0" err="1" smtClean="0"/>
              <a:t>TOption</a:t>
            </a:r>
            <a:r>
              <a:rPr lang="fr-FR" dirty="0" smtClean="0"/>
              <a:t>&gt;</a:t>
            </a:r>
          </a:p>
          <a:p>
            <a:pPr lvl="1"/>
            <a:r>
              <a:rPr lang="fr-FR" dirty="0" smtClean="0"/>
              <a:t>Peut retourner une classe </a:t>
            </a:r>
            <a:r>
              <a:rPr lang="fr-FR" dirty="0" err="1" smtClean="0"/>
              <a:t>Toption</a:t>
            </a:r>
            <a:endParaRPr lang="fr-FR" dirty="0" smtClean="0"/>
          </a:p>
          <a:p>
            <a:r>
              <a:rPr lang="fr-FR" dirty="0" err="1" smtClean="0"/>
              <a:t>IOptionsMonitor</a:t>
            </a:r>
            <a:r>
              <a:rPr lang="fr-FR" dirty="0" smtClean="0"/>
              <a:t>&lt;</a:t>
            </a:r>
            <a:r>
              <a:rPr lang="fr-FR" dirty="0" err="1" smtClean="0"/>
              <a:t>TOption</a:t>
            </a:r>
            <a:r>
              <a:rPr lang="fr-FR" dirty="0" smtClean="0"/>
              <a:t>&gt;</a:t>
            </a:r>
          </a:p>
          <a:p>
            <a:pPr lvl="1"/>
            <a:r>
              <a:rPr lang="fr-FR" dirty="0" smtClean="0"/>
              <a:t>Supporte en plus le rechargement</a:t>
            </a:r>
          </a:p>
          <a:p>
            <a:r>
              <a:rPr lang="fr-FR" dirty="0" err="1" smtClean="0"/>
              <a:t>IOptionsSnapshot</a:t>
            </a:r>
            <a:r>
              <a:rPr lang="fr-FR" dirty="0" smtClean="0"/>
              <a:t>&lt;</a:t>
            </a:r>
            <a:r>
              <a:rPr lang="fr-FR" dirty="0" err="1" smtClean="0"/>
              <a:t>TOption</a:t>
            </a:r>
            <a:r>
              <a:rPr lang="fr-FR" dirty="0" smtClean="0"/>
              <a:t>&gt;</a:t>
            </a:r>
          </a:p>
          <a:p>
            <a:pPr lvl="1"/>
            <a:r>
              <a:rPr lang="fr-FR" dirty="0" smtClean="0"/>
              <a:t>Ne recharge pas plusieurs fois par requête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482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Options – Configure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Dans </a:t>
            </a:r>
            <a:r>
              <a:rPr lang="fr-FR" dirty="0" err="1" smtClean="0"/>
              <a:t>ConfigureServices</a:t>
            </a:r>
            <a:r>
              <a:rPr lang="fr-FR" dirty="0" smtClean="0"/>
              <a:t>, appeler Configure</a:t>
            </a:r>
          </a:p>
          <a:p>
            <a:r>
              <a:rPr lang="fr-FR" dirty="0" smtClean="0"/>
              <a:t>Peut recevoir un délégué</a:t>
            </a:r>
          </a:p>
          <a:p>
            <a:pPr lvl="1"/>
            <a:r>
              <a:rPr lang="fr-FR" dirty="0" smtClean="0"/>
              <a:t>Initialise l’objet à la main</a:t>
            </a:r>
          </a:p>
          <a:p>
            <a:pPr lvl="1"/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Peut recevoir une section de configuration</a:t>
            </a:r>
          </a:p>
          <a:p>
            <a:pPr lvl="1"/>
            <a:r>
              <a:rPr lang="fr-FR" dirty="0" smtClean="0"/>
              <a:t>Branche l’option dessus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" t="37124" r="48149" b="12382"/>
          <a:stretch/>
        </p:blipFill>
        <p:spPr bwMode="auto">
          <a:xfrm>
            <a:off x="1907704" y="3746849"/>
            <a:ext cx="4362670" cy="9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661248"/>
            <a:ext cx="541972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82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Options – Exemple de configure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539552" y="2132856"/>
            <a:ext cx="3419856" cy="3493008"/>
          </a:xfrm>
        </p:spPr>
        <p:txBody>
          <a:bodyPr>
            <a:normAutofit fontScale="55000" lnSpcReduction="20000"/>
          </a:bodyPr>
          <a:lstStyle/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Logging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LogLevel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"Default"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"Information"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"Microsoft"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"Warning"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Microsoft.Hosting.Lifetime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"Information"</a:t>
            </a:r>
            <a:endParaRPr lang="fr-FR" dirty="0">
              <a:solidFill>
                <a:srgbClr val="000000"/>
              </a:solidFill>
              <a:latin typeface="Consolas"/>
            </a:endParaRP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}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},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AllowedHosts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"*"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,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MapGeneratorOptions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{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 err="1">
                <a:solidFill>
                  <a:srgbClr val="2E75B6"/>
                </a:solidFill>
                <a:latin typeface="Consolas"/>
              </a:rPr>
              <a:t>Seed</a:t>
            </a:r>
            <a:r>
              <a:rPr lang="fr-FR" dirty="0">
                <a:solidFill>
                  <a:srgbClr val="2E75B6"/>
                </a:solidFill>
                <a:latin typeface="Consolas"/>
              </a:rPr>
              <a:t>"</a:t>
            </a:r>
            <a:r>
              <a:rPr lang="fr-FR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"Teacher </a:t>
            </a:r>
            <a:r>
              <a:rPr lang="fr-FR" dirty="0" err="1">
                <a:solidFill>
                  <a:srgbClr val="A31515"/>
                </a:solidFill>
                <a:latin typeface="Consolas"/>
              </a:rPr>
              <a:t>Realm</a:t>
            </a:r>
            <a:r>
              <a:rPr lang="fr-FR" dirty="0">
                <a:solidFill>
                  <a:srgbClr val="A31515"/>
                </a:solidFill>
                <a:latin typeface="Consolas"/>
              </a:rPr>
              <a:t>"</a:t>
            </a:r>
            <a:endParaRPr lang="fr-FR" dirty="0">
              <a:solidFill>
                <a:srgbClr val="000000"/>
              </a:solidFill>
              <a:latin typeface="Consolas"/>
            </a:endParaRP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  }</a:t>
            </a:r>
          </a:p>
          <a:p>
            <a:pPr marL="68580" indent="0">
              <a:buNone/>
            </a:pPr>
            <a:r>
              <a:rPr lang="fr-FR" dirty="0">
                <a:solidFill>
                  <a:srgbClr val="000000"/>
                </a:solidFill>
                <a:latin typeface="Consolas"/>
              </a:rPr>
              <a:t>}</a:t>
            </a:r>
            <a:endParaRPr lang="fr-FR" dirty="0">
              <a:solidFill>
                <a:srgbClr val="000000"/>
              </a:solidFill>
              <a:latin typeface="Consolas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844824"/>
            <a:ext cx="4815535" cy="98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221707"/>
            <a:ext cx="307657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041" y="4869160"/>
            <a:ext cx="48387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04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Options – </a:t>
            </a:r>
            <a:r>
              <a:rPr lang="fr-FR" dirty="0" err="1" smtClean="0"/>
              <a:t>AddOptions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Finit par un Configure</a:t>
            </a:r>
          </a:p>
          <a:p>
            <a:r>
              <a:rPr lang="fr-FR" dirty="0" smtClean="0"/>
              <a:t>Permet d’ajouter d’autres étapes</a:t>
            </a:r>
          </a:p>
          <a:p>
            <a:pPr lvl="1"/>
            <a:r>
              <a:rPr lang="fr-FR" dirty="0" smtClean="0"/>
              <a:t>Validation des valeurs</a:t>
            </a:r>
          </a:p>
          <a:p>
            <a:pPr lvl="1"/>
            <a:r>
              <a:rPr lang="fr-FR" dirty="0" smtClean="0"/>
              <a:t>Résolution d’autre services</a:t>
            </a:r>
          </a:p>
          <a:p>
            <a:r>
              <a:rPr lang="fr-FR" dirty="0" smtClean="0"/>
              <a:t>Généralement peu utile autrement</a:t>
            </a:r>
          </a:p>
        </p:txBody>
      </p:sp>
    </p:spTree>
    <p:extLst>
      <p:ext uri="{BB962C8B-B14F-4D97-AF65-F5344CB8AC3E}">
        <p14:creationId xmlns:p14="http://schemas.microsoft.com/office/powerpoint/2010/main" val="187537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Prochain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09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le </a:t>
            </a:r>
            <a:r>
              <a:rPr lang="fr-FR" dirty="0" smtClean="0"/>
              <a:t>06/12 au </a:t>
            </a:r>
            <a:r>
              <a:rPr lang="fr-FR" dirty="0"/>
              <a:t>matin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Lectures </a:t>
            </a:r>
            <a:r>
              <a:rPr lang="fr-FR" dirty="0" smtClean="0"/>
              <a:t>obligatoires</a:t>
            </a:r>
          </a:p>
          <a:p>
            <a:pPr lvl="1"/>
            <a:r>
              <a:rPr lang="fr-FR" dirty="0" smtClean="0">
                <a:hlinkClick r:id="rId2"/>
              </a:rPr>
              <a:t>Injection de dépendance</a:t>
            </a:r>
            <a:endParaRPr lang="fr-FR" dirty="0"/>
          </a:p>
          <a:p>
            <a:pPr lvl="1"/>
            <a:r>
              <a:rPr lang="fr-FR" dirty="0" smtClean="0">
                <a:hlinkClick r:id="rId3"/>
              </a:rPr>
              <a:t>Middleware</a:t>
            </a:r>
            <a:endParaRPr lang="fr-FR" dirty="0" smtClean="0"/>
          </a:p>
          <a:p>
            <a:pPr lvl="1"/>
            <a:r>
              <a:rPr lang="fr-FR" dirty="0" smtClean="0">
                <a:hlinkClick r:id="rId4"/>
              </a:rPr>
              <a:t>Configuration</a:t>
            </a:r>
            <a:endParaRPr lang="fr-FR" dirty="0" smtClean="0"/>
          </a:p>
          <a:p>
            <a:pPr lvl="2"/>
            <a:r>
              <a:rPr lang="fr-FR" dirty="0" smtClean="0"/>
              <a:t>Du début jusqu’à "</a:t>
            </a:r>
            <a:r>
              <a:rPr lang="en-US" dirty="0" smtClean="0"/>
              <a:t>Configure </a:t>
            </a:r>
            <a:r>
              <a:rPr lang="en-US" dirty="0"/>
              <a:t>the host builder with </a:t>
            </a:r>
            <a:r>
              <a:rPr lang="en-US" dirty="0" err="1" smtClean="0"/>
              <a:t>ConfigureHostConfiguration</a:t>
            </a:r>
            <a:r>
              <a:rPr lang="en-US" dirty="0" smtClean="0"/>
              <a:t>“</a:t>
            </a:r>
          </a:p>
          <a:p>
            <a:pPr lvl="2"/>
            <a:r>
              <a:rPr lang="en-US" dirty="0" smtClean="0"/>
              <a:t>JSON </a:t>
            </a:r>
            <a:r>
              <a:rPr lang="en-US" dirty="0" smtClean="0"/>
              <a:t>Configuration Provider</a:t>
            </a:r>
          </a:p>
          <a:p>
            <a:pPr lvl="2"/>
            <a:r>
              <a:rPr lang="en-US" dirty="0" smtClean="0"/>
              <a:t>De </a:t>
            </a:r>
            <a:r>
              <a:rPr lang="en-US" dirty="0" err="1" smtClean="0"/>
              <a:t>GetValue</a:t>
            </a:r>
            <a:r>
              <a:rPr lang="en-US" dirty="0" smtClean="0"/>
              <a:t> à </a:t>
            </a:r>
            <a:r>
              <a:rPr lang="fr-FR" dirty="0" err="1" smtClean="0"/>
              <a:t>Bind</a:t>
            </a:r>
            <a:r>
              <a:rPr lang="fr-FR" dirty="0" smtClean="0"/>
              <a:t> to an Object Graph</a:t>
            </a:r>
          </a:p>
          <a:p>
            <a:pPr lvl="1"/>
            <a:r>
              <a:rPr lang="fr-FR" dirty="0" smtClean="0">
                <a:hlinkClick r:id="rId5"/>
              </a:rPr>
              <a:t>Options</a:t>
            </a:r>
            <a:endParaRPr lang="fr-FR" dirty="0" smtClean="0"/>
          </a:p>
          <a:p>
            <a:r>
              <a:rPr lang="fr-FR" dirty="0" smtClean="0"/>
              <a:t>Projet</a:t>
            </a:r>
            <a:endParaRPr lang="fr-FR" dirty="0"/>
          </a:p>
          <a:p>
            <a:pPr lvl="1"/>
            <a:r>
              <a:rPr lang="fr-FR" dirty="0"/>
              <a:t>Version </a:t>
            </a:r>
            <a:r>
              <a:rPr lang="fr-FR" dirty="0" smtClean="0"/>
              <a:t>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547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2" ma:contentTypeDescription="Crée un document." ma:contentTypeScope="" ma:versionID="11e55d90df00a2596c1d020009f3bd2f">
  <xsd:schema xmlns:xsd="http://www.w3.org/2001/XMLSchema" xmlns:xs="http://www.w3.org/2001/XMLSchema" xmlns:p="http://schemas.microsoft.com/office/2006/metadata/properties" xmlns:ns2="0fcc2a72-a917-4b9b-b46a-6b503876942d" targetNamespace="http://schemas.microsoft.com/office/2006/metadata/properties" ma:root="true" ma:fieldsID="09fcc3def0216f3797c58985b64e1f84" ns2:_="">
    <xsd:import namespace="0fcc2a72-a917-4b9b-b46a-6b5038769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c2a72-a917-4b9b-b46a-6b5038769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5731355-8931-4ADC-8B96-0E999C70DA11}"/>
</file>

<file path=customXml/itemProps2.xml><?xml version="1.0" encoding="utf-8"?>
<ds:datastoreItem xmlns:ds="http://schemas.openxmlformats.org/officeDocument/2006/customXml" ds:itemID="{3CD660BA-EA37-4AC0-9844-80195865737D}"/>
</file>

<file path=customXml/itemProps3.xml><?xml version="1.0" encoding="utf-8"?>
<ds:datastoreItem xmlns:ds="http://schemas.openxmlformats.org/officeDocument/2006/customXml" ds:itemID="{A5A2FE1B-D5DA-4613-AF5E-7BB0D8AF50F4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948</TotalTime>
  <Words>843</Words>
  <Application>Microsoft Office PowerPoint</Application>
  <PresentationFormat>Affichage à l'écran (4:3)</PresentationFormat>
  <Paragraphs>268</Paragraphs>
  <Slides>38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39" baseType="lpstr">
      <vt:lpstr>Austin</vt:lpstr>
      <vt:lpstr>C# / .Net</vt:lpstr>
      <vt:lpstr>Planning du cours</vt:lpstr>
      <vt:lpstr>Objectifs et buts</vt:lpstr>
      <vt:lpstr>Déroulé</vt:lpstr>
      <vt:lpstr>Quelques oublis</vt:lpstr>
      <vt:lpstr>Surcharge d’opérateurs</vt:lpstr>
      <vt:lpstr>Indexeurs</vt:lpstr>
      <vt:lpstr>Indexeurs</vt:lpstr>
      <vt:lpstr>Indexeurs – Implication</vt:lpstr>
      <vt:lpstr>Opérateurs implicit et explicit</vt:lpstr>
      <vt:lpstr>Opérateurs implicit – Implication</vt:lpstr>
      <vt:lpstr>Architecture</vt:lpstr>
      <vt:lpstr>Objectifs</vt:lpstr>
      <vt:lpstr>Côté utilisateur</vt:lpstr>
      <vt:lpstr>Côté données</vt:lpstr>
      <vt:lpstr>Clean Architecture</vt:lpstr>
      <vt:lpstr>Domain Driven Design</vt:lpstr>
      <vt:lpstr>Pause</vt:lpstr>
      <vt:lpstr>Injection de dépendance</vt:lpstr>
      <vt:lpstr>Injection de Dépendance</vt:lpstr>
      <vt:lpstr>Conteneur</vt:lpstr>
      <vt:lpstr>Fournisseur de Service (IServiceProvider)</vt:lpstr>
      <vt:lpstr>Durées de vie</vt:lpstr>
      <vt:lpstr>Tests d’intégration</vt:lpstr>
      <vt:lpstr>Configuration</vt:lpstr>
      <vt:lpstr>Configuration</vt:lpstr>
      <vt:lpstr>Configuration basic exemple</vt:lpstr>
      <vt:lpstr>Configuration concrete exemple</vt:lpstr>
      <vt:lpstr>Section exemples</vt:lpstr>
      <vt:lpstr>Section exemple: MapGeneratorOptions</vt:lpstr>
      <vt:lpstr>Options</vt:lpstr>
      <vt:lpstr>Options</vt:lpstr>
      <vt:lpstr>Options – Interfaces injectées</vt:lpstr>
      <vt:lpstr>Options – Configure</vt:lpstr>
      <vt:lpstr>Options – Exemple de configure</vt:lpstr>
      <vt:lpstr>Options – AddOptions</vt:lpstr>
      <vt:lpstr>Prochain cours</vt:lpstr>
      <vt:lpstr>Pour le 06/12 au matin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270</cp:revision>
  <dcterms:created xsi:type="dcterms:W3CDTF">2014-09-14T16:55:33Z</dcterms:created>
  <dcterms:modified xsi:type="dcterms:W3CDTF">2019-11-28T17:17:38Z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