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5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1"/>
  </p:notesMasterIdLst>
  <p:sldIdLst>
    <p:sldId id="256" r:id="rId2"/>
    <p:sldId id="303" r:id="rId3"/>
    <p:sldId id="304" r:id="rId4"/>
    <p:sldId id="305" r:id="rId5"/>
    <p:sldId id="472" r:id="rId6"/>
    <p:sldId id="474" r:id="rId7"/>
    <p:sldId id="475" r:id="rId8"/>
    <p:sldId id="476" r:id="rId9"/>
    <p:sldId id="477" r:id="rId10"/>
    <p:sldId id="473" r:id="rId11"/>
    <p:sldId id="478" r:id="rId12"/>
    <p:sldId id="479" r:id="rId13"/>
    <p:sldId id="480" r:id="rId14"/>
    <p:sldId id="451" r:id="rId15"/>
    <p:sldId id="452" r:id="rId16"/>
    <p:sldId id="453" r:id="rId17"/>
    <p:sldId id="454" r:id="rId18"/>
    <p:sldId id="481" r:id="rId19"/>
    <p:sldId id="470" r:id="rId20"/>
    <p:sldId id="455" r:id="rId21"/>
    <p:sldId id="456" r:id="rId22"/>
    <p:sldId id="457" r:id="rId23"/>
    <p:sldId id="458" r:id="rId24"/>
    <p:sldId id="459" r:id="rId25"/>
    <p:sldId id="460" r:id="rId26"/>
    <p:sldId id="461" r:id="rId27"/>
    <p:sldId id="462" r:id="rId28"/>
    <p:sldId id="463" r:id="rId29"/>
    <p:sldId id="464" r:id="rId30"/>
    <p:sldId id="465" r:id="rId31"/>
    <p:sldId id="466" r:id="rId32"/>
    <p:sldId id="467" r:id="rId33"/>
    <p:sldId id="468" r:id="rId34"/>
    <p:sldId id="483" r:id="rId35"/>
    <p:sldId id="450" r:id="rId36"/>
    <p:sldId id="482" r:id="rId37"/>
    <p:sldId id="469" r:id="rId38"/>
    <p:sldId id="436" r:id="rId39"/>
    <p:sldId id="437" r:id="rId4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31E5A1-073A-4265-9224-A6701D2D9C70}" v="6" dt="2018-10-05T12:12:52.2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010" autoAdjust="0"/>
  </p:normalViewPr>
  <p:slideViewPr>
    <p:cSldViewPr>
      <p:cViewPr varScale="1">
        <p:scale>
          <a:sx n="102" d="100"/>
          <a:sy n="102" d="100"/>
        </p:scale>
        <p:origin x="-23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29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61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6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62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ouard Paumier" userId="aae6e511fd40814a" providerId="LiveId" clId="{1AD53821-EAD2-437E-A7A2-143302FAE2FA}"/>
    <pc:docChg chg="undo custSel addSld delSld modSld sldOrd">
      <pc:chgData name="Edouard Paumier" userId="aae6e511fd40814a" providerId="LiveId" clId="{1AD53821-EAD2-437E-A7A2-143302FAE2FA}" dt="2018-09-19T06:23:10.833" v="479"/>
      <pc:docMkLst>
        <pc:docMk/>
      </pc:docMkLst>
      <pc:sldChg chg="modSp">
        <pc:chgData name="Edouard Paumier" userId="aae6e511fd40814a" providerId="LiveId" clId="{1AD53821-EAD2-437E-A7A2-143302FAE2FA}" dt="2018-09-19T05:41:12.793" v="62" actId="6549"/>
        <pc:sldMkLst>
          <pc:docMk/>
          <pc:sldMk cId="1388426200" sldId="310"/>
        </pc:sldMkLst>
        <pc:spChg chg="mod">
          <ac:chgData name="Edouard Paumier" userId="aae6e511fd40814a" providerId="LiveId" clId="{1AD53821-EAD2-437E-A7A2-143302FAE2FA}" dt="2018-09-19T05:41:12.793" v="62" actId="6549"/>
          <ac:spMkLst>
            <pc:docMk/>
            <pc:sldMk cId="1388426200" sldId="310"/>
            <ac:spMk id="2" creationId="{00000000-0000-0000-0000-000000000000}"/>
          </ac:spMkLst>
        </pc:spChg>
      </pc:sldChg>
    </pc:docChg>
  </pc:docChgLst>
  <pc:docChgLst>
    <pc:chgData name="Edouard Paumier" userId="aae6e511fd40814a" providerId="LiveId" clId="{3B7E98AC-96C6-401A-A4D9-4F6D6AE1E084}"/>
    <pc:docChg chg="undo custSel addSld delSld modSld sldOrd">
      <pc:chgData name="Edouard Paumier" userId="aae6e511fd40814a" providerId="LiveId" clId="{3B7E98AC-96C6-401A-A4D9-4F6D6AE1E084}" dt="2018-09-06T12:20:34.599" v="435" actId="2696"/>
      <pc:docMkLst>
        <pc:docMk/>
      </pc:docMkLst>
      <pc:sldChg chg="add">
        <pc:chgData name="Edouard Paumier" userId="aae6e511fd40814a" providerId="LiveId" clId="{3B7E98AC-96C6-401A-A4D9-4F6D6AE1E084}" dt="2018-09-05T20:02:42.656" v="210"/>
        <pc:sldMkLst>
          <pc:docMk/>
          <pc:sldMk cId="2130715291" sldId="303"/>
        </pc:sldMkLst>
      </pc:sldChg>
    </pc:docChg>
  </pc:docChgLst>
  <pc:docChgLst>
    <pc:chgData name="Edouard Paumier" userId="aae6e511fd40814a" providerId="LiveId" clId="{6631E5A1-073A-4265-9224-A6701D2D9C70}"/>
    <pc:docChg chg="modSld">
      <pc:chgData name="Edouard Paumier" userId="aae6e511fd40814a" providerId="LiveId" clId="{6631E5A1-073A-4265-9224-A6701D2D9C70}" dt="2018-10-05T12:12:52.299" v="5" actId="20577"/>
      <pc:docMkLst>
        <pc:docMk/>
      </pc:docMkLst>
      <pc:sldChg chg="modSp">
        <pc:chgData name="Edouard Paumier" userId="aae6e511fd40814a" providerId="LiveId" clId="{6631E5A1-073A-4265-9224-A6701D2D9C70}" dt="2018-10-05T12:12:52.299" v="5" actId="20577"/>
        <pc:sldMkLst>
          <pc:docMk/>
          <pc:sldMk cId="1987474628" sldId="305"/>
        </pc:sldMkLst>
        <pc:spChg chg="mod">
          <ac:chgData name="Edouard Paumier" userId="aae6e511fd40814a" providerId="LiveId" clId="{6631E5A1-073A-4265-9224-A6701D2D9C70}" dt="2018-10-05T12:12:52.299" v="5" actId="20577"/>
          <ac:spMkLst>
            <pc:docMk/>
            <pc:sldMk cId="1987474628" sldId="305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4263DB-2158-4768-9284-5936977B7246}" type="datetimeFigureOut">
              <a:rPr lang="fr-FR" smtClean="0"/>
              <a:t>06/12/2019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AEBEA-9D41-4687-A037-4336F6FDA1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280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47F2F25-26EA-4D97-B9BE-A84390381954}" type="datetimeFigureOut">
              <a:rPr lang="fr-FR" smtClean="0"/>
              <a:t>06/12/2019</a:t>
            </a:fld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06/12/2019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06/12/2019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06/12/2019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06/12/2019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06/12/2019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06/12/2019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06/12/2019</a:t>
            </a:fld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06/12/2019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06/12/2019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06/12/2019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47F2F25-26EA-4D97-B9BE-A84390381954}" type="datetimeFigureOut">
              <a:rPr lang="fr-FR" smtClean="0"/>
              <a:t>06/12/2019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aspnet/core/fundamentals/http-requests?view=aspnetcore-3.1" TargetMode="External"/><Relationship Id="rId2" Type="http://schemas.openxmlformats.org/officeDocument/2006/relationships/hyperlink" Target="https://docs.microsoft.com/en-us/dotnet/architecture/microservices/implement-resilient-applications/use-httpclientfactory-to-implement-resilient-http-request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odetinkerer.com/2015/12/04/choosing-an-http-status-code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C# / .Net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Micro services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952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Planning du cours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071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Objectifs et buts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Savoir appeler une API distante</a:t>
            </a:r>
          </a:p>
          <a:p>
            <a:endParaRPr lang="fr-FR" dirty="0" smtClean="0"/>
          </a:p>
          <a:p>
            <a:r>
              <a:rPr lang="fr-FR" dirty="0" smtClean="0"/>
              <a:t>Comprendre comment une application est livrée</a:t>
            </a:r>
            <a:endParaRPr lang="fr-FR" dirty="0"/>
          </a:p>
          <a:p>
            <a:endParaRPr lang="fr-FR" dirty="0"/>
          </a:p>
          <a:p>
            <a:r>
              <a:rPr lang="fr-FR" dirty="0" smtClean="0"/>
              <a:t>Savoir compiler une application en Docker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356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Déroulé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T1</a:t>
            </a:r>
          </a:p>
          <a:p>
            <a:pPr lvl="1"/>
            <a:r>
              <a:rPr lang="fr-FR" dirty="0"/>
              <a:t>Séance Q/R : C# &amp; Projet</a:t>
            </a:r>
          </a:p>
          <a:p>
            <a:pPr lvl="1"/>
            <a:r>
              <a:rPr lang="fr-FR" dirty="0" err="1"/>
              <a:t>HttpClientFactory</a:t>
            </a:r>
            <a:endParaRPr lang="fr-FR" dirty="0"/>
          </a:p>
          <a:p>
            <a:pPr lvl="1"/>
            <a:r>
              <a:rPr lang="fr-FR" dirty="0" err="1"/>
              <a:t>dotnet</a:t>
            </a:r>
            <a:r>
              <a:rPr lang="fr-FR" dirty="0"/>
              <a:t> </a:t>
            </a:r>
            <a:r>
              <a:rPr lang="fr-FR" dirty="0" err="1"/>
              <a:t>publish</a:t>
            </a:r>
            <a:endParaRPr lang="fr-FR" dirty="0" smtClean="0"/>
          </a:p>
          <a:p>
            <a:r>
              <a:rPr lang="fr-FR" dirty="0" smtClean="0"/>
              <a:t>T2</a:t>
            </a:r>
          </a:p>
          <a:p>
            <a:pPr lvl="1"/>
            <a:r>
              <a:rPr lang="fr-FR" dirty="0" smtClean="0"/>
              <a:t>Docker</a:t>
            </a:r>
          </a:p>
          <a:p>
            <a:r>
              <a:rPr lang="fr-FR" dirty="0" smtClean="0"/>
              <a:t>T3</a:t>
            </a:r>
          </a:p>
          <a:p>
            <a:pPr lvl="1"/>
            <a:r>
              <a:rPr lang="fr-FR" dirty="0" smtClean="0"/>
              <a:t>Temps libre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747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HttpClient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906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3F56830-8A34-4C55-A342-FDF64DB6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HttpClient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22C212E-E775-4190-9194-03B1F1436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Peut lancer des requêtes sortantes</a:t>
            </a:r>
          </a:p>
          <a:p>
            <a:pPr lvl="1"/>
            <a:r>
              <a:rPr lang="fr-FR" dirty="0" err="1" smtClean="0"/>
              <a:t>SendAsync</a:t>
            </a:r>
            <a:r>
              <a:rPr lang="fr-FR" dirty="0" smtClean="0"/>
              <a:t> envoi une requête</a:t>
            </a:r>
          </a:p>
          <a:p>
            <a:pPr lvl="1"/>
            <a:r>
              <a:rPr lang="fr-FR" dirty="0" err="1" smtClean="0"/>
              <a:t>Get</a:t>
            </a:r>
            <a:r>
              <a:rPr lang="fr-FR" dirty="0" smtClean="0"/>
              <a:t>/Post/Put/</a:t>
            </a:r>
            <a:r>
              <a:rPr lang="fr-FR" dirty="0" err="1" smtClean="0"/>
              <a:t>Delete</a:t>
            </a:r>
            <a:r>
              <a:rPr lang="fr-FR" dirty="0" smtClean="0"/>
              <a:t>/…</a:t>
            </a:r>
            <a:r>
              <a:rPr lang="fr-FR" dirty="0" err="1" smtClean="0"/>
              <a:t>Async</a:t>
            </a:r>
            <a:r>
              <a:rPr lang="fr-FR" dirty="0" smtClean="0"/>
              <a:t> = Alias</a:t>
            </a:r>
          </a:p>
          <a:p>
            <a:pPr lvl="2"/>
            <a:r>
              <a:rPr lang="fr-FR" dirty="0" smtClean="0"/>
              <a:t>Crée un message et l’envoi dans la foulée</a:t>
            </a:r>
          </a:p>
          <a:p>
            <a:r>
              <a:rPr lang="fr-FR" dirty="0" smtClean="0"/>
              <a:t>Embarque un </a:t>
            </a:r>
            <a:r>
              <a:rPr lang="fr-FR" dirty="0" err="1" smtClean="0"/>
              <a:t>HttpClientHandler</a:t>
            </a:r>
            <a:endParaRPr lang="fr-FR" dirty="0" smtClean="0"/>
          </a:p>
          <a:p>
            <a:pPr lvl="1"/>
            <a:r>
              <a:rPr lang="fr-FR" dirty="0" smtClean="0"/>
              <a:t>Propriétaire d’un pool de </a:t>
            </a:r>
            <a:r>
              <a:rPr lang="fr-FR" dirty="0" err="1" smtClean="0"/>
              <a:t>connection</a:t>
            </a:r>
            <a:r>
              <a:rPr lang="fr-FR" dirty="0" smtClean="0"/>
              <a:t> TCP</a:t>
            </a:r>
          </a:p>
          <a:p>
            <a:pPr lvl="1"/>
            <a:r>
              <a:rPr lang="fr-FR" dirty="0" smtClean="0"/>
              <a:t>Dispose ferme ce pool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36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3F56830-8A34-4C55-A342-FDF64DB6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HttpRequestMessage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22C212E-E775-4190-9194-03B1F1436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Représente une requête sortantes</a:t>
            </a:r>
          </a:p>
          <a:p>
            <a:pPr lvl="1"/>
            <a:r>
              <a:rPr lang="fr-FR" dirty="0" smtClean="0"/>
              <a:t>Method et Uri</a:t>
            </a:r>
          </a:p>
          <a:p>
            <a:pPr lvl="1"/>
            <a:r>
              <a:rPr lang="fr-FR" dirty="0" smtClean="0"/>
              <a:t>Headers</a:t>
            </a:r>
          </a:p>
          <a:p>
            <a:pPr lvl="1"/>
            <a:r>
              <a:rPr lang="fr-FR" dirty="0" smtClean="0"/>
              <a:t>Content pour le Body</a:t>
            </a:r>
          </a:p>
          <a:p>
            <a:pPr lvl="2"/>
            <a:r>
              <a:rPr lang="fr-FR" dirty="0" err="1" smtClean="0"/>
              <a:t>ObjectContent</a:t>
            </a:r>
            <a:r>
              <a:rPr lang="fr-FR" dirty="0" smtClean="0"/>
              <a:t> pour un contenu à sérialiser</a:t>
            </a:r>
          </a:p>
          <a:p>
            <a:pPr lvl="2"/>
            <a:r>
              <a:rPr lang="fr-FR" dirty="0" smtClean="0"/>
              <a:t>Headers lié au Body</a:t>
            </a:r>
          </a:p>
          <a:p>
            <a:r>
              <a:rPr lang="fr-FR" dirty="0" smtClean="0"/>
              <a:t>Dispose libère les ressources</a:t>
            </a:r>
          </a:p>
          <a:p>
            <a:pPr lvl="1"/>
            <a:r>
              <a:rPr lang="fr-FR" dirty="0" smtClean="0"/>
              <a:t>Dispose le Content</a:t>
            </a:r>
          </a:p>
          <a:p>
            <a:pPr lvl="1"/>
            <a:r>
              <a:rPr lang="fr-FR" dirty="0" smtClean="0"/>
              <a:t>Empêche l’usage de l’objet</a:t>
            </a:r>
          </a:p>
        </p:txBody>
      </p:sp>
    </p:spTree>
    <p:extLst>
      <p:ext uri="{BB962C8B-B14F-4D97-AF65-F5344CB8AC3E}">
        <p14:creationId xmlns:p14="http://schemas.microsoft.com/office/powerpoint/2010/main" val="120469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3F56830-8A34-4C55-A342-FDF64DB6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HttpResponseMessage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22C212E-E775-4190-9194-03B1F1436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Représente une requête sortantes</a:t>
            </a:r>
          </a:p>
          <a:p>
            <a:pPr lvl="1"/>
            <a:r>
              <a:rPr lang="fr-FR" dirty="0" err="1" smtClean="0"/>
              <a:t>StatusCode</a:t>
            </a:r>
            <a:endParaRPr lang="fr-FR" dirty="0" smtClean="0"/>
          </a:p>
          <a:p>
            <a:pPr lvl="1"/>
            <a:r>
              <a:rPr lang="fr-FR" dirty="0" smtClean="0"/>
              <a:t>Headers</a:t>
            </a:r>
          </a:p>
          <a:p>
            <a:pPr lvl="1"/>
            <a:r>
              <a:rPr lang="fr-FR" dirty="0" smtClean="0"/>
              <a:t>Content pour le Body</a:t>
            </a:r>
          </a:p>
          <a:p>
            <a:pPr lvl="2"/>
            <a:r>
              <a:rPr lang="fr-FR" dirty="0" err="1" smtClean="0"/>
              <a:t>ObjectContent</a:t>
            </a:r>
            <a:r>
              <a:rPr lang="fr-FR" dirty="0" smtClean="0"/>
              <a:t> pour un contenu à sérialiser</a:t>
            </a:r>
          </a:p>
          <a:p>
            <a:pPr lvl="2"/>
            <a:r>
              <a:rPr lang="fr-FR" dirty="0" smtClean="0"/>
              <a:t>Headers lié au Body</a:t>
            </a:r>
          </a:p>
          <a:p>
            <a:r>
              <a:rPr lang="fr-FR" dirty="0" smtClean="0"/>
              <a:t>Dispose libère les ressources</a:t>
            </a:r>
          </a:p>
          <a:p>
            <a:pPr lvl="1"/>
            <a:r>
              <a:rPr lang="fr-FR" dirty="0" smtClean="0"/>
              <a:t>Dispose le Content = libère le Socket HTTP</a:t>
            </a:r>
          </a:p>
          <a:p>
            <a:pPr lvl="1"/>
            <a:r>
              <a:rPr lang="fr-FR" dirty="0" smtClean="0"/>
              <a:t>Empêche l’usage de l’objet</a:t>
            </a:r>
          </a:p>
        </p:txBody>
      </p:sp>
    </p:spTree>
    <p:extLst>
      <p:ext uri="{BB962C8B-B14F-4D97-AF65-F5344CB8AC3E}">
        <p14:creationId xmlns:p14="http://schemas.microsoft.com/office/powerpoint/2010/main" val="37371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265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HttpClientFactory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709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3F56830-8A34-4C55-A342-FDF64DB6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HttpClientFactory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22C212E-E775-4190-9194-03B1F1436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Gère tout seul un pool de </a:t>
            </a:r>
            <a:r>
              <a:rPr lang="fr-FR" dirty="0" err="1" smtClean="0"/>
              <a:t>HttpClientHandler</a:t>
            </a:r>
            <a:endParaRPr lang="fr-FR" dirty="0" smtClean="0"/>
          </a:p>
          <a:p>
            <a:pPr lvl="1"/>
            <a:r>
              <a:rPr lang="fr-FR" dirty="0" smtClean="0"/>
              <a:t>Evite les problèmes de sockets épuisés</a:t>
            </a:r>
          </a:p>
          <a:p>
            <a:pPr lvl="1"/>
            <a:r>
              <a:rPr lang="fr-FR" dirty="0" smtClean="0"/>
              <a:t>Relance périodiquement une résolution DNS</a:t>
            </a:r>
          </a:p>
          <a:p>
            <a:r>
              <a:rPr lang="fr-FR" dirty="0" smtClean="0"/>
              <a:t>Utilisation basique via le DI</a:t>
            </a:r>
          </a:p>
          <a:p>
            <a:pPr lvl="1"/>
            <a:r>
              <a:rPr lang="fr-FR" dirty="0" err="1" smtClean="0"/>
              <a:t>AddHttpClient</a:t>
            </a:r>
            <a:r>
              <a:rPr lang="fr-FR" dirty="0" smtClean="0"/>
              <a:t>()</a:t>
            </a:r>
          </a:p>
          <a:p>
            <a:pPr lvl="1"/>
            <a:r>
              <a:rPr lang="fr-FR" dirty="0" smtClean="0"/>
              <a:t>Recevoir </a:t>
            </a:r>
            <a:r>
              <a:rPr lang="fr-FR" dirty="0" err="1" smtClean="0"/>
              <a:t>IHttpClientFactory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54771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3F56830-8A34-4C55-A342-FDF64DB6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HttpClientFactory</a:t>
            </a:r>
            <a:r>
              <a:rPr lang="fr-FR" dirty="0" smtClean="0"/>
              <a:t> </a:t>
            </a:r>
            <a:r>
              <a:rPr lang="fr-FR" dirty="0" err="1" smtClean="0"/>
              <a:t>typed</a:t>
            </a:r>
            <a:r>
              <a:rPr lang="fr-FR" dirty="0" smtClean="0"/>
              <a:t> DI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22C212E-E775-4190-9194-03B1F1436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Facilite la création et la configuration hors de la classe utilisatrice</a:t>
            </a:r>
          </a:p>
          <a:p>
            <a:pPr marL="342900" lvl="1"/>
            <a:r>
              <a:rPr lang="fr-FR" dirty="0" err="1" smtClean="0"/>
              <a:t>AddHttpClient</a:t>
            </a:r>
            <a:r>
              <a:rPr lang="fr-FR" dirty="0" smtClean="0"/>
              <a:t>&lt;</a:t>
            </a:r>
            <a:r>
              <a:rPr lang="fr-FR" dirty="0" err="1" smtClean="0"/>
              <a:t>IService</a:t>
            </a:r>
            <a:r>
              <a:rPr lang="fr-FR" dirty="0" smtClean="0"/>
              <a:t>, Service&gt;() combine</a:t>
            </a:r>
          </a:p>
          <a:p>
            <a:pPr marL="617220" lvl="2"/>
            <a:r>
              <a:rPr lang="fr-FR" dirty="0" err="1" smtClean="0"/>
              <a:t>AddHttpClient</a:t>
            </a:r>
            <a:r>
              <a:rPr lang="fr-FR" dirty="0" smtClean="0"/>
              <a:t>()</a:t>
            </a:r>
          </a:p>
          <a:p>
            <a:pPr marL="617220" lvl="2"/>
            <a:r>
              <a:rPr lang="fr-FR" dirty="0" err="1" smtClean="0"/>
              <a:t>AddTransient</a:t>
            </a:r>
            <a:r>
              <a:rPr lang="fr-FR" dirty="0" smtClean="0"/>
              <a:t>&lt;</a:t>
            </a:r>
            <a:r>
              <a:rPr lang="fr-FR" dirty="0" err="1" smtClean="0"/>
              <a:t>IService</a:t>
            </a:r>
            <a:r>
              <a:rPr lang="fr-FR" dirty="0" smtClean="0"/>
              <a:t>, Service&gt;</a:t>
            </a:r>
          </a:p>
          <a:p>
            <a:pPr marL="617220" lvl="2"/>
            <a:r>
              <a:rPr lang="fr-FR" dirty="0" smtClean="0"/>
              <a:t>Configuration de Service pour recevoir le client</a:t>
            </a:r>
          </a:p>
          <a:p>
            <a:pPr marL="617220" lvl="2"/>
            <a:r>
              <a:rPr lang="fr-FR" dirty="0" smtClean="0"/>
              <a:t>Permet la configuration du client dans le Startup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771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313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Compilation et Déploiement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490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3F56830-8A34-4C55-A342-FDF64DB6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Types </a:t>
            </a:r>
            <a:r>
              <a:rPr lang="fr-FR"/>
              <a:t>de dépendances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22C212E-E775-4190-9194-03B1F1436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Copiés à la compilation</a:t>
            </a:r>
          </a:p>
          <a:p>
            <a:pPr lvl="1"/>
            <a:r>
              <a:rPr lang="fr-FR" dirty="0"/>
              <a:t>Projet</a:t>
            </a:r>
          </a:p>
          <a:p>
            <a:pPr lvl="1"/>
            <a:r>
              <a:rPr lang="fr-FR" dirty="0"/>
              <a:t>DLL</a:t>
            </a:r>
          </a:p>
          <a:p>
            <a:r>
              <a:rPr lang="fr-FR" dirty="0"/>
              <a:t>Package </a:t>
            </a:r>
            <a:r>
              <a:rPr lang="fr-FR" dirty="0" err="1"/>
              <a:t>NuGet</a:t>
            </a:r>
            <a:endParaRPr lang="fr-FR" dirty="0"/>
          </a:p>
          <a:p>
            <a:pPr lvl="1"/>
            <a:r>
              <a:rPr lang="fr-FR" dirty="0"/>
              <a:t>Package nommé</a:t>
            </a:r>
          </a:p>
          <a:p>
            <a:pPr lvl="1"/>
            <a:r>
              <a:rPr lang="fr-FR" dirty="0"/>
              <a:t>Accessible en ligne</a:t>
            </a:r>
          </a:p>
          <a:p>
            <a:r>
              <a:rPr lang="fr-FR" dirty="0"/>
              <a:t>Framework</a:t>
            </a:r>
          </a:p>
        </p:txBody>
      </p:sp>
    </p:spTree>
    <p:extLst>
      <p:ext uri="{BB962C8B-B14F-4D97-AF65-F5344CB8AC3E}">
        <p14:creationId xmlns:p14="http://schemas.microsoft.com/office/powerpoint/2010/main" val="23297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3F56830-8A34-4C55-A342-FDF64DB6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Types de livrables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22C212E-E775-4190-9194-03B1F1436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Framework-</a:t>
            </a:r>
            <a:r>
              <a:rPr lang="fr-FR" dirty="0" err="1"/>
              <a:t>dependent</a:t>
            </a:r>
            <a:endParaRPr lang="fr-FR" dirty="0"/>
          </a:p>
          <a:p>
            <a:pPr lvl="1"/>
            <a:r>
              <a:rPr lang="fr-FR" dirty="0"/>
              <a:t>Ne contient pas le </a:t>
            </a:r>
            <a:r>
              <a:rPr lang="fr-FR" dirty="0" err="1"/>
              <a:t>framework</a:t>
            </a:r>
            <a:endParaRPr lang="fr-FR" dirty="0"/>
          </a:p>
          <a:p>
            <a:pPr lvl="1"/>
            <a:r>
              <a:rPr lang="fr-FR" dirty="0"/>
              <a:t>Petit</a:t>
            </a:r>
          </a:p>
          <a:p>
            <a:pPr lvl="1"/>
            <a:r>
              <a:rPr lang="fr-FR" dirty="0"/>
              <a:t>Cross-</a:t>
            </a:r>
            <a:r>
              <a:rPr lang="fr-FR" dirty="0" err="1"/>
              <a:t>plaftorme</a:t>
            </a:r>
            <a:endParaRPr lang="fr-FR" dirty="0"/>
          </a:p>
          <a:p>
            <a:r>
              <a:rPr lang="fr-FR" dirty="0"/>
              <a:t>Self-</a:t>
            </a:r>
            <a:r>
              <a:rPr lang="fr-FR" dirty="0" err="1"/>
              <a:t>contained</a:t>
            </a:r>
            <a:endParaRPr lang="fr-FR" dirty="0"/>
          </a:p>
          <a:p>
            <a:pPr lvl="1"/>
            <a:r>
              <a:rPr lang="fr-FR" dirty="0"/>
              <a:t>Contient le </a:t>
            </a:r>
            <a:r>
              <a:rPr lang="fr-FR" dirty="0" err="1"/>
              <a:t>framework</a:t>
            </a:r>
            <a:endParaRPr lang="fr-FR" dirty="0"/>
          </a:p>
          <a:p>
            <a:pPr lvl="1"/>
            <a:r>
              <a:rPr lang="fr-FR" dirty="0"/>
              <a:t>Ne nécessite pas son installation</a:t>
            </a:r>
          </a:p>
          <a:p>
            <a:pPr lvl="1"/>
            <a:r>
              <a:rPr lang="fr-FR" dirty="0"/>
              <a:t>Exacte version du </a:t>
            </a:r>
            <a:r>
              <a:rPr lang="fr-FR" dirty="0" err="1"/>
              <a:t>framework</a:t>
            </a:r>
            <a:r>
              <a:rPr lang="fr-FR" dirty="0"/>
              <a:t> choisie</a:t>
            </a:r>
          </a:p>
        </p:txBody>
      </p:sp>
    </p:spTree>
    <p:extLst>
      <p:ext uri="{BB962C8B-B14F-4D97-AF65-F5344CB8AC3E}">
        <p14:creationId xmlns:p14="http://schemas.microsoft.com/office/powerpoint/2010/main" val="2522898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3F56830-8A34-4C55-A342-FDF64DB6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Opérations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22C212E-E775-4190-9194-03B1F1436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Build</a:t>
            </a:r>
            <a:endParaRPr lang="fr-FR" dirty="0"/>
          </a:p>
          <a:p>
            <a:pPr lvl="1"/>
            <a:r>
              <a:rPr lang="fr-FR" dirty="0"/>
              <a:t>Compile le projet</a:t>
            </a:r>
          </a:p>
          <a:p>
            <a:r>
              <a:rPr lang="fr-FR" dirty="0"/>
              <a:t>Pack</a:t>
            </a:r>
          </a:p>
          <a:p>
            <a:pPr lvl="1"/>
            <a:r>
              <a:rPr lang="fr-FR" dirty="0"/>
              <a:t>Génère un package </a:t>
            </a:r>
            <a:r>
              <a:rPr lang="fr-FR" dirty="0" err="1"/>
              <a:t>NuGet</a:t>
            </a:r>
            <a:r>
              <a:rPr lang="fr-FR" dirty="0"/>
              <a:t> pour le projet</a:t>
            </a:r>
          </a:p>
          <a:p>
            <a:r>
              <a:rPr lang="fr-FR" dirty="0" err="1"/>
              <a:t>Publish</a:t>
            </a:r>
            <a:endParaRPr lang="fr-FR" dirty="0"/>
          </a:p>
          <a:p>
            <a:pPr lvl="1"/>
            <a:r>
              <a:rPr lang="fr-FR" dirty="0"/>
              <a:t>Génère un package de déploiement</a:t>
            </a:r>
          </a:p>
          <a:p>
            <a:pPr lvl="2"/>
            <a:r>
              <a:rPr lang="en-US" dirty="0" err="1"/>
              <a:t>dotnet</a:t>
            </a:r>
            <a:r>
              <a:rPr lang="en-US" dirty="0"/>
              <a:t> publish</a:t>
            </a:r>
          </a:p>
          <a:p>
            <a:pPr lvl="2"/>
            <a:r>
              <a:rPr lang="en-US" dirty="0" err="1"/>
              <a:t>dotnet</a:t>
            </a:r>
            <a:r>
              <a:rPr lang="en-US" dirty="0"/>
              <a:t> publish -r win10-x64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87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313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Pause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5594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Docker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373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3F56830-8A34-4C55-A342-FDF64DB6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Principe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22C212E-E775-4190-9194-03B1F1436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Machine virtuelle légère</a:t>
            </a:r>
          </a:p>
          <a:p>
            <a:pPr lvl="1"/>
            <a:r>
              <a:rPr lang="fr-FR" dirty="0"/>
              <a:t>Partage le </a:t>
            </a:r>
            <a:r>
              <a:rPr lang="fr-FR" dirty="0" err="1"/>
              <a:t>Kernel</a:t>
            </a:r>
            <a:r>
              <a:rPr lang="fr-FR" dirty="0"/>
              <a:t> de l’hôte</a:t>
            </a:r>
          </a:p>
          <a:p>
            <a:pPr lvl="1"/>
            <a:r>
              <a:rPr lang="fr-FR" dirty="0"/>
              <a:t>Rapide à lancer</a:t>
            </a:r>
          </a:p>
          <a:p>
            <a:pPr lvl="1"/>
            <a:r>
              <a:rPr lang="fr-FR" dirty="0"/>
              <a:t>Peu coûteux à héberger</a:t>
            </a:r>
          </a:p>
          <a:p>
            <a:r>
              <a:rPr lang="fr-FR" dirty="0"/>
              <a:t>Héberge une image</a:t>
            </a:r>
          </a:p>
          <a:p>
            <a:pPr lvl="1"/>
            <a:r>
              <a:rPr lang="fr-FR" dirty="0"/>
              <a:t>Générée via script</a:t>
            </a:r>
          </a:p>
          <a:p>
            <a:pPr lvl="1"/>
            <a:r>
              <a:rPr lang="fr-FR" dirty="0"/>
              <a:t>Images superposées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010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3F56830-8A34-4C55-A342-FDF64DB6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Docker et </a:t>
            </a:r>
            <a:r>
              <a:rPr lang="fr-FR" dirty="0" err="1"/>
              <a:t>dotnet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22C212E-E775-4190-9194-03B1F1436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Image pour la compilation</a:t>
            </a:r>
          </a:p>
          <a:p>
            <a:pPr lvl="1"/>
            <a:r>
              <a:rPr lang="fr-FR" dirty="0"/>
              <a:t>Contient le SDK</a:t>
            </a:r>
          </a:p>
          <a:p>
            <a:pPr lvl="1"/>
            <a:r>
              <a:rPr lang="fr-FR" dirty="0"/>
              <a:t>Utilisé dans le projet (</a:t>
            </a:r>
            <a:r>
              <a:rPr lang="fr-FR" dirty="0" err="1"/>
              <a:t>GitLab</a:t>
            </a:r>
            <a:r>
              <a:rPr lang="fr-FR" dirty="0"/>
              <a:t>)</a:t>
            </a:r>
          </a:p>
          <a:p>
            <a:r>
              <a:rPr lang="fr-FR" dirty="0"/>
              <a:t>Image pour l’exécution</a:t>
            </a:r>
          </a:p>
          <a:p>
            <a:pPr lvl="1"/>
            <a:r>
              <a:rPr lang="fr-FR" dirty="0"/>
              <a:t>Contient un </a:t>
            </a:r>
            <a:r>
              <a:rPr lang="fr-FR" dirty="0" err="1"/>
              <a:t>Runtime</a:t>
            </a:r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856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259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Concepts de base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Hôte</a:t>
            </a:r>
          </a:p>
          <a:p>
            <a:pPr lvl="1"/>
            <a:r>
              <a:rPr lang="fr-FR" dirty="0"/>
              <a:t>OS exécutant les conteneurs</a:t>
            </a:r>
          </a:p>
          <a:p>
            <a:pPr lvl="1"/>
            <a:r>
              <a:rPr lang="fr-FR" dirty="0"/>
              <a:t>Partage son noyau</a:t>
            </a:r>
          </a:p>
          <a:p>
            <a:pPr lvl="1"/>
            <a:r>
              <a:rPr lang="fr-FR" dirty="0"/>
              <a:t>Docker for Windows: Machine Virtuelle</a:t>
            </a:r>
          </a:p>
          <a:p>
            <a:r>
              <a:rPr lang="fr-FR" dirty="0"/>
              <a:t>Conteneur</a:t>
            </a:r>
          </a:p>
          <a:p>
            <a:pPr lvl="1"/>
            <a:r>
              <a:rPr lang="fr-FR" dirty="0"/>
              <a:t>OS utilisant le </a:t>
            </a:r>
            <a:r>
              <a:rPr lang="fr-FR" dirty="0" err="1"/>
              <a:t>Kernel</a:t>
            </a:r>
            <a:r>
              <a:rPr lang="fr-FR" dirty="0"/>
              <a:t> hôte</a:t>
            </a:r>
          </a:p>
          <a:p>
            <a:r>
              <a:rPr lang="fr-FR" dirty="0"/>
              <a:t>Image</a:t>
            </a:r>
          </a:p>
          <a:p>
            <a:pPr lvl="1"/>
            <a:r>
              <a:rPr lang="fr-FR" dirty="0"/>
              <a:t>Fichiers de démarrage d’un conteneur</a:t>
            </a:r>
          </a:p>
        </p:txBody>
      </p:sp>
    </p:spTree>
    <p:extLst>
      <p:ext uri="{BB962C8B-B14F-4D97-AF65-F5344CB8AC3E}">
        <p14:creationId xmlns:p14="http://schemas.microsoft.com/office/powerpoint/2010/main" val="148648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Concepts de base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Hôte</a:t>
            </a:r>
          </a:p>
          <a:p>
            <a:pPr lvl="1"/>
            <a:r>
              <a:rPr lang="fr-FR" dirty="0"/>
              <a:t>OS exécutant les conteneurs</a:t>
            </a:r>
          </a:p>
          <a:p>
            <a:pPr lvl="1"/>
            <a:r>
              <a:rPr lang="fr-FR" dirty="0"/>
              <a:t>Partage son noyau</a:t>
            </a:r>
          </a:p>
          <a:p>
            <a:pPr lvl="1"/>
            <a:r>
              <a:rPr lang="fr-FR" dirty="0"/>
              <a:t>Docker for Windows: Machine Virtuelle</a:t>
            </a:r>
          </a:p>
          <a:p>
            <a:r>
              <a:rPr lang="fr-FR" dirty="0"/>
              <a:t>Conteneur</a:t>
            </a:r>
          </a:p>
          <a:p>
            <a:pPr lvl="1"/>
            <a:r>
              <a:rPr lang="fr-FR" dirty="0"/>
              <a:t>OS utilisant le </a:t>
            </a:r>
            <a:r>
              <a:rPr lang="fr-FR" dirty="0" err="1"/>
              <a:t>Kernel</a:t>
            </a:r>
            <a:r>
              <a:rPr lang="fr-FR" dirty="0"/>
              <a:t> hôte</a:t>
            </a:r>
          </a:p>
          <a:p>
            <a:r>
              <a:rPr lang="fr-FR" dirty="0"/>
              <a:t>Image</a:t>
            </a:r>
          </a:p>
          <a:p>
            <a:pPr lvl="1"/>
            <a:r>
              <a:rPr lang="fr-FR" dirty="0"/>
              <a:t>Fichiers de démarrage d’un conteneur</a:t>
            </a:r>
          </a:p>
        </p:txBody>
      </p:sp>
    </p:spTree>
    <p:extLst>
      <p:ext uri="{BB962C8B-B14F-4D97-AF65-F5344CB8AC3E}">
        <p14:creationId xmlns:p14="http://schemas.microsoft.com/office/powerpoint/2010/main" val="213502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Concepts </a:t>
            </a:r>
            <a:r>
              <a:rPr lang="fr-FR" dirty="0" smtClean="0"/>
              <a:t>avancés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Compose et </a:t>
            </a:r>
            <a:r>
              <a:rPr lang="fr-FR" dirty="0" err="1"/>
              <a:t>Kubertes</a:t>
            </a:r>
            <a:endParaRPr lang="fr-FR" dirty="0"/>
          </a:p>
          <a:p>
            <a:pPr lvl="1"/>
            <a:r>
              <a:rPr lang="fr-FR" dirty="0"/>
              <a:t>Configuration d’un ou plusieurs conteneurs</a:t>
            </a:r>
          </a:p>
          <a:p>
            <a:pPr lvl="1"/>
            <a:r>
              <a:rPr lang="fr-FR" dirty="0" smtClean="0"/>
              <a:t>Généralement </a:t>
            </a:r>
            <a:r>
              <a:rPr lang="fr-FR" dirty="0"/>
              <a:t>interconnectés</a:t>
            </a:r>
          </a:p>
          <a:p>
            <a:endParaRPr lang="fr-FR" dirty="0" smtClean="0"/>
          </a:p>
          <a:p>
            <a:r>
              <a:rPr lang="fr-FR" dirty="0" smtClean="0"/>
              <a:t>Docker Machine et </a:t>
            </a:r>
            <a:r>
              <a:rPr lang="fr-FR" dirty="0" err="1" smtClean="0"/>
              <a:t>Swarm</a:t>
            </a:r>
            <a:endParaRPr lang="fr-FR" dirty="0"/>
          </a:p>
          <a:p>
            <a:pPr lvl="1"/>
            <a:r>
              <a:rPr lang="fr-FR" dirty="0"/>
              <a:t>Groupe d’hôtes docker (nœuds)</a:t>
            </a:r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343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Dockerfile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Décrit la construction d’une Image</a:t>
            </a:r>
          </a:p>
          <a:p>
            <a:endParaRPr lang="fr-FR" dirty="0"/>
          </a:p>
          <a:p>
            <a:r>
              <a:rPr lang="fr-FR" dirty="0"/>
              <a:t>Chaque ligne crée une couche</a:t>
            </a:r>
          </a:p>
          <a:p>
            <a:r>
              <a:rPr lang="fr-FR" dirty="0"/>
              <a:t>Image = superposition des couches</a:t>
            </a:r>
          </a:p>
          <a:p>
            <a:endParaRPr lang="fr-FR" dirty="0"/>
          </a:p>
          <a:p>
            <a:r>
              <a:rPr lang="fr-FR" dirty="0"/>
              <a:t>Couches</a:t>
            </a:r>
          </a:p>
          <a:p>
            <a:pPr lvl="1"/>
            <a:r>
              <a:rPr lang="fr-FR" dirty="0"/>
              <a:t>Téléchargeables individuellement</a:t>
            </a:r>
          </a:p>
          <a:p>
            <a:pPr lvl="1"/>
            <a:r>
              <a:rPr lang="fr-FR" dirty="0"/>
              <a:t>Partagées entre conteneurs</a:t>
            </a:r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663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Dockerfile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FROM : </a:t>
            </a:r>
          </a:p>
          <a:p>
            <a:pPr lvl="1"/>
            <a:r>
              <a:rPr lang="fr-FR" dirty="0"/>
              <a:t>Image d’origine</a:t>
            </a:r>
          </a:p>
          <a:p>
            <a:pPr lvl="1"/>
            <a:r>
              <a:rPr lang="fr-FR" dirty="0"/>
              <a:t>Peut changer en cours de construction</a:t>
            </a:r>
          </a:p>
          <a:p>
            <a:r>
              <a:rPr lang="fr-FR" dirty="0"/>
              <a:t>WORKDIR : </a:t>
            </a:r>
          </a:p>
          <a:p>
            <a:pPr lvl="1"/>
            <a:r>
              <a:rPr lang="fr-FR" dirty="0"/>
              <a:t>Change le répertoire courant dans l’image</a:t>
            </a:r>
          </a:p>
          <a:p>
            <a:r>
              <a:rPr lang="fr-FR" dirty="0"/>
              <a:t>COPY : </a:t>
            </a:r>
          </a:p>
          <a:p>
            <a:pPr lvl="1"/>
            <a:r>
              <a:rPr lang="fr-FR" dirty="0"/>
              <a:t>Copie vers l’image</a:t>
            </a:r>
          </a:p>
          <a:p>
            <a:pPr lvl="1"/>
            <a:r>
              <a:rPr lang="fr-FR" dirty="0"/>
              <a:t>Peut copier d’une image à une autre</a:t>
            </a:r>
          </a:p>
          <a:p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546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Dockerfile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VOLUME : </a:t>
            </a:r>
          </a:p>
          <a:p>
            <a:pPr lvl="1"/>
            <a:r>
              <a:rPr lang="fr-FR" dirty="0"/>
              <a:t>Monte un répertoire hôte sur le conteneur</a:t>
            </a:r>
          </a:p>
          <a:p>
            <a:pPr lvl="1"/>
            <a:r>
              <a:rPr lang="fr-FR" dirty="0"/>
              <a:t>Emplacement obscure chez l’hôte</a:t>
            </a:r>
          </a:p>
          <a:p>
            <a:pPr lvl="2"/>
            <a:r>
              <a:rPr lang="fr-FR" dirty="0"/>
              <a:t>Peut être surchargé à l’exécution</a:t>
            </a:r>
          </a:p>
          <a:p>
            <a:r>
              <a:rPr lang="fr-FR" dirty="0"/>
              <a:t>EXPOSE : </a:t>
            </a:r>
          </a:p>
          <a:p>
            <a:pPr lvl="1"/>
            <a:r>
              <a:rPr lang="fr-FR" dirty="0"/>
              <a:t>Annonce un port que l’image écoute</a:t>
            </a:r>
          </a:p>
        </p:txBody>
      </p:sp>
    </p:spTree>
    <p:extLst>
      <p:ext uri="{BB962C8B-B14F-4D97-AF65-F5344CB8AC3E}">
        <p14:creationId xmlns:p14="http://schemas.microsoft.com/office/powerpoint/2010/main" val="380681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docker </a:t>
            </a:r>
            <a:r>
              <a:rPr lang="fr-FR" dirty="0" err="1"/>
              <a:t>run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docker </a:t>
            </a:r>
            <a:r>
              <a:rPr lang="fr-FR" dirty="0" err="1"/>
              <a:t>run</a:t>
            </a:r>
            <a:r>
              <a:rPr lang="fr-FR" dirty="0"/>
              <a:t> [options] image [cmd]</a:t>
            </a:r>
          </a:p>
          <a:p>
            <a:pPr lvl="1"/>
            <a:r>
              <a:rPr lang="fr-FR" dirty="0"/>
              <a:t>Image : nom de l’image à montée</a:t>
            </a:r>
          </a:p>
          <a:p>
            <a:pPr lvl="1"/>
            <a:r>
              <a:rPr lang="fr-FR" dirty="0"/>
              <a:t>cmd : commande/arguments ajoutés à ENTRYPOINT</a:t>
            </a:r>
          </a:p>
          <a:p>
            <a:r>
              <a:rPr lang="fr-FR" dirty="0"/>
              <a:t>-i : Interactive</a:t>
            </a:r>
          </a:p>
          <a:p>
            <a:r>
              <a:rPr lang="fr-FR" dirty="0"/>
              <a:t>-t : Force un terminal</a:t>
            </a:r>
          </a:p>
          <a:p>
            <a:r>
              <a:rPr lang="fr-FR" dirty="0"/>
              <a:t>--</a:t>
            </a:r>
            <a:r>
              <a:rPr lang="fr-FR" dirty="0" err="1"/>
              <a:t>rm</a:t>
            </a:r>
            <a:r>
              <a:rPr lang="fr-FR" dirty="0"/>
              <a:t> </a:t>
            </a:r>
            <a:r>
              <a:rPr lang="fr-FR" dirty="0" err="1"/>
              <a:t>suprime</a:t>
            </a:r>
            <a:r>
              <a:rPr lang="fr-FR" dirty="0"/>
              <a:t> le conteneur à la fermeture</a:t>
            </a:r>
          </a:p>
          <a:p>
            <a:r>
              <a:rPr lang="fr-FR" dirty="0"/>
              <a:t>--</a:t>
            </a:r>
            <a:r>
              <a:rPr lang="fr-FR" dirty="0" err="1"/>
              <a:t>name</a:t>
            </a:r>
            <a:r>
              <a:rPr lang="fr-FR" dirty="0"/>
              <a:t> : définit le nom du conteneur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509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docker </a:t>
            </a:r>
            <a:r>
              <a:rPr lang="fr-FR" dirty="0" err="1"/>
              <a:t>run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-d : exécution en arrière plan</a:t>
            </a:r>
          </a:p>
          <a:p>
            <a:r>
              <a:rPr lang="fr-FR" dirty="0"/>
              <a:t>--</a:t>
            </a:r>
            <a:r>
              <a:rPr lang="fr-FR" dirty="0" err="1"/>
              <a:t>entrypoint</a:t>
            </a:r>
            <a:r>
              <a:rPr lang="fr-FR" dirty="0"/>
              <a:t> : surcharge ENTRYPOINT</a:t>
            </a:r>
          </a:p>
          <a:p>
            <a:r>
              <a:rPr lang="fr-FR" dirty="0"/>
              <a:t>-v : crée/redirige un volume</a:t>
            </a:r>
          </a:p>
          <a:p>
            <a:r>
              <a:rPr lang="fr-FR" dirty="0"/>
              <a:t>--</a:t>
            </a:r>
            <a:r>
              <a:rPr lang="fr-FR" dirty="0" err="1"/>
              <a:t>link</a:t>
            </a:r>
            <a:r>
              <a:rPr lang="fr-FR" dirty="0"/>
              <a:t> : crée un </a:t>
            </a:r>
            <a:r>
              <a:rPr lang="fr-FR" dirty="0" err="1"/>
              <a:t>hostname</a:t>
            </a:r>
            <a:r>
              <a:rPr lang="fr-FR" dirty="0"/>
              <a:t> pointant vers un conteneur</a:t>
            </a:r>
          </a:p>
          <a:p>
            <a:r>
              <a:rPr lang="fr-FR" dirty="0"/>
              <a:t>-p : branche un port conteneur à un port hôte</a:t>
            </a: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192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Autres commandes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docker pull : </a:t>
            </a:r>
          </a:p>
          <a:p>
            <a:pPr lvl="1"/>
            <a:r>
              <a:rPr lang="fr-FR" dirty="0"/>
              <a:t>télécharge une image sans l’exécuter</a:t>
            </a:r>
          </a:p>
          <a:p>
            <a:r>
              <a:rPr lang="fr-FR" dirty="0"/>
              <a:t>docker </a:t>
            </a:r>
            <a:r>
              <a:rPr lang="fr-FR" dirty="0" err="1"/>
              <a:t>ps</a:t>
            </a:r>
            <a:r>
              <a:rPr lang="fr-FR" dirty="0"/>
              <a:t> : liste les conteneurs en cours</a:t>
            </a:r>
          </a:p>
          <a:p>
            <a:r>
              <a:rPr lang="fr-FR" dirty="0"/>
              <a:t>docker stop : arrête un conteneur</a:t>
            </a:r>
          </a:p>
          <a:p>
            <a:r>
              <a:rPr lang="fr-FR" dirty="0"/>
              <a:t>docker </a:t>
            </a:r>
            <a:r>
              <a:rPr lang="fr-FR" dirty="0" err="1"/>
              <a:t>start</a:t>
            </a:r>
            <a:r>
              <a:rPr lang="fr-FR" dirty="0"/>
              <a:t> : relance un conteneur</a:t>
            </a:r>
          </a:p>
          <a:p>
            <a:r>
              <a:rPr lang="fr-FR" dirty="0"/>
              <a:t>docker </a:t>
            </a:r>
            <a:r>
              <a:rPr lang="fr-FR" dirty="0" err="1"/>
              <a:t>rm</a:t>
            </a:r>
            <a:r>
              <a:rPr lang="fr-FR" dirty="0"/>
              <a:t> : détruit un conteneur</a:t>
            </a:r>
          </a:p>
          <a:p>
            <a:pPr lvl="1"/>
            <a:r>
              <a:rPr lang="fr-FR" dirty="0"/>
              <a:t>docker </a:t>
            </a:r>
            <a:r>
              <a:rPr lang="fr-FR" dirty="0" err="1"/>
              <a:t>rm</a:t>
            </a:r>
            <a:r>
              <a:rPr lang="fr-FR" dirty="0"/>
              <a:t> –v : détruit aussi ses volumes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592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Images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microsoft</a:t>
            </a:r>
            <a:r>
              <a:rPr lang="fr-FR" dirty="0"/>
              <a:t>/</a:t>
            </a:r>
            <a:r>
              <a:rPr lang="fr-FR" dirty="0" err="1"/>
              <a:t>dotnet:sdk</a:t>
            </a:r>
            <a:endParaRPr lang="fr-FR" dirty="0"/>
          </a:p>
          <a:p>
            <a:pPr lvl="1"/>
            <a:r>
              <a:rPr lang="fr-FR" dirty="0"/>
              <a:t>Pour la compilation </a:t>
            </a:r>
            <a:r>
              <a:rPr lang="fr-FR" dirty="0" err="1"/>
              <a:t>dotnet</a:t>
            </a:r>
            <a:endParaRPr lang="fr-FR" dirty="0"/>
          </a:p>
          <a:p>
            <a:r>
              <a:rPr lang="fr-FR" dirty="0" err="1"/>
              <a:t>microsoft</a:t>
            </a:r>
            <a:r>
              <a:rPr lang="fr-FR" dirty="0"/>
              <a:t>/</a:t>
            </a:r>
            <a:r>
              <a:rPr lang="fr-FR" dirty="0" err="1"/>
              <a:t>dotnet</a:t>
            </a:r>
            <a:endParaRPr lang="fr-FR" dirty="0"/>
          </a:p>
          <a:p>
            <a:pPr lvl="1"/>
            <a:r>
              <a:rPr lang="fr-FR" dirty="0"/>
              <a:t>Pour l’exécution </a:t>
            </a:r>
            <a:r>
              <a:rPr lang="fr-FR" dirty="0" err="1"/>
              <a:t>dotnet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055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Dockerfile</a:t>
            </a:r>
            <a:r>
              <a:rPr lang="fr-FR" dirty="0" smtClean="0"/>
              <a:t> par défaut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Visual Studio peut créer un </a:t>
            </a:r>
            <a:r>
              <a:rPr lang="fr-FR" dirty="0" err="1" smtClean="0"/>
              <a:t>Dockerfile</a:t>
            </a:r>
            <a:endParaRPr lang="fr-FR" dirty="0" smtClean="0"/>
          </a:p>
          <a:p>
            <a:pPr lvl="1"/>
            <a:r>
              <a:rPr lang="fr-FR" dirty="0" smtClean="0"/>
              <a:t>Fichier dans le projet</a:t>
            </a:r>
          </a:p>
          <a:p>
            <a:pPr lvl="1"/>
            <a:r>
              <a:rPr lang="fr-FR" dirty="0" smtClean="0"/>
              <a:t>Contexte = solution</a:t>
            </a:r>
          </a:p>
          <a:p>
            <a:r>
              <a:rPr lang="fr-FR" dirty="0" smtClean="0"/>
              <a:t>Etapes pa</a:t>
            </a:r>
            <a:r>
              <a:rPr lang="fr-FR" dirty="0" smtClean="0"/>
              <a:t>r défaut</a:t>
            </a:r>
          </a:p>
          <a:p>
            <a:pPr lvl="1"/>
            <a:r>
              <a:rPr lang="fr-FR" dirty="0" smtClean="0"/>
              <a:t>Copy </a:t>
            </a:r>
            <a:r>
              <a:rPr lang="fr-FR" dirty="0" err="1" smtClean="0"/>
              <a:t>csproj</a:t>
            </a:r>
            <a:r>
              <a:rPr lang="fr-FR" dirty="0" smtClean="0"/>
              <a:t> + Restore</a:t>
            </a:r>
          </a:p>
          <a:p>
            <a:pPr lvl="1"/>
            <a:r>
              <a:rPr lang="fr-FR" dirty="0" smtClean="0"/>
              <a:t>Copy autres fichier + compilation</a:t>
            </a:r>
          </a:p>
          <a:p>
            <a:pPr lvl="1"/>
            <a:r>
              <a:rPr lang="fr-FR" dirty="0" smtClean="0"/>
              <a:t>Publication</a:t>
            </a:r>
          </a:p>
          <a:p>
            <a:pPr lvl="1"/>
            <a:r>
              <a:rPr lang="fr-FR" dirty="0" smtClean="0"/>
              <a:t>Copie dans une </a:t>
            </a:r>
            <a:r>
              <a:rPr lang="fr-FR" smtClean="0"/>
              <a:t>image d’exécution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439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Environnements et </a:t>
            </a:r>
            <a:br>
              <a:rPr lang="fr-FR" dirty="0" smtClean="0"/>
            </a:br>
            <a:r>
              <a:rPr lang="fr-FR" dirty="0" smtClean="0"/>
              <a:t>ASP.net </a:t>
            </a:r>
            <a:r>
              <a:rPr lang="fr-FR" dirty="0" err="1" smtClean="0"/>
              <a:t>Core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Chaîne de caractère</a:t>
            </a:r>
          </a:p>
          <a:p>
            <a:pPr lvl="1"/>
            <a:r>
              <a:rPr lang="fr-FR" dirty="0" smtClean="0"/>
              <a:t>Production, </a:t>
            </a:r>
            <a:r>
              <a:rPr lang="fr-FR" dirty="0" err="1" smtClean="0"/>
              <a:t>Staging</a:t>
            </a:r>
            <a:r>
              <a:rPr lang="fr-FR" dirty="0" smtClean="0"/>
              <a:t>, </a:t>
            </a:r>
            <a:r>
              <a:rPr lang="fr-FR" dirty="0" err="1" smtClean="0"/>
              <a:t>Development</a:t>
            </a:r>
            <a:endParaRPr lang="fr-FR" dirty="0" smtClean="0"/>
          </a:p>
          <a:p>
            <a:r>
              <a:rPr lang="fr-FR" dirty="0" smtClean="0"/>
              <a:t>Par défaut Production</a:t>
            </a:r>
          </a:p>
          <a:p>
            <a:r>
              <a:rPr lang="fr-FR" dirty="0" smtClean="0"/>
              <a:t>Affecté par variable d’environnement</a:t>
            </a:r>
          </a:p>
          <a:p>
            <a:pPr lvl="1"/>
            <a:r>
              <a:rPr lang="fr-FR" dirty="0" smtClean="0"/>
              <a:t>Nom: ASPNETCORE_ENVIRONMENT</a:t>
            </a:r>
          </a:p>
          <a:p>
            <a:pPr lvl="1"/>
            <a:r>
              <a:rPr lang="fr-FR" dirty="0" smtClean="0"/>
              <a:t>Assignée par </a:t>
            </a:r>
            <a:r>
              <a:rPr lang="fr-FR" dirty="0" err="1" smtClean="0"/>
              <a:t>launchSettings.json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87537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11D9E6-A14E-40C1-8A20-FB7E3799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Docker et configuration ASP.net </a:t>
            </a:r>
            <a:r>
              <a:rPr lang="fr-FR" dirty="0" err="1" smtClean="0"/>
              <a:t>Core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94B2B8-6187-4E7D-A1D6-25BEC23C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Créer un fichier de configuration sur l’hôte</a:t>
            </a:r>
          </a:p>
          <a:p>
            <a:pPr lvl="1"/>
            <a:r>
              <a:rPr lang="fr-FR" dirty="0" smtClean="0"/>
              <a:t>Ex: </a:t>
            </a:r>
            <a:r>
              <a:rPr lang="fr-FR" dirty="0" err="1" smtClean="0"/>
              <a:t>appSettings.Production.json</a:t>
            </a:r>
            <a:endParaRPr lang="fr-FR" dirty="0" smtClean="0"/>
          </a:p>
          <a:p>
            <a:r>
              <a:rPr lang="fr-FR" dirty="0" smtClean="0"/>
              <a:t>Lancer l’image</a:t>
            </a:r>
          </a:p>
          <a:p>
            <a:pPr lvl="1"/>
            <a:r>
              <a:rPr lang="fr-FR" dirty="0" smtClean="0"/>
              <a:t>En assignant la variable d’environnement ASPNETCORE_ENVIRONMENT</a:t>
            </a:r>
          </a:p>
          <a:p>
            <a:pPr lvl="1"/>
            <a:r>
              <a:rPr lang="fr-FR" dirty="0" smtClean="0"/>
              <a:t>En montant un volume-fichier</a:t>
            </a:r>
          </a:p>
          <a:p>
            <a:pPr lvl="2"/>
            <a:r>
              <a:rPr lang="fr-FR" dirty="0" smtClean="0"/>
              <a:t>Ex: vers </a:t>
            </a:r>
            <a:r>
              <a:rPr lang="fr-FR" dirty="0" err="1" smtClean="0"/>
              <a:t>app</a:t>
            </a:r>
            <a:r>
              <a:rPr lang="fr-FR" dirty="0" smtClean="0"/>
              <a:t>/</a:t>
            </a:r>
            <a:r>
              <a:rPr lang="fr-FR" dirty="0" err="1" smtClean="0"/>
              <a:t>appSettings.Production.json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22649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645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Prochain cours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094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 le </a:t>
            </a:r>
            <a:r>
              <a:rPr lang="fr-FR" dirty="0" smtClean="0"/>
              <a:t>20/12 au matin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Lectures </a:t>
            </a:r>
            <a:r>
              <a:rPr lang="fr-FR" dirty="0" smtClean="0"/>
              <a:t>obligatoires</a:t>
            </a:r>
          </a:p>
          <a:p>
            <a:pPr lvl="1"/>
            <a:r>
              <a:rPr lang="fr-FR" dirty="0" smtClean="0">
                <a:hlinkClick r:id="rId2"/>
              </a:rPr>
              <a:t>Tutorial </a:t>
            </a:r>
            <a:r>
              <a:rPr lang="fr-FR" dirty="0" err="1" smtClean="0">
                <a:hlinkClick r:id="rId2"/>
              </a:rPr>
              <a:t>HttpClientFactory</a:t>
            </a:r>
            <a:endParaRPr lang="fr-FR" dirty="0" smtClean="0"/>
          </a:p>
          <a:p>
            <a:pPr lvl="1"/>
            <a:r>
              <a:rPr lang="fr-FR" dirty="0" smtClean="0">
                <a:hlinkClick r:id="rId3"/>
              </a:rPr>
              <a:t>Documentation </a:t>
            </a:r>
            <a:r>
              <a:rPr lang="fr-FR" dirty="0" err="1" smtClean="0">
                <a:hlinkClick r:id="rId3"/>
              </a:rPr>
              <a:t>HttpClientFactory</a:t>
            </a:r>
            <a:endParaRPr lang="fr-FR" dirty="0" smtClean="0"/>
          </a:p>
          <a:p>
            <a:pPr lvl="1"/>
            <a:r>
              <a:rPr lang="fr-FR" dirty="0" smtClean="0">
                <a:hlinkClick r:id="rId4"/>
              </a:rPr>
              <a:t>Choisir un code de réponse HTTP</a:t>
            </a:r>
            <a:endParaRPr lang="fr-FR" dirty="0" smtClean="0"/>
          </a:p>
          <a:p>
            <a:r>
              <a:rPr lang="fr-FR" dirty="0" smtClean="0"/>
              <a:t>Projet</a:t>
            </a:r>
            <a:endParaRPr lang="fr-FR" dirty="0"/>
          </a:p>
          <a:p>
            <a:pPr lvl="1"/>
            <a:r>
              <a:rPr lang="fr-FR" dirty="0"/>
              <a:t>Version </a:t>
            </a:r>
            <a:r>
              <a:rPr lang="fr-FR" dirty="0" smtClean="0"/>
              <a:t>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547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ECC008B789AB48AFF769C73DCE07CC" ma:contentTypeVersion="2" ma:contentTypeDescription="Crée un document." ma:contentTypeScope="" ma:versionID="11e55d90df00a2596c1d020009f3bd2f">
  <xsd:schema xmlns:xsd="http://www.w3.org/2001/XMLSchema" xmlns:xs="http://www.w3.org/2001/XMLSchema" xmlns:p="http://schemas.microsoft.com/office/2006/metadata/properties" xmlns:ns2="0fcc2a72-a917-4b9b-b46a-6b503876942d" targetNamespace="http://schemas.microsoft.com/office/2006/metadata/properties" ma:root="true" ma:fieldsID="09fcc3def0216f3797c58985b64e1f84" ns2:_="">
    <xsd:import namespace="0fcc2a72-a917-4b9b-b46a-6b50387694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cc2a72-a917-4b9b-b46a-6b50387694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AD195CC-338E-42CC-8061-1AFC62CAB633}"/>
</file>

<file path=customXml/itemProps2.xml><?xml version="1.0" encoding="utf-8"?>
<ds:datastoreItem xmlns:ds="http://schemas.openxmlformats.org/officeDocument/2006/customXml" ds:itemID="{795C22A6-8B32-4E5B-86EA-E3DA1DD42BD4}"/>
</file>

<file path=customXml/itemProps3.xml><?xml version="1.0" encoding="utf-8"?>
<ds:datastoreItem xmlns:ds="http://schemas.openxmlformats.org/officeDocument/2006/customXml" ds:itemID="{72E686ED-425C-4D9A-9AEB-376987B1FB79}"/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930</TotalTime>
  <Words>765</Words>
  <Application>Microsoft Office PowerPoint</Application>
  <PresentationFormat>Affichage à l'écran (4:3)</PresentationFormat>
  <Paragraphs>219</Paragraphs>
  <Slides>39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39</vt:i4>
      </vt:variant>
    </vt:vector>
  </HeadingPairs>
  <TitlesOfParts>
    <vt:vector size="40" baseType="lpstr">
      <vt:lpstr>Austin</vt:lpstr>
      <vt:lpstr>C# / .Net</vt:lpstr>
      <vt:lpstr>Planning du cours</vt:lpstr>
      <vt:lpstr>Objectifs et buts</vt:lpstr>
      <vt:lpstr>Déroulé</vt:lpstr>
      <vt:lpstr>HttpClient</vt:lpstr>
      <vt:lpstr>HttpClient</vt:lpstr>
      <vt:lpstr>HttpRequestMessage</vt:lpstr>
      <vt:lpstr>HttpResponseMessage</vt:lpstr>
      <vt:lpstr>Exemple</vt:lpstr>
      <vt:lpstr>HttpClientFactory</vt:lpstr>
      <vt:lpstr>HttpClientFactory</vt:lpstr>
      <vt:lpstr>HttpClientFactory typed DI</vt:lpstr>
      <vt:lpstr>Exemple</vt:lpstr>
      <vt:lpstr>Compilation et Déploiement</vt:lpstr>
      <vt:lpstr>Types de dépendances</vt:lpstr>
      <vt:lpstr>Types de livrables</vt:lpstr>
      <vt:lpstr>Opérations</vt:lpstr>
      <vt:lpstr>Exemple</vt:lpstr>
      <vt:lpstr>Pause</vt:lpstr>
      <vt:lpstr>Docker</vt:lpstr>
      <vt:lpstr>Principe</vt:lpstr>
      <vt:lpstr>Docker et dotnet</vt:lpstr>
      <vt:lpstr>Exemple</vt:lpstr>
      <vt:lpstr>Concepts de base</vt:lpstr>
      <vt:lpstr>Concepts de base</vt:lpstr>
      <vt:lpstr>Concepts avancés</vt:lpstr>
      <vt:lpstr>Dockerfile</vt:lpstr>
      <vt:lpstr>Dockerfile</vt:lpstr>
      <vt:lpstr>Dockerfile</vt:lpstr>
      <vt:lpstr>docker run</vt:lpstr>
      <vt:lpstr>docker run</vt:lpstr>
      <vt:lpstr>Autres commandes</vt:lpstr>
      <vt:lpstr>Images</vt:lpstr>
      <vt:lpstr>Dockerfile par défaut</vt:lpstr>
      <vt:lpstr>Environnements et  ASP.net Core</vt:lpstr>
      <vt:lpstr>Docker et configuration ASP.net Core</vt:lpstr>
      <vt:lpstr>Exemple</vt:lpstr>
      <vt:lpstr>Prochain cours</vt:lpstr>
      <vt:lpstr>Pour le 20/12 au matin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Edouard Paumier</dc:creator>
  <cp:lastModifiedBy>Edouard Paumier</cp:lastModifiedBy>
  <cp:revision>289</cp:revision>
  <dcterms:created xsi:type="dcterms:W3CDTF">2014-09-14T16:55:33Z</dcterms:created>
  <dcterms:modified xsi:type="dcterms:W3CDTF">2019-12-06T06:17:14Z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0x010100A8ECC008B789AB48AFF769C73DCE07CC</vt:lpwstr>
  </property>
</Properties>
</file>