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E62D6-995F-4038-BF66-B2704C617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3B8066-F9DE-4691-AA8F-6C24BC0C4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50511-B942-4C7E-AE22-EB0DE4B0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252F5-A84A-4448-BA32-752003135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1F206-934E-4A87-A0D9-B0D17CA2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47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C3D6C-7EC0-4AC9-96DF-89AB1A6E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16770-B855-42A3-B11F-AA18CA217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87187-B3F0-4BE9-9CD1-68B244DA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13850-4ACB-45AD-84B8-324EEF95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0321A-0E89-4A7E-99FD-038C0B5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83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CD7E-A97D-4251-A8AB-133FE50A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D9BC4-96A7-4D2C-BC4E-BE2218CA3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23104-55AE-49C0-A858-74139364B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C33F0-8411-434E-B111-9FFCCA1FE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EF497-39ED-4993-9AB2-B99ED5CC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09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406DE-3E29-41FF-81A3-B2AACAB5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241B-FD93-4E75-A3A6-77004277D5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A2D05-28FD-453D-80EA-49AEBF8BE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3808B-BA60-4549-8D4E-F0030A53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54865-783A-4711-960D-8DC2BEE3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B8BA1-C706-4393-995A-5743C2CF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24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73559-E206-4150-B40E-DABE111A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9FED3-953D-4D66-8377-B28EB5BDF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4B636-3F17-46EA-82C7-01EA49045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CD33C-37AB-4D49-80F5-6706D7876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2D0FF2-1DDD-44B6-88B1-D5E73A8B7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800634-48AE-47FC-B3D4-4644F68ED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798130-A07A-45A9-B175-F85DB7F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297BF-9DC7-4C97-854C-E38510C9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9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027BF-2548-4C62-A113-EB063025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A9586C-CA5E-4D8C-ABBC-EE6F134B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C0C897-C822-4F27-AFDD-F2C6F6F6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E3A7D-8DA6-4B1E-96AA-AD01FB09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92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98CCC-AF5F-46B1-A5C6-65300951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E0DD36-8DB1-49C9-BBF0-77FD370B0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B16D7-CC88-4E7A-8CA7-294CD459A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02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2003F-B141-420B-9ABC-0FEF7DD8F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1D779-F30B-4F99-9BFB-930926C7F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FF753-F3C7-48CF-BB46-69AAB6805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AFBAA-B9DA-4EAE-B1D5-2D593580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928C3-E0C6-4B1C-856D-20E8191B2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82123-2A31-450C-B023-B0A9F17D2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84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8D098-1C82-4931-9958-3320BF6D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E60DB9-8B26-464A-9B50-9C31A71CD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2AD3C-68CF-4333-B265-7E6FFCC49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9A525-75D1-4E03-9E98-1D0C0577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14FC5-A090-40F2-92BE-CD3A26B4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5CB14-AE8C-490A-8D2F-8AE15AF1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96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7E8B1-33C8-41F3-A551-9D073D30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F0698-40F2-4796-80F1-1FF4909C2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FB0A0-EBB9-4226-96A0-E663753CA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4DB9A-8AD9-4E32-B7AD-767854F46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9309D-29BD-457B-B167-3A26F1A92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31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FC7D4F-CF9C-40F8-8C64-E3FFB4846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A9DD7-78A9-4843-AC36-66082E20A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54994-2B19-4EFE-975B-2F4CD70EF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5D07B-BEDF-404A-B15E-B4EF1B3D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DCDCF-9B5C-4695-9474-56FDD608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41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98E0BD-26D0-4CD4-ADCF-7A1CE718D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41BDD-06F4-4F80-8368-D8786BC34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2F3C-8861-4C2A-BA4A-8896583F1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F9D4F-728E-4928-B94F-8857197FB0CD}" type="datetimeFigureOut">
              <a:rPr lang="fr-FR" smtClean="0"/>
              <a:t>16/07/2021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6B3E7-DB10-40D2-85A2-5ABF3BE24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1A687-AA51-4BE2-AF63-7F3A1303A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02A2B-D699-411A-8999-0BCB77BBD32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27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33202746/" TargetMode="External"/><Relationship Id="rId2" Type="http://schemas.openxmlformats.org/officeDocument/2006/relationships/hyperlink" Target="https://www.legifrance.gouv.fr/loda/id/JORFTEXT000000886460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nil.fr/fr/reglement-europeen-protection-donnees/chapitre2#Article6" TargetMode="External"/><Relationship Id="rId4" Type="http://schemas.openxmlformats.org/officeDocument/2006/relationships/hyperlink" Target="https://www.cnil.fr/fr/reglement-europeen-protection-donne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98394-2E78-48FF-890A-BF5133D08F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L’intérêt légitime dans le traitement des données personnelles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FFA7A-47D7-4368-9480-94DE0185B1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Maud Gellée &amp; Arsène Lapostolet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68DC5-53BD-45E5-BC5E-7DF7ADF03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421" y="4317785"/>
            <a:ext cx="5081158" cy="18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5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6349-119F-49F1-83A0-E57685E27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pic>
        <p:nvPicPr>
          <p:cNvPr id="4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8A3417BC-F8C1-41F3-951F-DC5CE4DD9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3479" y="1689926"/>
            <a:ext cx="5965040" cy="4821064"/>
          </a:xfrm>
        </p:spPr>
      </p:pic>
    </p:spTree>
    <p:extLst>
      <p:ext uri="{BB962C8B-B14F-4D97-AF65-F5344CB8AC3E}">
        <p14:creationId xmlns:p14="http://schemas.microsoft.com/office/powerpoint/2010/main" val="285546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2473-DEB3-44AC-AB4E-D4F85B45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 de données personnelles</a:t>
            </a:r>
            <a:br>
              <a:rPr lang="fr-FR" dirty="0"/>
            </a:br>
            <a:r>
              <a:rPr lang="fr-FR" sz="3200" dirty="0"/>
              <a:t>Historique du droit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4461D-BE2B-4031-9A56-E616C1C85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Loi du 6 Janvier 1978 « Informatique et libertés »</a:t>
            </a:r>
          </a:p>
          <a:p>
            <a:endParaRPr lang="fr-FR" dirty="0"/>
          </a:p>
          <a:p>
            <a:r>
              <a:rPr lang="fr-FR" dirty="0"/>
              <a:t>Loi du 6 août 2004 relative à la protection des personnes physiques à l'égard des traitements de données à caractère personnel</a:t>
            </a:r>
          </a:p>
          <a:p>
            <a:endParaRPr lang="fr-FR" dirty="0"/>
          </a:p>
          <a:p>
            <a:r>
              <a:rPr lang="fr-FR" dirty="0"/>
              <a:t>Loi du 7 octobre 2016 « Pour une République Numérique »</a:t>
            </a:r>
          </a:p>
          <a:p>
            <a:endParaRPr lang="fr-FR" dirty="0"/>
          </a:p>
          <a:p>
            <a:r>
              <a:rPr lang="fr-FR" dirty="0"/>
              <a:t>Règlement Général pour la protection des données en 2018</a:t>
            </a:r>
          </a:p>
        </p:txBody>
      </p:sp>
      <p:pic>
        <p:nvPicPr>
          <p:cNvPr id="1028" name="Picture 4" descr="Law">
            <a:extLst>
              <a:ext uri="{FF2B5EF4-FFF2-40B4-BE49-F238E27FC236}">
                <a16:creationId xmlns:a16="http://schemas.microsoft.com/office/drawing/2014/main" id="{F9EAF5BC-86C8-4206-B722-A33A3CDD8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591" y="579782"/>
            <a:ext cx="1580322" cy="158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96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057B-C373-47DF-B700-868E0182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 de données personnelles</a:t>
            </a:r>
            <a:br>
              <a:rPr lang="fr-FR" dirty="0"/>
            </a:br>
            <a:r>
              <a:rPr lang="fr-FR" sz="3200" dirty="0"/>
              <a:t>Définition</a:t>
            </a:r>
            <a:endParaRPr lang="fr-FR" dirty="0"/>
          </a:p>
        </p:txBody>
      </p:sp>
      <p:pic>
        <p:nvPicPr>
          <p:cNvPr id="2050" name="Picture 2" descr="Personal information free icon">
            <a:extLst>
              <a:ext uri="{FF2B5EF4-FFF2-40B4-BE49-F238E27FC236}">
                <a16:creationId xmlns:a16="http://schemas.microsoft.com/office/drawing/2014/main" id="{25157DC0-3F01-4F43-89B3-8E23D08B9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2" y="2071446"/>
            <a:ext cx="3183834" cy="318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FB458B-C1C7-4185-9D59-2102D4C49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348" y="2145263"/>
            <a:ext cx="5821017" cy="3599553"/>
          </a:xfrm>
        </p:spPr>
        <p:txBody>
          <a:bodyPr>
            <a:normAutofit/>
          </a:bodyPr>
          <a:lstStyle/>
          <a:p>
            <a:r>
              <a:rPr lang="fr-FR" dirty="0"/>
              <a:t>Une donnée à caractère personnelle est toute information en relation avec une personne physique directement identifiable.</a:t>
            </a:r>
          </a:p>
          <a:p>
            <a:endParaRPr lang="fr-FR" dirty="0"/>
          </a:p>
          <a:p>
            <a:r>
              <a:rPr lang="fr-FR" dirty="0"/>
              <a:t>Permet d’identifier directement </a:t>
            </a:r>
            <a:r>
              <a:rPr lang="fr-FR"/>
              <a:t>ou indirectement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417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EC34F-ABC2-4764-87E7-63F3D84E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 de données personnelles</a:t>
            </a:r>
            <a:br>
              <a:rPr lang="fr-FR" dirty="0"/>
            </a:br>
            <a:r>
              <a:rPr lang="fr-FR" sz="3200" dirty="0"/>
              <a:t>Exemples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69782-15BB-41F5-A3A6-9DA491EA8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2710"/>
            <a:ext cx="5821017" cy="303619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Nom, prénom, date de naissance</a:t>
            </a:r>
          </a:p>
          <a:p>
            <a:r>
              <a:rPr lang="fr-FR" dirty="0"/>
              <a:t>Adresse et numéro de téléphone</a:t>
            </a:r>
          </a:p>
          <a:p>
            <a:r>
              <a:rPr lang="fr-FR" dirty="0"/>
              <a:t>Numéro de sécurité sociale, de cartes de paiement, d'immatriculation</a:t>
            </a:r>
          </a:p>
          <a:p>
            <a:r>
              <a:rPr lang="fr-FR" dirty="0"/>
              <a:t>Photo, empreinte digitale, ADN</a:t>
            </a:r>
          </a:p>
          <a:p>
            <a:endParaRPr lang="fr-FR" dirty="0"/>
          </a:p>
          <a:p>
            <a:pPr marL="0" indent="0" algn="r">
              <a:buNone/>
            </a:pPr>
            <a:r>
              <a:rPr lang="fr-FR"/>
              <a:t>/!\ </a:t>
            </a:r>
            <a:r>
              <a:rPr lang="fr-FR" dirty="0"/>
              <a:t>Adresse IP fait débat</a:t>
            </a:r>
          </a:p>
          <a:p>
            <a:endParaRPr lang="fr-FR"/>
          </a:p>
        </p:txBody>
      </p:sp>
      <p:pic>
        <p:nvPicPr>
          <p:cNvPr id="3074" name="Picture 2" descr="Data free icon">
            <a:extLst>
              <a:ext uri="{FF2B5EF4-FFF2-40B4-BE49-F238E27FC236}">
                <a16:creationId xmlns:a16="http://schemas.microsoft.com/office/drawing/2014/main" id="{2EBE13A9-3396-4517-9401-06681A521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61" y="1690688"/>
            <a:ext cx="3322983" cy="33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30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EC34F-ABC2-4764-87E7-63F3D84E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des données personnelles</a:t>
            </a:r>
            <a:br>
              <a:rPr lang="fr-FR" dirty="0"/>
            </a:br>
            <a:r>
              <a:rPr lang="fr-FR" sz="3200" dirty="0"/>
              <a:t>Définition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69782-15BB-41F5-A3A6-9DA491EA8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09861" cy="4351338"/>
          </a:xfrm>
        </p:spPr>
        <p:txBody>
          <a:bodyPr/>
          <a:lstStyle/>
          <a:p>
            <a:r>
              <a:rPr lang="fr-FR" dirty="0"/>
              <a:t>Article 4 du RGPD</a:t>
            </a:r>
          </a:p>
          <a:p>
            <a:endParaRPr lang="fr-FR" dirty="0"/>
          </a:p>
          <a:p>
            <a:r>
              <a:rPr lang="fr-FR"/>
              <a:t>Opération </a:t>
            </a:r>
            <a:r>
              <a:rPr lang="fr-FR" dirty="0"/>
              <a:t>exécutée sur des données personnelles</a:t>
            </a:r>
            <a:endParaRPr lang="fr-FR"/>
          </a:p>
        </p:txBody>
      </p:sp>
      <p:pic>
        <p:nvPicPr>
          <p:cNvPr id="4098" name="Picture 2" descr="Filter">
            <a:extLst>
              <a:ext uri="{FF2B5EF4-FFF2-40B4-BE49-F238E27FC236}">
                <a16:creationId xmlns:a16="http://schemas.microsoft.com/office/drawing/2014/main" id="{5B5FC244-4D4D-44DD-AF09-7B3B72E39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565" y="1921565"/>
            <a:ext cx="3014870" cy="301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735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EC34F-ABC2-4764-87E7-63F3D84E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des données personnelles</a:t>
            </a:r>
            <a:br>
              <a:rPr lang="fr-FR" dirty="0"/>
            </a:br>
            <a:r>
              <a:rPr lang="fr-FR" sz="3200" dirty="0"/>
              <a:t>Qualification du support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69782-15BB-41F5-A3A6-9DA491EA8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99791"/>
            <a:ext cx="5115339" cy="2877172"/>
          </a:xfrm>
        </p:spPr>
        <p:txBody>
          <a:bodyPr/>
          <a:lstStyle/>
          <a:p>
            <a:r>
              <a:rPr lang="fr-FR" dirty="0"/>
              <a:t>Support électronique</a:t>
            </a:r>
          </a:p>
          <a:p>
            <a:endParaRPr lang="fr-FR" dirty="0"/>
          </a:p>
          <a:p>
            <a:r>
              <a:rPr lang="fr-FR" dirty="0"/>
              <a:t>Support papier également !</a:t>
            </a:r>
          </a:p>
        </p:txBody>
      </p:sp>
      <p:pic>
        <p:nvPicPr>
          <p:cNvPr id="5122" name="Picture 2" descr="Database free icon">
            <a:extLst>
              <a:ext uri="{FF2B5EF4-FFF2-40B4-BE49-F238E27FC236}">
                <a16:creationId xmlns:a16="http://schemas.microsoft.com/office/drawing/2014/main" id="{BC87A0D5-6153-4259-A92E-5F605BA9E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008" y="2176669"/>
            <a:ext cx="2246244" cy="224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le hosting free icon">
            <a:extLst>
              <a:ext uri="{FF2B5EF4-FFF2-40B4-BE49-F238E27FC236}">
                <a16:creationId xmlns:a16="http://schemas.microsoft.com/office/drawing/2014/main" id="{B21BAF64-B431-43AE-A73D-A8809C174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96" y="3299791"/>
            <a:ext cx="3091070" cy="309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78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EC34F-ABC2-4764-87E7-63F3D84E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des données personnelles</a:t>
            </a:r>
            <a:br>
              <a:rPr lang="fr-FR" dirty="0"/>
            </a:br>
            <a:r>
              <a:rPr lang="fr-FR" sz="3200" dirty="0"/>
              <a:t>Notion de finalité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69782-15BB-41F5-A3A6-9DA491EA8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91809" cy="4351338"/>
          </a:xfrm>
        </p:spPr>
        <p:txBody>
          <a:bodyPr/>
          <a:lstStyle/>
          <a:p>
            <a:r>
              <a:rPr lang="fr-FR" dirty="0"/>
              <a:t>Le traitement doit : </a:t>
            </a:r>
          </a:p>
          <a:p>
            <a:pPr lvl="1"/>
            <a:r>
              <a:rPr lang="fr-FR" dirty="0"/>
              <a:t>Être justifié</a:t>
            </a:r>
          </a:p>
          <a:p>
            <a:pPr lvl="1"/>
            <a:r>
              <a:rPr lang="fr-FR" dirty="0"/>
              <a:t>Avoir un objectif</a:t>
            </a:r>
          </a:p>
          <a:p>
            <a:pPr lvl="1"/>
            <a:r>
              <a:rPr lang="fr-FR" dirty="0"/>
              <a:t>Avoir </a:t>
            </a:r>
            <a:r>
              <a:rPr lang="fr-FR"/>
              <a:t>une finalité</a:t>
            </a:r>
          </a:p>
          <a:p>
            <a:pPr lvl="1"/>
            <a:endParaRPr lang="fr-FR" dirty="0"/>
          </a:p>
          <a:p>
            <a:r>
              <a:rPr lang="fr-FR"/>
              <a:t>Devoir d’information</a:t>
            </a:r>
            <a:r>
              <a:rPr lang="fr-FR" dirty="0"/>
              <a:t> !</a:t>
            </a:r>
          </a:p>
        </p:txBody>
      </p:sp>
      <p:pic>
        <p:nvPicPr>
          <p:cNvPr id="6146" name="Picture 2" descr="Target">
            <a:extLst>
              <a:ext uri="{FF2B5EF4-FFF2-40B4-BE49-F238E27FC236}">
                <a16:creationId xmlns:a16="http://schemas.microsoft.com/office/drawing/2014/main" id="{9CB64E3E-436F-4A71-9E84-774011D9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90688"/>
            <a:ext cx="2985052" cy="298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44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9538-746A-4B49-A169-A4DE7371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Intérêt Légitime</a:t>
            </a:r>
            <a:br>
              <a:rPr lang="fr-FR" dirty="0"/>
            </a:br>
            <a:r>
              <a:rPr lang="fr-FR" sz="3200" dirty="0"/>
              <a:t>ce que c'est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B53-AF7A-42A9-8F86-B27FD3A74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cs typeface="Calibri" panose="020F0502020204030204"/>
              </a:rPr>
              <a:t>Bases légales du RGPD relative au traitement de données : </a:t>
            </a:r>
          </a:p>
          <a:p>
            <a:pPr lvl="1"/>
            <a:r>
              <a:rPr lang="fr-FR" sz="2000" dirty="0">
                <a:cs typeface="Calibri" panose="020F0502020204030204"/>
              </a:rPr>
              <a:t>le consentement</a:t>
            </a:r>
          </a:p>
          <a:p>
            <a:pPr lvl="1"/>
            <a:r>
              <a:rPr lang="fr-FR" sz="2000" dirty="0">
                <a:cs typeface="Calibri" panose="020F0502020204030204"/>
              </a:rPr>
              <a:t>le contrat</a:t>
            </a:r>
          </a:p>
          <a:p>
            <a:pPr lvl="1"/>
            <a:r>
              <a:rPr lang="fr-FR" sz="2000" dirty="0">
                <a:cs typeface="Calibri" panose="020F0502020204030204"/>
              </a:rPr>
              <a:t>l’obligation légale</a:t>
            </a:r>
          </a:p>
          <a:p>
            <a:pPr lvl="1"/>
            <a:r>
              <a:rPr lang="fr-FR" sz="2000" dirty="0">
                <a:cs typeface="Calibri" panose="020F0502020204030204"/>
              </a:rPr>
              <a:t>la mission d’intérêt public</a:t>
            </a:r>
          </a:p>
          <a:p>
            <a:pPr lvl="1"/>
            <a:r>
              <a:rPr lang="fr-FR" sz="2000" dirty="0">
                <a:cs typeface="Calibri" panose="020F0502020204030204"/>
              </a:rPr>
              <a:t>la sauvegarde des intérêts vitaux</a:t>
            </a:r>
          </a:p>
          <a:p>
            <a:pPr lvl="1"/>
            <a:r>
              <a:rPr lang="fr-FR" sz="2000" dirty="0">
                <a:cs typeface="Calibri" panose="020F0502020204030204"/>
              </a:rPr>
              <a:t>l’intérêt légitime</a:t>
            </a:r>
          </a:p>
          <a:p>
            <a:r>
              <a:rPr lang="fr-FR" dirty="0">
                <a:cs typeface="Calibri" panose="020F0502020204030204"/>
              </a:rPr>
              <a:t>Définition : le traitement est nécessaire à la poursuite d’intérêts légitimes de l’organisme qui traite les données ou d’un tiers, dans le strict respect des droits et intérêts des personnes dont les données sont traitées</a:t>
            </a:r>
          </a:p>
        </p:txBody>
      </p:sp>
      <p:pic>
        <p:nvPicPr>
          <p:cNvPr id="7170" name="Picture 2" descr="Kyc free icon">
            <a:extLst>
              <a:ext uri="{FF2B5EF4-FFF2-40B4-BE49-F238E27FC236}">
                <a16:creationId xmlns:a16="http://schemas.microsoft.com/office/drawing/2014/main" id="{16EC0036-6598-4B57-B0D0-4B7AF1CA3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469" y="1825625"/>
            <a:ext cx="2170043" cy="217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50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9538-746A-4B49-A169-A4DE7371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Intérêt Légitime</a:t>
            </a:r>
            <a:br>
              <a:rPr lang="fr-FR" dirty="0"/>
            </a:br>
            <a:r>
              <a:rPr lang="fr-FR" sz="3200" dirty="0"/>
              <a:t>Qui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B53-AF7A-42A9-8F86-B27FD3A74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ea typeface="+mn-lt"/>
                <a:cs typeface="+mn-lt"/>
              </a:rPr>
              <a:t>Tout organisme privé qui ne porte pas atteinte aux droits et intérêts des personnes concernées</a:t>
            </a:r>
          </a:p>
          <a:p>
            <a:r>
              <a:rPr lang="fr-FR" dirty="0">
                <a:cs typeface="Calibri"/>
              </a:rPr>
              <a:t>Ne concerne pas les autorités publiques lors de l'</a:t>
            </a:r>
            <a:r>
              <a:rPr lang="fr-FR" dirty="0" err="1">
                <a:cs typeface="Calibri"/>
              </a:rPr>
              <a:t>execution</a:t>
            </a:r>
            <a:r>
              <a:rPr lang="fr-FR" dirty="0">
                <a:cs typeface="Calibri"/>
              </a:rPr>
              <a:t> de leurs missions </a:t>
            </a:r>
          </a:p>
        </p:txBody>
      </p:sp>
      <p:pic>
        <p:nvPicPr>
          <p:cNvPr id="8196" name="Picture 4" descr="Office building">
            <a:extLst>
              <a:ext uri="{FF2B5EF4-FFF2-40B4-BE49-F238E27FC236}">
                <a16:creationId xmlns:a16="http://schemas.microsoft.com/office/drawing/2014/main" id="{BB9A96B5-3F3F-4AB4-98EE-FB00E6B69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856" y="3876260"/>
            <a:ext cx="2130287" cy="213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427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9538-746A-4B49-A169-A4DE7371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Intérêt Légitime</a:t>
            </a:r>
            <a:br>
              <a:rPr lang="fr-FR" dirty="0"/>
            </a:br>
            <a:r>
              <a:rPr lang="fr-FR" sz="3200" dirty="0"/>
              <a:t>Conditions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B53-AF7A-42A9-8F86-B27FD3A74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733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ea typeface="+mn-lt"/>
                <a:cs typeface="+mn-lt"/>
              </a:rPr>
              <a:t>L'intérêt doit être clairement légitime</a:t>
            </a:r>
            <a:endParaRPr lang="fr-FR" dirty="0">
              <a:cs typeface="Calibri" panose="020F0502020204030204"/>
            </a:endParaRPr>
          </a:p>
          <a:p>
            <a:r>
              <a:rPr lang="fr-FR" dirty="0">
                <a:cs typeface="Calibri" panose="020F0502020204030204"/>
              </a:rPr>
              <a:t>Le traitement est nécessaire, et cette nécessité doit être prouvée légalement</a:t>
            </a:r>
          </a:p>
          <a:p>
            <a:pPr lvl="1"/>
            <a:r>
              <a:rPr lang="fr-FR" dirty="0">
                <a:ea typeface="+mn-lt"/>
                <a:cs typeface="+mn-lt"/>
              </a:rPr>
              <a:t>Condition floue qui peut être abusée</a:t>
            </a:r>
          </a:p>
          <a:p>
            <a:r>
              <a:rPr lang="fr-FR" dirty="0">
                <a:ea typeface="+mn-lt"/>
                <a:cs typeface="+mn-lt"/>
              </a:rPr>
              <a:t>le traitement ne doit pas porter atteinte à la vie privée des personnes concernées, et ne doit pas aller à l'encontre de leurs attentes raisonnables.</a:t>
            </a:r>
            <a:endParaRPr lang="fr-FR">
              <a:ea typeface="+mn-lt"/>
              <a:cs typeface="+mn-lt"/>
            </a:endParaRPr>
          </a:p>
          <a:p>
            <a:pPr lvl="1"/>
            <a:r>
              <a:rPr lang="fr-FR" dirty="0">
                <a:ea typeface="+mn-lt"/>
                <a:cs typeface="+mn-lt"/>
              </a:rPr>
              <a:t>le traitement ne doit pas surprendre les personnes dont les données sont traitées</a:t>
            </a:r>
          </a:p>
          <a:p>
            <a:endParaRPr lang="fr-FR" dirty="0">
              <a:cs typeface="Calibri" panose="020F0502020204030204"/>
            </a:endParaRPr>
          </a:p>
        </p:txBody>
      </p:sp>
      <p:pic>
        <p:nvPicPr>
          <p:cNvPr id="4" name="Picture 4" descr="Law">
            <a:extLst>
              <a:ext uri="{FF2B5EF4-FFF2-40B4-BE49-F238E27FC236}">
                <a16:creationId xmlns:a16="http://schemas.microsoft.com/office/drawing/2014/main" id="{43CD7950-352B-4AF4-9B7E-F4C300E0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678" y="1690688"/>
            <a:ext cx="1262591" cy="126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ompliant free icon">
            <a:extLst>
              <a:ext uri="{FF2B5EF4-FFF2-40B4-BE49-F238E27FC236}">
                <a16:creationId xmlns:a16="http://schemas.microsoft.com/office/drawing/2014/main" id="{2EF2262A-9185-4961-B46F-0FC79D2D1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471" y="3720252"/>
            <a:ext cx="1447060" cy="144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27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9538-746A-4B49-A169-A4DE7371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Intérêt Légitime</a:t>
            </a:r>
            <a:br>
              <a:rPr lang="fr-FR" dirty="0"/>
            </a:br>
            <a:r>
              <a:rPr lang="fr-FR" sz="3200" dirty="0"/>
              <a:t>Comment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B53-AF7A-42A9-8F86-B27FD3A74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16126" cy="4361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cs typeface="Calibri"/>
              </a:rPr>
              <a:t>Pour fournir une preuve légale :</a:t>
            </a:r>
          </a:p>
          <a:p>
            <a:pPr lvl="1"/>
            <a:r>
              <a:rPr lang="fr-FR" dirty="0">
                <a:cs typeface="Calibri"/>
              </a:rPr>
              <a:t>Suivre la méthodologie du CNIL pour savoir si l'intérêt est légitime ou non </a:t>
            </a:r>
          </a:p>
          <a:p>
            <a:pPr lvl="2"/>
            <a:r>
              <a:rPr lang="fr-FR" dirty="0">
                <a:ea typeface="+mn-lt"/>
                <a:cs typeface="+mn-lt"/>
              </a:rPr>
              <a:t>Identification du caractère légitime en vérifiant le caractère nécessaire du traitement pour atteindre cet objectif.</a:t>
            </a:r>
            <a:endParaRPr lang="fr-FR" dirty="0">
              <a:cs typeface="Calibri"/>
            </a:endParaRPr>
          </a:p>
          <a:p>
            <a:pPr lvl="2"/>
            <a:r>
              <a:rPr lang="fr-FR" dirty="0">
                <a:ea typeface="+mn-lt"/>
                <a:cs typeface="+mn-lt"/>
              </a:rPr>
              <a:t>Evaluation des atteintes aux droits et libertés des personnes et prises en compte de leurs attentes raisonnables.</a:t>
            </a:r>
          </a:p>
          <a:p>
            <a:pPr lvl="2"/>
            <a:r>
              <a:rPr lang="fr-FR" dirty="0">
                <a:ea typeface="+mn-lt"/>
                <a:cs typeface="+mn-lt"/>
              </a:rPr>
              <a:t>Vérifier l'équilibre entre les deux points et envisager des mesures additionnelles</a:t>
            </a:r>
          </a:p>
          <a:p>
            <a:pPr lvl="2"/>
            <a:endParaRPr lang="fr-FR" dirty="0">
              <a:cs typeface="Calibri"/>
            </a:endParaRPr>
          </a:p>
          <a:p>
            <a:pPr lvl="1"/>
            <a:r>
              <a:rPr lang="fr-FR" dirty="0">
                <a:cs typeface="Calibri"/>
              </a:rPr>
              <a:t>Penser à documenter la démarche pour la fournir en cas de contrôle</a:t>
            </a:r>
          </a:p>
        </p:txBody>
      </p:sp>
      <p:pic>
        <p:nvPicPr>
          <p:cNvPr id="10242" name="Picture 2" descr="Nouveaux locaux, nouveau logo | CNIL">
            <a:extLst>
              <a:ext uri="{FF2B5EF4-FFF2-40B4-BE49-F238E27FC236}">
                <a16:creationId xmlns:a16="http://schemas.microsoft.com/office/drawing/2014/main" id="{4DA5A4AE-EA23-43C8-BCFB-61BB72C8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784" y="87646"/>
            <a:ext cx="3350872" cy="224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77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1FE4-49A7-4668-8540-7866DCE0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96B2-C5D4-49C4-88F2-FBEAB0857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Une définition nécessaire mais </a:t>
            </a:r>
            <a:r>
              <a:rPr lang="fr-FR"/>
              <a:t>pas suffisante</a:t>
            </a:r>
          </a:p>
        </p:txBody>
      </p:sp>
      <p:pic>
        <p:nvPicPr>
          <p:cNvPr id="4" name="Picture 4" descr="Law">
            <a:extLst>
              <a:ext uri="{FF2B5EF4-FFF2-40B4-BE49-F238E27FC236}">
                <a16:creationId xmlns:a16="http://schemas.microsoft.com/office/drawing/2014/main" id="{943F1059-2E22-4951-A7C2-791798A4B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36" y="2979380"/>
            <a:ext cx="2703475" cy="27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19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55E-6CB3-4D0A-B036-C09DECB3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6B5A9-6F6D-4765-80F7-2F80B6C5D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Legifrance</a:t>
            </a:r>
            <a:r>
              <a:rPr lang="fr-FR" dirty="0"/>
              <a:t> : </a:t>
            </a:r>
          </a:p>
          <a:p>
            <a:pPr lvl="1"/>
            <a:r>
              <a:rPr lang="fr-FR" dirty="0">
                <a:hlinkClick r:id="rId2"/>
              </a:rPr>
              <a:t>https://www.legifrance.gouv.fr/loda/id/JORFTEXT000000886460/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https://www.legifrance.gouv.fr/jorf/id/JORFTEXT000033202746/</a:t>
            </a:r>
            <a:endParaRPr lang="fr-FR" dirty="0"/>
          </a:p>
          <a:p>
            <a:pPr lvl="1"/>
            <a:r>
              <a:rPr lang="fr-FR"/>
              <a:t>https://www.legifrance.gouv.fr/jorf/id/JORFTEXT000000441676</a:t>
            </a:r>
            <a:endParaRPr lang="fr-FR" dirty="0"/>
          </a:p>
          <a:p>
            <a:r>
              <a:rPr lang="fr-FR" dirty="0"/>
              <a:t>CNIL : </a:t>
            </a:r>
          </a:p>
          <a:p>
            <a:pPr lvl="1"/>
            <a:r>
              <a:rPr lang="fr-FR" dirty="0">
                <a:hlinkClick r:id="rId4"/>
              </a:rPr>
              <a:t>https://www.cnil.fr/fr/reglement-europeen-protection-donnees</a:t>
            </a:r>
            <a:endParaRPr lang="fr-FR" dirty="0"/>
          </a:p>
          <a:p>
            <a:pPr lvl="1"/>
            <a:r>
              <a:rPr lang="fr-FR" dirty="0">
                <a:hlinkClick r:id="rId5"/>
              </a:rPr>
              <a:t>https://www.cnil.fr/fr/reglement-europeen-protection-donnees/chapitre2#Article6</a:t>
            </a:r>
            <a:endParaRPr lang="fr-FR" dirty="0"/>
          </a:p>
          <a:p>
            <a:pPr lvl="1"/>
            <a:r>
              <a:rPr lang="fr-FR" dirty="0"/>
              <a:t>https://www.cnil.fr/fr/reglement-europeen-protection-donnees/chapitre1#Article4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1039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ED6F945901944AA4A16E19A84E4881" ma:contentTypeVersion="7" ma:contentTypeDescription="Crée un document." ma:contentTypeScope="" ma:versionID="9ba5e39fe249584c23da634cb359eb81">
  <xsd:schema xmlns:xsd="http://www.w3.org/2001/XMLSchema" xmlns:xs="http://www.w3.org/2001/XMLSchema" xmlns:p="http://schemas.microsoft.com/office/2006/metadata/properties" xmlns:ns3="37d55968-d2d8-4301-ba26-174da3db601d" xmlns:ns4="bc14bb59-7e0d-4b16-872e-3598af13e3a8" targetNamespace="http://schemas.microsoft.com/office/2006/metadata/properties" ma:root="true" ma:fieldsID="055776b5e28008efa088ff8c16fa19e7" ns3:_="" ns4:_="">
    <xsd:import namespace="37d55968-d2d8-4301-ba26-174da3db601d"/>
    <xsd:import namespace="bc14bb59-7e0d-4b16-872e-3598af13e3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d55968-d2d8-4301-ba26-174da3db60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4bb59-7e0d-4b16-872e-3598af13e3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85DC73-279E-4037-8315-185549F505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14856F-0806-41B0-92F9-2EC985705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d55968-d2d8-4301-ba26-174da3db601d"/>
    <ds:schemaRef ds:uri="bc14bb59-7e0d-4b16-872e-3598af13e3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9F118E-FCBE-47AC-854A-2C0629925C39}">
  <ds:schemaRefs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37d55968-d2d8-4301-ba26-174da3db601d"/>
    <ds:schemaRef ds:uri="http://schemas.microsoft.com/office/infopath/2007/PartnerControls"/>
    <ds:schemaRef ds:uri="bc14bb59-7e0d-4b16-872e-3598af13e3a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541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L’intérêt légitime dans le traitement des données personnelles</vt:lpstr>
      <vt:lpstr>Introduction</vt:lpstr>
      <vt:lpstr>Notion de données personnelles Historique du droit</vt:lpstr>
      <vt:lpstr>Notion de données personnelles Définition</vt:lpstr>
      <vt:lpstr>Notion de données personnelles Exemples</vt:lpstr>
      <vt:lpstr>Traitement des données personnelles Définition</vt:lpstr>
      <vt:lpstr>Traitement des données personnelles Qualification du support</vt:lpstr>
      <vt:lpstr>Traitement des données personnelles Notion de finalité</vt:lpstr>
      <vt:lpstr>Intérêt Légitime ce que c'est</vt:lpstr>
      <vt:lpstr>Intérêt Légitime Qui</vt:lpstr>
      <vt:lpstr>Intérêt Légitime Conditions</vt:lpstr>
      <vt:lpstr>Intérêt Légitime Comment</vt:lpstr>
      <vt:lpstr>Conclusion</vt:lpstr>
      <vt:lpstr>Source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Arsène LAPOSTOLET</dc:creator>
  <cp:lastModifiedBy>Arsène LAPOSTOLET</cp:lastModifiedBy>
  <cp:revision>100</cp:revision>
  <dcterms:created xsi:type="dcterms:W3CDTF">2021-07-10T12:57:37Z</dcterms:created>
  <dcterms:modified xsi:type="dcterms:W3CDTF">2021-07-16T07:25:10Z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0x010100C0ED6F945901944AA4A16E19A84E4881</vt:lpwstr>
  </property>
</Properties>
</file>