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5bbc78356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5bbc78356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5bbc78356a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5bbc78356a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5bbc78356a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5bbc78356a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5bbc78356a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5bbc78356a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5bbc78356a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5bbc78356a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5bbc78356a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5bbc78356a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5bbc78356a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5bbc78356a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
              <a:t>ERP TD2</a:t>
            </a:r>
            <a:endParaRPr/>
          </a:p>
        </p:txBody>
      </p:sp>
      <p:sp>
        <p:nvSpPr>
          <p:cNvPr id="55" name="Google Shape;55;p13"/>
          <p:cNvSpPr txBox="1"/>
          <p:nvPr>
            <p:ph idx="1" type="subTitle"/>
          </p:nvPr>
        </p:nvSpPr>
        <p:spPr>
          <a:xfrm>
            <a:off x="311700" y="3975650"/>
            <a:ext cx="8520600" cy="792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fr" sz="2200">
                <a:solidFill>
                  <a:srgbClr val="0000FF"/>
                </a:solidFill>
              </a:rPr>
              <a:t>Nicolas Bolo, Arnaud Fouillard, Nam Nguyen, Arnold Chappedelaine</a:t>
            </a:r>
            <a:endParaRPr sz="2200">
              <a:solidFill>
                <a:srgbClr val="0000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Expliquez comment on paramètre un progiciel ?(1/3)</a:t>
            </a:r>
            <a:endParaRPr/>
          </a:p>
        </p:txBody>
      </p:sp>
      <p:sp>
        <p:nvSpPr>
          <p:cNvPr id="61" name="Google Shape;61;p14"/>
          <p:cNvSpPr txBox="1"/>
          <p:nvPr>
            <p:ph idx="1" type="body"/>
          </p:nvPr>
        </p:nvSpPr>
        <p:spPr>
          <a:xfrm>
            <a:off x="311700" y="1017725"/>
            <a:ext cx="8520600" cy="41496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0000FF"/>
              </a:buClr>
              <a:buSzPts val="2000"/>
              <a:buChar char="-"/>
            </a:pPr>
            <a:r>
              <a:rPr lang="fr" sz="2000">
                <a:solidFill>
                  <a:srgbClr val="0000FF"/>
                </a:solidFill>
              </a:rPr>
              <a:t>IHM</a:t>
            </a:r>
            <a:endParaRPr sz="2000">
              <a:solidFill>
                <a:srgbClr val="0000FF"/>
              </a:solidFill>
            </a:endParaRPr>
          </a:p>
          <a:p>
            <a:pPr indent="0" lvl="0" marL="0" rtl="0" algn="l">
              <a:spcBef>
                <a:spcPts val="1600"/>
              </a:spcBef>
              <a:spcAft>
                <a:spcPts val="0"/>
              </a:spcAft>
              <a:buNone/>
            </a:pPr>
            <a:r>
              <a:rPr lang="fr">
                <a:solidFill>
                  <a:srgbClr val="000000"/>
                </a:solidFill>
              </a:rPr>
              <a:t>Après analyse des besoins et des workflows mis en place ou </a:t>
            </a:r>
            <a:r>
              <a:rPr lang="fr">
                <a:solidFill>
                  <a:srgbClr val="000000"/>
                </a:solidFill>
              </a:rPr>
              <a:t>adapté</a:t>
            </a:r>
            <a:r>
              <a:rPr lang="fr">
                <a:solidFill>
                  <a:srgbClr val="000000"/>
                </a:solidFill>
              </a:rPr>
              <a:t>, il faut réaliser des écrans pour chaque besoin.</a:t>
            </a:r>
            <a:endParaRPr>
              <a:solidFill>
                <a:srgbClr val="000000"/>
              </a:solidFill>
            </a:endParaRPr>
          </a:p>
          <a:p>
            <a:pPr indent="0" lvl="0" marL="0" rtl="0" algn="l">
              <a:spcBef>
                <a:spcPts val="1600"/>
              </a:spcBef>
              <a:spcAft>
                <a:spcPts val="0"/>
              </a:spcAft>
              <a:buNone/>
            </a:pPr>
            <a:r>
              <a:rPr lang="fr">
                <a:solidFill>
                  <a:srgbClr val="000000"/>
                </a:solidFill>
              </a:rPr>
              <a:t>L’IHM doit </a:t>
            </a:r>
            <a:r>
              <a:rPr lang="fr">
                <a:solidFill>
                  <a:srgbClr val="000000"/>
                </a:solidFill>
              </a:rPr>
              <a:t>représenter</a:t>
            </a:r>
            <a:r>
              <a:rPr lang="fr">
                <a:solidFill>
                  <a:srgbClr val="000000"/>
                </a:solidFill>
              </a:rPr>
              <a:t> au mieux les </a:t>
            </a:r>
            <a:r>
              <a:rPr lang="fr">
                <a:solidFill>
                  <a:srgbClr val="000000"/>
                </a:solidFill>
              </a:rPr>
              <a:t>règles</a:t>
            </a:r>
            <a:r>
              <a:rPr lang="fr">
                <a:solidFill>
                  <a:srgbClr val="000000"/>
                </a:solidFill>
              </a:rPr>
              <a:t> métier et les contraintes lié aux différents workflows et processus de l’entreprise.</a:t>
            </a:r>
            <a:endParaRPr>
              <a:solidFill>
                <a:srgbClr val="000000"/>
              </a:solidFill>
            </a:endParaRPr>
          </a:p>
          <a:p>
            <a:pPr indent="0" lvl="0" marL="0" rtl="0" algn="l">
              <a:spcBef>
                <a:spcPts val="1600"/>
              </a:spcBef>
              <a:spcAft>
                <a:spcPts val="0"/>
              </a:spcAft>
              <a:buNone/>
            </a:pPr>
            <a:r>
              <a:rPr lang="fr">
                <a:solidFill>
                  <a:srgbClr val="000000"/>
                </a:solidFill>
              </a:rPr>
              <a:t>On doit également adapter les IHM pour présenter les données présentes au sein de l’ERP et de reprendre les écrans existants dans l’ancien système.</a:t>
            </a:r>
            <a:endParaRPr>
              <a:solidFill>
                <a:srgbClr val="000000"/>
              </a:solidFill>
            </a:endParaRPr>
          </a:p>
          <a:p>
            <a:pPr indent="0" lvl="0" marL="0" rtl="0" algn="l">
              <a:spcBef>
                <a:spcPts val="1600"/>
              </a:spcBef>
              <a:spcAft>
                <a:spcPts val="0"/>
              </a:spcAft>
              <a:buNone/>
            </a:pPr>
            <a:r>
              <a:rPr lang="fr">
                <a:solidFill>
                  <a:srgbClr val="000000"/>
                </a:solidFill>
              </a:rPr>
              <a:t>On doit mettre en place une navigation facilité pour les utilisateurs pour augmenter le Time to Market.</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Expliquez comment on paramètre un progiciel ?(2/3)</a:t>
            </a:r>
            <a:endParaRPr/>
          </a:p>
        </p:txBody>
      </p:sp>
      <p:sp>
        <p:nvSpPr>
          <p:cNvPr id="67" name="Google Shape;67;p15"/>
          <p:cNvSpPr txBox="1"/>
          <p:nvPr>
            <p:ph idx="1" type="body"/>
          </p:nvPr>
        </p:nvSpPr>
        <p:spPr>
          <a:xfrm>
            <a:off x="311700" y="1017725"/>
            <a:ext cx="8520600" cy="38376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fr" sz="2000">
                <a:solidFill>
                  <a:srgbClr val="0000FF"/>
                </a:solidFill>
              </a:rPr>
              <a:t>SCRIPT / WORKFLOW</a:t>
            </a:r>
            <a:endParaRPr sz="2000"/>
          </a:p>
          <a:p>
            <a:pPr indent="0" lvl="0" marL="0" marR="0" rtl="0" algn="l">
              <a:lnSpc>
                <a:spcPct val="115000"/>
              </a:lnSpc>
              <a:spcBef>
                <a:spcPts val="1600"/>
              </a:spcBef>
              <a:spcAft>
                <a:spcPts val="0"/>
              </a:spcAft>
              <a:buNone/>
            </a:pPr>
            <a:r>
              <a:rPr lang="fr">
                <a:solidFill>
                  <a:srgbClr val="000000"/>
                </a:solidFill>
              </a:rPr>
              <a:t>Il faut définir les besoins et les processus déjà en place au sein de l’entreprise.</a:t>
            </a:r>
            <a:endParaRPr>
              <a:solidFill>
                <a:srgbClr val="000000"/>
              </a:solidFill>
            </a:endParaRPr>
          </a:p>
          <a:p>
            <a:pPr indent="0" lvl="0" marL="0" marR="0" rtl="0" algn="l">
              <a:lnSpc>
                <a:spcPct val="115000"/>
              </a:lnSpc>
              <a:spcBef>
                <a:spcPts val="1600"/>
              </a:spcBef>
              <a:spcAft>
                <a:spcPts val="0"/>
              </a:spcAft>
              <a:buNone/>
            </a:pPr>
            <a:r>
              <a:rPr lang="fr">
                <a:solidFill>
                  <a:srgbClr val="000000"/>
                </a:solidFill>
              </a:rPr>
              <a:t>Un travail d’analyse des besoins est très important pour la réussite du paramétrage de l’ERP.</a:t>
            </a:r>
            <a:endParaRPr>
              <a:solidFill>
                <a:srgbClr val="000000"/>
              </a:solidFill>
            </a:endParaRPr>
          </a:p>
          <a:p>
            <a:pPr indent="0" lvl="0" marL="0" marR="0" rtl="0" algn="l">
              <a:lnSpc>
                <a:spcPct val="115000"/>
              </a:lnSpc>
              <a:spcBef>
                <a:spcPts val="1600"/>
              </a:spcBef>
              <a:spcAft>
                <a:spcPts val="0"/>
              </a:spcAft>
              <a:buNone/>
            </a:pPr>
            <a:r>
              <a:rPr lang="fr">
                <a:solidFill>
                  <a:srgbClr val="000000"/>
                </a:solidFill>
              </a:rPr>
              <a:t>Adapter les workflows ou créer les workflows pour répondre au différentes règles métiers et processus avec le langage présent au sein de l’ERP.</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Clr>
                <a:schemeClr val="dk1"/>
              </a:buClr>
              <a:buSzPts val="1100"/>
              <a:buFont typeface="Arial"/>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Expliquez comment on paramètre un progiciel ?(3/3)</a:t>
            </a:r>
            <a:endParaRPr/>
          </a:p>
          <a:p>
            <a:pPr indent="0" lvl="0" marL="0" rtl="0" algn="l">
              <a:spcBef>
                <a:spcPts val="0"/>
              </a:spcBef>
              <a:spcAft>
                <a:spcPts val="0"/>
              </a:spcAft>
              <a:buNone/>
            </a:pPr>
            <a:r>
              <a:t/>
            </a:r>
            <a:endParaRPr/>
          </a:p>
        </p:txBody>
      </p:sp>
      <p:sp>
        <p:nvSpPr>
          <p:cNvPr id="73" name="Google Shape;73;p16"/>
          <p:cNvSpPr txBox="1"/>
          <p:nvPr>
            <p:ph idx="1" type="body"/>
          </p:nvPr>
        </p:nvSpPr>
        <p:spPr>
          <a:xfrm>
            <a:off x="311700" y="1017725"/>
            <a:ext cx="8520600" cy="3416400"/>
          </a:xfrm>
          <a:prstGeom prst="rect">
            <a:avLst/>
          </a:prstGeom>
        </p:spPr>
        <p:txBody>
          <a:bodyPr anchorCtr="0" anchor="t" bIns="91425" lIns="91425" spcFirstLastPara="1" rIns="91425" wrap="square" tIns="91425">
            <a:noAutofit/>
          </a:bodyPr>
          <a:lstStyle/>
          <a:p>
            <a:pPr indent="-355600" lvl="0" marL="457200" marR="0" rtl="0" algn="l">
              <a:lnSpc>
                <a:spcPct val="115000"/>
              </a:lnSpc>
              <a:spcBef>
                <a:spcPts val="0"/>
              </a:spcBef>
              <a:spcAft>
                <a:spcPts val="0"/>
              </a:spcAft>
              <a:buClr>
                <a:srgbClr val="0000FF"/>
              </a:buClr>
              <a:buSzPts val="2000"/>
              <a:buChar char="-"/>
            </a:pPr>
            <a:r>
              <a:rPr lang="fr" sz="2000">
                <a:solidFill>
                  <a:srgbClr val="0000FF"/>
                </a:solidFill>
              </a:rPr>
              <a:t>DONNÉES</a:t>
            </a:r>
            <a:endParaRPr sz="2000">
              <a:solidFill>
                <a:srgbClr val="000000"/>
              </a:solidFill>
            </a:endParaRPr>
          </a:p>
          <a:p>
            <a:pPr indent="0" lvl="0" marL="0" marR="0" rtl="0" algn="l">
              <a:lnSpc>
                <a:spcPct val="115000"/>
              </a:lnSpc>
              <a:spcBef>
                <a:spcPts val="1600"/>
              </a:spcBef>
              <a:spcAft>
                <a:spcPts val="0"/>
              </a:spcAft>
              <a:buNone/>
            </a:pPr>
            <a:r>
              <a:rPr lang="fr">
                <a:solidFill>
                  <a:srgbClr val="000000"/>
                </a:solidFill>
              </a:rPr>
              <a:t>Il est important d’analyser le modèle de données cible et l’existant. On pourra définir la cohérence et la relation entre les données de la source et de la cible.</a:t>
            </a:r>
            <a:endParaRPr>
              <a:solidFill>
                <a:srgbClr val="000000"/>
              </a:solidFill>
            </a:endParaRPr>
          </a:p>
          <a:p>
            <a:pPr indent="0" lvl="0" marL="0" marR="0" rtl="0" algn="l">
              <a:lnSpc>
                <a:spcPct val="115000"/>
              </a:lnSpc>
              <a:spcBef>
                <a:spcPts val="1600"/>
              </a:spcBef>
              <a:spcAft>
                <a:spcPts val="0"/>
              </a:spcAft>
              <a:buNone/>
            </a:pPr>
            <a:r>
              <a:rPr lang="fr">
                <a:solidFill>
                  <a:srgbClr val="000000"/>
                </a:solidFill>
              </a:rPr>
              <a:t>Mais également pour définir les données manquantes dans notre système actuel pour répondre au besoin de l’ERP.</a:t>
            </a:r>
            <a:endParaRPr>
              <a:solidFill>
                <a:srgbClr val="000000"/>
              </a:solidFill>
            </a:endParaRPr>
          </a:p>
          <a:p>
            <a:pPr indent="0" lvl="0" marL="0" marR="0" rtl="0" algn="l">
              <a:lnSpc>
                <a:spcPct val="115000"/>
              </a:lnSpc>
              <a:spcBef>
                <a:spcPts val="1600"/>
              </a:spcBef>
              <a:spcAft>
                <a:spcPts val="0"/>
              </a:spcAft>
              <a:buNone/>
            </a:pPr>
            <a:r>
              <a:rPr lang="fr">
                <a:solidFill>
                  <a:srgbClr val="000000"/>
                </a:solidFill>
              </a:rPr>
              <a:t>Une fois l’analyse réalisé, il faut réaliser des chaines d’assemblages pour le transfert des données.</a:t>
            </a:r>
            <a:endParaRPr>
              <a:solidFill>
                <a:srgbClr val="000000"/>
              </a:solidFill>
            </a:endParaRPr>
          </a:p>
          <a:p>
            <a:pPr indent="0" lvl="0" marL="0" marR="0" rtl="0" algn="l">
              <a:lnSpc>
                <a:spcPct val="115000"/>
              </a:lnSpc>
              <a:spcBef>
                <a:spcPts val="1600"/>
              </a:spcBef>
              <a:spcAft>
                <a:spcPts val="1600"/>
              </a:spcAft>
              <a:buNone/>
            </a:pPr>
            <a:r>
              <a:rPr lang="fr">
                <a:solidFill>
                  <a:srgbClr val="000000"/>
                </a:solidFill>
              </a:rPr>
              <a:t>Réaliser un gel des données a une date précise et transférer les données et de faire ensuite une migration de la différence entre les données </a:t>
            </a: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Elaborer une grille excel permettant de calculer le coût d’un projet de</a:t>
            </a:r>
            <a:endParaRPr/>
          </a:p>
          <a:p>
            <a:pPr indent="0" lvl="0" marL="0" rtl="0" algn="l">
              <a:spcBef>
                <a:spcPts val="1600"/>
              </a:spcBef>
              <a:spcAft>
                <a:spcPts val="0"/>
              </a:spcAft>
              <a:buClr>
                <a:schemeClr val="dk1"/>
              </a:buClr>
              <a:buSzPts val="1100"/>
              <a:buFont typeface="Arial"/>
              <a:buNone/>
            </a:pPr>
            <a:r>
              <a:rPr lang="fr"/>
              <a:t>mise en place d’un ERP (en mode licence et en mode SaaS)</a:t>
            </a:r>
            <a:endParaRPr/>
          </a:p>
          <a:p>
            <a:pPr indent="0" lvl="0" marL="0" rtl="0" algn="l">
              <a:spcBef>
                <a:spcPts val="1600"/>
              </a:spcBef>
              <a:spcAft>
                <a:spcPts val="0"/>
              </a:spcAft>
              <a:buClr>
                <a:schemeClr val="dk1"/>
              </a:buClr>
              <a:buSzPts val="1100"/>
              <a:buFont typeface="Arial"/>
              <a:buNone/>
            </a:pPr>
            <a:r>
              <a:rPr lang="fr"/>
              <a:t>Pour le mode SaaS, voir la tarification de progiciel comme Odoo</a:t>
            </a:r>
            <a:endParaRPr/>
          </a:p>
          <a:p>
            <a:pPr indent="0" lvl="0" marL="0" rtl="0" algn="l">
              <a:spcBef>
                <a:spcPts val="1600"/>
              </a:spcBef>
              <a:spcAft>
                <a:spcPts val="0"/>
              </a:spcAft>
              <a:buClr>
                <a:schemeClr val="dk1"/>
              </a:buClr>
              <a:buSzPts val="1100"/>
              <a:buFont typeface="Arial"/>
              <a:buNone/>
            </a:pPr>
            <a:r>
              <a:rPr lang="fr"/>
              <a:t>Et élaborer dans cette même grille :</a:t>
            </a:r>
            <a:endParaRPr/>
          </a:p>
          <a:p>
            <a:pPr indent="0" lvl="0" marL="0" rtl="0" algn="l">
              <a:spcBef>
                <a:spcPts val="1600"/>
              </a:spcBef>
              <a:spcAft>
                <a:spcPts val="0"/>
              </a:spcAft>
              <a:buClr>
                <a:schemeClr val="dk1"/>
              </a:buClr>
              <a:buSzPts val="1100"/>
              <a:buFont typeface="Arial"/>
              <a:buNone/>
            </a:pPr>
            <a:r>
              <a:rPr lang="fr"/>
              <a:t>Le calcul du ROI d’un projet ERP ?</a:t>
            </a:r>
            <a:endParaRPr/>
          </a:p>
          <a:p>
            <a:pPr indent="0" lvl="0" marL="0" rtl="0" algn="l">
              <a:spcBef>
                <a:spcPts val="1600"/>
              </a:spcBef>
              <a:spcAft>
                <a:spcPts val="1600"/>
              </a:spcAft>
              <a:buClr>
                <a:schemeClr val="dk1"/>
              </a:buClr>
              <a:buSzPts val="1100"/>
              <a:buFont typeface="Arial"/>
              <a:buNone/>
            </a:pPr>
            <a:r>
              <a:rPr lang="fr"/>
              <a:t>La comparaison graphique de plusieurs solutions d’ERP (3 au minimum)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rgbClr val="000000"/>
                </a:solidFill>
              </a:rPr>
              <a:t>Le calcul du R.O.I se fait par </a:t>
            </a:r>
            <a:r>
              <a:rPr lang="fr" sz="1200">
                <a:solidFill>
                  <a:srgbClr val="222222"/>
                </a:solidFill>
                <a:highlight>
                  <a:srgbClr val="FFFFFF"/>
                </a:highlight>
              </a:rPr>
              <a:t> </a:t>
            </a:r>
            <a:r>
              <a:rPr lang="fr">
                <a:solidFill>
                  <a:srgbClr val="222222"/>
                </a:solidFill>
                <a:highlight>
                  <a:srgbClr val="FFFFFF"/>
                </a:highlight>
              </a:rPr>
              <a:t>(gain de l'investissement – coût de l'investissement) / coût de l'investissement</a:t>
            </a:r>
            <a:endParaRPr>
              <a:solidFill>
                <a:srgbClr val="000000"/>
              </a:solidFill>
            </a:endParaRPr>
          </a:p>
          <a:p>
            <a:pPr indent="0" lvl="0" marL="0" rtl="0" algn="l">
              <a:spcBef>
                <a:spcPts val="1600"/>
              </a:spcBef>
              <a:spcAft>
                <a:spcPts val="1600"/>
              </a:spcAft>
              <a:buNone/>
            </a:pPr>
            <a:r>
              <a:rPr lang="fr">
                <a:solidFill>
                  <a:srgbClr val="000000"/>
                </a:solidFill>
              </a:rPr>
              <a:t>Le calcul du R.O.I doit également prendre en compte le fait que la mise en place d’un ERP peut dans un premier temps réduire la production (temps d’adaptation), puis au bout de X1 jours revenir à la normal, puis après X2 jours la production doit avoir augmenté.</a:t>
            </a:r>
            <a:endParaRPr>
              <a:solidFill>
                <a:srgbClr val="000000"/>
              </a:solidFill>
            </a:endParaRPr>
          </a:p>
        </p:txBody>
      </p:sp>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Calcul du R.O.I pour un ERP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Calcul du R.O.I pour un ERP</a:t>
            </a:r>
            <a:endParaRPr/>
          </a:p>
        </p:txBody>
      </p:sp>
      <p:pic>
        <p:nvPicPr>
          <p:cNvPr id="91" name="Google Shape;91;p19"/>
          <p:cNvPicPr preferRelativeResize="0"/>
          <p:nvPr/>
        </p:nvPicPr>
        <p:blipFill>
          <a:blip r:embed="rId3">
            <a:alphaModFix/>
          </a:blip>
          <a:stretch>
            <a:fillRect/>
          </a:stretch>
        </p:blipFill>
        <p:spPr>
          <a:xfrm>
            <a:off x="472850" y="914400"/>
            <a:ext cx="7505700" cy="4229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Comparaison graphiques de plusieurs ERP</a:t>
            </a:r>
            <a:endParaRPr/>
          </a:p>
        </p:txBody>
      </p:sp>
      <p:pic>
        <p:nvPicPr>
          <p:cNvPr id="97" name="Google Shape;97;p20" title="Chart"/>
          <p:cNvPicPr preferRelativeResize="0"/>
          <p:nvPr/>
        </p:nvPicPr>
        <p:blipFill>
          <a:blip r:embed="rId3">
            <a:alphaModFix/>
          </a:blip>
          <a:stretch>
            <a:fillRect/>
          </a:stretch>
        </p:blipFill>
        <p:spPr>
          <a:xfrm>
            <a:off x="1571925" y="1152025"/>
            <a:ext cx="6000150" cy="37100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