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2DC7364-6C30-40A1-8F46-6FF839C87EA0}">
  <a:tblStyle styleId="{A2DC7364-6C30-40A1-8F46-6FF839C87E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d573fc6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d573fc6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d573fc68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d573fc68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NICOLAS BOLO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d573fc68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d573fc68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d573fc68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d573fc68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d573fc68a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d573fc68a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d573fc68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d573fc68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44575"/>
            <a:ext cx="8520600" cy="82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4 - Equipe 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Réaliser une étude détaillée comparative entre 4 ERP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-SalesForce.com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-Odoo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-SugarCRM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-Microsoft Dynamics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-Critères à prendre en compte : Couverture fonctionnelle, caractéristique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techniques, fonctionnelles, commerciales tarification, autres critères à définir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SalesForce</a:t>
            </a:r>
            <a:endParaRPr/>
          </a:p>
        </p:txBody>
      </p:sp>
      <p:graphicFrame>
        <p:nvGraphicFramePr>
          <p:cNvPr id="66" name="Google Shape;66;p15"/>
          <p:cNvGraphicFramePr/>
          <p:nvPr/>
        </p:nvGraphicFramePr>
        <p:xfrm>
          <a:off x="633825" y="118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{A2DC7364-6C30-40A1-8F46-6FF839C87EA0}</a:tableStyleId>
              </a:tblPr>
              <a:tblGrid>
                <a:gridCol w="2754225"/>
                <a:gridCol w="1808875"/>
                <a:gridCol w="1998600"/>
                <a:gridCol w="1547750"/>
              </a:tblGrid>
              <a:tr h="82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Couverture </a:t>
                      </a:r>
                      <a:r>
                        <a:rPr lang="en"/>
                        <a:t>fonctionnelle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technique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fonctionnelle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Tarification - commercial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Banques et assurances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Organisations à but non-lucratif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Médias et télécommunications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Commerce et distribution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Industrie manufacturière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Automobile et transports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Ventes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Service client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Marketing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IT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/>
                        <a:t>Sur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24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Odoo</a:t>
            </a:r>
            <a:endParaRPr/>
          </a:p>
        </p:txBody>
      </p:sp>
      <p:graphicFrame>
        <p:nvGraphicFramePr>
          <p:cNvPr id="72" name="Google Shape;72;p16"/>
          <p:cNvGraphicFramePr/>
          <p:nvPr/>
        </p:nvGraphicFramePr>
        <p:xfrm>
          <a:off x="315850" y="63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{A2DC7364-6C30-40A1-8F46-6FF839C87EA0}</a:tableStyleId>
              </a:tblPr>
              <a:tblGrid>
                <a:gridCol w="2128075"/>
                <a:gridCol w="2128075"/>
                <a:gridCol w="2128075"/>
                <a:gridCol w="2128075"/>
              </a:tblGrid>
              <a:tr h="82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Couverture fonctionnelle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technique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fonctionnelle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Tarification - commercial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Sites Web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Site Web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eCommerce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Blogs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Forums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Slides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Chat en ligne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Ventes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Ventes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CRM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Facturation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Point de ventes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Magasins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Restaurants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Hardware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Abonnements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Sign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Opérations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Comptabilité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Projet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Ressources Humaines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Recrutement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Employés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Coûts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Evaluation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Parc automobile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Congés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Inventaire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Achats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Fabrication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MRP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PLM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Maintenance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Qualité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IoT Box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Helpdesk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Documents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Outils de Productivité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Communication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Discutez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Listes de diffusion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Notes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Feuille de présence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Email Marketing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Evènement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Survey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Rendez-vous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Automatisation Marketing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SugarCRM	</a:t>
            </a:r>
            <a:endParaRPr/>
          </a:p>
        </p:txBody>
      </p:sp>
      <p:graphicFrame>
        <p:nvGraphicFramePr>
          <p:cNvPr id="78" name="Google Shape;78;p17"/>
          <p:cNvGraphicFramePr/>
          <p:nvPr/>
        </p:nvGraphicFramePr>
        <p:xfrm>
          <a:off x="777850" y="118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{A2DC7364-6C30-40A1-8F46-6FF839C87EA0}</a:tableStyleId>
              </a:tblPr>
              <a:tblGrid>
                <a:gridCol w="2754225"/>
                <a:gridCol w="1808875"/>
                <a:gridCol w="1998600"/>
                <a:gridCol w="1547750"/>
              </a:tblGrid>
              <a:tr h="82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Couverture fonctionnelle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technique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fonctionnelle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Tarification - commercial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-29527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chemeClr val="dk1"/>
                          </a:solidFill>
                          <a:highlight>
                            <a:srgbClr val="F7F7F7"/>
                          </a:highlight>
                        </a:rPr>
                        <a:t>Automatisation et prévision des ventes</a:t>
                      </a:r>
                      <a:endParaRPr sz="1050">
                        <a:solidFill>
                          <a:schemeClr val="dk1"/>
                        </a:solidFill>
                        <a:highlight>
                          <a:srgbClr val="F7F7F7"/>
                        </a:highlight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chemeClr val="dk1"/>
                          </a:solidFill>
                        </a:rPr>
                        <a:t>Service client + gestion des tickets </a:t>
                      </a:r>
                      <a:r>
                        <a:rPr i="1" lang="en" sz="1050">
                          <a:solidFill>
                            <a:schemeClr val="dk1"/>
                          </a:solidFill>
                        </a:rPr>
                        <a:t> </a:t>
                      </a:r>
                      <a:endParaRPr i="1"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chemeClr val="dk1"/>
                          </a:solidFill>
                        </a:rPr>
                        <a:t>Gestion des leads + campagnes de vente </a:t>
                      </a:r>
                      <a:r>
                        <a:rPr i="1" lang="en" sz="1050">
                          <a:solidFill>
                            <a:schemeClr val="dk1"/>
                          </a:solidFill>
                        </a:rPr>
                        <a:t> </a:t>
                      </a:r>
                      <a:endParaRPr i="1"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chemeClr val="dk1"/>
                          </a:solidFill>
                        </a:rPr>
                        <a:t>Support en ligne</a:t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chemeClr val="dk1"/>
                          </a:solidFill>
                        </a:rPr>
                        <a:t>Stockage de 15 Go</a:t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43433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rgbClr val="343433"/>
                          </a:solidFill>
                        </a:rPr>
                        <a:t>Devis et prévisions au niveau des produits</a:t>
                      </a:r>
                      <a:endParaRPr sz="1050">
                        <a:solidFill>
                          <a:srgbClr val="343433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43433"/>
                        </a:buClr>
                        <a:buSzPts val="1050"/>
                        <a:buChar char="-"/>
                      </a:pPr>
                      <a:r>
                        <a:rPr lang="en" sz="1050">
                          <a:solidFill>
                            <a:srgbClr val="343433"/>
                          </a:solidFill>
                        </a:rPr>
                        <a:t>Workflow avancé </a:t>
                      </a:r>
                      <a:r>
                        <a:rPr i="1" lang="en" sz="1050">
                          <a:solidFill>
                            <a:srgbClr val="343433"/>
                          </a:solidFill>
                        </a:rPr>
                        <a:t> </a:t>
                      </a:r>
                      <a:endParaRPr i="1" sz="1050">
                        <a:solidFill>
                          <a:srgbClr val="343433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43433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rgbClr val="343433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43433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rgbClr val="343433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  <a:p>
                      <a:pPr indent="-29527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Char char="-"/>
                      </a:pPr>
                      <a:r>
                        <a:t/>
                      </a:r>
                      <a:endParaRPr sz="1050">
                        <a:solidFill>
                          <a:schemeClr val="dk1"/>
                        </a:solidFill>
                        <a:highlight>
                          <a:srgbClr val="F7F7F7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Microsoft Dynamics</a:t>
            </a:r>
            <a:endParaRPr/>
          </a:p>
        </p:txBody>
      </p:sp>
      <p:graphicFrame>
        <p:nvGraphicFramePr>
          <p:cNvPr id="84" name="Google Shape;84;p18"/>
          <p:cNvGraphicFramePr/>
          <p:nvPr/>
        </p:nvGraphicFramePr>
        <p:xfrm>
          <a:off x="777850" y="118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{A2DC7364-6C30-40A1-8F46-6FF839C87EA0}</a:tableStyleId>
              </a:tblPr>
              <a:tblGrid>
                <a:gridCol w="2754225"/>
                <a:gridCol w="1808875"/>
                <a:gridCol w="1998600"/>
                <a:gridCol w="1547750"/>
              </a:tblGrid>
              <a:tr h="82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Couverture fonctionnelle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technique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Caractéristique fonctionnelle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Tarification - commercial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12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Indiquer quel mode d’achat est il préférable de retenir pour une PME et une grande entreprise (Mode SaaS, mode licence)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2169925"/>
            <a:ext cx="8520600" cy="23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