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Barlow Semi Condensed Light"/>
      <p:regular r:id="rId34"/>
      <p:bold r:id="rId35"/>
      <p:italic r:id="rId36"/>
      <p:boldItalic r:id="rId37"/>
    </p:embeddedFont>
    <p:embeddedFont>
      <p:font typeface="Fira Sans Extra Condensed Medium"/>
      <p:regular r:id="rId38"/>
      <p:bold r:id="rId39"/>
      <p:italic r:id="rId40"/>
      <p:boldItalic r:id="rId41"/>
    </p:embeddedFont>
    <p:embeddedFont>
      <p:font typeface="Saira Extra Condensed"/>
      <p:regular r:id="rId42"/>
      <p:bold r:id="rId43"/>
    </p:embeddedFont>
    <p:embeddedFont>
      <p:font typeface="Squada One"/>
      <p:regular r:id="rId44"/>
    </p:embeddedFont>
    <p:embeddedFont>
      <p:font typeface="Barlow Semi Condensed"/>
      <p:regular r:id="rId45"/>
      <p:bold r:id="rId46"/>
      <p:italic r:id="rId47"/>
      <p:boldItalic r:id="rId48"/>
    </p:embeddedFont>
    <p:embeddedFont>
      <p:font typeface="Roboto Slab Regular"/>
      <p:regular r:id="rId49"/>
      <p:bold r:id="rId50"/>
    </p:embeddedFont>
    <p:embeddedFont>
      <p:font typeface="Saira ExtraCondensed SemiBold"/>
      <p:regular r:id="rId51"/>
      <p:bold r:id="rId52"/>
    </p:embeddedFont>
    <p:embeddedFont>
      <p:font typeface="Barlow Semi Condensed SemiBold"/>
      <p:regular r:id="rId53"/>
      <p:bold r:id="rId54"/>
      <p:italic r:id="rId55"/>
      <p:boldItalic r:id="rId56"/>
    </p:embeddedFont>
    <p:embeddedFont>
      <p:font typeface="Saira ExtraCondensed Medium"/>
      <p:regular r:id="rId57"/>
      <p:bold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ExtraCondensedMedium-italic.fntdata"/><Relationship Id="rId42" Type="http://schemas.openxmlformats.org/officeDocument/2006/relationships/font" Target="fonts/SairaExtraCondensed-regular.fntdata"/><Relationship Id="rId41" Type="http://schemas.openxmlformats.org/officeDocument/2006/relationships/font" Target="fonts/FiraSansExtraCondensedMedium-boldItalic.fntdata"/><Relationship Id="rId44" Type="http://schemas.openxmlformats.org/officeDocument/2006/relationships/font" Target="fonts/SquadaOne-regular.fntdata"/><Relationship Id="rId43" Type="http://schemas.openxmlformats.org/officeDocument/2006/relationships/font" Target="fonts/SairaExtraCondensed-bold.fntdata"/><Relationship Id="rId46" Type="http://schemas.openxmlformats.org/officeDocument/2006/relationships/font" Target="fonts/BarlowSemiCondensed-bold.fntdata"/><Relationship Id="rId45" Type="http://schemas.openxmlformats.org/officeDocument/2006/relationships/font" Target="fonts/BarlowSemiCondense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BarlowSemiCondensed-boldItalic.fntdata"/><Relationship Id="rId47" Type="http://schemas.openxmlformats.org/officeDocument/2006/relationships/font" Target="fonts/BarlowSemiCondensed-italic.fntdata"/><Relationship Id="rId49" Type="http://schemas.openxmlformats.org/officeDocument/2006/relationships/font" Target="fonts/RobotoSlabRegula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font" Target="fonts/BarlowSemiCondensedLight-bold.fntdata"/><Relationship Id="rId34" Type="http://schemas.openxmlformats.org/officeDocument/2006/relationships/font" Target="fonts/BarlowSemiCondensedLight-regular.fntdata"/><Relationship Id="rId37" Type="http://schemas.openxmlformats.org/officeDocument/2006/relationships/font" Target="fonts/BarlowSemiCondensedLight-boldItalic.fntdata"/><Relationship Id="rId36" Type="http://schemas.openxmlformats.org/officeDocument/2006/relationships/font" Target="fonts/BarlowSemiCondensedLight-italic.fntdata"/><Relationship Id="rId39" Type="http://schemas.openxmlformats.org/officeDocument/2006/relationships/font" Target="fonts/FiraSansExtraCondensedMedium-bold.fntdata"/><Relationship Id="rId38" Type="http://schemas.openxmlformats.org/officeDocument/2006/relationships/font" Target="fonts/FiraSansExtraCondensedMedium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SairaExtraCondensedSemiBold-regular.fntdata"/><Relationship Id="rId50" Type="http://schemas.openxmlformats.org/officeDocument/2006/relationships/font" Target="fonts/RobotoSlabRegular-bold.fntdata"/><Relationship Id="rId53" Type="http://schemas.openxmlformats.org/officeDocument/2006/relationships/font" Target="fonts/BarlowSemiCondensedSemiBold-regular.fntdata"/><Relationship Id="rId52" Type="http://schemas.openxmlformats.org/officeDocument/2006/relationships/font" Target="fonts/SairaExtraCondensedSemiBold-bold.fntdata"/><Relationship Id="rId11" Type="http://schemas.openxmlformats.org/officeDocument/2006/relationships/slide" Target="slides/slide6.xml"/><Relationship Id="rId55" Type="http://schemas.openxmlformats.org/officeDocument/2006/relationships/font" Target="fonts/BarlowSemiCondensedSemiBold-italic.fntdata"/><Relationship Id="rId10" Type="http://schemas.openxmlformats.org/officeDocument/2006/relationships/slide" Target="slides/slide5.xml"/><Relationship Id="rId54" Type="http://schemas.openxmlformats.org/officeDocument/2006/relationships/font" Target="fonts/BarlowSemiCondensedSemiBold-bold.fntdata"/><Relationship Id="rId13" Type="http://schemas.openxmlformats.org/officeDocument/2006/relationships/slide" Target="slides/slide8.xml"/><Relationship Id="rId57" Type="http://schemas.openxmlformats.org/officeDocument/2006/relationships/font" Target="fonts/SairaExtraCondensedMedium-regular.fntdata"/><Relationship Id="rId12" Type="http://schemas.openxmlformats.org/officeDocument/2006/relationships/slide" Target="slides/slide7.xml"/><Relationship Id="rId56" Type="http://schemas.openxmlformats.org/officeDocument/2006/relationships/font" Target="fonts/BarlowSemiCondensedSemi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font" Target="fonts/SairaExtraCondensedMedium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Nicos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dfce81f19_0_17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dfce81f19_0_1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Nicos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4d0e54301_1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4d0e54301_1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Nicos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540b6adc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540b6adc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BENJOS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540b6adc3_2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540b6adc3_2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BENJOS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dcb19b1df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5dcb19b1df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BENJOS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dcb19b1d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5dcb19b1d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JULIENOS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5dcb19b1df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5dcb19b1d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NAM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dcb19b1df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dcb19b1df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NAM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5dcb19b1df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5dcb19b1df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NICOS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5dcb19b1df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5dcb19b1df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NICOS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540b6adc3_2_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5540b6adc3_2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BENJOS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55320d76d5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55320d76d5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JULIENOS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5dcb19b1df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5dcb19b1df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chemeClr val="dk1"/>
                </a:solidFill>
              </a:rPr>
              <a:t>JULIENOS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5dcb19b1df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5dcb19b1df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BENJOS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5dcb19b1df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5dcb19b1df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BENJOS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5dcb19b1df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5dcb19b1df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BENJOS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5540b6adc3_2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5540b6adc3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ARNOS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5dcb19b1df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5dcb19b1df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ARNOS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5540b6adc3_2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5540b6adc3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ARNOS	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5540b6adc3_2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5540b6adc3_2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ARNOS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5dcb19b1df_1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5dcb19b1df_1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Arnauddd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5d87d368d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5d87d368d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ArnaudDDD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5d87d368d5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5d87d368d5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Elouenos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5d87d368d5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5d87d368d5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Elouenos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5d87d368d5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5d87d368d5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Elouenos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5d87d368d5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5d87d368d5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ArnaudDDD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5540b6adc3_2_9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5540b6adc3_2_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TLE OPENING" type="title">
  <p:cSld name="TITLE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8639" y="1507984"/>
            <a:ext cx="176" cy="172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8639" y="2419108"/>
            <a:ext cx="176" cy="172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1144517" y="9122"/>
            <a:ext cx="176" cy="172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flipH="1">
            <a:off x="1144517" y="9122"/>
            <a:ext cx="176" cy="172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 flipH="1">
            <a:off x="1144850" y="2646075"/>
            <a:ext cx="33942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 flipH="1">
            <a:off x="1144700" y="3316575"/>
            <a:ext cx="1934400" cy="6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6" name="Google Shape;16;p2"/>
          <p:cNvCxnSpPr/>
          <p:nvPr/>
        </p:nvCxnSpPr>
        <p:spPr>
          <a:xfrm>
            <a:off x="1257850" y="3246250"/>
            <a:ext cx="4641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" type="titleOnly">
  <p:cSld name="TITLE_ONLY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1165500" y="1838375"/>
            <a:ext cx="3343800" cy="26841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4641650" y="1838375"/>
            <a:ext cx="3343800" cy="26841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1552731" y="3050500"/>
            <a:ext cx="27972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2" type="subTitle"/>
          </p:nvPr>
        </p:nvSpPr>
        <p:spPr>
          <a:xfrm>
            <a:off x="4794050" y="3050500"/>
            <a:ext cx="27972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type="ctrTitle"/>
          </p:nvPr>
        </p:nvSpPr>
        <p:spPr>
          <a:xfrm>
            <a:off x="1552731" y="2457900"/>
            <a:ext cx="27972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3" type="ctrTitle"/>
          </p:nvPr>
        </p:nvSpPr>
        <p:spPr>
          <a:xfrm>
            <a:off x="4794050" y="2457900"/>
            <a:ext cx="27972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Saira ExtraCondensed Medium"/>
              <a:buNone/>
              <a:defRPr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4" type="ctrTitle"/>
          </p:nvPr>
        </p:nvSpPr>
        <p:spPr>
          <a:xfrm>
            <a:off x="1000125" y="134800"/>
            <a:ext cx="71439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25" name="Google Shape;25;p3"/>
          <p:cNvCxnSpPr>
            <a:stCxn id="24" idx="2"/>
          </p:cNvCxnSpPr>
          <p:nvPr/>
        </p:nvCxnSpPr>
        <p:spPr>
          <a:xfrm>
            <a:off x="4572075" y="986500"/>
            <a:ext cx="45756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CUSTOM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ctrTitle"/>
          </p:nvPr>
        </p:nvSpPr>
        <p:spPr>
          <a:xfrm>
            <a:off x="2825950" y="1575950"/>
            <a:ext cx="2322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" type="subTitle"/>
          </p:nvPr>
        </p:nvSpPr>
        <p:spPr>
          <a:xfrm>
            <a:off x="3034050" y="2037397"/>
            <a:ext cx="19065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hasCustomPrompt="1" idx="2" type="title"/>
          </p:nvPr>
        </p:nvSpPr>
        <p:spPr>
          <a:xfrm>
            <a:off x="3110412" y="1059178"/>
            <a:ext cx="17538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0" name="Google Shape;30;p4"/>
          <p:cNvSpPr txBox="1"/>
          <p:nvPr>
            <p:ph idx="3" type="ctrTitle"/>
          </p:nvPr>
        </p:nvSpPr>
        <p:spPr>
          <a:xfrm>
            <a:off x="2826162" y="3255050"/>
            <a:ext cx="2322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4" type="subTitle"/>
          </p:nvPr>
        </p:nvSpPr>
        <p:spPr>
          <a:xfrm>
            <a:off x="2998950" y="3716497"/>
            <a:ext cx="19767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hasCustomPrompt="1" idx="5" type="title"/>
          </p:nvPr>
        </p:nvSpPr>
        <p:spPr>
          <a:xfrm>
            <a:off x="3110412" y="2738280"/>
            <a:ext cx="17538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4"/>
          <p:cNvSpPr txBox="1"/>
          <p:nvPr>
            <p:ph idx="6" type="ctrTitle"/>
          </p:nvPr>
        </p:nvSpPr>
        <p:spPr>
          <a:xfrm>
            <a:off x="4975625" y="1575950"/>
            <a:ext cx="2322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7" type="subTitle"/>
          </p:nvPr>
        </p:nvSpPr>
        <p:spPr>
          <a:xfrm>
            <a:off x="5183500" y="2037397"/>
            <a:ext cx="19065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hasCustomPrompt="1" idx="8" type="title"/>
          </p:nvPr>
        </p:nvSpPr>
        <p:spPr>
          <a:xfrm>
            <a:off x="5259862" y="1059178"/>
            <a:ext cx="17538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6" name="Google Shape;36;p4"/>
          <p:cNvSpPr txBox="1"/>
          <p:nvPr>
            <p:ph idx="9" type="ctrTitle"/>
          </p:nvPr>
        </p:nvSpPr>
        <p:spPr>
          <a:xfrm>
            <a:off x="4975587" y="3255050"/>
            <a:ext cx="2322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3" type="subTitle"/>
          </p:nvPr>
        </p:nvSpPr>
        <p:spPr>
          <a:xfrm>
            <a:off x="5148400" y="3716497"/>
            <a:ext cx="19767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hasCustomPrompt="1" idx="14" type="title"/>
          </p:nvPr>
        </p:nvSpPr>
        <p:spPr>
          <a:xfrm>
            <a:off x="5259862" y="2738280"/>
            <a:ext cx="17538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9" name="Google Shape;39;p4"/>
          <p:cNvSpPr txBox="1"/>
          <p:nvPr>
            <p:ph idx="15" type="ctrTitle"/>
          </p:nvPr>
        </p:nvSpPr>
        <p:spPr>
          <a:xfrm rot="-5400000">
            <a:off x="6378350" y="1583700"/>
            <a:ext cx="34875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40" name="Google Shape;40;p4"/>
          <p:cNvCxnSpPr/>
          <p:nvPr/>
        </p:nvCxnSpPr>
        <p:spPr>
          <a:xfrm>
            <a:off x="8541292" y="-14700"/>
            <a:ext cx="0" cy="36690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" name="Google Shape;41;p4"/>
          <p:cNvSpPr txBox="1"/>
          <p:nvPr>
            <p:ph idx="16" type="ctrTitle"/>
          </p:nvPr>
        </p:nvSpPr>
        <p:spPr>
          <a:xfrm>
            <a:off x="606175" y="1575950"/>
            <a:ext cx="2392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2" name="Google Shape;42;p4"/>
          <p:cNvSpPr txBox="1"/>
          <p:nvPr>
            <p:ph idx="17" type="subTitle"/>
          </p:nvPr>
        </p:nvSpPr>
        <p:spPr>
          <a:xfrm>
            <a:off x="849375" y="2037397"/>
            <a:ext cx="19065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3" name="Google Shape;43;p4"/>
          <p:cNvSpPr txBox="1"/>
          <p:nvPr>
            <p:ph hasCustomPrompt="1" idx="18" type="title"/>
          </p:nvPr>
        </p:nvSpPr>
        <p:spPr>
          <a:xfrm>
            <a:off x="925737" y="1059178"/>
            <a:ext cx="17538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4" name="Google Shape;44;p4"/>
          <p:cNvSpPr txBox="1"/>
          <p:nvPr>
            <p:ph idx="19" type="ctrTitle"/>
          </p:nvPr>
        </p:nvSpPr>
        <p:spPr>
          <a:xfrm>
            <a:off x="641487" y="3255050"/>
            <a:ext cx="2322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5" name="Google Shape;45;p4"/>
          <p:cNvSpPr txBox="1"/>
          <p:nvPr>
            <p:ph idx="20" type="subTitle"/>
          </p:nvPr>
        </p:nvSpPr>
        <p:spPr>
          <a:xfrm>
            <a:off x="814275" y="3716497"/>
            <a:ext cx="19767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6" name="Google Shape;46;p4"/>
          <p:cNvSpPr txBox="1"/>
          <p:nvPr>
            <p:ph hasCustomPrompt="1" idx="21" type="title"/>
          </p:nvPr>
        </p:nvSpPr>
        <p:spPr>
          <a:xfrm>
            <a:off x="925737" y="2738280"/>
            <a:ext cx="17538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cxnSp>
        <p:nvCxnSpPr>
          <p:cNvPr id="47" name="Google Shape;47;p4"/>
          <p:cNvCxnSpPr/>
          <p:nvPr/>
        </p:nvCxnSpPr>
        <p:spPr>
          <a:xfrm>
            <a:off x="1089475" y="1712986"/>
            <a:ext cx="57954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" name="Google Shape;48;p4"/>
          <p:cNvCxnSpPr/>
          <p:nvPr/>
        </p:nvCxnSpPr>
        <p:spPr>
          <a:xfrm>
            <a:off x="1089475" y="3390061"/>
            <a:ext cx="57954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1">
  <p:cSld name="CUSTOM_1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 txBox="1"/>
          <p:nvPr>
            <p:ph hasCustomPrompt="1" type="title"/>
          </p:nvPr>
        </p:nvSpPr>
        <p:spPr>
          <a:xfrm>
            <a:off x="374450" y="1858700"/>
            <a:ext cx="1444800" cy="1619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5"/>
          <p:cNvSpPr txBox="1"/>
          <p:nvPr>
            <p:ph idx="2" type="ctrTitle"/>
          </p:nvPr>
        </p:nvSpPr>
        <p:spPr>
          <a:xfrm>
            <a:off x="1868249" y="2540048"/>
            <a:ext cx="329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2" name="Google Shape;52;p5"/>
          <p:cNvSpPr txBox="1"/>
          <p:nvPr>
            <p:ph idx="1" type="subTitle"/>
          </p:nvPr>
        </p:nvSpPr>
        <p:spPr>
          <a:xfrm>
            <a:off x="1868250" y="3180766"/>
            <a:ext cx="1906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53" name="Google Shape;53;p5"/>
          <p:cNvCxnSpPr/>
          <p:nvPr/>
        </p:nvCxnSpPr>
        <p:spPr>
          <a:xfrm>
            <a:off x="0" y="3079800"/>
            <a:ext cx="40203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811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3">
  <p:cSld name="CUSTOM_1_1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hasCustomPrompt="1" type="title"/>
          </p:nvPr>
        </p:nvSpPr>
        <p:spPr>
          <a:xfrm flipH="1">
            <a:off x="7324862" y="1858700"/>
            <a:ext cx="1444800" cy="1619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6"/>
          <p:cNvSpPr txBox="1"/>
          <p:nvPr>
            <p:ph idx="2" type="ctrTitle"/>
          </p:nvPr>
        </p:nvSpPr>
        <p:spPr>
          <a:xfrm flipH="1">
            <a:off x="3981563" y="2540048"/>
            <a:ext cx="329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 flipH="1">
            <a:off x="5369350" y="3180784"/>
            <a:ext cx="1906500" cy="7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58" name="Google Shape;58;p6"/>
          <p:cNvCxnSpPr/>
          <p:nvPr/>
        </p:nvCxnSpPr>
        <p:spPr>
          <a:xfrm rot="10800000">
            <a:off x="5123712" y="3079800"/>
            <a:ext cx="40203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811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4">
  <p:cSld name="CUSTOM_1_1_1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hasCustomPrompt="1" type="title"/>
          </p:nvPr>
        </p:nvSpPr>
        <p:spPr>
          <a:xfrm flipH="1">
            <a:off x="7477262" y="1858700"/>
            <a:ext cx="1444800" cy="1619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7"/>
          <p:cNvSpPr txBox="1"/>
          <p:nvPr>
            <p:ph idx="2" type="ctrTitle"/>
          </p:nvPr>
        </p:nvSpPr>
        <p:spPr>
          <a:xfrm flipH="1">
            <a:off x="3829163" y="2540048"/>
            <a:ext cx="329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 flipH="1">
            <a:off x="5216975" y="2952184"/>
            <a:ext cx="1906500" cy="7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63" name="Google Shape;63;p7"/>
          <p:cNvCxnSpPr/>
          <p:nvPr/>
        </p:nvCxnSpPr>
        <p:spPr>
          <a:xfrm>
            <a:off x="7324850" y="-7600"/>
            <a:ext cx="0" cy="5158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811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6">
  <p:cSld name="CUSTOM_1_1_1_1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hasCustomPrompt="1" type="title"/>
          </p:nvPr>
        </p:nvSpPr>
        <p:spPr>
          <a:xfrm>
            <a:off x="303938" y="1858700"/>
            <a:ext cx="1444800" cy="1619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8"/>
          <p:cNvSpPr txBox="1"/>
          <p:nvPr>
            <p:ph idx="2" type="ctrTitle"/>
          </p:nvPr>
        </p:nvSpPr>
        <p:spPr>
          <a:xfrm>
            <a:off x="2102537" y="2540048"/>
            <a:ext cx="329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1" type="subTitle"/>
          </p:nvPr>
        </p:nvSpPr>
        <p:spPr>
          <a:xfrm>
            <a:off x="2109125" y="2952184"/>
            <a:ext cx="1906500" cy="7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68" name="Google Shape;68;p8"/>
          <p:cNvCxnSpPr/>
          <p:nvPr/>
        </p:nvCxnSpPr>
        <p:spPr>
          <a:xfrm>
            <a:off x="1901150" y="-7600"/>
            <a:ext cx="0" cy="5158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811">
          <p15:clr>
            <a:srgbClr val="FA7B17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2">
  <p:cSld name="CUSTOM_6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71" name="Google Shape;71;p9"/>
          <p:cNvCxnSpPr>
            <a:stCxn id="70" idx="2"/>
          </p:cNvCxnSpPr>
          <p:nvPr/>
        </p:nvCxnSpPr>
        <p:spPr>
          <a:xfrm>
            <a:off x="4571950" y="986500"/>
            <a:ext cx="45756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3">
  <p:cSld name="CUSTOM_6_2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74" name="Google Shape;74;p10"/>
          <p:cNvCxnSpPr/>
          <p:nvPr/>
        </p:nvCxnSpPr>
        <p:spPr>
          <a:xfrm>
            <a:off x="-32325" y="986500"/>
            <a:ext cx="45756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">
  <p:cSld name="CUSTOM_6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/>
          <p:nvPr/>
        </p:nvSpPr>
        <p:spPr>
          <a:xfrm>
            <a:off x="0" y="560550"/>
            <a:ext cx="9144000" cy="4022400"/>
          </a:xfrm>
          <a:prstGeom prst="rect">
            <a:avLst/>
          </a:prstGeom>
          <a:gradFill>
            <a:gsLst>
              <a:gs pos="0">
                <a:srgbClr val="7337D4">
                  <a:alpha val="62352"/>
                </a:srgbClr>
              </a:gs>
              <a:gs pos="100000">
                <a:srgbClr val="10D6B6">
                  <a:alpha val="4627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1"/>
          <p:cNvSpPr txBox="1"/>
          <p:nvPr>
            <p:ph type="ctrTitle"/>
          </p:nvPr>
        </p:nvSpPr>
        <p:spPr>
          <a:xfrm>
            <a:off x="477026" y="1862650"/>
            <a:ext cx="42093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78" name="Google Shape;78;p11"/>
          <p:cNvCxnSpPr/>
          <p:nvPr/>
        </p:nvCxnSpPr>
        <p:spPr>
          <a:xfrm>
            <a:off x="0" y="2730450"/>
            <a:ext cx="4576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1"/>
          <p:cNvSpPr txBox="1"/>
          <p:nvPr>
            <p:ph idx="1" type="subTitle"/>
          </p:nvPr>
        </p:nvSpPr>
        <p:spPr>
          <a:xfrm flipH="1">
            <a:off x="4576500" y="2806650"/>
            <a:ext cx="4423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2" type="subTitle"/>
          </p:nvPr>
        </p:nvSpPr>
        <p:spPr>
          <a:xfrm flipH="1">
            <a:off x="4576500" y="3148050"/>
            <a:ext cx="4423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3" type="subTitle"/>
          </p:nvPr>
        </p:nvSpPr>
        <p:spPr>
          <a:xfrm flipH="1">
            <a:off x="4576500" y="3489450"/>
            <a:ext cx="4423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4" type="subTitle"/>
          </p:nvPr>
        </p:nvSpPr>
        <p:spPr>
          <a:xfrm flipH="1">
            <a:off x="4576500" y="3830850"/>
            <a:ext cx="4423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2">
  <p:cSld name="CUSTOM_6_1_2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/>
        </p:nvSpPr>
        <p:spPr>
          <a:xfrm>
            <a:off x="0" y="560550"/>
            <a:ext cx="9144000" cy="4022400"/>
          </a:xfrm>
          <a:prstGeom prst="rect">
            <a:avLst/>
          </a:prstGeom>
          <a:gradFill>
            <a:gsLst>
              <a:gs pos="0">
                <a:srgbClr val="7337D4">
                  <a:alpha val="62352"/>
                </a:srgbClr>
              </a:gs>
              <a:gs pos="100000">
                <a:srgbClr val="10D6B6">
                  <a:alpha val="4627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2"/>
          <p:cNvSpPr txBox="1"/>
          <p:nvPr>
            <p:ph type="ctrTitle"/>
          </p:nvPr>
        </p:nvSpPr>
        <p:spPr>
          <a:xfrm flipH="1">
            <a:off x="4457674" y="1862650"/>
            <a:ext cx="42093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86" name="Google Shape;86;p12"/>
          <p:cNvCxnSpPr/>
          <p:nvPr/>
        </p:nvCxnSpPr>
        <p:spPr>
          <a:xfrm rot="10800000">
            <a:off x="4567500" y="2730450"/>
            <a:ext cx="4576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2"/>
          <p:cNvSpPr txBox="1"/>
          <p:nvPr>
            <p:ph idx="1" type="subTitle"/>
          </p:nvPr>
        </p:nvSpPr>
        <p:spPr>
          <a:xfrm>
            <a:off x="2327475" y="2806650"/>
            <a:ext cx="2892000" cy="16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6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2788350" y="3170250"/>
            <a:ext cx="3567300" cy="3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 flipH="1">
            <a:off x="2064750" y="1973250"/>
            <a:ext cx="5014500" cy="119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91" name="Google Shape;91;p13"/>
          <p:cNvCxnSpPr/>
          <p:nvPr/>
        </p:nvCxnSpPr>
        <p:spPr>
          <a:xfrm>
            <a:off x="-6925" y="981700"/>
            <a:ext cx="7016700" cy="2834400"/>
          </a:xfrm>
          <a:prstGeom prst="bentConnector3">
            <a:avLst>
              <a:gd fmla="val 12316" name="adj1"/>
            </a:avLst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3"/>
          <p:cNvCxnSpPr/>
          <p:nvPr/>
        </p:nvCxnSpPr>
        <p:spPr>
          <a:xfrm rot="10800000">
            <a:off x="2204950" y="1597150"/>
            <a:ext cx="6962100" cy="2585400"/>
          </a:xfrm>
          <a:prstGeom prst="bentConnector3">
            <a:avLst>
              <a:gd fmla="val 11419" name="adj1"/>
            </a:avLst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3"/>
          <p:cNvCxnSpPr>
            <a:endCxn id="89" idx="1"/>
          </p:cNvCxnSpPr>
          <p:nvPr/>
        </p:nvCxnSpPr>
        <p:spPr>
          <a:xfrm rot="-5400000">
            <a:off x="1162200" y="3586500"/>
            <a:ext cx="1888200" cy="1364100"/>
          </a:xfrm>
          <a:prstGeom prst="bentConnector2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3"/>
          <p:cNvCxnSpPr>
            <a:endCxn id="89" idx="3"/>
          </p:cNvCxnSpPr>
          <p:nvPr/>
        </p:nvCxnSpPr>
        <p:spPr>
          <a:xfrm flipH="1" rot="5400000">
            <a:off x="6084450" y="3595650"/>
            <a:ext cx="1881300" cy="1338900"/>
          </a:xfrm>
          <a:prstGeom prst="bentConnector2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BOXES">
  <p:cSld name="CUSTOM_6_1_1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97" name="Google Shape;97;p14"/>
          <p:cNvCxnSpPr>
            <a:stCxn id="96" idx="2"/>
          </p:cNvCxnSpPr>
          <p:nvPr/>
        </p:nvCxnSpPr>
        <p:spPr>
          <a:xfrm>
            <a:off x="4571950" y="986500"/>
            <a:ext cx="45756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" name="Google Shape;98;p14"/>
          <p:cNvSpPr/>
          <p:nvPr/>
        </p:nvSpPr>
        <p:spPr>
          <a:xfrm>
            <a:off x="1780400" y="1322325"/>
            <a:ext cx="1988100" cy="2065200"/>
          </a:xfrm>
          <a:prstGeom prst="rect">
            <a:avLst/>
          </a:prstGeom>
          <a:solidFill>
            <a:srgbClr val="494ECE">
              <a:alpha val="51540"/>
            </a:srgbClr>
          </a:solidFill>
          <a:ln cap="flat" cmpd="sng" w="28575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</a:t>
            </a:r>
            <a:endParaRPr/>
          </a:p>
        </p:txBody>
      </p:sp>
      <p:sp>
        <p:nvSpPr>
          <p:cNvPr id="99" name="Google Shape;99;p14"/>
          <p:cNvSpPr txBox="1"/>
          <p:nvPr>
            <p:ph idx="2" type="ctrTitle"/>
          </p:nvPr>
        </p:nvSpPr>
        <p:spPr>
          <a:xfrm>
            <a:off x="2210934" y="2280150"/>
            <a:ext cx="1127100" cy="31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0" name="Google Shape;100;p14"/>
          <p:cNvSpPr txBox="1"/>
          <p:nvPr>
            <p:ph idx="1" type="subTitle"/>
          </p:nvPr>
        </p:nvSpPr>
        <p:spPr>
          <a:xfrm>
            <a:off x="2084700" y="2452668"/>
            <a:ext cx="1379700" cy="9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1" name="Google Shape;101;p14"/>
          <p:cNvSpPr/>
          <p:nvPr/>
        </p:nvSpPr>
        <p:spPr>
          <a:xfrm>
            <a:off x="3577850" y="2456125"/>
            <a:ext cx="1988100" cy="20652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2857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</a:t>
            </a:r>
            <a:endParaRPr/>
          </a:p>
        </p:txBody>
      </p:sp>
      <p:sp>
        <p:nvSpPr>
          <p:cNvPr id="102" name="Google Shape;102;p14"/>
          <p:cNvSpPr txBox="1"/>
          <p:nvPr>
            <p:ph idx="3" type="ctrTitle"/>
          </p:nvPr>
        </p:nvSpPr>
        <p:spPr>
          <a:xfrm>
            <a:off x="4008384" y="3413950"/>
            <a:ext cx="1127100" cy="31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3" name="Google Shape;103;p14"/>
          <p:cNvSpPr txBox="1"/>
          <p:nvPr>
            <p:ph idx="4" type="subTitle"/>
          </p:nvPr>
        </p:nvSpPr>
        <p:spPr>
          <a:xfrm>
            <a:off x="3882150" y="3586468"/>
            <a:ext cx="1379700" cy="9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4" name="Google Shape;104;p14"/>
          <p:cNvSpPr/>
          <p:nvPr/>
        </p:nvSpPr>
        <p:spPr>
          <a:xfrm>
            <a:off x="5375500" y="1322325"/>
            <a:ext cx="1988100" cy="20652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2857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</a:t>
            </a:r>
            <a:endParaRPr/>
          </a:p>
        </p:txBody>
      </p:sp>
      <p:sp>
        <p:nvSpPr>
          <p:cNvPr id="105" name="Google Shape;105;p14"/>
          <p:cNvSpPr txBox="1"/>
          <p:nvPr>
            <p:ph idx="5" type="ctrTitle"/>
          </p:nvPr>
        </p:nvSpPr>
        <p:spPr>
          <a:xfrm>
            <a:off x="5806034" y="2280150"/>
            <a:ext cx="1127100" cy="31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6" name="Google Shape;106;p14"/>
          <p:cNvSpPr txBox="1"/>
          <p:nvPr>
            <p:ph idx="6" type="subTitle"/>
          </p:nvPr>
        </p:nvSpPr>
        <p:spPr>
          <a:xfrm>
            <a:off x="5679800" y="2452668"/>
            <a:ext cx="1379700" cy="9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">
  <p:cSld name="CUSTOM_6_1_1_1_1_1"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109" name="Google Shape;109;p15"/>
          <p:cNvCxnSpPr>
            <a:stCxn id="108" idx="2"/>
          </p:cNvCxnSpPr>
          <p:nvPr/>
        </p:nvCxnSpPr>
        <p:spPr>
          <a:xfrm>
            <a:off x="4571950" y="986500"/>
            <a:ext cx="45756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" name="Google Shape;110;p15"/>
          <p:cNvSpPr/>
          <p:nvPr/>
        </p:nvSpPr>
        <p:spPr>
          <a:xfrm>
            <a:off x="815350" y="2853050"/>
            <a:ext cx="3594900" cy="1130100"/>
          </a:xfrm>
          <a:prstGeom prst="rect">
            <a:avLst/>
          </a:prstGeom>
          <a:solidFill>
            <a:srgbClr val="494ECE">
              <a:alpha val="51540"/>
            </a:srgbClr>
          </a:solidFill>
          <a:ln cap="flat" cmpd="sng" w="28575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1878200" y="1616125"/>
            <a:ext cx="5387400" cy="13842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2857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4218450" y="3465375"/>
            <a:ext cx="3594900" cy="8982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2857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</a:t>
            </a:r>
            <a:endParaRPr/>
          </a:p>
        </p:txBody>
      </p:sp>
      <p:sp>
        <p:nvSpPr>
          <p:cNvPr id="113" name="Google Shape;113;p15"/>
          <p:cNvSpPr txBox="1"/>
          <p:nvPr>
            <p:ph hasCustomPrompt="1" idx="2" type="title"/>
          </p:nvPr>
        </p:nvSpPr>
        <p:spPr>
          <a:xfrm>
            <a:off x="2637350" y="1882375"/>
            <a:ext cx="3869400" cy="851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Fira Sans Extra Condensed Medium"/>
              <a:buNone/>
              <a:defRPr sz="72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14" name="Google Shape;114;p15"/>
          <p:cNvSpPr txBox="1"/>
          <p:nvPr>
            <p:ph hasCustomPrompt="1" idx="3" type="title"/>
          </p:nvPr>
        </p:nvSpPr>
        <p:spPr>
          <a:xfrm>
            <a:off x="967476" y="3129125"/>
            <a:ext cx="32907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15" name="Google Shape;115;p15"/>
          <p:cNvSpPr txBox="1"/>
          <p:nvPr>
            <p:ph hasCustomPrompt="1" idx="4" type="title"/>
          </p:nvPr>
        </p:nvSpPr>
        <p:spPr>
          <a:xfrm>
            <a:off x="4414951" y="3629950"/>
            <a:ext cx="32019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ExtraCondensed SemiBold"/>
              <a:buNone/>
              <a:defRPr sz="2800">
                <a:solidFill>
                  <a:srgbClr val="434343"/>
                </a:solidFill>
                <a:latin typeface="Saira ExtraCondensed SemiBold"/>
                <a:ea typeface="Saira ExtraCondensed SemiBold"/>
                <a:cs typeface="Saira ExtraCondensed SemiBold"/>
                <a:sym typeface="Saira Extra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●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○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■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●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○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■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●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Barlow Semi Condensed"/>
              <a:buChar char="○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200"/>
              <a:buFont typeface="Barlow Semi Condensed"/>
              <a:buChar char="■"/>
              <a:defRPr sz="1200">
                <a:solidFill>
                  <a:srgbClr val="6666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lvl="1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algn="r">
              <a:buNone/>
              <a:defRPr sz="1300">
                <a:solidFill>
                  <a:srgbClr val="666666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>
            <p:ph idx="1" type="subTitle"/>
          </p:nvPr>
        </p:nvSpPr>
        <p:spPr>
          <a:xfrm flipH="1">
            <a:off x="629700" y="4566125"/>
            <a:ext cx="7884600" cy="3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/>
              <a:t>Benjamin TROTIN - Arnaud FOUILLARD - Nicolas BOLO - Elouen DUMAS PILHOU - Julien BEDJAI - Arnold CHAPPEDELAINE - Nam NGUYEN</a:t>
            </a:r>
            <a:endParaRPr sz="1100"/>
          </a:p>
        </p:txBody>
      </p:sp>
      <p:sp>
        <p:nvSpPr>
          <p:cNvPr id="121" name="Google Shape;121;p16"/>
          <p:cNvSpPr txBox="1"/>
          <p:nvPr>
            <p:ph type="ctrTitle"/>
          </p:nvPr>
        </p:nvSpPr>
        <p:spPr>
          <a:xfrm flipH="1">
            <a:off x="1068575" y="2663225"/>
            <a:ext cx="30183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ERP</a:t>
            </a:r>
            <a:endParaRPr>
              <a:latin typeface="Saira ExtraCondensed SemiBold"/>
              <a:ea typeface="Saira ExtraCondensed SemiBold"/>
              <a:cs typeface="Saira ExtraCondensed SemiBold"/>
              <a:sym typeface="Saira ExtraCondensed SemiBold"/>
            </a:endParaRPr>
          </a:p>
        </p:txBody>
      </p:sp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2575" y="335075"/>
            <a:ext cx="4300148" cy="4231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idx="15" type="ctrTitle"/>
          </p:nvPr>
        </p:nvSpPr>
        <p:spPr>
          <a:xfrm rot="-5400000">
            <a:off x="6378350" y="1583700"/>
            <a:ext cx="34875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SOMMAIRE</a:t>
            </a:r>
            <a:endParaRPr sz="3600"/>
          </a:p>
        </p:txBody>
      </p:sp>
      <p:sp>
        <p:nvSpPr>
          <p:cNvPr id="128" name="Google Shape;128;p17"/>
          <p:cNvSpPr txBox="1"/>
          <p:nvPr>
            <p:ph idx="16" type="ctrTitle"/>
          </p:nvPr>
        </p:nvSpPr>
        <p:spPr>
          <a:xfrm>
            <a:off x="1092175" y="1782575"/>
            <a:ext cx="5785500" cy="7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FFFFFF"/>
                </a:solidFill>
              </a:rPr>
              <a:t>Quel ERP choisir ? ( SAP , SAP Hana, Salesforce, Sage, Microsoft Dynamics, Azure). Décrire le marché des ERP en 2019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29" name="Google Shape;129;p17"/>
          <p:cNvSpPr txBox="1"/>
          <p:nvPr>
            <p:ph idx="18" type="title"/>
          </p:nvPr>
        </p:nvSpPr>
        <p:spPr>
          <a:xfrm>
            <a:off x="925737" y="1059178"/>
            <a:ext cx="17538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01</a:t>
            </a:r>
            <a:endParaRPr/>
          </a:p>
        </p:txBody>
      </p:sp>
      <p:sp>
        <p:nvSpPr>
          <p:cNvPr id="130" name="Google Shape;130;p17"/>
          <p:cNvSpPr txBox="1"/>
          <p:nvPr>
            <p:ph idx="21" type="title"/>
          </p:nvPr>
        </p:nvSpPr>
        <p:spPr>
          <a:xfrm>
            <a:off x="925737" y="2738280"/>
            <a:ext cx="17538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02</a:t>
            </a:r>
            <a:endParaRPr/>
          </a:p>
        </p:txBody>
      </p:sp>
      <p:sp>
        <p:nvSpPr>
          <p:cNvPr id="131" name="Google Shape;131;p17"/>
          <p:cNvSpPr txBox="1"/>
          <p:nvPr>
            <p:ph idx="16" type="ctrTitle"/>
          </p:nvPr>
        </p:nvSpPr>
        <p:spPr>
          <a:xfrm>
            <a:off x="1092175" y="3316075"/>
            <a:ext cx="5785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FFFFFF"/>
                </a:solidFill>
              </a:rPr>
              <a:t>Quelle démarche de mise en place et quels sont les pièges à éviter ?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idx="2" type="ctrTitle"/>
          </p:nvPr>
        </p:nvSpPr>
        <p:spPr>
          <a:xfrm>
            <a:off x="1868249" y="2540048"/>
            <a:ext cx="329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QUEL ERP CHOISIR ?</a:t>
            </a:r>
            <a:endParaRPr/>
          </a:p>
        </p:txBody>
      </p:sp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2538" y="659713"/>
            <a:ext cx="3875624" cy="394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>
            <p:ph type="title"/>
          </p:nvPr>
        </p:nvSpPr>
        <p:spPr>
          <a:xfrm>
            <a:off x="374450" y="1858700"/>
            <a:ext cx="1444800" cy="16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01.1</a:t>
            </a:r>
            <a:endParaRPr/>
          </a:p>
        </p:txBody>
      </p:sp>
      <p:sp>
        <p:nvSpPr>
          <p:cNvPr id="139" name="Google Shape;139;p18"/>
          <p:cNvSpPr txBox="1"/>
          <p:nvPr>
            <p:ph idx="1" type="subTitle"/>
          </p:nvPr>
        </p:nvSpPr>
        <p:spPr>
          <a:xfrm>
            <a:off x="1897775" y="3158675"/>
            <a:ext cx="22581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SAP , SAP Hana, Salesforce, Sage, Microsoft Dynamics, Azure</a:t>
            </a:r>
            <a:endParaRPr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LES SOLUTIONS QUE NOUS ALLONS COMPARER</a:t>
            </a:r>
            <a:endParaRPr/>
          </a:p>
        </p:txBody>
      </p:sp>
      <p:grpSp>
        <p:nvGrpSpPr>
          <p:cNvPr id="145" name="Google Shape;145;p19"/>
          <p:cNvGrpSpPr/>
          <p:nvPr/>
        </p:nvGrpSpPr>
        <p:grpSpPr>
          <a:xfrm>
            <a:off x="3281771" y="1987601"/>
            <a:ext cx="2583380" cy="2481508"/>
            <a:chOff x="2969600" y="1280551"/>
            <a:chExt cx="3204788" cy="3078412"/>
          </a:xfrm>
        </p:grpSpPr>
        <p:grpSp>
          <p:nvGrpSpPr>
            <p:cNvPr id="146" name="Google Shape;146;p19"/>
            <p:cNvGrpSpPr/>
            <p:nvPr/>
          </p:nvGrpSpPr>
          <p:grpSpPr>
            <a:xfrm>
              <a:off x="2969600" y="1695094"/>
              <a:ext cx="3204788" cy="2663869"/>
              <a:chOff x="2096100" y="1105981"/>
              <a:chExt cx="3204788" cy="2663869"/>
            </a:xfrm>
          </p:grpSpPr>
          <p:sp>
            <p:nvSpPr>
              <p:cNvPr id="147" name="Google Shape;147;p19"/>
              <p:cNvSpPr/>
              <p:nvPr/>
            </p:nvSpPr>
            <p:spPr>
              <a:xfrm>
                <a:off x="2431699" y="1105981"/>
                <a:ext cx="2535900" cy="2535900"/>
              </a:xfrm>
              <a:prstGeom prst="ellipse">
                <a:avLst/>
              </a:prstGeom>
              <a:noFill/>
              <a:ln cap="flat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19"/>
              <p:cNvSpPr/>
              <p:nvPr/>
            </p:nvSpPr>
            <p:spPr>
              <a:xfrm>
                <a:off x="2096100" y="1534776"/>
                <a:ext cx="914400" cy="914700"/>
              </a:xfrm>
              <a:prstGeom prst="ellipse">
                <a:avLst/>
              </a:prstGeom>
              <a:solidFill>
                <a:srgbClr val="7337D4">
                  <a:alpha val="80770"/>
                </a:srgbClr>
              </a:solidFill>
              <a:ln cap="flat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9"/>
              <p:cNvSpPr/>
              <p:nvPr/>
            </p:nvSpPr>
            <p:spPr>
              <a:xfrm>
                <a:off x="4386488" y="1534763"/>
                <a:ext cx="914400" cy="914700"/>
              </a:xfrm>
              <a:prstGeom prst="ellipse">
                <a:avLst/>
              </a:prstGeom>
              <a:solidFill>
                <a:srgbClr val="7337D4">
                  <a:alpha val="80770"/>
                </a:srgbClr>
              </a:solidFill>
              <a:ln cap="flat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9"/>
              <p:cNvSpPr/>
              <p:nvPr/>
            </p:nvSpPr>
            <p:spPr>
              <a:xfrm>
                <a:off x="2414775" y="2855151"/>
                <a:ext cx="914400" cy="914700"/>
              </a:xfrm>
              <a:prstGeom prst="ellipse">
                <a:avLst/>
              </a:prstGeom>
              <a:solidFill>
                <a:srgbClr val="7337D4">
                  <a:alpha val="80770"/>
                </a:srgbClr>
              </a:solidFill>
              <a:ln cap="flat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9"/>
              <p:cNvSpPr/>
              <p:nvPr/>
            </p:nvSpPr>
            <p:spPr>
              <a:xfrm>
                <a:off x="4080563" y="2855151"/>
                <a:ext cx="914400" cy="914700"/>
              </a:xfrm>
              <a:prstGeom prst="ellipse">
                <a:avLst/>
              </a:prstGeom>
              <a:solidFill>
                <a:srgbClr val="7337D4">
                  <a:alpha val="80770"/>
                </a:srgbClr>
              </a:solidFill>
              <a:ln cap="flat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2" name="Google Shape;152;p19"/>
            <p:cNvSpPr/>
            <p:nvPr/>
          </p:nvSpPr>
          <p:spPr>
            <a:xfrm>
              <a:off x="4114788" y="1280551"/>
              <a:ext cx="914400" cy="914700"/>
            </a:xfrm>
            <a:prstGeom prst="ellipse">
              <a:avLst/>
            </a:prstGeom>
            <a:solidFill>
              <a:srgbClr val="7337D4">
                <a:alpha val="80770"/>
              </a:srgbClr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" name="Google Shape;153;p19"/>
          <p:cNvSpPr txBox="1"/>
          <p:nvPr>
            <p:ph idx="4294967295" type="subTitle"/>
          </p:nvPr>
        </p:nvSpPr>
        <p:spPr>
          <a:xfrm>
            <a:off x="5966618" y="2737630"/>
            <a:ext cx="19065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>
                <a:solidFill>
                  <a:srgbClr val="FFFFFF"/>
                </a:solidFill>
              </a:rPr>
              <a:t>Microsoft Dynamics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54" name="Google Shape;154;p19"/>
          <p:cNvSpPr txBox="1"/>
          <p:nvPr>
            <p:ph idx="4294967295" type="subTitle"/>
          </p:nvPr>
        </p:nvSpPr>
        <p:spPr>
          <a:xfrm>
            <a:off x="1376700" y="2737625"/>
            <a:ext cx="1803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>
                <a:solidFill>
                  <a:srgbClr val="FFFFFF"/>
                </a:solidFill>
              </a:rPr>
              <a:t>SAP, SAP Hana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55" name="Google Shape;155;p19"/>
          <p:cNvSpPr txBox="1"/>
          <p:nvPr>
            <p:ph idx="4294967295" type="subTitle"/>
          </p:nvPr>
        </p:nvSpPr>
        <p:spPr>
          <a:xfrm>
            <a:off x="5711379" y="3816342"/>
            <a:ext cx="19065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>
                <a:solidFill>
                  <a:srgbClr val="FFFFFF"/>
                </a:solidFill>
              </a:rPr>
              <a:t>Sage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56" name="Google Shape;156;p19"/>
          <p:cNvSpPr txBox="1"/>
          <p:nvPr>
            <p:ph idx="4294967295" type="subTitle"/>
          </p:nvPr>
        </p:nvSpPr>
        <p:spPr>
          <a:xfrm>
            <a:off x="1641975" y="3816325"/>
            <a:ext cx="1803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>
                <a:solidFill>
                  <a:srgbClr val="FFFFFF"/>
                </a:solidFill>
              </a:rPr>
              <a:t>Azure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57" name="Google Shape;157;p19"/>
          <p:cNvSpPr txBox="1"/>
          <p:nvPr>
            <p:ph idx="4294967295" type="subTitle"/>
          </p:nvPr>
        </p:nvSpPr>
        <p:spPr>
          <a:xfrm>
            <a:off x="3618750" y="1337542"/>
            <a:ext cx="19065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>
                <a:solidFill>
                  <a:srgbClr val="FFFFFF"/>
                </a:solidFill>
              </a:rPr>
              <a:t>Salesforce</a:t>
            </a:r>
            <a:endParaRPr sz="1400">
              <a:solidFill>
                <a:srgbClr val="FFFFFF"/>
              </a:solidFill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9719" y="2050750"/>
            <a:ext cx="804551" cy="55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7146" y="3919399"/>
            <a:ext cx="588102" cy="3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5800" y="2737625"/>
            <a:ext cx="55410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 rotWithShape="1">
          <a:blip r:embed="rId6">
            <a:alphaModFix/>
          </a:blip>
          <a:srcRect b="0" l="0" r="63126" t="0"/>
          <a:stretch/>
        </p:blipFill>
        <p:spPr>
          <a:xfrm>
            <a:off x="5232251" y="2783263"/>
            <a:ext cx="516374" cy="46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59773" y="3919383"/>
            <a:ext cx="662802" cy="34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20"/>
          <p:cNvGrpSpPr/>
          <p:nvPr/>
        </p:nvGrpSpPr>
        <p:grpSpPr>
          <a:xfrm>
            <a:off x="2570549" y="1477602"/>
            <a:ext cx="3856113" cy="2862662"/>
            <a:chOff x="3347505" y="1214193"/>
            <a:chExt cx="3016123" cy="2239079"/>
          </a:xfrm>
        </p:grpSpPr>
        <p:sp>
          <p:nvSpPr>
            <p:cNvPr id="168" name="Google Shape;168;p20"/>
            <p:cNvSpPr/>
            <p:nvPr/>
          </p:nvSpPr>
          <p:spPr>
            <a:xfrm>
              <a:off x="4855605" y="2389564"/>
              <a:ext cx="1053300" cy="1053300"/>
            </a:xfrm>
            <a:prstGeom prst="ellipse">
              <a:avLst/>
            </a:prstGeom>
            <a:solidFill>
              <a:srgbClr val="00FFFF">
                <a:alpha val="45380"/>
              </a:srgbClr>
            </a:solidFill>
            <a:ln cap="flat" cmpd="sng" w="2857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69" name="Google Shape;169;p20"/>
            <p:cNvCxnSpPr/>
            <p:nvPr/>
          </p:nvCxnSpPr>
          <p:spPr>
            <a:xfrm rot="10800000">
              <a:off x="5908828" y="2926581"/>
              <a:ext cx="454800" cy="0"/>
            </a:xfrm>
            <a:prstGeom prst="straightConnector1">
              <a:avLst/>
            </a:prstGeom>
            <a:noFill/>
            <a:ln cap="flat" cmpd="sng" w="28575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70" name="Google Shape;170;p20"/>
            <p:cNvGrpSpPr/>
            <p:nvPr/>
          </p:nvGrpSpPr>
          <p:grpSpPr>
            <a:xfrm>
              <a:off x="3347505" y="2399971"/>
              <a:ext cx="1508100" cy="1053300"/>
              <a:chOff x="3347505" y="2399971"/>
              <a:chExt cx="1508100" cy="1053300"/>
            </a:xfrm>
          </p:grpSpPr>
          <p:sp>
            <p:nvSpPr>
              <p:cNvPr id="171" name="Google Shape;171;p20"/>
              <p:cNvSpPr/>
              <p:nvPr/>
            </p:nvSpPr>
            <p:spPr>
              <a:xfrm>
                <a:off x="3802305" y="2399971"/>
                <a:ext cx="1053300" cy="1053300"/>
              </a:xfrm>
              <a:prstGeom prst="ellipse">
                <a:avLst/>
              </a:prstGeom>
              <a:solidFill>
                <a:srgbClr val="11E4C1">
                  <a:alpha val="60000"/>
                </a:srgbClr>
              </a:solidFill>
              <a:ln cap="flat" cmpd="sng" w="28575">
                <a:solidFill>
                  <a:srgbClr val="11E4C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C3B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2" name="Google Shape;172;p20"/>
              <p:cNvCxnSpPr>
                <a:stCxn id="171" idx="2"/>
              </p:cNvCxnSpPr>
              <p:nvPr/>
            </p:nvCxnSpPr>
            <p:spPr>
              <a:xfrm rot="10800000">
                <a:off x="3347505" y="2926621"/>
                <a:ext cx="4548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11E4C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3" name="Google Shape;173;p20"/>
            <p:cNvGrpSpPr/>
            <p:nvPr/>
          </p:nvGrpSpPr>
          <p:grpSpPr>
            <a:xfrm>
              <a:off x="4328997" y="1214193"/>
              <a:ext cx="1053300" cy="1607801"/>
              <a:chOff x="4328997" y="1214193"/>
              <a:chExt cx="1053300" cy="1607801"/>
            </a:xfrm>
          </p:grpSpPr>
          <p:sp>
            <p:nvSpPr>
              <p:cNvPr id="174" name="Google Shape;174;p20"/>
              <p:cNvSpPr/>
              <p:nvPr/>
            </p:nvSpPr>
            <p:spPr>
              <a:xfrm>
                <a:off x="4328997" y="1768693"/>
                <a:ext cx="1053300" cy="1053300"/>
              </a:xfrm>
              <a:prstGeom prst="ellipse">
                <a:avLst/>
              </a:prstGeom>
              <a:solidFill>
                <a:srgbClr val="7337D4">
                  <a:alpha val="80770"/>
                </a:srgbClr>
              </a:solidFill>
              <a:ln cap="flat" cmpd="sng" w="28575">
                <a:solidFill>
                  <a:srgbClr val="7337D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5" name="Google Shape;175;p20"/>
              <p:cNvCxnSpPr/>
              <p:nvPr/>
            </p:nvCxnSpPr>
            <p:spPr>
              <a:xfrm rot="10800000">
                <a:off x="4855597" y="1214193"/>
                <a:ext cx="0" cy="545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7337D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76" name="Google Shape;176;p20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CRITÈRES DE SÉLECTION</a:t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4306702" y="2647957"/>
            <a:ext cx="423635" cy="421082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"/>
          <p:cNvSpPr txBox="1"/>
          <p:nvPr/>
        </p:nvSpPr>
        <p:spPr>
          <a:xfrm>
            <a:off x="4621000" y="1447800"/>
            <a:ext cx="22935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COUVERTURE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FONCTIONNELLE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6656725" y="3526763"/>
            <a:ext cx="1308300" cy="2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TARIFICATION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180" name="Google Shape;180;p20"/>
          <p:cNvSpPr txBox="1"/>
          <p:nvPr/>
        </p:nvSpPr>
        <p:spPr>
          <a:xfrm>
            <a:off x="923925" y="3397450"/>
            <a:ext cx="14841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CARACTÉRISTIQUES TECHNIQUES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grpSp>
        <p:nvGrpSpPr>
          <p:cNvPr id="181" name="Google Shape;181;p20"/>
          <p:cNvGrpSpPr/>
          <p:nvPr/>
        </p:nvGrpSpPr>
        <p:grpSpPr>
          <a:xfrm>
            <a:off x="3618136" y="3477466"/>
            <a:ext cx="417269" cy="418408"/>
            <a:chOff x="-1333200" y="2770450"/>
            <a:chExt cx="291450" cy="292225"/>
          </a:xfrm>
        </p:grpSpPr>
        <p:sp>
          <p:nvSpPr>
            <p:cNvPr id="182" name="Google Shape;182;p20"/>
            <p:cNvSpPr/>
            <p:nvPr/>
          </p:nvSpPr>
          <p:spPr>
            <a:xfrm>
              <a:off x="-1299325" y="2808250"/>
              <a:ext cx="222925" cy="134725"/>
            </a:xfrm>
            <a:custGeom>
              <a:rect b="b" l="l" r="r" t="t"/>
              <a:pathLst>
                <a:path extrusionOk="0" h="5389" w="8917">
                  <a:moveTo>
                    <a:pt x="7877" y="631"/>
                  </a:moveTo>
                  <a:cubicBezTo>
                    <a:pt x="8066" y="631"/>
                    <a:pt x="8223" y="789"/>
                    <a:pt x="8223" y="978"/>
                  </a:cubicBezTo>
                  <a:cubicBezTo>
                    <a:pt x="8223" y="1167"/>
                    <a:pt x="8066" y="1324"/>
                    <a:pt x="7877" y="1324"/>
                  </a:cubicBezTo>
                  <a:cubicBezTo>
                    <a:pt x="7656" y="1324"/>
                    <a:pt x="7498" y="1167"/>
                    <a:pt x="7498" y="978"/>
                  </a:cubicBezTo>
                  <a:cubicBezTo>
                    <a:pt x="7498" y="789"/>
                    <a:pt x="7656" y="631"/>
                    <a:pt x="7877" y="631"/>
                  </a:cubicBezTo>
                  <a:close/>
                  <a:moveTo>
                    <a:pt x="3056" y="1293"/>
                  </a:moveTo>
                  <a:cubicBezTo>
                    <a:pt x="3245" y="1293"/>
                    <a:pt x="3403" y="1450"/>
                    <a:pt x="3403" y="1639"/>
                  </a:cubicBezTo>
                  <a:cubicBezTo>
                    <a:pt x="3403" y="1828"/>
                    <a:pt x="3245" y="1986"/>
                    <a:pt x="3056" y="1986"/>
                  </a:cubicBezTo>
                  <a:cubicBezTo>
                    <a:pt x="2867" y="1986"/>
                    <a:pt x="2710" y="1828"/>
                    <a:pt x="2710" y="1639"/>
                  </a:cubicBezTo>
                  <a:cubicBezTo>
                    <a:pt x="2741" y="1450"/>
                    <a:pt x="2899" y="1293"/>
                    <a:pt x="3056" y="1293"/>
                  </a:cubicBezTo>
                  <a:close/>
                  <a:moveTo>
                    <a:pt x="5797" y="3340"/>
                  </a:moveTo>
                  <a:cubicBezTo>
                    <a:pt x="6018" y="3340"/>
                    <a:pt x="6175" y="3498"/>
                    <a:pt x="6175" y="3687"/>
                  </a:cubicBezTo>
                  <a:cubicBezTo>
                    <a:pt x="6175" y="3876"/>
                    <a:pt x="6018" y="4034"/>
                    <a:pt x="5797" y="4034"/>
                  </a:cubicBezTo>
                  <a:cubicBezTo>
                    <a:pt x="5608" y="4034"/>
                    <a:pt x="5451" y="3876"/>
                    <a:pt x="5451" y="3687"/>
                  </a:cubicBezTo>
                  <a:cubicBezTo>
                    <a:pt x="5451" y="3498"/>
                    <a:pt x="5608" y="3340"/>
                    <a:pt x="5797" y="3340"/>
                  </a:cubicBezTo>
                  <a:close/>
                  <a:moveTo>
                    <a:pt x="1008" y="4034"/>
                  </a:moveTo>
                  <a:cubicBezTo>
                    <a:pt x="1198" y="4034"/>
                    <a:pt x="1355" y="4191"/>
                    <a:pt x="1355" y="4412"/>
                  </a:cubicBezTo>
                  <a:cubicBezTo>
                    <a:pt x="1355" y="4601"/>
                    <a:pt x="1198" y="4758"/>
                    <a:pt x="1008" y="4758"/>
                  </a:cubicBezTo>
                  <a:cubicBezTo>
                    <a:pt x="819" y="4758"/>
                    <a:pt x="662" y="4601"/>
                    <a:pt x="662" y="4412"/>
                  </a:cubicBezTo>
                  <a:cubicBezTo>
                    <a:pt x="662" y="4191"/>
                    <a:pt x="819" y="4034"/>
                    <a:pt x="1008" y="4034"/>
                  </a:cubicBezTo>
                  <a:close/>
                  <a:moveTo>
                    <a:pt x="7908" y="1"/>
                  </a:moveTo>
                  <a:cubicBezTo>
                    <a:pt x="7341" y="1"/>
                    <a:pt x="6868" y="474"/>
                    <a:pt x="6868" y="1009"/>
                  </a:cubicBezTo>
                  <a:cubicBezTo>
                    <a:pt x="6868" y="1198"/>
                    <a:pt x="6963" y="1419"/>
                    <a:pt x="7026" y="1576"/>
                  </a:cubicBezTo>
                  <a:lnTo>
                    <a:pt x="6112" y="2742"/>
                  </a:lnTo>
                  <a:cubicBezTo>
                    <a:pt x="6032" y="2722"/>
                    <a:pt x="5943" y="2711"/>
                    <a:pt x="5850" y="2711"/>
                  </a:cubicBezTo>
                  <a:cubicBezTo>
                    <a:pt x="5650" y="2711"/>
                    <a:pt x="5434" y="2760"/>
                    <a:pt x="5262" y="2868"/>
                  </a:cubicBezTo>
                  <a:lnTo>
                    <a:pt x="4096" y="1954"/>
                  </a:lnTo>
                  <a:cubicBezTo>
                    <a:pt x="4127" y="1891"/>
                    <a:pt x="4127" y="1765"/>
                    <a:pt x="4127" y="1639"/>
                  </a:cubicBezTo>
                  <a:cubicBezTo>
                    <a:pt x="4127" y="1104"/>
                    <a:pt x="3655" y="631"/>
                    <a:pt x="3088" y="631"/>
                  </a:cubicBezTo>
                  <a:cubicBezTo>
                    <a:pt x="2552" y="631"/>
                    <a:pt x="2080" y="1104"/>
                    <a:pt x="2080" y="1639"/>
                  </a:cubicBezTo>
                  <a:cubicBezTo>
                    <a:pt x="2080" y="1828"/>
                    <a:pt x="2143" y="2049"/>
                    <a:pt x="2237" y="2206"/>
                  </a:cubicBezTo>
                  <a:lnTo>
                    <a:pt x="1324" y="3372"/>
                  </a:lnTo>
                  <a:cubicBezTo>
                    <a:pt x="1261" y="3340"/>
                    <a:pt x="1134" y="3340"/>
                    <a:pt x="1008" y="3340"/>
                  </a:cubicBezTo>
                  <a:cubicBezTo>
                    <a:pt x="441" y="3340"/>
                    <a:pt x="0" y="3813"/>
                    <a:pt x="0" y="4349"/>
                  </a:cubicBezTo>
                  <a:cubicBezTo>
                    <a:pt x="0" y="4947"/>
                    <a:pt x="441" y="5388"/>
                    <a:pt x="1008" y="5388"/>
                  </a:cubicBezTo>
                  <a:cubicBezTo>
                    <a:pt x="1576" y="5388"/>
                    <a:pt x="2017" y="4916"/>
                    <a:pt x="2017" y="4349"/>
                  </a:cubicBezTo>
                  <a:cubicBezTo>
                    <a:pt x="2017" y="4160"/>
                    <a:pt x="1954" y="3971"/>
                    <a:pt x="1859" y="3813"/>
                  </a:cubicBezTo>
                  <a:lnTo>
                    <a:pt x="2773" y="2616"/>
                  </a:lnTo>
                  <a:cubicBezTo>
                    <a:pt x="2875" y="2650"/>
                    <a:pt x="2980" y="2667"/>
                    <a:pt x="3087" y="2667"/>
                  </a:cubicBezTo>
                  <a:cubicBezTo>
                    <a:pt x="3278" y="2667"/>
                    <a:pt x="3473" y="2611"/>
                    <a:pt x="3655" y="2490"/>
                  </a:cubicBezTo>
                  <a:lnTo>
                    <a:pt x="4821" y="3403"/>
                  </a:lnTo>
                  <a:cubicBezTo>
                    <a:pt x="4789" y="3498"/>
                    <a:pt x="4789" y="3624"/>
                    <a:pt x="4789" y="3719"/>
                  </a:cubicBezTo>
                  <a:cubicBezTo>
                    <a:pt x="4789" y="4286"/>
                    <a:pt x="5262" y="4758"/>
                    <a:pt x="5797" y="4758"/>
                  </a:cubicBezTo>
                  <a:cubicBezTo>
                    <a:pt x="6364" y="4758"/>
                    <a:pt x="6837" y="4286"/>
                    <a:pt x="6837" y="3719"/>
                  </a:cubicBezTo>
                  <a:cubicBezTo>
                    <a:pt x="6837" y="3529"/>
                    <a:pt x="6742" y="3340"/>
                    <a:pt x="6679" y="3183"/>
                  </a:cubicBezTo>
                  <a:lnTo>
                    <a:pt x="7593" y="1986"/>
                  </a:lnTo>
                  <a:cubicBezTo>
                    <a:pt x="7656" y="2049"/>
                    <a:pt x="7782" y="2049"/>
                    <a:pt x="7908" y="2049"/>
                  </a:cubicBezTo>
                  <a:cubicBezTo>
                    <a:pt x="8444" y="2049"/>
                    <a:pt x="8916" y="1576"/>
                    <a:pt x="8916" y="1009"/>
                  </a:cubicBez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-1333200" y="2770450"/>
              <a:ext cx="291450" cy="292225"/>
            </a:xfrm>
            <a:custGeom>
              <a:rect b="b" l="l" r="r" t="t"/>
              <a:pathLst>
                <a:path extrusionOk="0" h="11689" w="11658">
                  <a:moveTo>
                    <a:pt x="10586" y="725"/>
                  </a:moveTo>
                  <a:cubicBezTo>
                    <a:pt x="10807" y="725"/>
                    <a:pt x="10964" y="883"/>
                    <a:pt x="10964" y="1072"/>
                  </a:cubicBezTo>
                  <a:lnTo>
                    <a:pt x="10964" y="7593"/>
                  </a:lnTo>
                  <a:lnTo>
                    <a:pt x="631" y="7593"/>
                  </a:lnTo>
                  <a:lnTo>
                    <a:pt x="631" y="1072"/>
                  </a:lnTo>
                  <a:cubicBezTo>
                    <a:pt x="662" y="883"/>
                    <a:pt x="820" y="725"/>
                    <a:pt x="977" y="725"/>
                  </a:cubicBezTo>
                  <a:close/>
                  <a:moveTo>
                    <a:pt x="10996" y="8286"/>
                  </a:moveTo>
                  <a:lnTo>
                    <a:pt x="10996" y="8633"/>
                  </a:lnTo>
                  <a:cubicBezTo>
                    <a:pt x="10996" y="8822"/>
                    <a:pt x="10838" y="8980"/>
                    <a:pt x="10618" y="8980"/>
                  </a:cubicBezTo>
                  <a:lnTo>
                    <a:pt x="1009" y="8980"/>
                  </a:lnTo>
                  <a:cubicBezTo>
                    <a:pt x="820" y="8980"/>
                    <a:pt x="662" y="8822"/>
                    <a:pt x="662" y="8633"/>
                  </a:cubicBezTo>
                  <a:lnTo>
                    <a:pt x="662" y="8286"/>
                  </a:lnTo>
                  <a:close/>
                  <a:moveTo>
                    <a:pt x="6617" y="9641"/>
                  </a:moveTo>
                  <a:lnTo>
                    <a:pt x="6932" y="11027"/>
                  </a:lnTo>
                  <a:lnTo>
                    <a:pt x="4632" y="11027"/>
                  </a:lnTo>
                  <a:lnTo>
                    <a:pt x="4947" y="9641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8570"/>
                  </a:lnTo>
                  <a:cubicBezTo>
                    <a:pt x="1" y="9137"/>
                    <a:pt x="473" y="9610"/>
                    <a:pt x="1009" y="9610"/>
                  </a:cubicBezTo>
                  <a:lnTo>
                    <a:pt x="4285" y="9610"/>
                  </a:lnTo>
                  <a:lnTo>
                    <a:pt x="3970" y="10996"/>
                  </a:lnTo>
                  <a:lnTo>
                    <a:pt x="3057" y="10996"/>
                  </a:lnTo>
                  <a:cubicBezTo>
                    <a:pt x="2868" y="10996"/>
                    <a:pt x="2710" y="11153"/>
                    <a:pt x="2710" y="11342"/>
                  </a:cubicBezTo>
                  <a:cubicBezTo>
                    <a:pt x="2710" y="11531"/>
                    <a:pt x="2868" y="11689"/>
                    <a:pt x="3057" y="11689"/>
                  </a:cubicBezTo>
                  <a:lnTo>
                    <a:pt x="8538" y="11689"/>
                  </a:lnTo>
                  <a:cubicBezTo>
                    <a:pt x="8727" y="11689"/>
                    <a:pt x="8885" y="11531"/>
                    <a:pt x="8885" y="11342"/>
                  </a:cubicBezTo>
                  <a:cubicBezTo>
                    <a:pt x="8885" y="11153"/>
                    <a:pt x="8727" y="10996"/>
                    <a:pt x="8538" y="10996"/>
                  </a:cubicBezTo>
                  <a:lnTo>
                    <a:pt x="7625" y="10996"/>
                  </a:lnTo>
                  <a:lnTo>
                    <a:pt x="7310" y="9610"/>
                  </a:lnTo>
                  <a:lnTo>
                    <a:pt x="10618" y="9610"/>
                  </a:lnTo>
                  <a:cubicBezTo>
                    <a:pt x="11185" y="9610"/>
                    <a:pt x="11657" y="9137"/>
                    <a:pt x="11657" y="8570"/>
                  </a:cubicBezTo>
                  <a:lnTo>
                    <a:pt x="11657" y="1040"/>
                  </a:lnTo>
                  <a:cubicBezTo>
                    <a:pt x="11657" y="473"/>
                    <a:pt x="11185" y="1"/>
                    <a:pt x="10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" name="Google Shape;184;p20"/>
          <p:cNvGrpSpPr/>
          <p:nvPr/>
        </p:nvGrpSpPr>
        <p:grpSpPr>
          <a:xfrm>
            <a:off x="4935977" y="3471068"/>
            <a:ext cx="524530" cy="460565"/>
            <a:chOff x="-62518200" y="2692475"/>
            <a:chExt cx="318225" cy="289100"/>
          </a:xfrm>
        </p:grpSpPr>
        <p:sp>
          <p:nvSpPr>
            <p:cNvPr id="185" name="Google Shape;185;p20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86" name="Google Shape;186;p20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SALESFORCE</a:t>
            </a:r>
            <a:endParaRPr/>
          </a:p>
        </p:txBody>
      </p:sp>
      <p:sp>
        <p:nvSpPr>
          <p:cNvPr id="192" name="Google Shape;192;p21"/>
          <p:cNvSpPr/>
          <p:nvPr/>
        </p:nvSpPr>
        <p:spPr>
          <a:xfrm>
            <a:off x="444974" y="1403125"/>
            <a:ext cx="2575500" cy="30246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1"/>
          <p:cNvSpPr/>
          <p:nvPr/>
        </p:nvSpPr>
        <p:spPr>
          <a:xfrm>
            <a:off x="6123525" y="1403125"/>
            <a:ext cx="2575500" cy="29877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1"/>
          <p:cNvSpPr/>
          <p:nvPr/>
        </p:nvSpPr>
        <p:spPr>
          <a:xfrm>
            <a:off x="3252901" y="1403140"/>
            <a:ext cx="2575500" cy="29877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" name="Google Shape;195;p21"/>
          <p:cNvGrpSpPr/>
          <p:nvPr/>
        </p:nvGrpSpPr>
        <p:grpSpPr>
          <a:xfrm>
            <a:off x="3459989" y="1590091"/>
            <a:ext cx="281852" cy="256056"/>
            <a:chOff x="-62518200" y="2692475"/>
            <a:chExt cx="318225" cy="289100"/>
          </a:xfrm>
        </p:grpSpPr>
        <p:sp>
          <p:nvSpPr>
            <p:cNvPr id="196" name="Google Shape;196;p21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1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98" name="Google Shape;198;p21"/>
          <p:cNvCxnSpPr/>
          <p:nvPr/>
        </p:nvCxnSpPr>
        <p:spPr>
          <a:xfrm>
            <a:off x="650877" y="1914882"/>
            <a:ext cx="2103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1"/>
          <p:cNvCxnSpPr/>
          <p:nvPr/>
        </p:nvCxnSpPr>
        <p:spPr>
          <a:xfrm>
            <a:off x="6329424" y="191488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1"/>
          <p:cNvCxnSpPr/>
          <p:nvPr/>
        </p:nvCxnSpPr>
        <p:spPr>
          <a:xfrm>
            <a:off x="3458799" y="191487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1" name="Google Shape;201;p21"/>
          <p:cNvSpPr txBox="1"/>
          <p:nvPr/>
        </p:nvSpPr>
        <p:spPr>
          <a:xfrm>
            <a:off x="1160750" y="1642300"/>
            <a:ext cx="15939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COUVERTURE FONCTIONNELLE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7086785" y="1624788"/>
            <a:ext cx="1358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TARIFICATION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03" name="Google Shape;203;p21"/>
          <p:cNvSpPr txBox="1"/>
          <p:nvPr/>
        </p:nvSpPr>
        <p:spPr>
          <a:xfrm>
            <a:off x="3817750" y="1624775"/>
            <a:ext cx="17535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CARACTÉRISTIQUES TECHNIQUES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04" name="Google Shape;204;p21"/>
          <p:cNvSpPr txBox="1"/>
          <p:nvPr/>
        </p:nvSpPr>
        <p:spPr>
          <a:xfrm>
            <a:off x="65087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Banques et assurances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Organisations à but non-lucratif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Médias et télécommunications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Commerce et distribution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Industrie manufacturière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Automobile et transports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Ventes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Service client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Marketing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IT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632942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s" sz="1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Sales Cloud SalesforceIQ CRM Starter </a:t>
            </a:r>
            <a:r>
              <a:rPr lang="es" sz="11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: 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25 € par utilisateur/mois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Sales Cloud Lightning Professional </a:t>
            </a:r>
            <a:r>
              <a:rPr lang="es" sz="11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:</a:t>
            </a:r>
            <a:r>
              <a:rPr lang="es" sz="1100">
                <a:solidFill>
                  <a:schemeClr val="dk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 </a:t>
            </a: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75 € par utilisateur/mois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Sales Cloud Lightning Enterprise  </a:t>
            </a:r>
            <a:r>
              <a:rPr lang="es" sz="11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: </a:t>
            </a: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150 € par utilisateur/mois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Sales Cloud Lightning Unlimited </a:t>
            </a:r>
            <a:r>
              <a:rPr lang="es" sz="11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: </a:t>
            </a: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300 € par utilisateur/mois</a:t>
            </a:r>
            <a:endParaRPr b="1" sz="12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3458800" y="1983465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SaaS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Marketplace de milliers de logiciels connectables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Écosystème de services (Big Data, marketing automation)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Certifications : TRUSTe, PCI-DSS, ISO 27018, ISO 27001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Barlow Semi Condensed"/>
              <a:buChar char="●"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Model-View-Controller Architecture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07" name="Google Shape;207;p21"/>
          <p:cNvSpPr/>
          <p:nvPr/>
        </p:nvSpPr>
        <p:spPr>
          <a:xfrm>
            <a:off x="674439" y="1614141"/>
            <a:ext cx="208901" cy="207642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" name="Google Shape;208;p21"/>
          <p:cNvGrpSpPr/>
          <p:nvPr/>
        </p:nvGrpSpPr>
        <p:grpSpPr>
          <a:xfrm>
            <a:off x="6316652" y="1590266"/>
            <a:ext cx="281852" cy="256056"/>
            <a:chOff x="-62518200" y="2692475"/>
            <a:chExt cx="318225" cy="289100"/>
          </a:xfrm>
        </p:grpSpPr>
        <p:sp>
          <p:nvSpPr>
            <p:cNvPr id="209" name="Google Shape;209;p21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1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MICROSOFT DYNAMICS</a:t>
            </a:r>
            <a:endParaRPr/>
          </a:p>
        </p:txBody>
      </p:sp>
      <p:sp>
        <p:nvSpPr>
          <p:cNvPr id="216" name="Google Shape;216;p22"/>
          <p:cNvSpPr/>
          <p:nvPr/>
        </p:nvSpPr>
        <p:spPr>
          <a:xfrm>
            <a:off x="444974" y="1403125"/>
            <a:ext cx="2575500" cy="30246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2"/>
          <p:cNvSpPr/>
          <p:nvPr/>
        </p:nvSpPr>
        <p:spPr>
          <a:xfrm>
            <a:off x="6123525" y="1403125"/>
            <a:ext cx="2575500" cy="29877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2"/>
          <p:cNvSpPr/>
          <p:nvPr/>
        </p:nvSpPr>
        <p:spPr>
          <a:xfrm>
            <a:off x="3252901" y="1403140"/>
            <a:ext cx="2575500" cy="29877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9" name="Google Shape;219;p22"/>
          <p:cNvGrpSpPr/>
          <p:nvPr/>
        </p:nvGrpSpPr>
        <p:grpSpPr>
          <a:xfrm>
            <a:off x="3459989" y="1590091"/>
            <a:ext cx="281852" cy="256056"/>
            <a:chOff x="-62518200" y="2692475"/>
            <a:chExt cx="318225" cy="289100"/>
          </a:xfrm>
        </p:grpSpPr>
        <p:sp>
          <p:nvSpPr>
            <p:cNvPr id="220" name="Google Shape;220;p22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2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2" name="Google Shape;222;p22"/>
          <p:cNvCxnSpPr/>
          <p:nvPr/>
        </p:nvCxnSpPr>
        <p:spPr>
          <a:xfrm>
            <a:off x="650877" y="1914882"/>
            <a:ext cx="2103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2"/>
          <p:cNvCxnSpPr/>
          <p:nvPr/>
        </p:nvCxnSpPr>
        <p:spPr>
          <a:xfrm>
            <a:off x="6329424" y="191488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2"/>
          <p:cNvCxnSpPr/>
          <p:nvPr/>
        </p:nvCxnSpPr>
        <p:spPr>
          <a:xfrm>
            <a:off x="3458799" y="191487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" name="Google Shape;225;p22"/>
          <p:cNvSpPr txBox="1"/>
          <p:nvPr/>
        </p:nvSpPr>
        <p:spPr>
          <a:xfrm>
            <a:off x="1160750" y="1642300"/>
            <a:ext cx="15939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>
                <a:solidFill>
                  <a:schemeClr val="lt1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COUVERTURE FONCTIONNELLE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226" name="Google Shape;226;p22"/>
          <p:cNvSpPr txBox="1"/>
          <p:nvPr/>
        </p:nvSpPr>
        <p:spPr>
          <a:xfrm>
            <a:off x="7086785" y="1624788"/>
            <a:ext cx="1358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TARIFICATION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27" name="Google Shape;227;p22"/>
          <p:cNvSpPr txBox="1"/>
          <p:nvPr/>
        </p:nvSpPr>
        <p:spPr>
          <a:xfrm>
            <a:off x="3817750" y="1624775"/>
            <a:ext cx="17535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CARACTÉRISTIQUES TECHNIQUES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28" name="Google Shape;228;p22"/>
          <p:cNvSpPr txBox="1"/>
          <p:nvPr/>
        </p:nvSpPr>
        <p:spPr>
          <a:xfrm>
            <a:off x="65087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 Vente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Service utilisateur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Champs de service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Talents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Finances et opérations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Vente de détails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Automatisation de service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Marketing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Intelligence artificielle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Centrale Business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29" name="Google Shape;229;p22"/>
          <p:cNvSpPr txBox="1"/>
          <p:nvPr/>
        </p:nvSpPr>
        <p:spPr>
          <a:xfrm>
            <a:off x="632942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Customer Engagement Plan : </a:t>
            </a: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toutes les applications de gestion au service de relation clients :  </a:t>
            </a: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97€/utilisateur/mois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Unified Operations Plan : </a:t>
            </a: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Toutes </a:t>
            </a: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les applications de gestion pour gérer des opérations: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160.20€/utilisateurs/mois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Dynamics 365 Plan : </a:t>
            </a: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Toutes les applications avec toutes les options : </a:t>
            </a: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177,10 €/utilisateur/mois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3458800" y="1983465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Windows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Microsoft Office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Windows server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SQL Server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.NET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Visual Studio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674439" y="1614141"/>
            <a:ext cx="208901" cy="207642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22"/>
          <p:cNvGrpSpPr/>
          <p:nvPr/>
        </p:nvGrpSpPr>
        <p:grpSpPr>
          <a:xfrm>
            <a:off x="6316652" y="1590266"/>
            <a:ext cx="281852" cy="256056"/>
            <a:chOff x="-62518200" y="2692475"/>
            <a:chExt cx="318225" cy="289100"/>
          </a:xfrm>
        </p:grpSpPr>
        <p:sp>
          <p:nvSpPr>
            <p:cNvPr id="233" name="Google Shape;233;p22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3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SAP</a:t>
            </a:r>
            <a:endParaRPr/>
          </a:p>
        </p:txBody>
      </p:sp>
      <p:sp>
        <p:nvSpPr>
          <p:cNvPr id="240" name="Google Shape;240;p23"/>
          <p:cNvSpPr/>
          <p:nvPr/>
        </p:nvSpPr>
        <p:spPr>
          <a:xfrm>
            <a:off x="444974" y="1403125"/>
            <a:ext cx="2575500" cy="30246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3"/>
          <p:cNvSpPr/>
          <p:nvPr/>
        </p:nvSpPr>
        <p:spPr>
          <a:xfrm>
            <a:off x="6123525" y="1403125"/>
            <a:ext cx="2575500" cy="29877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3"/>
          <p:cNvSpPr/>
          <p:nvPr/>
        </p:nvSpPr>
        <p:spPr>
          <a:xfrm>
            <a:off x="3252901" y="1403140"/>
            <a:ext cx="2575500" cy="29877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23"/>
          <p:cNvGrpSpPr/>
          <p:nvPr/>
        </p:nvGrpSpPr>
        <p:grpSpPr>
          <a:xfrm>
            <a:off x="3459989" y="1590091"/>
            <a:ext cx="281852" cy="256056"/>
            <a:chOff x="-62518200" y="2692475"/>
            <a:chExt cx="318225" cy="289100"/>
          </a:xfrm>
        </p:grpSpPr>
        <p:sp>
          <p:nvSpPr>
            <p:cNvPr id="244" name="Google Shape;244;p23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3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46" name="Google Shape;246;p23"/>
          <p:cNvCxnSpPr/>
          <p:nvPr/>
        </p:nvCxnSpPr>
        <p:spPr>
          <a:xfrm>
            <a:off x="650877" y="1914882"/>
            <a:ext cx="2103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23"/>
          <p:cNvCxnSpPr/>
          <p:nvPr/>
        </p:nvCxnSpPr>
        <p:spPr>
          <a:xfrm>
            <a:off x="6329424" y="191488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23"/>
          <p:cNvCxnSpPr/>
          <p:nvPr/>
        </p:nvCxnSpPr>
        <p:spPr>
          <a:xfrm>
            <a:off x="3458799" y="191487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" name="Google Shape;249;p23"/>
          <p:cNvSpPr txBox="1"/>
          <p:nvPr/>
        </p:nvSpPr>
        <p:spPr>
          <a:xfrm>
            <a:off x="1160750" y="1642300"/>
            <a:ext cx="15939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COUVERTURE FONCTIONNELLE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7086785" y="1624788"/>
            <a:ext cx="1358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TARIFICATION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51" name="Google Shape;251;p23"/>
          <p:cNvSpPr txBox="1"/>
          <p:nvPr/>
        </p:nvSpPr>
        <p:spPr>
          <a:xfrm>
            <a:off x="3817750" y="1624775"/>
            <a:ext cx="17535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CARACTÉRISTIQUES TECHNIQUES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52" name="Google Shape;252;p23"/>
          <p:cNvSpPr txBox="1"/>
          <p:nvPr/>
        </p:nvSpPr>
        <p:spPr>
          <a:xfrm>
            <a:off x="65087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Processus d'approvisionnement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des requêtes et services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Planification produits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Services RH clés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des commandes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Fonctionnalités financières clés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53" name="Google Shape;253;p23"/>
          <p:cNvSpPr txBox="1"/>
          <p:nvPr/>
        </p:nvSpPr>
        <p:spPr>
          <a:xfrm>
            <a:off x="632942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Direct/Human access : </a:t>
            </a: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Facturation en fonction du nombre d’utilisateurs  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s" sz="12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2500€/utilisateur</a:t>
            </a:r>
            <a:endParaRPr b="1" sz="12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54" name="Google Shape;254;p23"/>
          <p:cNvSpPr txBox="1"/>
          <p:nvPr/>
        </p:nvSpPr>
        <p:spPr>
          <a:xfrm>
            <a:off x="3458800" y="1983465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Options de déploiement (on Premise ou Private Cloud)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Contrôle des accès à vos données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Informations en temps réel et une seule version de la réalité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Transition facile vers l'ERP In-Memory SAP S/4HANA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674439" y="1614141"/>
            <a:ext cx="208901" cy="207642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6" name="Google Shape;256;p23"/>
          <p:cNvGrpSpPr/>
          <p:nvPr/>
        </p:nvGrpSpPr>
        <p:grpSpPr>
          <a:xfrm>
            <a:off x="6316652" y="1590266"/>
            <a:ext cx="281852" cy="256056"/>
            <a:chOff x="-62518200" y="2692475"/>
            <a:chExt cx="318225" cy="289100"/>
          </a:xfrm>
        </p:grpSpPr>
        <p:sp>
          <p:nvSpPr>
            <p:cNvPr id="257" name="Google Shape;257;p23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4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SAP HANA</a:t>
            </a:r>
            <a:endParaRPr/>
          </a:p>
        </p:txBody>
      </p:sp>
      <p:sp>
        <p:nvSpPr>
          <p:cNvPr id="264" name="Google Shape;264;p24"/>
          <p:cNvSpPr/>
          <p:nvPr/>
        </p:nvSpPr>
        <p:spPr>
          <a:xfrm>
            <a:off x="444974" y="1403125"/>
            <a:ext cx="2575500" cy="30246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4"/>
          <p:cNvSpPr/>
          <p:nvPr/>
        </p:nvSpPr>
        <p:spPr>
          <a:xfrm>
            <a:off x="6123525" y="1403125"/>
            <a:ext cx="2575500" cy="29877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4"/>
          <p:cNvSpPr/>
          <p:nvPr/>
        </p:nvSpPr>
        <p:spPr>
          <a:xfrm>
            <a:off x="3252901" y="1403140"/>
            <a:ext cx="2575500" cy="29877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7" name="Google Shape;267;p24"/>
          <p:cNvGrpSpPr/>
          <p:nvPr/>
        </p:nvGrpSpPr>
        <p:grpSpPr>
          <a:xfrm>
            <a:off x="3459989" y="1590091"/>
            <a:ext cx="281852" cy="256056"/>
            <a:chOff x="-62518200" y="2692475"/>
            <a:chExt cx="318225" cy="289100"/>
          </a:xfrm>
        </p:grpSpPr>
        <p:sp>
          <p:nvSpPr>
            <p:cNvPr id="268" name="Google Shape;268;p24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4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70" name="Google Shape;270;p24"/>
          <p:cNvCxnSpPr/>
          <p:nvPr/>
        </p:nvCxnSpPr>
        <p:spPr>
          <a:xfrm>
            <a:off x="650877" y="1914882"/>
            <a:ext cx="2103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24"/>
          <p:cNvCxnSpPr/>
          <p:nvPr/>
        </p:nvCxnSpPr>
        <p:spPr>
          <a:xfrm>
            <a:off x="6329424" y="191488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24"/>
          <p:cNvCxnSpPr/>
          <p:nvPr/>
        </p:nvCxnSpPr>
        <p:spPr>
          <a:xfrm>
            <a:off x="3458799" y="191487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24"/>
          <p:cNvSpPr txBox="1"/>
          <p:nvPr/>
        </p:nvSpPr>
        <p:spPr>
          <a:xfrm>
            <a:off x="1160750" y="1642300"/>
            <a:ext cx="15939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COUVERTURE FONCTIONNELLE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274" name="Google Shape;274;p24"/>
          <p:cNvSpPr txBox="1"/>
          <p:nvPr/>
        </p:nvSpPr>
        <p:spPr>
          <a:xfrm>
            <a:off x="7086785" y="1624788"/>
            <a:ext cx="1358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TARIFICATION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75" name="Google Shape;275;p24"/>
          <p:cNvSpPr txBox="1"/>
          <p:nvPr/>
        </p:nvSpPr>
        <p:spPr>
          <a:xfrm>
            <a:off x="3817750" y="1624775"/>
            <a:ext cx="17535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CARACTÉRISTIQUES TECHNIQUES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76" name="Google Shape;276;p24"/>
          <p:cNvSpPr txBox="1"/>
          <p:nvPr/>
        </p:nvSpPr>
        <p:spPr>
          <a:xfrm>
            <a:off x="65087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SAP Hana Contient toutes les fonctions disponibles de SAP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Nouvelle gestion des bases de données</a:t>
            </a:r>
            <a:endParaRPr sz="120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Traitement des données en In-Memory</a:t>
            </a:r>
            <a:endParaRPr sz="120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Développement d’applications nouvelles génération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77" name="Google Shape;277;p24"/>
          <p:cNvSpPr txBox="1"/>
          <p:nvPr/>
        </p:nvSpPr>
        <p:spPr>
          <a:xfrm>
            <a:off x="632942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78" name="Google Shape;278;p24"/>
          <p:cNvSpPr txBox="1"/>
          <p:nvPr/>
        </p:nvSpPr>
        <p:spPr>
          <a:xfrm>
            <a:off x="3458800" y="1983465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79" name="Google Shape;279;p24"/>
          <p:cNvSpPr/>
          <p:nvPr/>
        </p:nvSpPr>
        <p:spPr>
          <a:xfrm>
            <a:off x="674439" y="1614141"/>
            <a:ext cx="208901" cy="207642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0" name="Google Shape;280;p24"/>
          <p:cNvGrpSpPr/>
          <p:nvPr/>
        </p:nvGrpSpPr>
        <p:grpSpPr>
          <a:xfrm>
            <a:off x="6316652" y="1590266"/>
            <a:ext cx="281852" cy="256056"/>
            <a:chOff x="-62518200" y="2692475"/>
            <a:chExt cx="318225" cy="289100"/>
          </a:xfrm>
        </p:grpSpPr>
        <p:sp>
          <p:nvSpPr>
            <p:cNvPr id="281" name="Google Shape;281;p24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4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3" name="Google Shape;283;p24"/>
          <p:cNvSpPr txBox="1"/>
          <p:nvPr/>
        </p:nvSpPr>
        <p:spPr>
          <a:xfrm>
            <a:off x="3458800" y="1983607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 Light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In-Memory (OLTP + OLAP)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 Light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Database Service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Contrôle des accès à vos données</a:t>
            </a:r>
            <a:endParaRPr sz="120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Informations en temps réel et une seule version de la réalité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284" name="Google Shape;284;p24"/>
          <p:cNvSpPr txBox="1"/>
          <p:nvPr/>
        </p:nvSpPr>
        <p:spPr>
          <a:xfrm>
            <a:off x="632652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La tarification se fait sur demande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C’est une solution Saas donc en abonnement.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5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SAGE</a:t>
            </a:r>
            <a:endParaRPr/>
          </a:p>
        </p:txBody>
      </p:sp>
      <p:sp>
        <p:nvSpPr>
          <p:cNvPr id="290" name="Google Shape;290;p25"/>
          <p:cNvSpPr/>
          <p:nvPr/>
        </p:nvSpPr>
        <p:spPr>
          <a:xfrm>
            <a:off x="444974" y="1403125"/>
            <a:ext cx="2575500" cy="30246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5"/>
          <p:cNvSpPr/>
          <p:nvPr/>
        </p:nvSpPr>
        <p:spPr>
          <a:xfrm>
            <a:off x="6123525" y="1403125"/>
            <a:ext cx="2575500" cy="29877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5"/>
          <p:cNvSpPr/>
          <p:nvPr/>
        </p:nvSpPr>
        <p:spPr>
          <a:xfrm>
            <a:off x="3252901" y="1368990"/>
            <a:ext cx="2575500" cy="29877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3" name="Google Shape;293;p25"/>
          <p:cNvGrpSpPr/>
          <p:nvPr/>
        </p:nvGrpSpPr>
        <p:grpSpPr>
          <a:xfrm>
            <a:off x="3459989" y="1590091"/>
            <a:ext cx="281852" cy="256056"/>
            <a:chOff x="-62518200" y="2692475"/>
            <a:chExt cx="318225" cy="289100"/>
          </a:xfrm>
        </p:grpSpPr>
        <p:sp>
          <p:nvSpPr>
            <p:cNvPr id="294" name="Google Shape;294;p25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5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96" name="Google Shape;296;p25"/>
          <p:cNvCxnSpPr/>
          <p:nvPr/>
        </p:nvCxnSpPr>
        <p:spPr>
          <a:xfrm>
            <a:off x="650877" y="1914882"/>
            <a:ext cx="2103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25"/>
          <p:cNvCxnSpPr/>
          <p:nvPr/>
        </p:nvCxnSpPr>
        <p:spPr>
          <a:xfrm>
            <a:off x="6329424" y="191488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25"/>
          <p:cNvCxnSpPr/>
          <p:nvPr/>
        </p:nvCxnSpPr>
        <p:spPr>
          <a:xfrm>
            <a:off x="3458799" y="191487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" name="Google Shape;299;p25"/>
          <p:cNvSpPr txBox="1"/>
          <p:nvPr/>
        </p:nvSpPr>
        <p:spPr>
          <a:xfrm>
            <a:off x="1160750" y="1642300"/>
            <a:ext cx="15939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COUVERTURE FONCTIONNELLE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300" name="Google Shape;300;p25"/>
          <p:cNvSpPr txBox="1"/>
          <p:nvPr/>
        </p:nvSpPr>
        <p:spPr>
          <a:xfrm>
            <a:off x="6988374" y="1624800"/>
            <a:ext cx="14571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TARIFICATION (pour PME)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301" name="Google Shape;301;p25"/>
          <p:cNvSpPr txBox="1"/>
          <p:nvPr/>
        </p:nvSpPr>
        <p:spPr>
          <a:xfrm>
            <a:off x="3817750" y="1624775"/>
            <a:ext cx="17535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CARACTÉRISTIQUES TECHNIQUES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302" name="Google Shape;302;p25"/>
          <p:cNvSpPr txBox="1"/>
          <p:nvPr/>
        </p:nvSpPr>
        <p:spPr>
          <a:xfrm>
            <a:off x="647975" y="1936900"/>
            <a:ext cx="2103900" cy="24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Bâtiment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Industrie GPAO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Services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Chimie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Agroalimentaire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Logistique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Association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Comptabilité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commerciale et Facturation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 la paie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Trésorerie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52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Expertise comptable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03" name="Google Shape;303;p25"/>
          <p:cNvSpPr txBox="1"/>
          <p:nvPr/>
        </p:nvSpPr>
        <p:spPr>
          <a:xfrm>
            <a:off x="632942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Direct/Human access : </a:t>
            </a: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Facturation en fonction du nombre d’utilisateurs  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E599"/>
              </a:buClr>
              <a:buSzPts val="1100"/>
              <a:buFont typeface="Barlow Semi Condensed"/>
              <a:buChar char="●"/>
            </a:pP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750 € / utilisateur  pour l’entrée du logiciel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E599"/>
              </a:buClr>
              <a:buSzPts val="1100"/>
              <a:buFont typeface="Barlow Semi Condensed"/>
              <a:buChar char="●"/>
            </a:pP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468€ /utilisateur pour souscription à l’usage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04" name="Google Shape;304;p25"/>
          <p:cNvSpPr txBox="1"/>
          <p:nvPr/>
        </p:nvSpPr>
        <p:spPr>
          <a:xfrm>
            <a:off x="3520050" y="2036640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257175" lvl="0" marL="17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SaaS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57175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Options de déploiement (on Premise ou Private Cloud)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57175" lvl="0" marL="17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électronique de documents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57175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Informations en temps réel et une seule version de la réalité</a:t>
            </a:r>
            <a:endParaRPr sz="120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257175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Compatible Microsoft Office</a:t>
            </a:r>
            <a:endParaRPr sz="120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05" name="Google Shape;305;p25"/>
          <p:cNvSpPr/>
          <p:nvPr/>
        </p:nvSpPr>
        <p:spPr>
          <a:xfrm>
            <a:off x="674439" y="1614141"/>
            <a:ext cx="208901" cy="207642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6" name="Google Shape;306;p25"/>
          <p:cNvGrpSpPr/>
          <p:nvPr/>
        </p:nvGrpSpPr>
        <p:grpSpPr>
          <a:xfrm>
            <a:off x="6316652" y="1590266"/>
            <a:ext cx="281852" cy="256056"/>
            <a:chOff x="-62518200" y="2692475"/>
            <a:chExt cx="318225" cy="289100"/>
          </a:xfrm>
        </p:grpSpPr>
        <p:sp>
          <p:nvSpPr>
            <p:cNvPr id="307" name="Google Shape;307;p25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5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6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AZURE</a:t>
            </a:r>
            <a:endParaRPr/>
          </a:p>
        </p:txBody>
      </p:sp>
      <p:sp>
        <p:nvSpPr>
          <p:cNvPr id="314" name="Google Shape;314;p26"/>
          <p:cNvSpPr/>
          <p:nvPr/>
        </p:nvSpPr>
        <p:spPr>
          <a:xfrm>
            <a:off x="444974" y="1403125"/>
            <a:ext cx="2575500" cy="30246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6"/>
          <p:cNvSpPr/>
          <p:nvPr/>
        </p:nvSpPr>
        <p:spPr>
          <a:xfrm>
            <a:off x="6123525" y="1403125"/>
            <a:ext cx="2575500" cy="29877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6"/>
          <p:cNvSpPr/>
          <p:nvPr/>
        </p:nvSpPr>
        <p:spPr>
          <a:xfrm>
            <a:off x="3252901" y="1403140"/>
            <a:ext cx="2575500" cy="29877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7" name="Google Shape;317;p26"/>
          <p:cNvGrpSpPr/>
          <p:nvPr/>
        </p:nvGrpSpPr>
        <p:grpSpPr>
          <a:xfrm>
            <a:off x="3459989" y="1590091"/>
            <a:ext cx="281852" cy="256056"/>
            <a:chOff x="-62518200" y="2692475"/>
            <a:chExt cx="318225" cy="289100"/>
          </a:xfrm>
        </p:grpSpPr>
        <p:sp>
          <p:nvSpPr>
            <p:cNvPr id="318" name="Google Shape;318;p26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6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20" name="Google Shape;320;p26"/>
          <p:cNvCxnSpPr/>
          <p:nvPr/>
        </p:nvCxnSpPr>
        <p:spPr>
          <a:xfrm>
            <a:off x="650877" y="1914882"/>
            <a:ext cx="2103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26"/>
          <p:cNvCxnSpPr/>
          <p:nvPr/>
        </p:nvCxnSpPr>
        <p:spPr>
          <a:xfrm>
            <a:off x="6329424" y="191488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26"/>
          <p:cNvCxnSpPr/>
          <p:nvPr/>
        </p:nvCxnSpPr>
        <p:spPr>
          <a:xfrm>
            <a:off x="3458799" y="1914872"/>
            <a:ext cx="21126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3" name="Google Shape;323;p26"/>
          <p:cNvSpPr txBox="1"/>
          <p:nvPr/>
        </p:nvSpPr>
        <p:spPr>
          <a:xfrm>
            <a:off x="1160750" y="1642300"/>
            <a:ext cx="15939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COUVERTURE FONCTIONNELLE</a:t>
            </a:r>
            <a:endParaRPr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324" name="Google Shape;324;p26"/>
          <p:cNvSpPr txBox="1"/>
          <p:nvPr/>
        </p:nvSpPr>
        <p:spPr>
          <a:xfrm>
            <a:off x="7086785" y="1624788"/>
            <a:ext cx="1358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TARIFICATION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325" name="Google Shape;325;p26"/>
          <p:cNvSpPr txBox="1"/>
          <p:nvPr/>
        </p:nvSpPr>
        <p:spPr>
          <a:xfrm>
            <a:off x="3817750" y="1624775"/>
            <a:ext cx="17535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CARACTÉRISTIQUES TECHNIQUES</a:t>
            </a:r>
            <a:endParaRPr sz="11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326" name="Google Shape;326;p26"/>
          <p:cNvSpPr txBox="1"/>
          <p:nvPr/>
        </p:nvSpPr>
        <p:spPr>
          <a:xfrm>
            <a:off x="65087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Tous secteurs pris en compte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Utilise des solutions partenaires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327" name="Google Shape;327;p26"/>
          <p:cNvSpPr txBox="1"/>
          <p:nvPr/>
        </p:nvSpPr>
        <p:spPr>
          <a:xfrm>
            <a:off x="6329425" y="1983432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s" sz="1100">
                <a:solidFill>
                  <a:srgbClr val="FFE599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Dépend de l’ERP/CRM</a:t>
            </a:r>
            <a:endParaRPr b="1" sz="1100">
              <a:solidFill>
                <a:srgbClr val="FFE599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28" name="Google Shape;328;p26"/>
          <p:cNvSpPr txBox="1"/>
          <p:nvPr/>
        </p:nvSpPr>
        <p:spPr>
          <a:xfrm>
            <a:off x="3458800" y="1983465"/>
            <a:ext cx="21039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 Light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Full Cloud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 Light"/>
              <a:buChar char="●"/>
            </a:pPr>
            <a:r>
              <a:rPr lang="es" sz="12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Dépend de l’ERP/CRM</a:t>
            </a:r>
            <a:endParaRPr sz="12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329" name="Google Shape;329;p26"/>
          <p:cNvSpPr/>
          <p:nvPr/>
        </p:nvSpPr>
        <p:spPr>
          <a:xfrm>
            <a:off x="674439" y="1614141"/>
            <a:ext cx="208901" cy="207642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0" name="Google Shape;330;p26"/>
          <p:cNvGrpSpPr/>
          <p:nvPr/>
        </p:nvGrpSpPr>
        <p:grpSpPr>
          <a:xfrm>
            <a:off x="6316652" y="1590266"/>
            <a:ext cx="281852" cy="256056"/>
            <a:chOff x="-62518200" y="2692475"/>
            <a:chExt cx="318225" cy="289100"/>
          </a:xfrm>
        </p:grpSpPr>
        <p:sp>
          <p:nvSpPr>
            <p:cNvPr id="331" name="Google Shape;331;p26"/>
            <p:cNvSpPr/>
            <p:nvPr/>
          </p:nvSpPr>
          <p:spPr>
            <a:xfrm>
              <a:off x="-62518200" y="2692475"/>
              <a:ext cx="318225" cy="289100"/>
            </a:xfrm>
            <a:custGeom>
              <a:rect b="b" l="l" r="r" t="t"/>
              <a:pathLst>
                <a:path extrusionOk="0" h="11564" w="12729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6"/>
            <p:cNvSpPr/>
            <p:nvPr/>
          </p:nvSpPr>
          <p:spPr>
            <a:xfrm>
              <a:off x="-62335475" y="2804325"/>
              <a:ext cx="62250" cy="146525"/>
            </a:xfrm>
            <a:custGeom>
              <a:rect b="b" l="l" r="r" t="t"/>
              <a:pathLst>
                <a:path extrusionOk="0" h="5861" w="249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7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COMPARAISON</a:t>
            </a:r>
            <a:endParaRPr/>
          </a:p>
        </p:txBody>
      </p:sp>
      <p:cxnSp>
        <p:nvCxnSpPr>
          <p:cNvPr id="338" name="Google Shape;338;p27"/>
          <p:cNvCxnSpPr/>
          <p:nvPr/>
        </p:nvCxnSpPr>
        <p:spPr>
          <a:xfrm>
            <a:off x="2058850" y="1751775"/>
            <a:ext cx="4974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27"/>
          <p:cNvCxnSpPr/>
          <p:nvPr/>
        </p:nvCxnSpPr>
        <p:spPr>
          <a:xfrm>
            <a:off x="2058850" y="2179273"/>
            <a:ext cx="49818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27"/>
          <p:cNvCxnSpPr/>
          <p:nvPr/>
        </p:nvCxnSpPr>
        <p:spPr>
          <a:xfrm>
            <a:off x="2058850" y="2633896"/>
            <a:ext cx="4989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27"/>
          <p:cNvCxnSpPr/>
          <p:nvPr/>
        </p:nvCxnSpPr>
        <p:spPr>
          <a:xfrm>
            <a:off x="2058850" y="3041056"/>
            <a:ext cx="49965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" name="Google Shape;342;p27"/>
          <p:cNvCxnSpPr/>
          <p:nvPr/>
        </p:nvCxnSpPr>
        <p:spPr>
          <a:xfrm>
            <a:off x="2058850" y="3468554"/>
            <a:ext cx="50112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27"/>
          <p:cNvCxnSpPr/>
          <p:nvPr/>
        </p:nvCxnSpPr>
        <p:spPr>
          <a:xfrm>
            <a:off x="2058850" y="3923177"/>
            <a:ext cx="50112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27"/>
          <p:cNvCxnSpPr/>
          <p:nvPr/>
        </p:nvCxnSpPr>
        <p:spPr>
          <a:xfrm>
            <a:off x="2058850" y="4377800"/>
            <a:ext cx="50262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5" name="Google Shape;345;p27"/>
          <p:cNvSpPr txBox="1"/>
          <p:nvPr>
            <p:ph idx="4294967295" type="ctrTitle"/>
          </p:nvPr>
        </p:nvSpPr>
        <p:spPr>
          <a:xfrm>
            <a:off x="2058850" y="1834275"/>
            <a:ext cx="1090800" cy="262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</a:rPr>
              <a:t>ERP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46" name="Google Shape;346;p27"/>
          <p:cNvSpPr txBox="1"/>
          <p:nvPr>
            <p:ph idx="4294967295" type="ctrTitle"/>
          </p:nvPr>
        </p:nvSpPr>
        <p:spPr>
          <a:xfrm>
            <a:off x="2058850" y="2275340"/>
            <a:ext cx="1090800" cy="262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</a:rPr>
              <a:t>CRM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47" name="Google Shape;347;p27"/>
          <p:cNvSpPr txBox="1"/>
          <p:nvPr>
            <p:ph idx="4294967295" type="ctrTitle"/>
          </p:nvPr>
        </p:nvSpPr>
        <p:spPr>
          <a:xfrm>
            <a:off x="2058850" y="2706217"/>
            <a:ext cx="1090800" cy="262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</a:rPr>
              <a:t>SAAS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48" name="Google Shape;348;p27"/>
          <p:cNvSpPr txBox="1"/>
          <p:nvPr>
            <p:ph idx="4294967295" type="ctrTitle"/>
          </p:nvPr>
        </p:nvSpPr>
        <p:spPr>
          <a:xfrm>
            <a:off x="2058850" y="3578169"/>
            <a:ext cx="1090800" cy="262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</a:rPr>
              <a:t>COÛTEUX (€€€)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49" name="Google Shape;349;p27"/>
          <p:cNvSpPr txBox="1"/>
          <p:nvPr>
            <p:ph idx="4294967295" type="ctrTitle"/>
          </p:nvPr>
        </p:nvSpPr>
        <p:spPr>
          <a:xfrm>
            <a:off x="2058850" y="4019234"/>
            <a:ext cx="1090800" cy="262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</a:rPr>
              <a:t>COÛTEUX (€€)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50" name="Google Shape;350;p27"/>
          <p:cNvSpPr txBox="1"/>
          <p:nvPr>
            <p:ph idx="4294967295" type="ctrTitle"/>
          </p:nvPr>
        </p:nvSpPr>
        <p:spPr>
          <a:xfrm>
            <a:off x="2058850" y="4473874"/>
            <a:ext cx="1090800" cy="262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</a:rPr>
              <a:t>PEU </a:t>
            </a:r>
            <a:r>
              <a:rPr lang="es" sz="1200">
                <a:solidFill>
                  <a:schemeClr val="lt1"/>
                </a:solidFill>
              </a:rPr>
              <a:t>COÛTEUX (€)</a:t>
            </a:r>
            <a:endParaRPr sz="1200">
              <a:solidFill>
                <a:srgbClr val="FFFFFF"/>
              </a:solidFill>
            </a:endParaRPr>
          </a:p>
        </p:txBody>
      </p:sp>
      <p:grpSp>
        <p:nvGrpSpPr>
          <p:cNvPr id="351" name="Google Shape;351;p27"/>
          <p:cNvGrpSpPr/>
          <p:nvPr/>
        </p:nvGrpSpPr>
        <p:grpSpPr>
          <a:xfrm>
            <a:off x="3149650" y="1074486"/>
            <a:ext cx="447900" cy="3906664"/>
            <a:chOff x="2861250" y="1229461"/>
            <a:chExt cx="447900" cy="3906664"/>
          </a:xfrm>
        </p:grpSpPr>
        <p:grpSp>
          <p:nvGrpSpPr>
            <p:cNvPr id="352" name="Google Shape;352;p27"/>
            <p:cNvGrpSpPr/>
            <p:nvPr/>
          </p:nvGrpSpPr>
          <p:grpSpPr>
            <a:xfrm>
              <a:off x="2861250" y="1229461"/>
              <a:ext cx="447900" cy="3906664"/>
              <a:chOff x="2861250" y="1229461"/>
              <a:chExt cx="447900" cy="3906664"/>
            </a:xfrm>
          </p:grpSpPr>
          <p:cxnSp>
            <p:nvCxnSpPr>
              <p:cNvPr id="353" name="Google Shape;353;p27"/>
              <p:cNvCxnSpPr/>
              <p:nvPr/>
            </p:nvCxnSpPr>
            <p:spPr>
              <a:xfrm>
                <a:off x="3085200" y="1682825"/>
                <a:ext cx="0" cy="34533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1E4C1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354" name="Google Shape;354;p27"/>
              <p:cNvSpPr/>
              <p:nvPr/>
            </p:nvSpPr>
            <p:spPr>
              <a:xfrm>
                <a:off x="2861250" y="1229461"/>
                <a:ext cx="447900" cy="447900"/>
              </a:xfrm>
              <a:prstGeom prst="ellipse">
                <a:avLst/>
              </a:prstGeom>
              <a:solidFill>
                <a:srgbClr val="10D6B6">
                  <a:alpha val="70590"/>
                </a:srgbClr>
              </a:solidFill>
              <a:ln cap="flat" cmpd="sng" w="19050">
                <a:solidFill>
                  <a:srgbClr val="11E4C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5" name="Google Shape;355;p27"/>
            <p:cNvGrpSpPr/>
            <p:nvPr/>
          </p:nvGrpSpPr>
          <p:grpSpPr>
            <a:xfrm>
              <a:off x="3016500" y="2051800"/>
              <a:ext cx="137400" cy="1426663"/>
              <a:chOff x="3016500" y="2051800"/>
              <a:chExt cx="137400" cy="1426663"/>
            </a:xfrm>
          </p:grpSpPr>
          <p:sp>
            <p:nvSpPr>
              <p:cNvPr id="356" name="Google Shape;356;p27"/>
              <p:cNvSpPr/>
              <p:nvPr/>
            </p:nvSpPr>
            <p:spPr>
              <a:xfrm>
                <a:off x="3016500" y="2051800"/>
                <a:ext cx="137400" cy="137400"/>
              </a:xfrm>
              <a:prstGeom prst="ellipse">
                <a:avLst/>
              </a:prstGeom>
              <a:solidFill>
                <a:srgbClr val="11E4C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27"/>
              <p:cNvSpPr/>
              <p:nvPr/>
            </p:nvSpPr>
            <p:spPr>
              <a:xfrm>
                <a:off x="3016500" y="2492863"/>
                <a:ext cx="137400" cy="137400"/>
              </a:xfrm>
              <a:prstGeom prst="ellipse">
                <a:avLst/>
              </a:prstGeom>
              <a:solidFill>
                <a:srgbClr val="11E4C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7"/>
              <p:cNvSpPr/>
              <p:nvPr/>
            </p:nvSpPr>
            <p:spPr>
              <a:xfrm>
                <a:off x="3016500" y="2923738"/>
                <a:ext cx="137400" cy="137400"/>
              </a:xfrm>
              <a:prstGeom prst="ellipse">
                <a:avLst/>
              </a:prstGeom>
              <a:solidFill>
                <a:srgbClr val="11E4C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7"/>
              <p:cNvSpPr/>
              <p:nvPr/>
            </p:nvSpPr>
            <p:spPr>
              <a:xfrm>
                <a:off x="3016500" y="3341063"/>
                <a:ext cx="137400" cy="137400"/>
              </a:xfrm>
              <a:prstGeom prst="ellipse">
                <a:avLst/>
              </a:prstGeom>
              <a:solidFill>
                <a:srgbClr val="11E4C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60" name="Google Shape;360;p27"/>
          <p:cNvGrpSpPr/>
          <p:nvPr/>
        </p:nvGrpSpPr>
        <p:grpSpPr>
          <a:xfrm>
            <a:off x="3950350" y="1075078"/>
            <a:ext cx="447900" cy="3906555"/>
            <a:chOff x="3661950" y="1229461"/>
            <a:chExt cx="447900" cy="3534064"/>
          </a:xfrm>
        </p:grpSpPr>
        <p:cxnSp>
          <p:nvCxnSpPr>
            <p:cNvPr id="361" name="Google Shape;361;p27"/>
            <p:cNvCxnSpPr/>
            <p:nvPr/>
          </p:nvCxnSpPr>
          <p:spPr>
            <a:xfrm>
              <a:off x="3885900" y="1682825"/>
              <a:ext cx="0" cy="3080700"/>
            </a:xfrm>
            <a:prstGeom prst="straightConnector1">
              <a:avLst/>
            </a:prstGeom>
            <a:noFill/>
            <a:ln cap="flat" cmpd="sng" w="19050">
              <a:solidFill>
                <a:srgbClr val="00FF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62" name="Google Shape;362;p27"/>
            <p:cNvSpPr/>
            <p:nvPr/>
          </p:nvSpPr>
          <p:spPr>
            <a:xfrm>
              <a:off x="3661950" y="1229461"/>
              <a:ext cx="447900" cy="447900"/>
            </a:xfrm>
            <a:prstGeom prst="ellipse">
              <a:avLst/>
            </a:prstGeom>
            <a:solidFill>
              <a:srgbClr val="00FFFF">
                <a:alpha val="45380"/>
              </a:srgbClr>
            </a:solidFill>
            <a:ln cap="flat" cmpd="sng" w="19050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3" name="Google Shape;363;p27"/>
          <p:cNvGrpSpPr/>
          <p:nvPr/>
        </p:nvGrpSpPr>
        <p:grpSpPr>
          <a:xfrm>
            <a:off x="4730700" y="1073834"/>
            <a:ext cx="447900" cy="3906555"/>
            <a:chOff x="4442300" y="1229461"/>
            <a:chExt cx="447900" cy="3534064"/>
          </a:xfrm>
        </p:grpSpPr>
        <p:grpSp>
          <p:nvGrpSpPr>
            <p:cNvPr id="364" name="Google Shape;364;p27"/>
            <p:cNvGrpSpPr/>
            <p:nvPr/>
          </p:nvGrpSpPr>
          <p:grpSpPr>
            <a:xfrm>
              <a:off x="4442300" y="1229461"/>
              <a:ext cx="447900" cy="3534064"/>
              <a:chOff x="4442300" y="1229461"/>
              <a:chExt cx="447900" cy="3534064"/>
            </a:xfrm>
          </p:grpSpPr>
          <p:cxnSp>
            <p:nvCxnSpPr>
              <p:cNvPr id="365" name="Google Shape;365;p27"/>
              <p:cNvCxnSpPr/>
              <p:nvPr/>
            </p:nvCxnSpPr>
            <p:spPr>
              <a:xfrm>
                <a:off x="4666250" y="1682825"/>
                <a:ext cx="0" cy="30807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13D5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366" name="Google Shape;366;p27"/>
              <p:cNvSpPr/>
              <p:nvPr/>
            </p:nvSpPr>
            <p:spPr>
              <a:xfrm>
                <a:off x="4442300" y="1229461"/>
                <a:ext cx="447900" cy="447900"/>
              </a:xfrm>
              <a:prstGeom prst="ellipse">
                <a:avLst/>
              </a:prstGeom>
              <a:solidFill>
                <a:srgbClr val="E613D5">
                  <a:alpha val="48850"/>
                </a:srgbClr>
              </a:solidFill>
              <a:ln cap="flat" cmpd="sng" w="19050">
                <a:solidFill>
                  <a:srgbClr val="E613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7" name="Google Shape;367;p27"/>
            <p:cNvSpPr/>
            <p:nvPr/>
          </p:nvSpPr>
          <p:spPr>
            <a:xfrm>
              <a:off x="4597550" y="3944050"/>
              <a:ext cx="137400" cy="137400"/>
            </a:xfrm>
            <a:prstGeom prst="ellipse">
              <a:avLst/>
            </a:prstGeom>
            <a:solidFill>
              <a:srgbClr val="E613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8" name="Google Shape;368;p27"/>
          <p:cNvGrpSpPr/>
          <p:nvPr/>
        </p:nvGrpSpPr>
        <p:grpSpPr>
          <a:xfrm>
            <a:off x="5511050" y="1074486"/>
            <a:ext cx="447900" cy="3891964"/>
            <a:chOff x="5222650" y="1229461"/>
            <a:chExt cx="447900" cy="3891964"/>
          </a:xfrm>
        </p:grpSpPr>
        <p:grpSp>
          <p:nvGrpSpPr>
            <p:cNvPr id="369" name="Google Shape;369;p27"/>
            <p:cNvGrpSpPr/>
            <p:nvPr/>
          </p:nvGrpSpPr>
          <p:grpSpPr>
            <a:xfrm>
              <a:off x="5222650" y="1229461"/>
              <a:ext cx="447900" cy="3891964"/>
              <a:chOff x="5222650" y="1229461"/>
              <a:chExt cx="447900" cy="3891964"/>
            </a:xfrm>
          </p:grpSpPr>
          <p:cxnSp>
            <p:nvCxnSpPr>
              <p:cNvPr id="370" name="Google Shape;370;p27"/>
              <p:cNvCxnSpPr/>
              <p:nvPr/>
            </p:nvCxnSpPr>
            <p:spPr>
              <a:xfrm>
                <a:off x="5453450" y="1682825"/>
                <a:ext cx="0" cy="3438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337D4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371" name="Google Shape;371;p27"/>
              <p:cNvSpPr/>
              <p:nvPr/>
            </p:nvSpPr>
            <p:spPr>
              <a:xfrm>
                <a:off x="5222650" y="1229461"/>
                <a:ext cx="447900" cy="447900"/>
              </a:xfrm>
              <a:prstGeom prst="ellipse">
                <a:avLst/>
              </a:prstGeom>
              <a:solidFill>
                <a:srgbClr val="7337D4">
                  <a:alpha val="62310"/>
                </a:srgbClr>
              </a:solidFill>
              <a:ln cap="flat" cmpd="sng" w="19050">
                <a:solidFill>
                  <a:srgbClr val="7337D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2" name="Google Shape;372;p27"/>
            <p:cNvSpPr/>
            <p:nvPr/>
          </p:nvSpPr>
          <p:spPr>
            <a:xfrm>
              <a:off x="5384761" y="2051788"/>
              <a:ext cx="137400" cy="137400"/>
            </a:xfrm>
            <a:prstGeom prst="ellipse">
              <a:avLst/>
            </a:prstGeom>
            <a:solidFill>
              <a:srgbClr val="7337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" name="Google Shape;373;p27"/>
          <p:cNvGrpSpPr/>
          <p:nvPr/>
        </p:nvGrpSpPr>
        <p:grpSpPr>
          <a:xfrm>
            <a:off x="6291400" y="1074486"/>
            <a:ext cx="447900" cy="3891964"/>
            <a:chOff x="6003000" y="1229461"/>
            <a:chExt cx="447900" cy="3891964"/>
          </a:xfrm>
        </p:grpSpPr>
        <p:grpSp>
          <p:nvGrpSpPr>
            <p:cNvPr id="374" name="Google Shape;374;p27"/>
            <p:cNvGrpSpPr/>
            <p:nvPr/>
          </p:nvGrpSpPr>
          <p:grpSpPr>
            <a:xfrm>
              <a:off x="6003000" y="1229461"/>
              <a:ext cx="447900" cy="3891964"/>
              <a:chOff x="6003000" y="1229461"/>
              <a:chExt cx="447900" cy="3891964"/>
            </a:xfrm>
          </p:grpSpPr>
          <p:cxnSp>
            <p:nvCxnSpPr>
              <p:cNvPr id="375" name="Google Shape;375;p27"/>
              <p:cNvCxnSpPr/>
              <p:nvPr/>
            </p:nvCxnSpPr>
            <p:spPr>
              <a:xfrm>
                <a:off x="6233800" y="1682825"/>
                <a:ext cx="0" cy="3438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376" name="Google Shape;376;p27"/>
              <p:cNvSpPr/>
              <p:nvPr/>
            </p:nvSpPr>
            <p:spPr>
              <a:xfrm>
                <a:off x="6003000" y="1229461"/>
                <a:ext cx="447900" cy="447900"/>
              </a:xfrm>
              <a:prstGeom prst="ellipse">
                <a:avLst/>
              </a:prstGeom>
              <a:solidFill>
                <a:srgbClr val="00FFFF">
                  <a:alpha val="45380"/>
                </a:srgbClr>
              </a:solidFill>
              <a:ln cap="flat" cmpd="sng" w="19050">
                <a:solidFill>
                  <a:srgbClr val="00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7" name="Google Shape;377;p27"/>
            <p:cNvGrpSpPr/>
            <p:nvPr/>
          </p:nvGrpSpPr>
          <p:grpSpPr>
            <a:xfrm>
              <a:off x="6165036" y="2923738"/>
              <a:ext cx="137400" cy="1009350"/>
              <a:chOff x="6165036" y="2923738"/>
              <a:chExt cx="137400" cy="1009350"/>
            </a:xfrm>
          </p:grpSpPr>
          <p:sp>
            <p:nvSpPr>
              <p:cNvPr id="378" name="Google Shape;378;p27"/>
              <p:cNvSpPr/>
              <p:nvPr/>
            </p:nvSpPr>
            <p:spPr>
              <a:xfrm>
                <a:off x="6165036" y="2923738"/>
                <a:ext cx="137400" cy="137400"/>
              </a:xfrm>
              <a:prstGeom prst="ellipse">
                <a:avLst/>
              </a:prstGeom>
              <a:solidFill>
                <a:srgbClr val="00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27"/>
              <p:cNvSpPr/>
              <p:nvPr/>
            </p:nvSpPr>
            <p:spPr>
              <a:xfrm>
                <a:off x="6165036" y="3795688"/>
                <a:ext cx="137400" cy="137400"/>
              </a:xfrm>
              <a:prstGeom prst="ellipse">
                <a:avLst/>
              </a:prstGeom>
              <a:solidFill>
                <a:srgbClr val="00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80" name="Google Shape;3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5936" y="1113843"/>
            <a:ext cx="516373" cy="355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1024" y="1188705"/>
            <a:ext cx="347975" cy="205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9600" y="1117662"/>
            <a:ext cx="347976" cy="34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7"/>
          <p:cNvPicPr preferRelativeResize="0"/>
          <p:nvPr/>
        </p:nvPicPr>
        <p:blipFill rotWithShape="1">
          <a:blip r:embed="rId6">
            <a:alphaModFix/>
          </a:blip>
          <a:srcRect b="0" l="0" r="65565" t="0"/>
          <a:stretch/>
        </p:blipFill>
        <p:spPr>
          <a:xfrm>
            <a:off x="4808202" y="1160400"/>
            <a:ext cx="273513" cy="2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1400" y="1174074"/>
            <a:ext cx="447900" cy="235151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7"/>
          <p:cNvSpPr/>
          <p:nvPr/>
        </p:nvSpPr>
        <p:spPr>
          <a:xfrm>
            <a:off x="4105600" y="4536425"/>
            <a:ext cx="137400" cy="1374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7"/>
          <p:cNvSpPr/>
          <p:nvPr/>
        </p:nvSpPr>
        <p:spPr>
          <a:xfrm>
            <a:off x="4105600" y="2337875"/>
            <a:ext cx="137400" cy="1374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7"/>
          <p:cNvSpPr/>
          <p:nvPr/>
        </p:nvSpPr>
        <p:spPr>
          <a:xfrm>
            <a:off x="4105600" y="2768775"/>
            <a:ext cx="137400" cy="1374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7"/>
          <p:cNvSpPr/>
          <p:nvPr/>
        </p:nvSpPr>
        <p:spPr>
          <a:xfrm>
            <a:off x="4885950" y="2337888"/>
            <a:ext cx="137400" cy="137400"/>
          </a:xfrm>
          <a:prstGeom prst="ellipse">
            <a:avLst/>
          </a:prstGeom>
          <a:solidFill>
            <a:srgbClr val="E613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7"/>
          <p:cNvSpPr txBox="1"/>
          <p:nvPr>
            <p:ph idx="4294967295" type="ctrTitle"/>
          </p:nvPr>
        </p:nvSpPr>
        <p:spPr>
          <a:xfrm>
            <a:off x="2108800" y="3123561"/>
            <a:ext cx="1090800" cy="262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</a:rPr>
              <a:t>ON-PREMISE 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90" name="Google Shape;390;p27"/>
          <p:cNvSpPr/>
          <p:nvPr/>
        </p:nvSpPr>
        <p:spPr>
          <a:xfrm>
            <a:off x="3304900" y="3627150"/>
            <a:ext cx="137400" cy="137400"/>
          </a:xfrm>
          <a:prstGeom prst="ellipse">
            <a:avLst/>
          </a:prstGeom>
          <a:solidFill>
            <a:srgbClr val="11E4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7"/>
          <p:cNvSpPr/>
          <p:nvPr/>
        </p:nvSpPr>
        <p:spPr>
          <a:xfrm>
            <a:off x="5666311" y="3186088"/>
            <a:ext cx="137400" cy="137400"/>
          </a:xfrm>
          <a:prstGeom prst="ellipse">
            <a:avLst/>
          </a:prstGeom>
          <a:solidFill>
            <a:srgbClr val="7337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7"/>
          <p:cNvSpPr/>
          <p:nvPr/>
        </p:nvSpPr>
        <p:spPr>
          <a:xfrm>
            <a:off x="5666311" y="2768763"/>
            <a:ext cx="137400" cy="137400"/>
          </a:xfrm>
          <a:prstGeom prst="ellipse">
            <a:avLst/>
          </a:prstGeom>
          <a:solidFill>
            <a:srgbClr val="7337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7"/>
          <p:cNvSpPr/>
          <p:nvPr/>
        </p:nvSpPr>
        <p:spPr>
          <a:xfrm>
            <a:off x="5666311" y="4081775"/>
            <a:ext cx="137400" cy="137400"/>
          </a:xfrm>
          <a:prstGeom prst="ellipse">
            <a:avLst/>
          </a:prstGeom>
          <a:solidFill>
            <a:srgbClr val="7337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7"/>
          <p:cNvSpPr/>
          <p:nvPr/>
        </p:nvSpPr>
        <p:spPr>
          <a:xfrm>
            <a:off x="6446661" y="1896813"/>
            <a:ext cx="137400" cy="1374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7"/>
          <p:cNvSpPr/>
          <p:nvPr/>
        </p:nvSpPr>
        <p:spPr>
          <a:xfrm>
            <a:off x="6446661" y="2337875"/>
            <a:ext cx="137400" cy="1374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7"/>
          <p:cNvSpPr/>
          <p:nvPr/>
        </p:nvSpPr>
        <p:spPr>
          <a:xfrm>
            <a:off x="5666311" y="2337875"/>
            <a:ext cx="137400" cy="137400"/>
          </a:xfrm>
          <a:prstGeom prst="ellipse">
            <a:avLst/>
          </a:prstGeom>
          <a:solidFill>
            <a:srgbClr val="7337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7"/>
          <p:cNvSpPr/>
          <p:nvPr/>
        </p:nvSpPr>
        <p:spPr>
          <a:xfrm>
            <a:off x="4885950" y="1896813"/>
            <a:ext cx="137400" cy="137400"/>
          </a:xfrm>
          <a:prstGeom prst="ellipse">
            <a:avLst/>
          </a:prstGeom>
          <a:solidFill>
            <a:srgbClr val="E613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7"/>
          <p:cNvSpPr/>
          <p:nvPr/>
        </p:nvSpPr>
        <p:spPr>
          <a:xfrm>
            <a:off x="4885950" y="2768763"/>
            <a:ext cx="137400" cy="137400"/>
          </a:xfrm>
          <a:prstGeom prst="ellipse">
            <a:avLst/>
          </a:prstGeom>
          <a:solidFill>
            <a:srgbClr val="E613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7"/>
          <p:cNvSpPr/>
          <p:nvPr/>
        </p:nvSpPr>
        <p:spPr>
          <a:xfrm>
            <a:off x="4885950" y="3186088"/>
            <a:ext cx="137400" cy="137400"/>
          </a:xfrm>
          <a:prstGeom prst="ellipse">
            <a:avLst/>
          </a:prstGeom>
          <a:solidFill>
            <a:srgbClr val="E613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7"/>
          <p:cNvSpPr/>
          <p:nvPr/>
        </p:nvSpPr>
        <p:spPr>
          <a:xfrm>
            <a:off x="6446661" y="4081775"/>
            <a:ext cx="137400" cy="1374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7"/>
          <p:cNvSpPr/>
          <p:nvPr/>
        </p:nvSpPr>
        <p:spPr>
          <a:xfrm>
            <a:off x="6446661" y="4536413"/>
            <a:ext cx="137400" cy="1374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507212" y="1092475"/>
            <a:ext cx="3442363" cy="3151851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8"/>
          <p:cNvSpPr txBox="1"/>
          <p:nvPr>
            <p:ph idx="2" type="ctrTitle"/>
          </p:nvPr>
        </p:nvSpPr>
        <p:spPr>
          <a:xfrm>
            <a:off x="2095125" y="1414975"/>
            <a:ext cx="2258700" cy="172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 MARCHÉ DES ERP</a:t>
            </a:r>
            <a:endParaRPr/>
          </a:p>
        </p:txBody>
      </p:sp>
      <p:sp>
        <p:nvSpPr>
          <p:cNvPr id="408" name="Google Shape;408;p28"/>
          <p:cNvSpPr txBox="1"/>
          <p:nvPr>
            <p:ph type="title"/>
          </p:nvPr>
        </p:nvSpPr>
        <p:spPr>
          <a:xfrm>
            <a:off x="303938" y="1858700"/>
            <a:ext cx="1444800" cy="16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01.2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9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L’APPORT D’UN ERP</a:t>
            </a:r>
            <a:endParaRPr/>
          </a:p>
        </p:txBody>
      </p:sp>
      <p:sp>
        <p:nvSpPr>
          <p:cNvPr id="414" name="Google Shape;414;p29"/>
          <p:cNvSpPr txBox="1"/>
          <p:nvPr/>
        </p:nvSpPr>
        <p:spPr>
          <a:xfrm>
            <a:off x="1265950" y="1201438"/>
            <a:ext cx="6612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Le logiciel ERP est un atout pour la gestion d’activité d’une  entreprise et il présente ces 3 bénéfices universels :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pSp>
        <p:nvGrpSpPr>
          <p:cNvPr id="415" name="Google Shape;415;p29"/>
          <p:cNvGrpSpPr/>
          <p:nvPr/>
        </p:nvGrpSpPr>
        <p:grpSpPr>
          <a:xfrm>
            <a:off x="1822725" y="2003350"/>
            <a:ext cx="5534375" cy="2286600"/>
            <a:chOff x="1822775" y="1863175"/>
            <a:chExt cx="5534375" cy="2286600"/>
          </a:xfrm>
        </p:grpSpPr>
        <p:cxnSp>
          <p:nvCxnSpPr>
            <p:cNvPr id="416" name="Google Shape;416;p29"/>
            <p:cNvCxnSpPr/>
            <p:nvPr/>
          </p:nvCxnSpPr>
          <p:spPr>
            <a:xfrm>
              <a:off x="4566725" y="1863175"/>
              <a:ext cx="0" cy="2286600"/>
            </a:xfrm>
            <a:prstGeom prst="straightConnector1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417" name="Google Shape;417;p29"/>
            <p:cNvGrpSpPr/>
            <p:nvPr/>
          </p:nvGrpSpPr>
          <p:grpSpPr>
            <a:xfrm>
              <a:off x="1822775" y="2167150"/>
              <a:ext cx="2776354" cy="524000"/>
              <a:chOff x="1822775" y="2167150"/>
              <a:chExt cx="2776354" cy="524000"/>
            </a:xfrm>
          </p:grpSpPr>
          <p:sp>
            <p:nvSpPr>
              <p:cNvPr id="418" name="Google Shape;418;p29"/>
              <p:cNvSpPr/>
              <p:nvPr/>
            </p:nvSpPr>
            <p:spPr>
              <a:xfrm>
                <a:off x="1822775" y="2167150"/>
                <a:ext cx="435300" cy="424500"/>
              </a:xfrm>
              <a:prstGeom prst="rect">
                <a:avLst/>
              </a:prstGeom>
              <a:solidFill>
                <a:srgbClr val="E613D5">
                  <a:alpha val="35380"/>
                </a:srgbClr>
              </a:solidFill>
              <a:ln cap="flat" cmpd="sng" w="19050">
                <a:solidFill>
                  <a:srgbClr val="E613D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419" name="Google Shape;419;p29"/>
              <p:cNvCxnSpPr/>
              <p:nvPr/>
            </p:nvCxnSpPr>
            <p:spPr>
              <a:xfrm rot="10800000">
                <a:off x="2131929" y="2691150"/>
                <a:ext cx="2467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E613D5"/>
                </a:solidFill>
                <a:prstDash val="solid"/>
                <a:round/>
                <a:headEnd len="med" w="med" type="diamond"/>
                <a:tailEnd len="med" w="med" type="none"/>
              </a:ln>
            </p:spPr>
          </p:cxnSp>
        </p:grpSp>
        <p:grpSp>
          <p:nvGrpSpPr>
            <p:cNvPr id="420" name="Google Shape;420;p29"/>
            <p:cNvGrpSpPr/>
            <p:nvPr/>
          </p:nvGrpSpPr>
          <p:grpSpPr>
            <a:xfrm>
              <a:off x="1844925" y="3145086"/>
              <a:ext cx="2754204" cy="523989"/>
              <a:chOff x="1844925" y="3145086"/>
              <a:chExt cx="2754204" cy="523989"/>
            </a:xfrm>
          </p:grpSpPr>
          <p:sp>
            <p:nvSpPr>
              <p:cNvPr id="421" name="Google Shape;421;p29"/>
              <p:cNvSpPr/>
              <p:nvPr/>
            </p:nvSpPr>
            <p:spPr>
              <a:xfrm flipH="1" rot="10800000">
                <a:off x="1844925" y="3244575"/>
                <a:ext cx="413100" cy="424500"/>
              </a:xfrm>
              <a:prstGeom prst="rect">
                <a:avLst/>
              </a:prstGeom>
              <a:solidFill>
                <a:srgbClr val="7337D4">
                  <a:alpha val="80770"/>
                </a:srgbClr>
              </a:solidFill>
              <a:ln cap="flat" cmpd="sng" w="19050">
                <a:solidFill>
                  <a:srgbClr val="7337D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422" name="Google Shape;422;p29"/>
              <p:cNvCxnSpPr/>
              <p:nvPr/>
            </p:nvCxnSpPr>
            <p:spPr>
              <a:xfrm rot="10800000">
                <a:off x="2131929" y="3145086"/>
                <a:ext cx="2467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337D4"/>
                </a:solidFill>
                <a:prstDash val="solid"/>
                <a:round/>
                <a:headEnd len="med" w="med" type="diamond"/>
                <a:tailEnd len="med" w="med" type="none"/>
              </a:ln>
            </p:spPr>
          </p:cxnSp>
        </p:grpSp>
        <p:grpSp>
          <p:nvGrpSpPr>
            <p:cNvPr id="423" name="Google Shape;423;p29"/>
            <p:cNvGrpSpPr/>
            <p:nvPr/>
          </p:nvGrpSpPr>
          <p:grpSpPr>
            <a:xfrm>
              <a:off x="4524501" y="2394125"/>
              <a:ext cx="2832649" cy="523977"/>
              <a:chOff x="4524501" y="2394125"/>
              <a:chExt cx="2832649" cy="523977"/>
            </a:xfrm>
          </p:grpSpPr>
          <p:sp>
            <p:nvSpPr>
              <p:cNvPr id="424" name="Google Shape;424;p29"/>
              <p:cNvSpPr/>
              <p:nvPr/>
            </p:nvSpPr>
            <p:spPr>
              <a:xfrm flipH="1">
                <a:off x="6921850" y="2394125"/>
                <a:ext cx="435300" cy="424500"/>
              </a:xfrm>
              <a:prstGeom prst="rect">
                <a:avLst/>
              </a:prstGeom>
              <a:solidFill>
                <a:srgbClr val="44C4BF"/>
              </a:solidFill>
              <a:ln cap="flat" cmpd="sng" w="19050">
                <a:solidFill>
                  <a:srgbClr val="11E4C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425" name="Google Shape;425;p29"/>
              <p:cNvCxnSpPr/>
              <p:nvPr/>
            </p:nvCxnSpPr>
            <p:spPr>
              <a:xfrm>
                <a:off x="4524501" y="2918102"/>
                <a:ext cx="2467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11E4C1"/>
                </a:solidFill>
                <a:prstDash val="solid"/>
                <a:round/>
                <a:headEnd len="med" w="med" type="diamond"/>
                <a:tailEnd len="med" w="med" type="none"/>
              </a:ln>
            </p:spPr>
          </p:cxnSp>
        </p:grpSp>
      </p:grpSp>
      <p:sp>
        <p:nvSpPr>
          <p:cNvPr id="426" name="Google Shape;426;p29"/>
          <p:cNvSpPr txBox="1"/>
          <p:nvPr/>
        </p:nvSpPr>
        <p:spPr>
          <a:xfrm>
            <a:off x="1844875" y="2327125"/>
            <a:ext cx="398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rPr>
              <a:t>1</a:t>
            </a:r>
            <a:endParaRPr sz="1800">
              <a:solidFill>
                <a:srgbClr val="FFFFFF"/>
              </a:solidFill>
              <a:latin typeface="Saira ExtraCondensed Medium"/>
              <a:ea typeface="Saira ExtraCondensed Medium"/>
              <a:cs typeface="Saira ExtraCondensed Medium"/>
              <a:sym typeface="Saira ExtraCondensed Medium"/>
            </a:endParaRPr>
          </a:p>
        </p:txBody>
      </p:sp>
      <p:sp>
        <p:nvSpPr>
          <p:cNvPr id="427" name="Google Shape;427;p29"/>
          <p:cNvSpPr txBox="1"/>
          <p:nvPr/>
        </p:nvSpPr>
        <p:spPr>
          <a:xfrm>
            <a:off x="6958549" y="2554100"/>
            <a:ext cx="398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rPr>
              <a:t>2</a:t>
            </a:r>
            <a:endParaRPr sz="1800">
              <a:solidFill>
                <a:srgbClr val="FFFFFF"/>
              </a:solidFill>
              <a:latin typeface="Saira ExtraCondensed Medium"/>
              <a:ea typeface="Saira ExtraCondensed Medium"/>
              <a:cs typeface="Saira ExtraCondensed Medium"/>
              <a:sym typeface="Saira ExtraCondensed Medium"/>
            </a:endParaRPr>
          </a:p>
        </p:txBody>
      </p:sp>
      <p:sp>
        <p:nvSpPr>
          <p:cNvPr id="428" name="Google Shape;428;p29"/>
          <p:cNvSpPr txBox="1"/>
          <p:nvPr/>
        </p:nvSpPr>
        <p:spPr>
          <a:xfrm>
            <a:off x="1844874" y="3404550"/>
            <a:ext cx="398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FFFFFF"/>
                </a:solidFill>
                <a:latin typeface="Saira ExtraCondensed Medium"/>
                <a:ea typeface="Saira ExtraCondensed Medium"/>
                <a:cs typeface="Saira ExtraCondensed Medium"/>
                <a:sym typeface="Saira ExtraCondensed Medium"/>
              </a:rPr>
              <a:t>3</a:t>
            </a:r>
            <a:endParaRPr sz="1800">
              <a:solidFill>
                <a:srgbClr val="FFFFFF"/>
              </a:solidFill>
              <a:latin typeface="Saira ExtraCondensed Medium"/>
              <a:ea typeface="Saira ExtraCondensed Medium"/>
              <a:cs typeface="Saira ExtraCondensed Medium"/>
              <a:sym typeface="Saira ExtraCondensed Medium"/>
            </a:endParaRPr>
          </a:p>
        </p:txBody>
      </p:sp>
      <p:sp>
        <p:nvSpPr>
          <p:cNvPr id="429" name="Google Shape;429;p29"/>
          <p:cNvSpPr txBox="1"/>
          <p:nvPr/>
        </p:nvSpPr>
        <p:spPr>
          <a:xfrm>
            <a:off x="2689600" y="3404550"/>
            <a:ext cx="17328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Fourni des données </a:t>
            </a: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analytiques</a:t>
            </a: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majeurs en temps réel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30" name="Google Shape;430;p29"/>
          <p:cNvSpPr txBox="1"/>
          <p:nvPr/>
        </p:nvSpPr>
        <p:spPr>
          <a:xfrm>
            <a:off x="2683888" y="2327125"/>
            <a:ext cx="16992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Amélioration de la </a:t>
            </a: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productivité</a:t>
            </a: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des salariés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31" name="Google Shape;431;p29"/>
          <p:cNvSpPr txBox="1"/>
          <p:nvPr/>
        </p:nvSpPr>
        <p:spPr>
          <a:xfrm>
            <a:off x="4713375" y="2580550"/>
            <a:ext cx="1777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Amélioration de la </a:t>
            </a: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collaboration</a:t>
            </a: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interne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0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CROISSANCE ANNUELLE (ERP) </a:t>
            </a:r>
            <a:endParaRPr/>
          </a:p>
        </p:txBody>
      </p:sp>
      <p:sp>
        <p:nvSpPr>
          <p:cNvPr id="437" name="Google Shape;437;p30"/>
          <p:cNvSpPr txBox="1"/>
          <p:nvPr>
            <p:ph idx="4294967295" type="ctrTitle"/>
          </p:nvPr>
        </p:nvSpPr>
        <p:spPr>
          <a:xfrm>
            <a:off x="2620875" y="1074425"/>
            <a:ext cx="1320900" cy="7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9,6%</a:t>
            </a:r>
            <a:endParaRPr sz="30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38" name="Google Shape;438;p30"/>
          <p:cNvSpPr txBox="1"/>
          <p:nvPr>
            <p:ph idx="4294967295" type="ctrTitle"/>
          </p:nvPr>
        </p:nvSpPr>
        <p:spPr>
          <a:xfrm>
            <a:off x="907725" y="1074425"/>
            <a:ext cx="1320900" cy="7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8,</a:t>
            </a:r>
            <a:r>
              <a:rPr lang="es" sz="3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0%</a:t>
            </a:r>
            <a:endParaRPr sz="30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39" name="Google Shape;439;p30"/>
          <p:cNvSpPr txBox="1"/>
          <p:nvPr>
            <p:ph idx="4294967295" type="ctrTitle"/>
          </p:nvPr>
        </p:nvSpPr>
        <p:spPr>
          <a:xfrm>
            <a:off x="4226025" y="1074425"/>
            <a:ext cx="1320900" cy="7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7,1</a:t>
            </a:r>
            <a:r>
              <a:rPr lang="es" sz="3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%</a:t>
            </a:r>
            <a:endParaRPr sz="30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pSp>
        <p:nvGrpSpPr>
          <p:cNvPr id="440" name="Google Shape;440;p30"/>
          <p:cNvGrpSpPr/>
          <p:nvPr/>
        </p:nvGrpSpPr>
        <p:grpSpPr>
          <a:xfrm>
            <a:off x="1004775" y="1818725"/>
            <a:ext cx="1154100" cy="1719300"/>
            <a:chOff x="2295450" y="2254625"/>
            <a:chExt cx="1154100" cy="1719300"/>
          </a:xfrm>
        </p:grpSpPr>
        <p:sp>
          <p:nvSpPr>
            <p:cNvPr id="441" name="Google Shape;441;p30"/>
            <p:cNvSpPr/>
            <p:nvPr/>
          </p:nvSpPr>
          <p:spPr>
            <a:xfrm>
              <a:off x="2295450" y="2847125"/>
              <a:ext cx="1126800" cy="1126800"/>
            </a:xfrm>
            <a:prstGeom prst="ellipse">
              <a:avLst/>
            </a:prstGeom>
            <a:solidFill>
              <a:srgbClr val="E613D5">
                <a:alpha val="35380"/>
              </a:srgbClr>
            </a:solidFill>
            <a:ln cap="flat" cmpd="sng" w="19050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42" name="Google Shape;442;p30"/>
            <p:cNvCxnSpPr>
              <a:stCxn id="441" idx="0"/>
            </p:cNvCxnSpPr>
            <p:nvPr/>
          </p:nvCxnSpPr>
          <p:spPr>
            <a:xfrm rot="10800000">
              <a:off x="2858850" y="2254625"/>
              <a:ext cx="0" cy="592500"/>
            </a:xfrm>
            <a:prstGeom prst="straightConnector1">
              <a:avLst/>
            </a:prstGeom>
            <a:noFill/>
            <a:ln cap="flat" cmpd="sng" w="19050">
              <a:solidFill>
                <a:srgbClr val="E613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3" name="Google Shape;443;p30"/>
            <p:cNvCxnSpPr/>
            <p:nvPr/>
          </p:nvCxnSpPr>
          <p:spPr>
            <a:xfrm>
              <a:off x="2301750" y="2261225"/>
              <a:ext cx="1147800" cy="0"/>
            </a:xfrm>
            <a:prstGeom prst="straightConnector1">
              <a:avLst/>
            </a:prstGeom>
            <a:noFill/>
            <a:ln cap="flat" cmpd="sng" w="19050">
              <a:solidFill>
                <a:srgbClr val="E613D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44" name="Google Shape;444;p30"/>
          <p:cNvGrpSpPr/>
          <p:nvPr/>
        </p:nvGrpSpPr>
        <p:grpSpPr>
          <a:xfrm>
            <a:off x="2620875" y="1825325"/>
            <a:ext cx="1326600" cy="1809750"/>
            <a:chOff x="3911550" y="2261225"/>
            <a:chExt cx="1326600" cy="1809750"/>
          </a:xfrm>
        </p:grpSpPr>
        <p:sp>
          <p:nvSpPr>
            <p:cNvPr id="445" name="Google Shape;445;p30"/>
            <p:cNvSpPr/>
            <p:nvPr/>
          </p:nvSpPr>
          <p:spPr>
            <a:xfrm>
              <a:off x="3911550" y="2750075"/>
              <a:ext cx="1320900" cy="1320900"/>
            </a:xfrm>
            <a:prstGeom prst="ellipse">
              <a:avLst/>
            </a:prstGeom>
            <a:solidFill>
              <a:srgbClr val="10D6B6">
                <a:alpha val="70590"/>
              </a:srgbClr>
            </a:solidFill>
            <a:ln cap="flat" cmpd="sng" w="19050">
              <a:solidFill>
                <a:srgbClr val="11E4C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46" name="Google Shape;446;p30"/>
            <p:cNvCxnSpPr>
              <a:stCxn id="445" idx="0"/>
            </p:cNvCxnSpPr>
            <p:nvPr/>
          </p:nvCxnSpPr>
          <p:spPr>
            <a:xfrm rot="10800000">
              <a:off x="4572000" y="2261375"/>
              <a:ext cx="0" cy="488700"/>
            </a:xfrm>
            <a:prstGeom prst="straightConnector1">
              <a:avLst/>
            </a:prstGeom>
            <a:noFill/>
            <a:ln cap="flat" cmpd="sng" w="19050">
              <a:solidFill>
                <a:srgbClr val="11E4C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7" name="Google Shape;447;p30"/>
            <p:cNvCxnSpPr/>
            <p:nvPr/>
          </p:nvCxnSpPr>
          <p:spPr>
            <a:xfrm>
              <a:off x="3921750" y="2261225"/>
              <a:ext cx="1316400" cy="0"/>
            </a:xfrm>
            <a:prstGeom prst="straightConnector1">
              <a:avLst/>
            </a:prstGeom>
            <a:noFill/>
            <a:ln cap="flat" cmpd="sng" w="19050">
              <a:solidFill>
                <a:srgbClr val="11E4C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48" name="Google Shape;448;p30"/>
          <p:cNvGrpSpPr/>
          <p:nvPr/>
        </p:nvGrpSpPr>
        <p:grpSpPr>
          <a:xfrm>
            <a:off x="4446825" y="1818575"/>
            <a:ext cx="877500" cy="1581900"/>
            <a:chOff x="5737500" y="2254475"/>
            <a:chExt cx="877500" cy="1581900"/>
          </a:xfrm>
        </p:grpSpPr>
        <p:sp>
          <p:nvSpPr>
            <p:cNvPr id="449" name="Google Shape;449;p30"/>
            <p:cNvSpPr/>
            <p:nvPr/>
          </p:nvSpPr>
          <p:spPr>
            <a:xfrm>
              <a:off x="5751300" y="2984675"/>
              <a:ext cx="851700" cy="851700"/>
            </a:xfrm>
            <a:prstGeom prst="ellipse">
              <a:avLst/>
            </a:prstGeom>
            <a:solidFill>
              <a:srgbClr val="00FFFF">
                <a:alpha val="27309"/>
              </a:srgbClr>
            </a:solidFill>
            <a:ln cap="flat" cmpd="sng" w="19050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50" name="Google Shape;450;p30"/>
            <p:cNvCxnSpPr>
              <a:stCxn id="449" idx="0"/>
            </p:cNvCxnSpPr>
            <p:nvPr/>
          </p:nvCxnSpPr>
          <p:spPr>
            <a:xfrm rot="10800000">
              <a:off x="6177150" y="2254475"/>
              <a:ext cx="0" cy="730200"/>
            </a:xfrm>
            <a:prstGeom prst="straightConnector1">
              <a:avLst/>
            </a:prstGeom>
            <a:noFill/>
            <a:ln cap="flat" cmpd="sng" w="1905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1" name="Google Shape;451;p30"/>
            <p:cNvCxnSpPr/>
            <p:nvPr/>
          </p:nvCxnSpPr>
          <p:spPr>
            <a:xfrm>
              <a:off x="5737500" y="2261225"/>
              <a:ext cx="877500" cy="0"/>
            </a:xfrm>
            <a:prstGeom prst="straightConnector1">
              <a:avLst/>
            </a:prstGeom>
            <a:noFill/>
            <a:ln cap="flat" cmpd="sng" w="19050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52" name="Google Shape;452;p30"/>
          <p:cNvSpPr txBox="1"/>
          <p:nvPr/>
        </p:nvSpPr>
        <p:spPr>
          <a:xfrm>
            <a:off x="7386875" y="4715475"/>
            <a:ext cx="17046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Chiffres de 2017 (IDC)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53" name="Google Shape;453;p30"/>
          <p:cNvSpPr txBox="1"/>
          <p:nvPr/>
        </p:nvSpPr>
        <p:spPr>
          <a:xfrm>
            <a:off x="2828100" y="2701325"/>
            <a:ext cx="949500" cy="5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des Achats</a:t>
            </a:r>
            <a:endParaRPr sz="13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54" name="Google Shape;454;p30"/>
          <p:cNvSpPr txBox="1"/>
          <p:nvPr/>
        </p:nvSpPr>
        <p:spPr>
          <a:xfrm>
            <a:off x="1093425" y="2701325"/>
            <a:ext cx="949500" cy="5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</a:t>
            </a:r>
            <a:endParaRPr sz="13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Projet</a:t>
            </a:r>
            <a:endParaRPr sz="13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55" name="Google Shape;455;p30"/>
          <p:cNvSpPr txBox="1"/>
          <p:nvPr/>
        </p:nvSpPr>
        <p:spPr>
          <a:xfrm>
            <a:off x="4409475" y="2701325"/>
            <a:ext cx="949500" cy="5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des</a:t>
            </a:r>
            <a:endParaRPr sz="13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Actifs</a:t>
            </a:r>
            <a:endParaRPr sz="13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456" name="Google Shape;456;p30"/>
          <p:cNvCxnSpPr/>
          <p:nvPr/>
        </p:nvCxnSpPr>
        <p:spPr>
          <a:xfrm>
            <a:off x="6421650" y="1410388"/>
            <a:ext cx="0" cy="27822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7" name="Google Shape;457;p30"/>
          <p:cNvSpPr txBox="1"/>
          <p:nvPr>
            <p:ph idx="4294967295" type="title"/>
          </p:nvPr>
        </p:nvSpPr>
        <p:spPr>
          <a:xfrm>
            <a:off x="6536300" y="2073600"/>
            <a:ext cx="555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01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58" name="Google Shape;458;p30"/>
          <p:cNvSpPr txBox="1"/>
          <p:nvPr>
            <p:ph idx="4294967295" type="title"/>
          </p:nvPr>
        </p:nvSpPr>
        <p:spPr>
          <a:xfrm>
            <a:off x="6536300" y="2759450"/>
            <a:ext cx="555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02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59" name="Google Shape;459;p30"/>
          <p:cNvSpPr txBox="1"/>
          <p:nvPr>
            <p:ph idx="4294967295" type="title"/>
          </p:nvPr>
        </p:nvSpPr>
        <p:spPr>
          <a:xfrm>
            <a:off x="6536300" y="3433700"/>
            <a:ext cx="555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03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60" name="Google Shape;460;p30"/>
          <p:cNvSpPr txBox="1"/>
          <p:nvPr/>
        </p:nvSpPr>
        <p:spPr>
          <a:xfrm>
            <a:off x="7091600" y="2112150"/>
            <a:ext cx="1830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SAP</a:t>
            </a:r>
            <a:endParaRPr sz="1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61" name="Google Shape;461;p30"/>
          <p:cNvSpPr txBox="1"/>
          <p:nvPr/>
        </p:nvSpPr>
        <p:spPr>
          <a:xfrm>
            <a:off x="7091600" y="2792200"/>
            <a:ext cx="1830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SAGE</a:t>
            </a:r>
            <a:endParaRPr sz="1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62" name="Google Shape;462;p30"/>
          <p:cNvSpPr txBox="1"/>
          <p:nvPr/>
        </p:nvSpPr>
        <p:spPr>
          <a:xfrm>
            <a:off x="7091600" y="3483850"/>
            <a:ext cx="1830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CEGID</a:t>
            </a:r>
            <a:endParaRPr sz="1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63" name="Google Shape;463;p30"/>
          <p:cNvSpPr txBox="1"/>
          <p:nvPr>
            <p:ph type="ctrTitle"/>
          </p:nvPr>
        </p:nvSpPr>
        <p:spPr>
          <a:xfrm>
            <a:off x="6536300" y="1475300"/>
            <a:ext cx="2400900" cy="4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TOP 3 ERP MARCHÉ FRANÇAIS</a:t>
            </a:r>
            <a:endParaRPr sz="1800"/>
          </a:p>
        </p:txBody>
      </p:sp>
      <p:cxnSp>
        <p:nvCxnSpPr>
          <p:cNvPr id="464" name="Google Shape;464;p30"/>
          <p:cNvCxnSpPr/>
          <p:nvPr/>
        </p:nvCxnSpPr>
        <p:spPr>
          <a:xfrm>
            <a:off x="7091600" y="2329800"/>
            <a:ext cx="0" cy="1287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5" name="Google Shape;465;p30"/>
          <p:cNvCxnSpPr/>
          <p:nvPr/>
        </p:nvCxnSpPr>
        <p:spPr>
          <a:xfrm>
            <a:off x="7091600" y="3009850"/>
            <a:ext cx="0" cy="1287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6" name="Google Shape;466;p30"/>
          <p:cNvCxnSpPr/>
          <p:nvPr/>
        </p:nvCxnSpPr>
        <p:spPr>
          <a:xfrm>
            <a:off x="7091600" y="3701500"/>
            <a:ext cx="0" cy="1287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30"/>
          <p:cNvSpPr txBox="1"/>
          <p:nvPr/>
        </p:nvSpPr>
        <p:spPr>
          <a:xfrm>
            <a:off x="1756275" y="3483850"/>
            <a:ext cx="15129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27</a:t>
            </a:r>
            <a:r>
              <a:rPr lang="es" sz="4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%</a:t>
            </a:r>
            <a:endParaRPr sz="4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Du marché des logiciels en France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68" name="Google Shape;468;p30"/>
          <p:cNvSpPr txBox="1"/>
          <p:nvPr/>
        </p:nvSpPr>
        <p:spPr>
          <a:xfrm>
            <a:off x="3591125" y="3483850"/>
            <a:ext cx="15129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4,7</a:t>
            </a:r>
            <a:r>
              <a:rPr lang="es" sz="4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%</a:t>
            </a:r>
            <a:endParaRPr sz="4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Croissance annuelle moyenne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1"/>
          <p:cNvSpPr/>
          <p:nvPr/>
        </p:nvSpPr>
        <p:spPr>
          <a:xfrm>
            <a:off x="323325" y="1162600"/>
            <a:ext cx="1534200" cy="1534200"/>
          </a:xfrm>
          <a:prstGeom prst="ellipse">
            <a:avLst/>
          </a:prstGeom>
          <a:solidFill>
            <a:srgbClr val="7337D4">
              <a:alpha val="35000"/>
            </a:srgbClr>
          </a:solidFill>
          <a:ln cap="flat" cmpd="sng" w="9525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1"/>
          <p:cNvSpPr/>
          <p:nvPr/>
        </p:nvSpPr>
        <p:spPr>
          <a:xfrm>
            <a:off x="794875" y="3224950"/>
            <a:ext cx="774000" cy="774000"/>
          </a:xfrm>
          <a:prstGeom prst="ellipse">
            <a:avLst/>
          </a:prstGeom>
          <a:solidFill>
            <a:srgbClr val="E613D5">
              <a:alpha val="35380"/>
            </a:srgbClr>
          </a:solidFill>
          <a:ln cap="flat" cmpd="sng" w="9525">
            <a:solidFill>
              <a:srgbClr val="E613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1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L’IMPACT DU SAAS</a:t>
            </a:r>
            <a:endParaRPr/>
          </a:p>
        </p:txBody>
      </p:sp>
      <p:sp>
        <p:nvSpPr>
          <p:cNvPr id="476" name="Google Shape;476;p31"/>
          <p:cNvSpPr txBox="1"/>
          <p:nvPr/>
        </p:nvSpPr>
        <p:spPr>
          <a:xfrm>
            <a:off x="7335200" y="4715475"/>
            <a:ext cx="17562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Chiffres de 2017 (IDC)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77" name="Google Shape;477;p31"/>
          <p:cNvSpPr/>
          <p:nvPr/>
        </p:nvSpPr>
        <p:spPr>
          <a:xfrm>
            <a:off x="3253152" y="2190251"/>
            <a:ext cx="1199359" cy="1222486"/>
          </a:xfrm>
          <a:custGeom>
            <a:rect b="b" l="l" r="r" t="t"/>
            <a:pathLst>
              <a:path extrusionOk="0" h="12686" w="12446">
                <a:moveTo>
                  <a:pt x="6176" y="808"/>
                </a:moveTo>
                <a:cubicBezTo>
                  <a:pt x="6428" y="808"/>
                  <a:pt x="6554" y="997"/>
                  <a:pt x="6554" y="1249"/>
                </a:cubicBezTo>
                <a:cubicBezTo>
                  <a:pt x="6554" y="1497"/>
                  <a:pt x="6359" y="1667"/>
                  <a:pt x="6153" y="1667"/>
                </a:cubicBezTo>
                <a:cubicBezTo>
                  <a:pt x="6097" y="1667"/>
                  <a:pt x="6041" y="1654"/>
                  <a:pt x="5987" y="1627"/>
                </a:cubicBezTo>
                <a:cubicBezTo>
                  <a:pt x="5829" y="1564"/>
                  <a:pt x="5735" y="1438"/>
                  <a:pt x="5735" y="1249"/>
                </a:cubicBezTo>
                <a:cubicBezTo>
                  <a:pt x="5766" y="997"/>
                  <a:pt x="5924" y="808"/>
                  <a:pt x="6176" y="808"/>
                </a:cubicBezTo>
                <a:close/>
                <a:moveTo>
                  <a:pt x="1986" y="2541"/>
                </a:moveTo>
                <a:lnTo>
                  <a:pt x="3088" y="5755"/>
                </a:lnTo>
                <a:lnTo>
                  <a:pt x="946" y="5755"/>
                </a:lnTo>
                <a:lnTo>
                  <a:pt x="1986" y="2541"/>
                </a:lnTo>
                <a:close/>
                <a:moveTo>
                  <a:pt x="10303" y="2541"/>
                </a:moveTo>
                <a:lnTo>
                  <a:pt x="11374" y="5755"/>
                </a:lnTo>
                <a:lnTo>
                  <a:pt x="9200" y="5755"/>
                </a:lnTo>
                <a:lnTo>
                  <a:pt x="10303" y="2541"/>
                </a:lnTo>
                <a:close/>
                <a:moveTo>
                  <a:pt x="3183" y="6605"/>
                </a:moveTo>
                <a:cubicBezTo>
                  <a:pt x="3025" y="7109"/>
                  <a:pt x="2584" y="7424"/>
                  <a:pt x="2049" y="7424"/>
                </a:cubicBezTo>
                <a:cubicBezTo>
                  <a:pt x="1481" y="7424"/>
                  <a:pt x="1040" y="7078"/>
                  <a:pt x="851" y="6605"/>
                </a:cubicBezTo>
                <a:close/>
                <a:moveTo>
                  <a:pt x="11437" y="6605"/>
                </a:moveTo>
                <a:cubicBezTo>
                  <a:pt x="11279" y="7109"/>
                  <a:pt x="10870" y="7424"/>
                  <a:pt x="10303" y="7424"/>
                </a:cubicBezTo>
                <a:cubicBezTo>
                  <a:pt x="9767" y="7424"/>
                  <a:pt x="9326" y="7078"/>
                  <a:pt x="9137" y="6605"/>
                </a:cubicBezTo>
                <a:close/>
                <a:moveTo>
                  <a:pt x="6617" y="2415"/>
                </a:moveTo>
                <a:lnTo>
                  <a:pt x="6617" y="8558"/>
                </a:lnTo>
                <a:lnTo>
                  <a:pt x="5766" y="8558"/>
                </a:lnTo>
                <a:lnTo>
                  <a:pt x="5766" y="2415"/>
                </a:lnTo>
                <a:cubicBezTo>
                  <a:pt x="5908" y="2462"/>
                  <a:pt x="6050" y="2486"/>
                  <a:pt x="6191" y="2486"/>
                </a:cubicBezTo>
                <a:cubicBezTo>
                  <a:pt x="6333" y="2486"/>
                  <a:pt x="6475" y="2462"/>
                  <a:pt x="6617" y="2415"/>
                </a:cubicBezTo>
                <a:close/>
                <a:moveTo>
                  <a:pt x="8255" y="9346"/>
                </a:moveTo>
                <a:lnTo>
                  <a:pt x="8255" y="10165"/>
                </a:lnTo>
                <a:lnTo>
                  <a:pt x="4128" y="10165"/>
                </a:lnTo>
                <a:lnTo>
                  <a:pt x="4128" y="9346"/>
                </a:lnTo>
                <a:close/>
                <a:moveTo>
                  <a:pt x="9074" y="11016"/>
                </a:moveTo>
                <a:lnTo>
                  <a:pt x="9074" y="11835"/>
                </a:lnTo>
                <a:lnTo>
                  <a:pt x="3309" y="11835"/>
                </a:lnTo>
                <a:lnTo>
                  <a:pt x="3309" y="11016"/>
                </a:lnTo>
                <a:close/>
                <a:moveTo>
                  <a:pt x="6265" y="1"/>
                </a:moveTo>
                <a:cubicBezTo>
                  <a:pt x="5747" y="1"/>
                  <a:pt x="5253" y="326"/>
                  <a:pt x="5073" y="840"/>
                </a:cubicBezTo>
                <a:lnTo>
                  <a:pt x="1292" y="840"/>
                </a:lnTo>
                <a:cubicBezTo>
                  <a:pt x="1103" y="840"/>
                  <a:pt x="914" y="997"/>
                  <a:pt x="851" y="1186"/>
                </a:cubicBezTo>
                <a:cubicBezTo>
                  <a:pt x="820" y="1438"/>
                  <a:pt x="1009" y="1659"/>
                  <a:pt x="1261" y="1659"/>
                </a:cubicBezTo>
                <a:lnTo>
                  <a:pt x="1481" y="1659"/>
                </a:lnTo>
                <a:cubicBezTo>
                  <a:pt x="30" y="6044"/>
                  <a:pt x="1" y="6133"/>
                  <a:pt x="1" y="6133"/>
                </a:cubicBezTo>
                <a:lnTo>
                  <a:pt x="1" y="6133"/>
                </a:lnTo>
                <a:cubicBezTo>
                  <a:pt x="1" y="6133"/>
                  <a:pt x="1" y="6133"/>
                  <a:pt x="1" y="6133"/>
                </a:cubicBezTo>
                <a:lnTo>
                  <a:pt x="1" y="6196"/>
                </a:lnTo>
                <a:cubicBezTo>
                  <a:pt x="1" y="6479"/>
                  <a:pt x="64" y="6763"/>
                  <a:pt x="158" y="6983"/>
                </a:cubicBezTo>
                <a:cubicBezTo>
                  <a:pt x="464" y="7784"/>
                  <a:pt x="1229" y="8250"/>
                  <a:pt x="2042" y="8250"/>
                </a:cubicBezTo>
                <a:cubicBezTo>
                  <a:pt x="2317" y="8250"/>
                  <a:pt x="2597" y="8197"/>
                  <a:pt x="2868" y="8086"/>
                </a:cubicBezTo>
                <a:cubicBezTo>
                  <a:pt x="3403" y="7865"/>
                  <a:pt x="3844" y="7393"/>
                  <a:pt x="4033" y="6794"/>
                </a:cubicBezTo>
                <a:cubicBezTo>
                  <a:pt x="4128" y="6542"/>
                  <a:pt x="4159" y="6290"/>
                  <a:pt x="4128" y="6164"/>
                </a:cubicBezTo>
                <a:lnTo>
                  <a:pt x="4128" y="6038"/>
                </a:lnTo>
                <a:cubicBezTo>
                  <a:pt x="4128" y="6007"/>
                  <a:pt x="2679" y="1659"/>
                  <a:pt x="2679" y="1627"/>
                </a:cubicBezTo>
                <a:lnTo>
                  <a:pt x="4978" y="1627"/>
                </a:lnTo>
                <a:lnTo>
                  <a:pt x="4978" y="8527"/>
                </a:lnTo>
                <a:lnTo>
                  <a:pt x="3781" y="8527"/>
                </a:lnTo>
                <a:cubicBezTo>
                  <a:pt x="3529" y="8527"/>
                  <a:pt x="3340" y="8716"/>
                  <a:pt x="3340" y="8968"/>
                </a:cubicBezTo>
                <a:lnTo>
                  <a:pt x="3340" y="10165"/>
                </a:lnTo>
                <a:lnTo>
                  <a:pt x="2931" y="10165"/>
                </a:lnTo>
                <a:cubicBezTo>
                  <a:pt x="2710" y="10165"/>
                  <a:pt x="2521" y="10386"/>
                  <a:pt x="2521" y="10606"/>
                </a:cubicBezTo>
                <a:lnTo>
                  <a:pt x="2521" y="12245"/>
                </a:lnTo>
                <a:cubicBezTo>
                  <a:pt x="2521" y="12497"/>
                  <a:pt x="2710" y="12686"/>
                  <a:pt x="2931" y="12686"/>
                </a:cubicBezTo>
                <a:lnTo>
                  <a:pt x="9547" y="12686"/>
                </a:lnTo>
                <a:cubicBezTo>
                  <a:pt x="9673" y="12686"/>
                  <a:pt x="9767" y="12654"/>
                  <a:pt x="9830" y="12560"/>
                </a:cubicBezTo>
                <a:cubicBezTo>
                  <a:pt x="9925" y="12497"/>
                  <a:pt x="9956" y="12371"/>
                  <a:pt x="9956" y="12308"/>
                </a:cubicBezTo>
                <a:lnTo>
                  <a:pt x="9956" y="10638"/>
                </a:lnTo>
                <a:cubicBezTo>
                  <a:pt x="9956" y="10417"/>
                  <a:pt x="9767" y="10228"/>
                  <a:pt x="9515" y="10228"/>
                </a:cubicBezTo>
                <a:lnTo>
                  <a:pt x="9137" y="10228"/>
                </a:lnTo>
                <a:lnTo>
                  <a:pt x="9137" y="8968"/>
                </a:lnTo>
                <a:cubicBezTo>
                  <a:pt x="9137" y="8716"/>
                  <a:pt x="8917" y="8527"/>
                  <a:pt x="8696" y="8527"/>
                </a:cubicBezTo>
                <a:lnTo>
                  <a:pt x="7467" y="8527"/>
                </a:lnTo>
                <a:lnTo>
                  <a:pt x="7467" y="1627"/>
                </a:lnTo>
                <a:lnTo>
                  <a:pt x="9799" y="1627"/>
                </a:lnTo>
                <a:cubicBezTo>
                  <a:pt x="9799" y="1659"/>
                  <a:pt x="8350" y="6038"/>
                  <a:pt x="8350" y="6070"/>
                </a:cubicBezTo>
                <a:lnTo>
                  <a:pt x="8350" y="6164"/>
                </a:lnTo>
                <a:lnTo>
                  <a:pt x="8350" y="6227"/>
                </a:lnTo>
                <a:cubicBezTo>
                  <a:pt x="8350" y="6952"/>
                  <a:pt x="8696" y="7550"/>
                  <a:pt x="9232" y="7928"/>
                </a:cubicBezTo>
                <a:cubicBezTo>
                  <a:pt x="9601" y="8178"/>
                  <a:pt x="10011" y="8295"/>
                  <a:pt x="10411" y="8295"/>
                </a:cubicBezTo>
                <a:cubicBezTo>
                  <a:pt x="11275" y="8295"/>
                  <a:pt x="12092" y="7751"/>
                  <a:pt x="12351" y="6826"/>
                </a:cubicBezTo>
                <a:cubicBezTo>
                  <a:pt x="12382" y="6637"/>
                  <a:pt x="12445" y="6448"/>
                  <a:pt x="12445" y="6227"/>
                </a:cubicBezTo>
                <a:cubicBezTo>
                  <a:pt x="12382" y="6164"/>
                  <a:pt x="12351" y="6133"/>
                  <a:pt x="12351" y="6070"/>
                </a:cubicBezTo>
                <a:lnTo>
                  <a:pt x="10901" y="1659"/>
                </a:lnTo>
                <a:lnTo>
                  <a:pt x="11153" y="1659"/>
                </a:lnTo>
                <a:cubicBezTo>
                  <a:pt x="11342" y="1659"/>
                  <a:pt x="11532" y="1501"/>
                  <a:pt x="11563" y="1312"/>
                </a:cubicBezTo>
                <a:cubicBezTo>
                  <a:pt x="11626" y="1092"/>
                  <a:pt x="11406" y="840"/>
                  <a:pt x="11185" y="840"/>
                </a:cubicBezTo>
                <a:lnTo>
                  <a:pt x="7404" y="840"/>
                </a:lnTo>
                <a:cubicBezTo>
                  <a:pt x="7278" y="462"/>
                  <a:pt x="6963" y="178"/>
                  <a:pt x="6617" y="52"/>
                </a:cubicBezTo>
                <a:cubicBezTo>
                  <a:pt x="6501" y="17"/>
                  <a:pt x="6382" y="1"/>
                  <a:pt x="626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1"/>
          <p:cNvSpPr txBox="1"/>
          <p:nvPr/>
        </p:nvSpPr>
        <p:spPr>
          <a:xfrm>
            <a:off x="3443525" y="1571825"/>
            <a:ext cx="9594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28% </a:t>
            </a:r>
            <a:endParaRPr b="1" sz="36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479" name="Google Shape;479;p31"/>
          <p:cNvSpPr txBox="1"/>
          <p:nvPr/>
        </p:nvSpPr>
        <p:spPr>
          <a:xfrm>
            <a:off x="2937825" y="3412725"/>
            <a:ext cx="1830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Prévision du poid des ERP en 2021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80" name="Google Shape;480;p31"/>
          <p:cNvSpPr/>
          <p:nvPr/>
        </p:nvSpPr>
        <p:spPr>
          <a:xfrm>
            <a:off x="4859302" y="2190238"/>
            <a:ext cx="1199359" cy="1222486"/>
          </a:xfrm>
          <a:custGeom>
            <a:rect b="b" l="l" r="r" t="t"/>
            <a:pathLst>
              <a:path extrusionOk="0" h="12686" w="12446">
                <a:moveTo>
                  <a:pt x="6176" y="808"/>
                </a:moveTo>
                <a:cubicBezTo>
                  <a:pt x="6428" y="808"/>
                  <a:pt x="6554" y="997"/>
                  <a:pt x="6554" y="1249"/>
                </a:cubicBezTo>
                <a:cubicBezTo>
                  <a:pt x="6554" y="1497"/>
                  <a:pt x="6359" y="1667"/>
                  <a:pt x="6153" y="1667"/>
                </a:cubicBezTo>
                <a:cubicBezTo>
                  <a:pt x="6097" y="1667"/>
                  <a:pt x="6041" y="1654"/>
                  <a:pt x="5987" y="1627"/>
                </a:cubicBezTo>
                <a:cubicBezTo>
                  <a:pt x="5829" y="1564"/>
                  <a:pt x="5735" y="1438"/>
                  <a:pt x="5735" y="1249"/>
                </a:cubicBezTo>
                <a:cubicBezTo>
                  <a:pt x="5766" y="997"/>
                  <a:pt x="5924" y="808"/>
                  <a:pt x="6176" y="808"/>
                </a:cubicBezTo>
                <a:close/>
                <a:moveTo>
                  <a:pt x="1986" y="2541"/>
                </a:moveTo>
                <a:lnTo>
                  <a:pt x="3088" y="5755"/>
                </a:lnTo>
                <a:lnTo>
                  <a:pt x="946" y="5755"/>
                </a:lnTo>
                <a:lnTo>
                  <a:pt x="1986" y="2541"/>
                </a:lnTo>
                <a:close/>
                <a:moveTo>
                  <a:pt x="10303" y="2541"/>
                </a:moveTo>
                <a:lnTo>
                  <a:pt x="11374" y="5755"/>
                </a:lnTo>
                <a:lnTo>
                  <a:pt x="9200" y="5755"/>
                </a:lnTo>
                <a:lnTo>
                  <a:pt x="10303" y="2541"/>
                </a:lnTo>
                <a:close/>
                <a:moveTo>
                  <a:pt x="3183" y="6605"/>
                </a:moveTo>
                <a:cubicBezTo>
                  <a:pt x="3025" y="7109"/>
                  <a:pt x="2584" y="7424"/>
                  <a:pt x="2049" y="7424"/>
                </a:cubicBezTo>
                <a:cubicBezTo>
                  <a:pt x="1481" y="7424"/>
                  <a:pt x="1040" y="7078"/>
                  <a:pt x="851" y="6605"/>
                </a:cubicBezTo>
                <a:close/>
                <a:moveTo>
                  <a:pt x="11437" y="6605"/>
                </a:moveTo>
                <a:cubicBezTo>
                  <a:pt x="11279" y="7109"/>
                  <a:pt x="10870" y="7424"/>
                  <a:pt x="10303" y="7424"/>
                </a:cubicBezTo>
                <a:cubicBezTo>
                  <a:pt x="9767" y="7424"/>
                  <a:pt x="9326" y="7078"/>
                  <a:pt x="9137" y="6605"/>
                </a:cubicBezTo>
                <a:close/>
                <a:moveTo>
                  <a:pt x="6617" y="2415"/>
                </a:moveTo>
                <a:lnTo>
                  <a:pt x="6617" y="8558"/>
                </a:lnTo>
                <a:lnTo>
                  <a:pt x="5766" y="8558"/>
                </a:lnTo>
                <a:lnTo>
                  <a:pt x="5766" y="2415"/>
                </a:lnTo>
                <a:cubicBezTo>
                  <a:pt x="5908" y="2462"/>
                  <a:pt x="6050" y="2486"/>
                  <a:pt x="6191" y="2486"/>
                </a:cubicBezTo>
                <a:cubicBezTo>
                  <a:pt x="6333" y="2486"/>
                  <a:pt x="6475" y="2462"/>
                  <a:pt x="6617" y="2415"/>
                </a:cubicBezTo>
                <a:close/>
                <a:moveTo>
                  <a:pt x="8255" y="9346"/>
                </a:moveTo>
                <a:lnTo>
                  <a:pt x="8255" y="10165"/>
                </a:lnTo>
                <a:lnTo>
                  <a:pt x="4128" y="10165"/>
                </a:lnTo>
                <a:lnTo>
                  <a:pt x="4128" y="9346"/>
                </a:lnTo>
                <a:close/>
                <a:moveTo>
                  <a:pt x="9074" y="11016"/>
                </a:moveTo>
                <a:lnTo>
                  <a:pt x="9074" y="11835"/>
                </a:lnTo>
                <a:lnTo>
                  <a:pt x="3309" y="11835"/>
                </a:lnTo>
                <a:lnTo>
                  <a:pt x="3309" y="11016"/>
                </a:lnTo>
                <a:close/>
                <a:moveTo>
                  <a:pt x="6265" y="1"/>
                </a:moveTo>
                <a:cubicBezTo>
                  <a:pt x="5747" y="1"/>
                  <a:pt x="5253" y="326"/>
                  <a:pt x="5073" y="840"/>
                </a:cubicBezTo>
                <a:lnTo>
                  <a:pt x="1292" y="840"/>
                </a:lnTo>
                <a:cubicBezTo>
                  <a:pt x="1103" y="840"/>
                  <a:pt x="914" y="997"/>
                  <a:pt x="851" y="1186"/>
                </a:cubicBezTo>
                <a:cubicBezTo>
                  <a:pt x="820" y="1438"/>
                  <a:pt x="1009" y="1659"/>
                  <a:pt x="1261" y="1659"/>
                </a:cubicBezTo>
                <a:lnTo>
                  <a:pt x="1481" y="1659"/>
                </a:lnTo>
                <a:cubicBezTo>
                  <a:pt x="30" y="6044"/>
                  <a:pt x="1" y="6133"/>
                  <a:pt x="1" y="6133"/>
                </a:cubicBezTo>
                <a:lnTo>
                  <a:pt x="1" y="6133"/>
                </a:lnTo>
                <a:cubicBezTo>
                  <a:pt x="1" y="6133"/>
                  <a:pt x="1" y="6133"/>
                  <a:pt x="1" y="6133"/>
                </a:cubicBezTo>
                <a:lnTo>
                  <a:pt x="1" y="6196"/>
                </a:lnTo>
                <a:cubicBezTo>
                  <a:pt x="1" y="6479"/>
                  <a:pt x="64" y="6763"/>
                  <a:pt x="158" y="6983"/>
                </a:cubicBezTo>
                <a:cubicBezTo>
                  <a:pt x="464" y="7784"/>
                  <a:pt x="1229" y="8250"/>
                  <a:pt x="2042" y="8250"/>
                </a:cubicBezTo>
                <a:cubicBezTo>
                  <a:pt x="2317" y="8250"/>
                  <a:pt x="2597" y="8197"/>
                  <a:pt x="2868" y="8086"/>
                </a:cubicBezTo>
                <a:cubicBezTo>
                  <a:pt x="3403" y="7865"/>
                  <a:pt x="3844" y="7393"/>
                  <a:pt x="4033" y="6794"/>
                </a:cubicBezTo>
                <a:cubicBezTo>
                  <a:pt x="4128" y="6542"/>
                  <a:pt x="4159" y="6290"/>
                  <a:pt x="4128" y="6164"/>
                </a:cubicBezTo>
                <a:lnTo>
                  <a:pt x="4128" y="6038"/>
                </a:lnTo>
                <a:cubicBezTo>
                  <a:pt x="4128" y="6007"/>
                  <a:pt x="2679" y="1659"/>
                  <a:pt x="2679" y="1627"/>
                </a:cubicBezTo>
                <a:lnTo>
                  <a:pt x="4978" y="1627"/>
                </a:lnTo>
                <a:lnTo>
                  <a:pt x="4978" y="8527"/>
                </a:lnTo>
                <a:lnTo>
                  <a:pt x="3781" y="8527"/>
                </a:lnTo>
                <a:cubicBezTo>
                  <a:pt x="3529" y="8527"/>
                  <a:pt x="3340" y="8716"/>
                  <a:pt x="3340" y="8968"/>
                </a:cubicBezTo>
                <a:lnTo>
                  <a:pt x="3340" y="10165"/>
                </a:lnTo>
                <a:lnTo>
                  <a:pt x="2931" y="10165"/>
                </a:lnTo>
                <a:cubicBezTo>
                  <a:pt x="2710" y="10165"/>
                  <a:pt x="2521" y="10386"/>
                  <a:pt x="2521" y="10606"/>
                </a:cubicBezTo>
                <a:lnTo>
                  <a:pt x="2521" y="12245"/>
                </a:lnTo>
                <a:cubicBezTo>
                  <a:pt x="2521" y="12497"/>
                  <a:pt x="2710" y="12686"/>
                  <a:pt x="2931" y="12686"/>
                </a:cubicBezTo>
                <a:lnTo>
                  <a:pt x="9547" y="12686"/>
                </a:lnTo>
                <a:cubicBezTo>
                  <a:pt x="9673" y="12686"/>
                  <a:pt x="9767" y="12654"/>
                  <a:pt x="9830" y="12560"/>
                </a:cubicBezTo>
                <a:cubicBezTo>
                  <a:pt x="9925" y="12497"/>
                  <a:pt x="9956" y="12371"/>
                  <a:pt x="9956" y="12308"/>
                </a:cubicBezTo>
                <a:lnTo>
                  <a:pt x="9956" y="10638"/>
                </a:lnTo>
                <a:cubicBezTo>
                  <a:pt x="9956" y="10417"/>
                  <a:pt x="9767" y="10228"/>
                  <a:pt x="9515" y="10228"/>
                </a:cubicBezTo>
                <a:lnTo>
                  <a:pt x="9137" y="10228"/>
                </a:lnTo>
                <a:lnTo>
                  <a:pt x="9137" y="8968"/>
                </a:lnTo>
                <a:cubicBezTo>
                  <a:pt x="9137" y="8716"/>
                  <a:pt x="8917" y="8527"/>
                  <a:pt x="8696" y="8527"/>
                </a:cubicBezTo>
                <a:lnTo>
                  <a:pt x="7467" y="8527"/>
                </a:lnTo>
                <a:lnTo>
                  <a:pt x="7467" y="1627"/>
                </a:lnTo>
                <a:lnTo>
                  <a:pt x="9799" y="1627"/>
                </a:lnTo>
                <a:cubicBezTo>
                  <a:pt x="9799" y="1659"/>
                  <a:pt x="8350" y="6038"/>
                  <a:pt x="8350" y="6070"/>
                </a:cubicBezTo>
                <a:lnTo>
                  <a:pt x="8350" y="6164"/>
                </a:lnTo>
                <a:lnTo>
                  <a:pt x="8350" y="6227"/>
                </a:lnTo>
                <a:cubicBezTo>
                  <a:pt x="8350" y="6952"/>
                  <a:pt x="8696" y="7550"/>
                  <a:pt x="9232" y="7928"/>
                </a:cubicBezTo>
                <a:cubicBezTo>
                  <a:pt x="9601" y="8178"/>
                  <a:pt x="10011" y="8295"/>
                  <a:pt x="10411" y="8295"/>
                </a:cubicBezTo>
                <a:cubicBezTo>
                  <a:pt x="11275" y="8295"/>
                  <a:pt x="12092" y="7751"/>
                  <a:pt x="12351" y="6826"/>
                </a:cubicBezTo>
                <a:cubicBezTo>
                  <a:pt x="12382" y="6637"/>
                  <a:pt x="12445" y="6448"/>
                  <a:pt x="12445" y="6227"/>
                </a:cubicBezTo>
                <a:cubicBezTo>
                  <a:pt x="12382" y="6164"/>
                  <a:pt x="12351" y="6133"/>
                  <a:pt x="12351" y="6070"/>
                </a:cubicBezTo>
                <a:lnTo>
                  <a:pt x="10901" y="1659"/>
                </a:lnTo>
                <a:lnTo>
                  <a:pt x="11153" y="1659"/>
                </a:lnTo>
                <a:cubicBezTo>
                  <a:pt x="11342" y="1659"/>
                  <a:pt x="11532" y="1501"/>
                  <a:pt x="11563" y="1312"/>
                </a:cubicBezTo>
                <a:cubicBezTo>
                  <a:pt x="11626" y="1092"/>
                  <a:pt x="11406" y="840"/>
                  <a:pt x="11185" y="840"/>
                </a:cubicBezTo>
                <a:lnTo>
                  <a:pt x="7404" y="840"/>
                </a:lnTo>
                <a:cubicBezTo>
                  <a:pt x="7278" y="462"/>
                  <a:pt x="6963" y="178"/>
                  <a:pt x="6617" y="52"/>
                </a:cubicBezTo>
                <a:cubicBezTo>
                  <a:pt x="6501" y="17"/>
                  <a:pt x="6382" y="1"/>
                  <a:pt x="6265" y="1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1"/>
          <p:cNvSpPr txBox="1"/>
          <p:nvPr/>
        </p:nvSpPr>
        <p:spPr>
          <a:xfrm>
            <a:off x="5049675" y="1571813"/>
            <a:ext cx="9594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rgbClr val="FFD96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42</a:t>
            </a:r>
            <a:r>
              <a:rPr b="1" lang="es" sz="3600">
                <a:solidFill>
                  <a:srgbClr val="FFD966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%</a:t>
            </a:r>
            <a:r>
              <a:rPr b="1" lang="es" sz="36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 </a:t>
            </a:r>
            <a:endParaRPr b="1" sz="36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482" name="Google Shape;482;p31"/>
          <p:cNvSpPr txBox="1"/>
          <p:nvPr/>
        </p:nvSpPr>
        <p:spPr>
          <a:xfrm>
            <a:off x="4543975" y="3412713"/>
            <a:ext cx="1830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D966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Réalité en 2019</a:t>
            </a:r>
            <a:endParaRPr>
              <a:solidFill>
                <a:srgbClr val="FFD966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483" name="Google Shape;483;p31"/>
          <p:cNvCxnSpPr/>
          <p:nvPr/>
        </p:nvCxnSpPr>
        <p:spPr>
          <a:xfrm>
            <a:off x="2867300" y="1410388"/>
            <a:ext cx="0" cy="27822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4" name="Google Shape;484;p31"/>
          <p:cNvSpPr txBox="1"/>
          <p:nvPr/>
        </p:nvSpPr>
        <p:spPr>
          <a:xfrm>
            <a:off x="1025750" y="1254550"/>
            <a:ext cx="17046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ERP Saas</a:t>
            </a:r>
            <a:endParaRPr b="1" sz="1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15,4%</a:t>
            </a:r>
            <a:endParaRPr sz="4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(Croissance annuelle)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85" name="Google Shape;485;p31"/>
          <p:cNvSpPr txBox="1"/>
          <p:nvPr/>
        </p:nvSpPr>
        <p:spPr>
          <a:xfrm>
            <a:off x="1025750" y="2936800"/>
            <a:ext cx="17046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ERP On-Premise</a:t>
            </a:r>
            <a:endParaRPr b="1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1,6%</a:t>
            </a:r>
            <a:endParaRPr sz="4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(Croissance annuelle)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486" name="Google Shape;486;p31"/>
          <p:cNvCxnSpPr/>
          <p:nvPr/>
        </p:nvCxnSpPr>
        <p:spPr>
          <a:xfrm>
            <a:off x="6421650" y="1410388"/>
            <a:ext cx="0" cy="27822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7" name="Google Shape;487;p31"/>
          <p:cNvSpPr txBox="1"/>
          <p:nvPr>
            <p:ph idx="4294967295" type="title"/>
          </p:nvPr>
        </p:nvSpPr>
        <p:spPr>
          <a:xfrm>
            <a:off x="6536300" y="1571825"/>
            <a:ext cx="555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01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8" name="Google Shape;488;p31"/>
          <p:cNvSpPr txBox="1"/>
          <p:nvPr>
            <p:ph idx="4294967295" type="title"/>
          </p:nvPr>
        </p:nvSpPr>
        <p:spPr>
          <a:xfrm>
            <a:off x="6536300" y="2412625"/>
            <a:ext cx="555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02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9" name="Google Shape;489;p31"/>
          <p:cNvSpPr txBox="1"/>
          <p:nvPr>
            <p:ph idx="4294967295" type="title"/>
          </p:nvPr>
        </p:nvSpPr>
        <p:spPr>
          <a:xfrm>
            <a:off x="6536300" y="3241825"/>
            <a:ext cx="555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03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0" name="Google Shape;490;p31"/>
          <p:cNvSpPr txBox="1"/>
          <p:nvPr/>
        </p:nvSpPr>
        <p:spPr>
          <a:xfrm>
            <a:off x="7001350" y="1610375"/>
            <a:ext cx="1830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des 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Ressources Humaines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91" name="Google Shape;491;p31"/>
          <p:cNvSpPr txBox="1"/>
          <p:nvPr/>
        </p:nvSpPr>
        <p:spPr>
          <a:xfrm>
            <a:off x="7001350" y="2445375"/>
            <a:ext cx="1830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des 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Achats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92" name="Google Shape;492;p31"/>
          <p:cNvSpPr txBox="1"/>
          <p:nvPr/>
        </p:nvSpPr>
        <p:spPr>
          <a:xfrm>
            <a:off x="7001350" y="3291975"/>
            <a:ext cx="1830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Gestion des 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Actifs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2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 MARCHÉ DU CRM</a:t>
            </a:r>
            <a:endParaRPr/>
          </a:p>
        </p:txBody>
      </p:sp>
      <p:sp>
        <p:nvSpPr>
          <p:cNvPr id="498" name="Google Shape;498;p32"/>
          <p:cNvSpPr txBox="1"/>
          <p:nvPr/>
        </p:nvSpPr>
        <p:spPr>
          <a:xfrm>
            <a:off x="7335200" y="4715475"/>
            <a:ext cx="17562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Chiffres de 2017 (IDC)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499" name="Google Shape;499;p32"/>
          <p:cNvPicPr preferRelativeResize="0"/>
          <p:nvPr/>
        </p:nvPicPr>
        <p:blipFill rotWithShape="1">
          <a:blip r:embed="rId3">
            <a:alphaModFix/>
          </a:blip>
          <a:srcRect b="8858" l="6690" r="0" t="0"/>
          <a:stretch/>
        </p:blipFill>
        <p:spPr>
          <a:xfrm>
            <a:off x="1151400" y="1360300"/>
            <a:ext cx="5664676" cy="280910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2"/>
          <p:cNvSpPr txBox="1"/>
          <p:nvPr/>
        </p:nvSpPr>
        <p:spPr>
          <a:xfrm>
            <a:off x="774900" y="1360300"/>
            <a:ext cx="3765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1" name="Google Shape;501;p32"/>
          <p:cNvSpPr txBox="1"/>
          <p:nvPr/>
        </p:nvSpPr>
        <p:spPr>
          <a:xfrm>
            <a:off x="774900" y="1999750"/>
            <a:ext cx="3765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15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2" name="Google Shape;502;p32"/>
          <p:cNvSpPr txBox="1"/>
          <p:nvPr/>
        </p:nvSpPr>
        <p:spPr>
          <a:xfrm>
            <a:off x="774900" y="2639200"/>
            <a:ext cx="3765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10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3" name="Google Shape;503;p32"/>
          <p:cNvSpPr txBox="1"/>
          <p:nvPr/>
        </p:nvSpPr>
        <p:spPr>
          <a:xfrm>
            <a:off x="863450" y="3278650"/>
            <a:ext cx="3765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5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4" name="Google Shape;504;p32"/>
          <p:cNvSpPr txBox="1"/>
          <p:nvPr/>
        </p:nvSpPr>
        <p:spPr>
          <a:xfrm>
            <a:off x="863450" y="3918100"/>
            <a:ext cx="3765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5" name="Google Shape;505;p32"/>
          <p:cNvSpPr txBox="1"/>
          <p:nvPr/>
        </p:nvSpPr>
        <p:spPr>
          <a:xfrm>
            <a:off x="1355325" y="4110350"/>
            <a:ext cx="4896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2011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6" name="Google Shape;506;p32"/>
          <p:cNvSpPr txBox="1"/>
          <p:nvPr/>
        </p:nvSpPr>
        <p:spPr>
          <a:xfrm>
            <a:off x="2142350" y="4110350"/>
            <a:ext cx="5511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2012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7" name="Google Shape;507;p32"/>
          <p:cNvSpPr txBox="1"/>
          <p:nvPr/>
        </p:nvSpPr>
        <p:spPr>
          <a:xfrm>
            <a:off x="2929375" y="4110350"/>
            <a:ext cx="5511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2013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8" name="Google Shape;508;p32"/>
          <p:cNvSpPr txBox="1"/>
          <p:nvPr/>
        </p:nvSpPr>
        <p:spPr>
          <a:xfrm>
            <a:off x="3708188" y="4110350"/>
            <a:ext cx="5511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2014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09" name="Google Shape;509;p32"/>
          <p:cNvSpPr txBox="1"/>
          <p:nvPr/>
        </p:nvSpPr>
        <p:spPr>
          <a:xfrm>
            <a:off x="4487013" y="4110350"/>
            <a:ext cx="5511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2015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0" name="Google Shape;510;p32"/>
          <p:cNvSpPr txBox="1"/>
          <p:nvPr/>
        </p:nvSpPr>
        <p:spPr>
          <a:xfrm>
            <a:off x="5274038" y="4110350"/>
            <a:ext cx="5511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2017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1" name="Google Shape;511;p32"/>
          <p:cNvSpPr txBox="1"/>
          <p:nvPr/>
        </p:nvSpPr>
        <p:spPr>
          <a:xfrm>
            <a:off x="6061063" y="4110350"/>
            <a:ext cx="5511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2018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2" name="Google Shape;512;p32"/>
          <p:cNvSpPr txBox="1"/>
          <p:nvPr/>
        </p:nvSpPr>
        <p:spPr>
          <a:xfrm>
            <a:off x="6816075" y="1409475"/>
            <a:ext cx="11364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1155CC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• 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Salesforce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3" name="Google Shape;513;p32"/>
          <p:cNvSpPr txBox="1"/>
          <p:nvPr/>
        </p:nvSpPr>
        <p:spPr>
          <a:xfrm>
            <a:off x="6816075" y="2764750"/>
            <a:ext cx="11364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CC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• 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SAP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4" name="Google Shape;514;p32"/>
          <p:cNvSpPr txBox="1"/>
          <p:nvPr/>
        </p:nvSpPr>
        <p:spPr>
          <a:xfrm>
            <a:off x="6816075" y="3062475"/>
            <a:ext cx="11364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E69138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•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Oracle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5" name="Google Shape;515;p32"/>
          <p:cNvSpPr txBox="1"/>
          <p:nvPr/>
        </p:nvSpPr>
        <p:spPr>
          <a:xfrm>
            <a:off x="6816075" y="3278650"/>
            <a:ext cx="11364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6FA8DC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•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Adobe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6" name="Google Shape;516;p32"/>
          <p:cNvSpPr txBox="1"/>
          <p:nvPr/>
        </p:nvSpPr>
        <p:spPr>
          <a:xfrm>
            <a:off x="6816075" y="3610750"/>
            <a:ext cx="11364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8761D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•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Microsoft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17" name="Google Shape;517;p32"/>
          <p:cNvSpPr txBox="1"/>
          <p:nvPr/>
        </p:nvSpPr>
        <p:spPr>
          <a:xfrm>
            <a:off x="6816075" y="3888975"/>
            <a:ext cx="11364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741B47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•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IBM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3"/>
          <p:cNvSpPr txBox="1"/>
          <p:nvPr>
            <p:ph idx="2" type="ctrTitle"/>
          </p:nvPr>
        </p:nvSpPr>
        <p:spPr>
          <a:xfrm flipH="1">
            <a:off x="3905375" y="1446376"/>
            <a:ext cx="3294300" cy="22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000">
                <a:solidFill>
                  <a:srgbClr val="FFFFFF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QUELLE DÉMARCHE DE MISE EN PLACE ET QUELS SONT LES PIÈGES À ÉVITER ?</a:t>
            </a:r>
            <a:endParaRPr sz="3000">
              <a:solidFill>
                <a:srgbClr val="FFFFFF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pic>
        <p:nvPicPr>
          <p:cNvPr id="523" name="Google Shape;523;p33"/>
          <p:cNvPicPr preferRelativeResize="0"/>
          <p:nvPr/>
        </p:nvPicPr>
        <p:blipFill rotWithShape="1">
          <a:blip r:embed="rId3">
            <a:alphaModFix/>
          </a:blip>
          <a:srcRect b="4345" l="13539" r="0" t="1994"/>
          <a:stretch/>
        </p:blipFill>
        <p:spPr>
          <a:xfrm>
            <a:off x="0" y="-28340"/>
            <a:ext cx="3627801" cy="515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3"/>
          <p:cNvSpPr txBox="1"/>
          <p:nvPr>
            <p:ph type="title"/>
          </p:nvPr>
        </p:nvSpPr>
        <p:spPr>
          <a:xfrm flipH="1">
            <a:off x="7477262" y="1858700"/>
            <a:ext cx="1444800" cy="16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02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4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PREMIÈRE ÉTAPE</a:t>
            </a:r>
            <a:endParaRPr/>
          </a:p>
        </p:txBody>
      </p:sp>
      <p:sp>
        <p:nvSpPr>
          <p:cNvPr id="530" name="Google Shape;530;p34"/>
          <p:cNvSpPr txBox="1"/>
          <p:nvPr>
            <p:ph idx="4294967295" type="subTitle"/>
          </p:nvPr>
        </p:nvSpPr>
        <p:spPr>
          <a:xfrm>
            <a:off x="1689100" y="1062000"/>
            <a:ext cx="6332400" cy="5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400">
                <a:solidFill>
                  <a:srgbClr val="FFFFFF"/>
                </a:solidFill>
              </a:rPr>
              <a:t>S’assurer de la nécessité d’un outil tel qu’un ERP (Enterprise </a:t>
            </a:r>
            <a:r>
              <a:rPr b="1" lang="es" sz="1400">
                <a:solidFill>
                  <a:srgbClr val="FFFFFF"/>
                </a:solidFill>
              </a:rPr>
              <a:t>Resource</a:t>
            </a:r>
            <a:r>
              <a:rPr b="1" lang="es" sz="1400">
                <a:solidFill>
                  <a:srgbClr val="FFFFFF"/>
                </a:solidFill>
              </a:rPr>
              <a:t> Planning)</a:t>
            </a:r>
            <a:endParaRPr b="1" sz="1400">
              <a:solidFill>
                <a:srgbClr val="FFFFFF"/>
              </a:solidFill>
            </a:endParaRPr>
          </a:p>
        </p:txBody>
      </p:sp>
      <p:cxnSp>
        <p:nvCxnSpPr>
          <p:cNvPr id="531" name="Google Shape;531;p34"/>
          <p:cNvCxnSpPr/>
          <p:nvPr/>
        </p:nvCxnSpPr>
        <p:spPr>
          <a:xfrm>
            <a:off x="2587900" y="1567475"/>
            <a:ext cx="25542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34"/>
          <p:cNvCxnSpPr/>
          <p:nvPr/>
        </p:nvCxnSpPr>
        <p:spPr>
          <a:xfrm>
            <a:off x="2587900" y="1567475"/>
            <a:ext cx="0" cy="3613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3" name="Google Shape;533;p34"/>
          <p:cNvSpPr txBox="1"/>
          <p:nvPr/>
        </p:nvSpPr>
        <p:spPr>
          <a:xfrm>
            <a:off x="2776950" y="1869525"/>
            <a:ext cx="5793000" cy="31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AutoNum type="arabicPeriod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Évaluer les logiciels déjà présent au sein de l’entreprise et l’interopérabilité entre les différents logiciels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AutoNum type="arabicPeriod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La migration vers un ERP est une véritable stratégie d'évolution qui nécessite des précautions à la fois humaines et techniques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AutoNum type="arabicPeriod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Le coût et le temps de mise en oeuvre ne sont pas négligeables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 Semi Condensed"/>
              <a:buAutoNum type="arabicPeriod"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Le prix que ce changement va nous coûter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5"/>
          <p:cNvSpPr txBox="1"/>
          <p:nvPr>
            <p:ph type="ctrTitle"/>
          </p:nvPr>
        </p:nvSpPr>
        <p:spPr>
          <a:xfrm>
            <a:off x="186925" y="965250"/>
            <a:ext cx="4423200" cy="174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LES ENJEUX DE LA MISE EN PLACE D’UN ERP </a:t>
            </a:r>
            <a:endParaRPr sz="3600"/>
          </a:p>
        </p:txBody>
      </p:sp>
      <p:sp>
        <p:nvSpPr>
          <p:cNvPr id="539" name="Google Shape;539;p35"/>
          <p:cNvSpPr txBox="1"/>
          <p:nvPr>
            <p:ph idx="2" type="subTitle"/>
          </p:nvPr>
        </p:nvSpPr>
        <p:spPr>
          <a:xfrm flipH="1">
            <a:off x="5022350" y="1960300"/>
            <a:ext cx="4192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</a:rPr>
              <a:t>L’évolution du SI pour l’aligner sur vos nouveaux besoins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0" name="Google Shape;540;p35"/>
          <p:cNvSpPr txBox="1"/>
          <p:nvPr>
            <p:ph idx="3" type="subTitle"/>
          </p:nvPr>
        </p:nvSpPr>
        <p:spPr>
          <a:xfrm flipH="1">
            <a:off x="5022350" y="2301700"/>
            <a:ext cx="4192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</a:rPr>
              <a:t>L’optimisation de la circulation de l’information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1" name="Google Shape;541;p35"/>
          <p:cNvSpPr txBox="1"/>
          <p:nvPr>
            <p:ph idx="4" type="subTitle"/>
          </p:nvPr>
        </p:nvSpPr>
        <p:spPr>
          <a:xfrm flipH="1">
            <a:off x="5022350" y="2643100"/>
            <a:ext cx="4192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</a:rPr>
              <a:t>Une meilleure cohérence et un plus grand partage des données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2" name="Google Shape;542;p35"/>
          <p:cNvSpPr txBox="1"/>
          <p:nvPr>
            <p:ph idx="1" type="subTitle"/>
          </p:nvPr>
        </p:nvSpPr>
        <p:spPr>
          <a:xfrm flipH="1">
            <a:off x="5022350" y="1618900"/>
            <a:ext cx="41922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</a:rPr>
              <a:t>L’intégration du système d’information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543" name="Google Shape;543;p35"/>
          <p:cNvGrpSpPr/>
          <p:nvPr/>
        </p:nvGrpSpPr>
        <p:grpSpPr>
          <a:xfrm>
            <a:off x="4831505" y="2376883"/>
            <a:ext cx="191549" cy="191045"/>
            <a:chOff x="-4570325" y="2405775"/>
            <a:chExt cx="294600" cy="293825"/>
          </a:xfrm>
        </p:grpSpPr>
        <p:sp>
          <p:nvSpPr>
            <p:cNvPr id="544" name="Google Shape;544;p35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5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35"/>
          <p:cNvGrpSpPr/>
          <p:nvPr/>
        </p:nvGrpSpPr>
        <p:grpSpPr>
          <a:xfrm>
            <a:off x="4832279" y="2052693"/>
            <a:ext cx="190005" cy="190882"/>
            <a:chOff x="-1333975" y="2365850"/>
            <a:chExt cx="292225" cy="293575"/>
          </a:xfrm>
        </p:grpSpPr>
        <p:sp>
          <p:nvSpPr>
            <p:cNvPr id="547" name="Google Shape;547;p35"/>
            <p:cNvSpPr/>
            <p:nvPr/>
          </p:nvSpPr>
          <p:spPr>
            <a:xfrm>
              <a:off x="-1285150" y="2365850"/>
              <a:ext cx="191225" cy="293575"/>
            </a:xfrm>
            <a:custGeom>
              <a:rect b="b" l="l" r="r" t="t"/>
              <a:pathLst>
                <a:path extrusionOk="0" h="11743" w="7649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5"/>
            <p:cNvSpPr/>
            <p:nvPr/>
          </p:nvSpPr>
          <p:spPr>
            <a:xfrm>
              <a:off x="-107642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5"/>
            <p:cNvSpPr/>
            <p:nvPr/>
          </p:nvSpPr>
          <p:spPr>
            <a:xfrm>
              <a:off x="-133397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5"/>
            <p:cNvSpPr/>
            <p:nvPr/>
          </p:nvSpPr>
          <p:spPr>
            <a:xfrm>
              <a:off x="-1093750" y="2383050"/>
              <a:ext cx="35450" cy="26575"/>
            </a:xfrm>
            <a:custGeom>
              <a:rect b="b" l="l" r="r" t="t"/>
              <a:pathLst>
                <a:path extrusionOk="0" h="1063" w="1418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5"/>
            <p:cNvSpPr/>
            <p:nvPr/>
          </p:nvSpPr>
          <p:spPr>
            <a:xfrm>
              <a:off x="-1317450" y="2512575"/>
              <a:ext cx="35475" cy="26225"/>
            </a:xfrm>
            <a:custGeom>
              <a:rect b="b" l="l" r="r" t="t"/>
              <a:pathLst>
                <a:path extrusionOk="0" h="1049" w="1419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5"/>
            <p:cNvSpPr/>
            <p:nvPr/>
          </p:nvSpPr>
          <p:spPr>
            <a:xfrm>
              <a:off x="-1092975" y="2512575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5"/>
            <p:cNvSpPr/>
            <p:nvPr/>
          </p:nvSpPr>
          <p:spPr>
            <a:xfrm>
              <a:off x="-1316650" y="2383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5"/>
            <p:cNvSpPr/>
            <p:nvPr/>
          </p:nvSpPr>
          <p:spPr>
            <a:xfrm>
              <a:off x="-1239475" y="2401575"/>
              <a:ext cx="102425" cy="153100"/>
            </a:xfrm>
            <a:custGeom>
              <a:rect b="b" l="l" r="r" t="t"/>
              <a:pathLst>
                <a:path extrusionOk="0" h="6124" w="4097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5" name="Google Shape;555;p35"/>
          <p:cNvSpPr/>
          <p:nvPr/>
        </p:nvSpPr>
        <p:spPr>
          <a:xfrm>
            <a:off x="4831509" y="2735506"/>
            <a:ext cx="191540" cy="188508"/>
          </a:xfrm>
          <a:custGeom>
            <a:rect b="b" l="l" r="r" t="t"/>
            <a:pathLst>
              <a:path extrusionOk="0" h="11815" w="12005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6" name="Google Shape;556;p35"/>
          <p:cNvGrpSpPr/>
          <p:nvPr/>
        </p:nvGrpSpPr>
        <p:grpSpPr>
          <a:xfrm>
            <a:off x="4822692" y="1685825"/>
            <a:ext cx="209156" cy="207532"/>
            <a:chOff x="-62882850" y="2664925"/>
            <a:chExt cx="315850" cy="317425"/>
          </a:xfrm>
        </p:grpSpPr>
        <p:sp>
          <p:nvSpPr>
            <p:cNvPr id="557" name="Google Shape;557;p35"/>
            <p:cNvSpPr/>
            <p:nvPr/>
          </p:nvSpPr>
          <p:spPr>
            <a:xfrm>
              <a:off x="-62882850" y="2664925"/>
              <a:ext cx="315850" cy="317425"/>
            </a:xfrm>
            <a:custGeom>
              <a:rect b="b" l="l" r="r" t="t"/>
              <a:pathLst>
                <a:path extrusionOk="0" h="12697" w="12634">
                  <a:moveTo>
                    <a:pt x="11405" y="851"/>
                  </a:moveTo>
                  <a:cubicBezTo>
                    <a:pt x="11657" y="851"/>
                    <a:pt x="11814" y="1040"/>
                    <a:pt x="11814" y="1260"/>
                  </a:cubicBezTo>
                  <a:lnTo>
                    <a:pt x="11814" y="7719"/>
                  </a:lnTo>
                  <a:lnTo>
                    <a:pt x="788" y="7719"/>
                  </a:lnTo>
                  <a:lnTo>
                    <a:pt x="788" y="1260"/>
                  </a:lnTo>
                  <a:cubicBezTo>
                    <a:pt x="788" y="1040"/>
                    <a:pt x="977" y="851"/>
                    <a:pt x="1197" y="851"/>
                  </a:cubicBezTo>
                  <a:close/>
                  <a:moveTo>
                    <a:pt x="11814" y="8506"/>
                  </a:moveTo>
                  <a:lnTo>
                    <a:pt x="11814" y="8947"/>
                  </a:lnTo>
                  <a:cubicBezTo>
                    <a:pt x="11814" y="9199"/>
                    <a:pt x="11594" y="9389"/>
                    <a:pt x="11405" y="9389"/>
                  </a:cubicBezTo>
                  <a:lnTo>
                    <a:pt x="1197" y="9389"/>
                  </a:lnTo>
                  <a:cubicBezTo>
                    <a:pt x="977" y="9389"/>
                    <a:pt x="788" y="9199"/>
                    <a:pt x="788" y="8947"/>
                  </a:cubicBezTo>
                  <a:lnTo>
                    <a:pt x="788" y="8506"/>
                  </a:lnTo>
                  <a:close/>
                  <a:moveTo>
                    <a:pt x="7782" y="10208"/>
                  </a:moveTo>
                  <a:lnTo>
                    <a:pt x="8349" y="11877"/>
                  </a:lnTo>
                  <a:lnTo>
                    <a:pt x="4253" y="11877"/>
                  </a:lnTo>
                  <a:lnTo>
                    <a:pt x="4789" y="10208"/>
                  </a:lnTo>
                  <a:close/>
                  <a:moveTo>
                    <a:pt x="1197" y="0"/>
                  </a:moveTo>
                  <a:cubicBezTo>
                    <a:pt x="536" y="0"/>
                    <a:pt x="0" y="567"/>
                    <a:pt x="0" y="1229"/>
                  </a:cubicBezTo>
                  <a:lnTo>
                    <a:pt x="0" y="8947"/>
                  </a:lnTo>
                  <a:cubicBezTo>
                    <a:pt x="0" y="9609"/>
                    <a:pt x="536" y="10176"/>
                    <a:pt x="1197" y="10176"/>
                  </a:cubicBezTo>
                  <a:lnTo>
                    <a:pt x="3938" y="10176"/>
                  </a:lnTo>
                  <a:lnTo>
                    <a:pt x="3371" y="11814"/>
                  </a:lnTo>
                  <a:lnTo>
                    <a:pt x="2867" y="11814"/>
                  </a:lnTo>
                  <a:cubicBezTo>
                    <a:pt x="2615" y="11814"/>
                    <a:pt x="2457" y="12003"/>
                    <a:pt x="2457" y="12255"/>
                  </a:cubicBezTo>
                  <a:cubicBezTo>
                    <a:pt x="2457" y="12476"/>
                    <a:pt x="2678" y="12697"/>
                    <a:pt x="2867" y="12697"/>
                  </a:cubicBezTo>
                  <a:lnTo>
                    <a:pt x="9767" y="12697"/>
                  </a:lnTo>
                  <a:cubicBezTo>
                    <a:pt x="9987" y="12697"/>
                    <a:pt x="10176" y="12476"/>
                    <a:pt x="10176" y="12255"/>
                  </a:cubicBezTo>
                  <a:cubicBezTo>
                    <a:pt x="10176" y="12003"/>
                    <a:pt x="9987" y="11814"/>
                    <a:pt x="9767" y="11814"/>
                  </a:cubicBezTo>
                  <a:lnTo>
                    <a:pt x="9231" y="11814"/>
                  </a:lnTo>
                  <a:lnTo>
                    <a:pt x="8695" y="10176"/>
                  </a:lnTo>
                  <a:lnTo>
                    <a:pt x="11405" y="10176"/>
                  </a:lnTo>
                  <a:cubicBezTo>
                    <a:pt x="12066" y="10176"/>
                    <a:pt x="12634" y="9609"/>
                    <a:pt x="12634" y="8947"/>
                  </a:cubicBezTo>
                  <a:lnTo>
                    <a:pt x="12634" y="1229"/>
                  </a:lnTo>
                  <a:cubicBezTo>
                    <a:pt x="12634" y="567"/>
                    <a:pt x="12066" y="0"/>
                    <a:pt x="11405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5"/>
            <p:cNvSpPr/>
            <p:nvPr/>
          </p:nvSpPr>
          <p:spPr>
            <a:xfrm>
              <a:off x="-62756050" y="2702725"/>
              <a:ext cx="62225" cy="146525"/>
            </a:xfrm>
            <a:custGeom>
              <a:rect b="b" l="l" r="r" t="t"/>
              <a:pathLst>
                <a:path extrusionOk="0" h="5861" w="2489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3"/>
                  </a:lnTo>
                  <a:cubicBezTo>
                    <a:pt x="347" y="851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9" y="3749"/>
                    <a:pt x="1639" y="3970"/>
                  </a:cubicBezTo>
                  <a:cubicBezTo>
                    <a:pt x="1639" y="4222"/>
                    <a:pt x="1450" y="4411"/>
                    <a:pt x="1229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29"/>
                    <a:pt x="441" y="3529"/>
                  </a:cubicBezTo>
                  <a:cubicBezTo>
                    <a:pt x="189" y="3529"/>
                    <a:pt x="0" y="3749"/>
                    <a:pt x="0" y="3970"/>
                  </a:cubicBezTo>
                  <a:cubicBezTo>
                    <a:pt x="0" y="4537"/>
                    <a:pt x="347" y="4947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229" y="5860"/>
                  </a:cubicBezTo>
                  <a:cubicBezTo>
                    <a:pt x="1450" y="5860"/>
                    <a:pt x="1639" y="5671"/>
                    <a:pt x="1639" y="5419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899"/>
                    <a:pt x="1481" y="2584"/>
                  </a:cubicBezTo>
                  <a:cubicBezTo>
                    <a:pt x="1166" y="2363"/>
                    <a:pt x="819" y="2111"/>
                    <a:pt x="819" y="1891"/>
                  </a:cubicBezTo>
                  <a:cubicBezTo>
                    <a:pt x="819" y="1639"/>
                    <a:pt x="977" y="1450"/>
                    <a:pt x="1229" y="1450"/>
                  </a:cubicBezTo>
                  <a:cubicBezTo>
                    <a:pt x="1450" y="1450"/>
                    <a:pt x="1639" y="1639"/>
                    <a:pt x="1639" y="1891"/>
                  </a:cubicBezTo>
                  <a:cubicBezTo>
                    <a:pt x="1639" y="2111"/>
                    <a:pt x="1859" y="2332"/>
                    <a:pt x="2048" y="2332"/>
                  </a:cubicBezTo>
                  <a:cubicBezTo>
                    <a:pt x="2237" y="2332"/>
                    <a:pt x="2489" y="2111"/>
                    <a:pt x="2489" y="1891"/>
                  </a:cubicBezTo>
                  <a:cubicBezTo>
                    <a:pt x="2489" y="1324"/>
                    <a:pt x="2143" y="914"/>
                    <a:pt x="1639" y="693"/>
                  </a:cubicBezTo>
                  <a:lnTo>
                    <a:pt x="1639" y="441"/>
                  </a:lnTo>
                  <a:cubicBezTo>
                    <a:pt x="1639" y="189"/>
                    <a:pt x="1450" y="0"/>
                    <a:pt x="1229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9" name="Google Shape;559;p35"/>
          <p:cNvSpPr txBox="1"/>
          <p:nvPr>
            <p:ph idx="4" type="subTitle"/>
          </p:nvPr>
        </p:nvSpPr>
        <p:spPr>
          <a:xfrm flipH="1">
            <a:off x="5023000" y="2984500"/>
            <a:ext cx="3859500" cy="3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Une facilité de maintenance et d’homogénéisation du système (SOA)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560" name="Google Shape;560;p35"/>
          <p:cNvGrpSpPr/>
          <p:nvPr/>
        </p:nvGrpSpPr>
        <p:grpSpPr>
          <a:xfrm>
            <a:off x="4839665" y="3091609"/>
            <a:ext cx="176779" cy="212065"/>
            <a:chOff x="-4573475" y="2045850"/>
            <a:chExt cx="293800" cy="293800"/>
          </a:xfrm>
        </p:grpSpPr>
        <p:sp>
          <p:nvSpPr>
            <p:cNvPr id="561" name="Google Shape;561;p35"/>
            <p:cNvSpPr/>
            <p:nvPr/>
          </p:nvSpPr>
          <p:spPr>
            <a:xfrm>
              <a:off x="-4573475" y="2045850"/>
              <a:ext cx="293800" cy="293800"/>
            </a:xfrm>
            <a:custGeom>
              <a:rect b="b" l="l" r="r" t="t"/>
              <a:pathLst>
                <a:path extrusionOk="0" h="11752" w="11752">
                  <a:moveTo>
                    <a:pt x="6333" y="756"/>
                  </a:moveTo>
                  <a:lnTo>
                    <a:pt x="6459" y="1292"/>
                  </a:lnTo>
                  <a:cubicBezTo>
                    <a:pt x="6490" y="1418"/>
                    <a:pt x="6585" y="1544"/>
                    <a:pt x="6742" y="1576"/>
                  </a:cubicBezTo>
                  <a:cubicBezTo>
                    <a:pt x="7372" y="1702"/>
                    <a:pt x="7908" y="1922"/>
                    <a:pt x="8444" y="2300"/>
                  </a:cubicBezTo>
                  <a:cubicBezTo>
                    <a:pt x="8491" y="2332"/>
                    <a:pt x="8546" y="2347"/>
                    <a:pt x="8605" y="2347"/>
                  </a:cubicBezTo>
                  <a:cubicBezTo>
                    <a:pt x="8664" y="2347"/>
                    <a:pt x="8727" y="2332"/>
                    <a:pt x="8790" y="2300"/>
                  </a:cubicBezTo>
                  <a:lnTo>
                    <a:pt x="9231" y="2017"/>
                  </a:lnTo>
                  <a:lnTo>
                    <a:pt x="9798" y="2584"/>
                  </a:lnTo>
                  <a:lnTo>
                    <a:pt x="9546" y="3025"/>
                  </a:lnTo>
                  <a:cubicBezTo>
                    <a:pt x="9452" y="3151"/>
                    <a:pt x="9452" y="3308"/>
                    <a:pt x="9546" y="3371"/>
                  </a:cubicBezTo>
                  <a:cubicBezTo>
                    <a:pt x="9893" y="3907"/>
                    <a:pt x="10113" y="4505"/>
                    <a:pt x="10239" y="5073"/>
                  </a:cubicBezTo>
                  <a:cubicBezTo>
                    <a:pt x="10271" y="5199"/>
                    <a:pt x="10365" y="5325"/>
                    <a:pt x="10523" y="5356"/>
                  </a:cubicBezTo>
                  <a:lnTo>
                    <a:pt x="11058" y="5482"/>
                  </a:lnTo>
                  <a:lnTo>
                    <a:pt x="11058" y="6301"/>
                  </a:lnTo>
                  <a:lnTo>
                    <a:pt x="10523" y="6427"/>
                  </a:lnTo>
                  <a:cubicBezTo>
                    <a:pt x="10397" y="6459"/>
                    <a:pt x="10271" y="6553"/>
                    <a:pt x="10239" y="6711"/>
                  </a:cubicBezTo>
                  <a:cubicBezTo>
                    <a:pt x="10113" y="7309"/>
                    <a:pt x="9893" y="7877"/>
                    <a:pt x="9546" y="8381"/>
                  </a:cubicBezTo>
                  <a:cubicBezTo>
                    <a:pt x="9452" y="8507"/>
                    <a:pt x="9452" y="8633"/>
                    <a:pt x="9546" y="8759"/>
                  </a:cubicBezTo>
                  <a:lnTo>
                    <a:pt x="9798" y="9168"/>
                  </a:lnTo>
                  <a:lnTo>
                    <a:pt x="9231" y="9767"/>
                  </a:lnTo>
                  <a:lnTo>
                    <a:pt x="8790" y="9483"/>
                  </a:lnTo>
                  <a:cubicBezTo>
                    <a:pt x="8727" y="9452"/>
                    <a:pt x="8656" y="9436"/>
                    <a:pt x="8593" y="9436"/>
                  </a:cubicBezTo>
                  <a:cubicBezTo>
                    <a:pt x="8530" y="9436"/>
                    <a:pt x="8475" y="9452"/>
                    <a:pt x="8444" y="9483"/>
                  </a:cubicBezTo>
                  <a:cubicBezTo>
                    <a:pt x="7908" y="9861"/>
                    <a:pt x="7341" y="10082"/>
                    <a:pt x="6742" y="10208"/>
                  </a:cubicBezTo>
                  <a:cubicBezTo>
                    <a:pt x="6616" y="10239"/>
                    <a:pt x="6490" y="10334"/>
                    <a:pt x="6459" y="10428"/>
                  </a:cubicBezTo>
                  <a:lnTo>
                    <a:pt x="6333" y="10964"/>
                  </a:lnTo>
                  <a:lnTo>
                    <a:pt x="5514" y="10964"/>
                  </a:lnTo>
                  <a:lnTo>
                    <a:pt x="5388" y="10428"/>
                  </a:lnTo>
                  <a:cubicBezTo>
                    <a:pt x="5356" y="10334"/>
                    <a:pt x="5230" y="10208"/>
                    <a:pt x="5136" y="10208"/>
                  </a:cubicBezTo>
                  <a:cubicBezTo>
                    <a:pt x="4505" y="10082"/>
                    <a:pt x="3938" y="9861"/>
                    <a:pt x="3434" y="9483"/>
                  </a:cubicBezTo>
                  <a:cubicBezTo>
                    <a:pt x="3371" y="9452"/>
                    <a:pt x="3308" y="9436"/>
                    <a:pt x="3249" y="9436"/>
                  </a:cubicBezTo>
                  <a:cubicBezTo>
                    <a:pt x="3190" y="9436"/>
                    <a:pt x="3135" y="9452"/>
                    <a:pt x="3088" y="9483"/>
                  </a:cubicBezTo>
                  <a:lnTo>
                    <a:pt x="2647" y="9767"/>
                  </a:lnTo>
                  <a:lnTo>
                    <a:pt x="2048" y="9168"/>
                  </a:lnTo>
                  <a:lnTo>
                    <a:pt x="2332" y="8759"/>
                  </a:lnTo>
                  <a:cubicBezTo>
                    <a:pt x="2395" y="8633"/>
                    <a:pt x="2395" y="8475"/>
                    <a:pt x="2332" y="8381"/>
                  </a:cubicBezTo>
                  <a:cubicBezTo>
                    <a:pt x="1985" y="7877"/>
                    <a:pt x="1733" y="7278"/>
                    <a:pt x="1607" y="6711"/>
                  </a:cubicBezTo>
                  <a:cubicBezTo>
                    <a:pt x="1575" y="6585"/>
                    <a:pt x="1512" y="6459"/>
                    <a:pt x="1386" y="6427"/>
                  </a:cubicBezTo>
                  <a:lnTo>
                    <a:pt x="882" y="6301"/>
                  </a:lnTo>
                  <a:lnTo>
                    <a:pt x="882" y="5482"/>
                  </a:lnTo>
                  <a:lnTo>
                    <a:pt x="1386" y="5356"/>
                  </a:lnTo>
                  <a:cubicBezTo>
                    <a:pt x="1512" y="5325"/>
                    <a:pt x="1607" y="5199"/>
                    <a:pt x="1607" y="5073"/>
                  </a:cubicBezTo>
                  <a:cubicBezTo>
                    <a:pt x="1733" y="4442"/>
                    <a:pt x="1985" y="3907"/>
                    <a:pt x="2332" y="3371"/>
                  </a:cubicBezTo>
                  <a:cubicBezTo>
                    <a:pt x="2395" y="3277"/>
                    <a:pt x="2395" y="3151"/>
                    <a:pt x="2332" y="3025"/>
                  </a:cubicBezTo>
                  <a:lnTo>
                    <a:pt x="2048" y="2584"/>
                  </a:lnTo>
                  <a:lnTo>
                    <a:pt x="2647" y="2017"/>
                  </a:lnTo>
                  <a:lnTo>
                    <a:pt x="3088" y="2300"/>
                  </a:lnTo>
                  <a:cubicBezTo>
                    <a:pt x="3135" y="2332"/>
                    <a:pt x="3198" y="2347"/>
                    <a:pt x="3261" y="2347"/>
                  </a:cubicBezTo>
                  <a:cubicBezTo>
                    <a:pt x="3324" y="2347"/>
                    <a:pt x="3387" y="2332"/>
                    <a:pt x="3434" y="2300"/>
                  </a:cubicBezTo>
                  <a:cubicBezTo>
                    <a:pt x="3938" y="1922"/>
                    <a:pt x="4537" y="1702"/>
                    <a:pt x="5136" y="1576"/>
                  </a:cubicBezTo>
                  <a:cubicBezTo>
                    <a:pt x="5230" y="1544"/>
                    <a:pt x="5356" y="1450"/>
                    <a:pt x="5388" y="1292"/>
                  </a:cubicBezTo>
                  <a:lnTo>
                    <a:pt x="5514" y="756"/>
                  </a:lnTo>
                  <a:close/>
                  <a:moveTo>
                    <a:pt x="5167" y="0"/>
                  </a:moveTo>
                  <a:cubicBezTo>
                    <a:pt x="5009" y="0"/>
                    <a:pt x="4852" y="126"/>
                    <a:pt x="4852" y="284"/>
                  </a:cubicBezTo>
                  <a:lnTo>
                    <a:pt x="4694" y="882"/>
                  </a:lnTo>
                  <a:cubicBezTo>
                    <a:pt x="4127" y="977"/>
                    <a:pt x="3623" y="1229"/>
                    <a:pt x="3119" y="1513"/>
                  </a:cubicBezTo>
                  <a:lnTo>
                    <a:pt x="2615" y="1197"/>
                  </a:lnTo>
                  <a:cubicBezTo>
                    <a:pt x="2557" y="1154"/>
                    <a:pt x="2485" y="1130"/>
                    <a:pt x="2412" y="1130"/>
                  </a:cubicBezTo>
                  <a:cubicBezTo>
                    <a:pt x="2327" y="1130"/>
                    <a:pt x="2242" y="1161"/>
                    <a:pt x="2174" y="1229"/>
                  </a:cubicBezTo>
                  <a:lnTo>
                    <a:pt x="1197" y="2206"/>
                  </a:lnTo>
                  <a:cubicBezTo>
                    <a:pt x="1071" y="2332"/>
                    <a:pt x="1071" y="2489"/>
                    <a:pt x="1134" y="2647"/>
                  </a:cubicBezTo>
                  <a:lnTo>
                    <a:pt x="1449" y="3151"/>
                  </a:lnTo>
                  <a:cubicBezTo>
                    <a:pt x="1134" y="3623"/>
                    <a:pt x="945" y="4159"/>
                    <a:pt x="819" y="4726"/>
                  </a:cubicBezTo>
                  <a:lnTo>
                    <a:pt x="284" y="4884"/>
                  </a:lnTo>
                  <a:cubicBezTo>
                    <a:pt x="126" y="4915"/>
                    <a:pt x="0" y="5041"/>
                    <a:pt x="0" y="5199"/>
                  </a:cubicBezTo>
                  <a:lnTo>
                    <a:pt x="0" y="6585"/>
                  </a:lnTo>
                  <a:cubicBezTo>
                    <a:pt x="0" y="6742"/>
                    <a:pt x="126" y="6868"/>
                    <a:pt x="284" y="6900"/>
                  </a:cubicBezTo>
                  <a:lnTo>
                    <a:pt x="819" y="7057"/>
                  </a:lnTo>
                  <a:cubicBezTo>
                    <a:pt x="945" y="7593"/>
                    <a:pt x="1197" y="8129"/>
                    <a:pt x="1449" y="8633"/>
                  </a:cubicBezTo>
                  <a:lnTo>
                    <a:pt x="1134" y="9137"/>
                  </a:lnTo>
                  <a:cubicBezTo>
                    <a:pt x="1071" y="9263"/>
                    <a:pt x="1071" y="9452"/>
                    <a:pt x="1197" y="9578"/>
                  </a:cubicBezTo>
                  <a:lnTo>
                    <a:pt x="2174" y="10554"/>
                  </a:lnTo>
                  <a:cubicBezTo>
                    <a:pt x="2242" y="10622"/>
                    <a:pt x="2318" y="10653"/>
                    <a:pt x="2399" y="10653"/>
                  </a:cubicBezTo>
                  <a:cubicBezTo>
                    <a:pt x="2469" y="10653"/>
                    <a:pt x="2542" y="10630"/>
                    <a:pt x="2615" y="10586"/>
                  </a:cubicBezTo>
                  <a:lnTo>
                    <a:pt x="3119" y="10271"/>
                  </a:lnTo>
                  <a:cubicBezTo>
                    <a:pt x="3592" y="10586"/>
                    <a:pt x="4127" y="10806"/>
                    <a:pt x="4694" y="10901"/>
                  </a:cubicBezTo>
                  <a:lnTo>
                    <a:pt x="4852" y="11468"/>
                  </a:lnTo>
                  <a:cubicBezTo>
                    <a:pt x="4883" y="11626"/>
                    <a:pt x="5009" y="11752"/>
                    <a:pt x="5167" y="11752"/>
                  </a:cubicBezTo>
                  <a:lnTo>
                    <a:pt x="6553" y="11752"/>
                  </a:lnTo>
                  <a:cubicBezTo>
                    <a:pt x="6711" y="11752"/>
                    <a:pt x="6805" y="11626"/>
                    <a:pt x="6868" y="11468"/>
                  </a:cubicBezTo>
                  <a:lnTo>
                    <a:pt x="7026" y="10901"/>
                  </a:lnTo>
                  <a:cubicBezTo>
                    <a:pt x="7561" y="10806"/>
                    <a:pt x="8065" y="10554"/>
                    <a:pt x="8601" y="10271"/>
                  </a:cubicBezTo>
                  <a:lnTo>
                    <a:pt x="9105" y="10586"/>
                  </a:lnTo>
                  <a:cubicBezTo>
                    <a:pt x="9164" y="10630"/>
                    <a:pt x="9236" y="10653"/>
                    <a:pt x="9309" y="10653"/>
                  </a:cubicBezTo>
                  <a:cubicBezTo>
                    <a:pt x="9393" y="10653"/>
                    <a:pt x="9479" y="10622"/>
                    <a:pt x="9546" y="10554"/>
                  </a:cubicBezTo>
                  <a:lnTo>
                    <a:pt x="10523" y="9578"/>
                  </a:lnTo>
                  <a:cubicBezTo>
                    <a:pt x="10649" y="9452"/>
                    <a:pt x="10649" y="9294"/>
                    <a:pt x="10554" y="9137"/>
                  </a:cubicBezTo>
                  <a:lnTo>
                    <a:pt x="10239" y="8633"/>
                  </a:lnTo>
                  <a:cubicBezTo>
                    <a:pt x="10554" y="8160"/>
                    <a:pt x="10743" y="7656"/>
                    <a:pt x="10869" y="7057"/>
                  </a:cubicBezTo>
                  <a:lnTo>
                    <a:pt x="11468" y="6900"/>
                  </a:lnTo>
                  <a:cubicBezTo>
                    <a:pt x="11626" y="6868"/>
                    <a:pt x="11752" y="6742"/>
                    <a:pt x="11752" y="6585"/>
                  </a:cubicBezTo>
                  <a:lnTo>
                    <a:pt x="11752" y="5199"/>
                  </a:lnTo>
                  <a:cubicBezTo>
                    <a:pt x="11752" y="5041"/>
                    <a:pt x="11626" y="4915"/>
                    <a:pt x="11468" y="4884"/>
                  </a:cubicBezTo>
                  <a:lnTo>
                    <a:pt x="10869" y="4726"/>
                  </a:lnTo>
                  <a:cubicBezTo>
                    <a:pt x="10743" y="4159"/>
                    <a:pt x="10523" y="3655"/>
                    <a:pt x="10239" y="3151"/>
                  </a:cubicBezTo>
                  <a:lnTo>
                    <a:pt x="10554" y="2647"/>
                  </a:lnTo>
                  <a:cubicBezTo>
                    <a:pt x="10649" y="2521"/>
                    <a:pt x="10649" y="2332"/>
                    <a:pt x="10523" y="2206"/>
                  </a:cubicBezTo>
                  <a:lnTo>
                    <a:pt x="9546" y="1229"/>
                  </a:lnTo>
                  <a:cubicBezTo>
                    <a:pt x="9479" y="1161"/>
                    <a:pt x="9402" y="1130"/>
                    <a:pt x="9321" y="1130"/>
                  </a:cubicBezTo>
                  <a:cubicBezTo>
                    <a:pt x="9251" y="1130"/>
                    <a:pt x="9178" y="1154"/>
                    <a:pt x="9105" y="1197"/>
                  </a:cubicBezTo>
                  <a:lnTo>
                    <a:pt x="8601" y="1513"/>
                  </a:lnTo>
                  <a:cubicBezTo>
                    <a:pt x="8128" y="1197"/>
                    <a:pt x="7593" y="977"/>
                    <a:pt x="7026" y="882"/>
                  </a:cubicBezTo>
                  <a:lnTo>
                    <a:pt x="6868" y="284"/>
                  </a:lnTo>
                  <a:cubicBezTo>
                    <a:pt x="6805" y="126"/>
                    <a:pt x="6711" y="0"/>
                    <a:pt x="6553" y="0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35"/>
            <p:cNvSpPr/>
            <p:nvPr/>
          </p:nvSpPr>
          <p:spPr>
            <a:xfrm>
              <a:off x="-4521500" y="2099400"/>
              <a:ext cx="189050" cy="188275"/>
            </a:xfrm>
            <a:custGeom>
              <a:rect b="b" l="l" r="r" t="t"/>
              <a:pathLst>
                <a:path extrusionOk="0" h="7531" w="7562">
                  <a:moveTo>
                    <a:pt x="3750" y="662"/>
                  </a:moveTo>
                  <a:cubicBezTo>
                    <a:pt x="5451" y="662"/>
                    <a:pt x="6837" y="2017"/>
                    <a:pt x="6837" y="3718"/>
                  </a:cubicBezTo>
                  <a:cubicBezTo>
                    <a:pt x="6869" y="5104"/>
                    <a:pt x="6049" y="6239"/>
                    <a:pt x="4821" y="6648"/>
                  </a:cubicBezTo>
                  <a:lnTo>
                    <a:pt x="4821" y="5892"/>
                  </a:lnTo>
                  <a:cubicBezTo>
                    <a:pt x="5640" y="5514"/>
                    <a:pt x="6207" y="4663"/>
                    <a:pt x="6207" y="3718"/>
                  </a:cubicBezTo>
                  <a:cubicBezTo>
                    <a:pt x="6207" y="2710"/>
                    <a:pt x="5577" y="1796"/>
                    <a:pt x="4569" y="1481"/>
                  </a:cubicBezTo>
                  <a:cubicBezTo>
                    <a:pt x="4535" y="1472"/>
                    <a:pt x="4501" y="1467"/>
                    <a:pt x="4468" y="1467"/>
                  </a:cubicBezTo>
                  <a:cubicBezTo>
                    <a:pt x="4278" y="1467"/>
                    <a:pt x="4096" y="1609"/>
                    <a:pt x="4096" y="1796"/>
                  </a:cubicBezTo>
                  <a:lnTo>
                    <a:pt x="4096" y="3372"/>
                  </a:lnTo>
                  <a:lnTo>
                    <a:pt x="3435" y="3372"/>
                  </a:lnTo>
                  <a:lnTo>
                    <a:pt x="3435" y="1796"/>
                  </a:lnTo>
                  <a:cubicBezTo>
                    <a:pt x="3435" y="1609"/>
                    <a:pt x="3276" y="1467"/>
                    <a:pt x="3073" y="1467"/>
                  </a:cubicBezTo>
                  <a:cubicBezTo>
                    <a:pt x="3037" y="1467"/>
                    <a:pt x="3000" y="1472"/>
                    <a:pt x="2962" y="1481"/>
                  </a:cubicBezTo>
                  <a:cubicBezTo>
                    <a:pt x="2017" y="1828"/>
                    <a:pt x="1355" y="2742"/>
                    <a:pt x="1355" y="3718"/>
                  </a:cubicBezTo>
                  <a:cubicBezTo>
                    <a:pt x="1355" y="4663"/>
                    <a:pt x="1891" y="5514"/>
                    <a:pt x="2741" y="5892"/>
                  </a:cubicBezTo>
                  <a:lnTo>
                    <a:pt x="2741" y="6648"/>
                  </a:lnTo>
                  <a:cubicBezTo>
                    <a:pt x="1544" y="6207"/>
                    <a:pt x="694" y="5073"/>
                    <a:pt x="694" y="3718"/>
                  </a:cubicBezTo>
                  <a:cubicBezTo>
                    <a:pt x="694" y="2017"/>
                    <a:pt x="2048" y="662"/>
                    <a:pt x="3750" y="662"/>
                  </a:cubicBezTo>
                  <a:close/>
                  <a:moveTo>
                    <a:pt x="4852" y="2363"/>
                  </a:moveTo>
                  <a:cubicBezTo>
                    <a:pt x="5293" y="2679"/>
                    <a:pt x="5514" y="3183"/>
                    <a:pt x="5514" y="3718"/>
                  </a:cubicBezTo>
                  <a:cubicBezTo>
                    <a:pt x="5514" y="4443"/>
                    <a:pt x="5041" y="5104"/>
                    <a:pt x="4380" y="5356"/>
                  </a:cubicBezTo>
                  <a:cubicBezTo>
                    <a:pt x="4254" y="5388"/>
                    <a:pt x="4159" y="5545"/>
                    <a:pt x="4159" y="5671"/>
                  </a:cubicBezTo>
                  <a:lnTo>
                    <a:pt x="4159" y="6806"/>
                  </a:lnTo>
                  <a:lnTo>
                    <a:pt x="3781" y="6806"/>
                  </a:lnTo>
                  <a:cubicBezTo>
                    <a:pt x="3734" y="6821"/>
                    <a:pt x="3679" y="6829"/>
                    <a:pt x="3624" y="6829"/>
                  </a:cubicBezTo>
                  <a:cubicBezTo>
                    <a:pt x="3568" y="6829"/>
                    <a:pt x="3513" y="6821"/>
                    <a:pt x="3466" y="6806"/>
                  </a:cubicBezTo>
                  <a:lnTo>
                    <a:pt x="3466" y="5671"/>
                  </a:lnTo>
                  <a:cubicBezTo>
                    <a:pt x="3466" y="5514"/>
                    <a:pt x="3403" y="5388"/>
                    <a:pt x="3246" y="5356"/>
                  </a:cubicBezTo>
                  <a:cubicBezTo>
                    <a:pt x="2584" y="5104"/>
                    <a:pt x="2111" y="4443"/>
                    <a:pt x="2111" y="3718"/>
                  </a:cubicBezTo>
                  <a:cubicBezTo>
                    <a:pt x="2111" y="3183"/>
                    <a:pt x="2363" y="2679"/>
                    <a:pt x="2773" y="2363"/>
                  </a:cubicBezTo>
                  <a:lnTo>
                    <a:pt x="2773" y="3718"/>
                  </a:lnTo>
                  <a:cubicBezTo>
                    <a:pt x="2773" y="3939"/>
                    <a:pt x="2930" y="4096"/>
                    <a:pt x="3120" y="4096"/>
                  </a:cubicBezTo>
                  <a:lnTo>
                    <a:pt x="4506" y="4096"/>
                  </a:lnTo>
                  <a:cubicBezTo>
                    <a:pt x="4695" y="4096"/>
                    <a:pt x="4852" y="3939"/>
                    <a:pt x="4852" y="3718"/>
                  </a:cubicBezTo>
                  <a:lnTo>
                    <a:pt x="4852" y="2363"/>
                  </a:lnTo>
                  <a:close/>
                  <a:moveTo>
                    <a:pt x="3781" y="1"/>
                  </a:moveTo>
                  <a:cubicBezTo>
                    <a:pt x="1702" y="1"/>
                    <a:pt x="1" y="1670"/>
                    <a:pt x="1" y="3781"/>
                  </a:cubicBezTo>
                  <a:cubicBezTo>
                    <a:pt x="1" y="5861"/>
                    <a:pt x="1702" y="7530"/>
                    <a:pt x="3781" y="7530"/>
                  </a:cubicBezTo>
                  <a:cubicBezTo>
                    <a:pt x="5892" y="7530"/>
                    <a:pt x="7562" y="5861"/>
                    <a:pt x="7562" y="3781"/>
                  </a:cubicBezTo>
                  <a:cubicBezTo>
                    <a:pt x="7562" y="1670"/>
                    <a:pt x="5892" y="1"/>
                    <a:pt x="3781" y="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63" name="Google Shape;563;p35"/>
          <p:cNvCxnSpPr/>
          <p:nvPr/>
        </p:nvCxnSpPr>
        <p:spPr>
          <a:xfrm>
            <a:off x="4686325" y="1335675"/>
            <a:ext cx="0" cy="254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6"/>
          <p:cNvSpPr txBox="1"/>
          <p:nvPr>
            <p:ph idx="1" type="subTitle"/>
          </p:nvPr>
        </p:nvSpPr>
        <p:spPr>
          <a:xfrm flipH="1">
            <a:off x="2432500" y="1797300"/>
            <a:ext cx="4278900" cy="162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“</a:t>
            </a:r>
            <a:r>
              <a:rPr lang="es" sz="1400">
                <a:solidFill>
                  <a:srgbClr val="FFFFFF"/>
                </a:solidFill>
              </a:rPr>
              <a:t>Le but est</a:t>
            </a:r>
            <a:r>
              <a:rPr lang="es" sz="1400">
                <a:solidFill>
                  <a:srgbClr val="FFFFFF"/>
                </a:solidFill>
              </a:rPr>
              <a:t> d’analyser les besoins de l’entreprise et les processus existant pour inscrire l’ERP dans une continuité et non dans une transformation</a:t>
            </a:r>
            <a:r>
              <a:rPr lang="es"/>
              <a:t>.”</a:t>
            </a:r>
            <a:endParaRPr/>
          </a:p>
        </p:txBody>
      </p:sp>
      <p:sp>
        <p:nvSpPr>
          <p:cNvPr id="569" name="Google Shape;569;p36"/>
          <p:cNvSpPr txBox="1"/>
          <p:nvPr>
            <p:ph type="ctrTitle"/>
          </p:nvPr>
        </p:nvSpPr>
        <p:spPr>
          <a:xfrm>
            <a:off x="2788350" y="3170250"/>
            <a:ext cx="3567300" cy="3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— </a:t>
            </a:r>
            <a:r>
              <a:rPr lang="es"/>
              <a:t>ARNAUD FOUILLARD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D6B6">
                <a:alpha val="70588"/>
              </a:srgbClr>
            </a:gs>
            <a:gs pos="100000">
              <a:srgbClr val="7337D4"/>
            </a:gs>
          </a:gsLst>
          <a:lin ang="0" scaled="0"/>
        </a:gra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7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LES QUESTIONS QUE L’ON DOIT SE POSER (</a:t>
            </a:r>
            <a:r>
              <a:rPr lang="es"/>
              <a:t>DÉCRIRE</a:t>
            </a:r>
            <a:r>
              <a:rPr lang="es"/>
              <a:t> LE </a:t>
            </a:r>
            <a:r>
              <a:rPr lang="es"/>
              <a:t>MÉTIER</a:t>
            </a:r>
            <a:r>
              <a:rPr lang="es"/>
              <a:t>)</a:t>
            </a:r>
            <a:endParaRPr/>
          </a:p>
        </p:txBody>
      </p:sp>
      <p:sp>
        <p:nvSpPr>
          <p:cNvPr id="575" name="Google Shape;575;p37"/>
          <p:cNvSpPr/>
          <p:nvPr/>
        </p:nvSpPr>
        <p:spPr>
          <a:xfrm>
            <a:off x="1134050" y="1454975"/>
            <a:ext cx="2165400" cy="6054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7"/>
          <p:cNvSpPr/>
          <p:nvPr/>
        </p:nvSpPr>
        <p:spPr>
          <a:xfrm>
            <a:off x="3489250" y="1454975"/>
            <a:ext cx="2165400" cy="6054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37"/>
          <p:cNvSpPr/>
          <p:nvPr/>
        </p:nvSpPr>
        <p:spPr>
          <a:xfrm>
            <a:off x="5844450" y="1454970"/>
            <a:ext cx="2165400" cy="605400"/>
          </a:xfrm>
          <a:prstGeom prst="rect">
            <a:avLst/>
          </a:prstGeom>
          <a:solidFill>
            <a:srgbClr val="E613D5">
              <a:alpha val="35380"/>
            </a:srgbClr>
          </a:solidFill>
          <a:ln cap="flat" cmpd="sng" w="19050">
            <a:solidFill>
              <a:srgbClr val="E613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7"/>
          <p:cNvSpPr/>
          <p:nvPr/>
        </p:nvSpPr>
        <p:spPr>
          <a:xfrm>
            <a:off x="5844450" y="2229845"/>
            <a:ext cx="2165400" cy="6054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37"/>
          <p:cNvSpPr txBox="1"/>
          <p:nvPr/>
        </p:nvSpPr>
        <p:spPr>
          <a:xfrm>
            <a:off x="1340002" y="1533473"/>
            <a:ext cx="17535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Quels sont les processus clés de votre entreprise ?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580" name="Google Shape;580;p37"/>
          <p:cNvSpPr txBox="1"/>
          <p:nvPr/>
        </p:nvSpPr>
        <p:spPr>
          <a:xfrm>
            <a:off x="3695199" y="1533473"/>
            <a:ext cx="17535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Quelles sont les particularités de votre secteur d’activité ? 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581" name="Google Shape;581;p37"/>
          <p:cNvSpPr txBox="1"/>
          <p:nvPr/>
        </p:nvSpPr>
        <p:spPr>
          <a:xfrm>
            <a:off x="5908800" y="1533475"/>
            <a:ext cx="20367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Avez-vous plusieurs sites interconnectés, y compris à l’international ? </a:t>
            </a:r>
            <a:endParaRPr sz="10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582" name="Google Shape;582;p37"/>
          <p:cNvSpPr txBox="1"/>
          <p:nvPr/>
        </p:nvSpPr>
        <p:spPr>
          <a:xfrm>
            <a:off x="6050399" y="2308338"/>
            <a:ext cx="17535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Quelles sont les spécificités de vos clients et fournisseurs ?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583" name="Google Shape;583;p37"/>
          <p:cNvSpPr/>
          <p:nvPr/>
        </p:nvSpPr>
        <p:spPr>
          <a:xfrm>
            <a:off x="3489250" y="2229850"/>
            <a:ext cx="2165400" cy="6054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7"/>
          <p:cNvSpPr txBox="1"/>
          <p:nvPr/>
        </p:nvSpPr>
        <p:spPr>
          <a:xfrm>
            <a:off x="3695202" y="2308348"/>
            <a:ext cx="17535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Vous permet-t-elle d’évoluer sereinement ? 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85" name="Google Shape;585;p37"/>
          <p:cNvSpPr/>
          <p:nvPr/>
        </p:nvSpPr>
        <p:spPr>
          <a:xfrm>
            <a:off x="1134050" y="2229850"/>
            <a:ext cx="2165400" cy="605400"/>
          </a:xfrm>
          <a:prstGeom prst="rect">
            <a:avLst/>
          </a:prstGeom>
          <a:solidFill>
            <a:srgbClr val="00FFFF">
              <a:alpha val="45380"/>
            </a:srgbClr>
          </a:solidFill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7"/>
          <p:cNvSpPr txBox="1"/>
          <p:nvPr/>
        </p:nvSpPr>
        <p:spPr>
          <a:xfrm>
            <a:off x="1339999" y="2308348"/>
            <a:ext cx="17535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Quelle est votre architecture informatique aujourd’hui ?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587" name="Google Shape;587;p37"/>
          <p:cNvSpPr/>
          <p:nvPr/>
        </p:nvSpPr>
        <p:spPr>
          <a:xfrm>
            <a:off x="1134050" y="3083120"/>
            <a:ext cx="2165400" cy="605400"/>
          </a:xfrm>
          <a:prstGeom prst="rect">
            <a:avLst/>
          </a:prstGeom>
          <a:solidFill>
            <a:srgbClr val="E613D5">
              <a:alpha val="35380"/>
            </a:srgbClr>
          </a:solidFill>
          <a:ln cap="flat" cmpd="sng" w="19050">
            <a:solidFill>
              <a:srgbClr val="E613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37"/>
          <p:cNvSpPr txBox="1"/>
          <p:nvPr/>
        </p:nvSpPr>
        <p:spPr>
          <a:xfrm>
            <a:off x="1262750" y="3122425"/>
            <a:ext cx="20367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Vos systèmes de planification vous apportent- ils toute la visibilité nécessaire? </a:t>
            </a:r>
            <a:endParaRPr sz="10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589" name="Google Shape;589;p37"/>
          <p:cNvSpPr/>
          <p:nvPr/>
        </p:nvSpPr>
        <p:spPr>
          <a:xfrm>
            <a:off x="3489250" y="3083120"/>
            <a:ext cx="2165400" cy="605400"/>
          </a:xfrm>
          <a:prstGeom prst="rect">
            <a:avLst/>
          </a:prstGeom>
          <a:solidFill>
            <a:srgbClr val="10D6B6">
              <a:alpha val="70590"/>
            </a:srgbClr>
          </a:solidFill>
          <a:ln cap="flat" cmpd="sng" w="9525">
            <a:solidFill>
              <a:srgbClr val="11E4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37"/>
          <p:cNvSpPr txBox="1"/>
          <p:nvPr/>
        </p:nvSpPr>
        <p:spPr>
          <a:xfrm>
            <a:off x="3658438" y="3161625"/>
            <a:ext cx="18270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0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Disposez-vous de tous les indicateurs pour suivre votre performance ?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8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PRÉPARATION</a:t>
            </a:r>
            <a:r>
              <a:rPr lang="es"/>
              <a:t> ET CONSTRUCTION DE LA </a:t>
            </a:r>
            <a:r>
              <a:rPr lang="es"/>
              <a:t>RÉALISATION</a:t>
            </a:r>
            <a:endParaRPr/>
          </a:p>
        </p:txBody>
      </p:sp>
      <p:sp>
        <p:nvSpPr>
          <p:cNvPr id="596" name="Google Shape;596;p38"/>
          <p:cNvSpPr/>
          <p:nvPr/>
        </p:nvSpPr>
        <p:spPr>
          <a:xfrm>
            <a:off x="4422587" y="2095271"/>
            <a:ext cx="298872" cy="297071"/>
          </a:xfrm>
          <a:custGeom>
            <a:rect b="b" l="l" r="r" t="t"/>
            <a:pathLst>
              <a:path extrusionOk="0" h="11713" w="11784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7" name="Google Shape;597;p38"/>
          <p:cNvGrpSpPr/>
          <p:nvPr/>
        </p:nvGrpSpPr>
        <p:grpSpPr>
          <a:xfrm>
            <a:off x="4023800" y="1695640"/>
            <a:ext cx="1096460" cy="1096300"/>
            <a:chOff x="2543222" y="2802319"/>
            <a:chExt cx="492172" cy="492122"/>
          </a:xfrm>
        </p:grpSpPr>
        <p:sp>
          <p:nvSpPr>
            <p:cNvPr id="598" name="Google Shape;598;p38"/>
            <p:cNvSpPr/>
            <p:nvPr/>
          </p:nvSpPr>
          <p:spPr>
            <a:xfrm>
              <a:off x="2712955" y="2802319"/>
              <a:ext cx="151969" cy="43028"/>
            </a:xfrm>
            <a:custGeom>
              <a:rect b="b" l="l" r="r" t="t"/>
              <a:pathLst>
                <a:path extrusionOk="0" h="2668" w="9423">
                  <a:moveTo>
                    <a:pt x="4725" y="0"/>
                  </a:moveTo>
                  <a:cubicBezTo>
                    <a:pt x="3131" y="0"/>
                    <a:pt x="1537" y="250"/>
                    <a:pt x="0" y="750"/>
                  </a:cubicBezTo>
                  <a:lnTo>
                    <a:pt x="620" y="2667"/>
                  </a:lnTo>
                  <a:cubicBezTo>
                    <a:pt x="1920" y="2253"/>
                    <a:pt x="3274" y="2024"/>
                    <a:pt x="4629" y="2024"/>
                  </a:cubicBezTo>
                  <a:cubicBezTo>
                    <a:pt x="4662" y="2024"/>
                    <a:pt x="4696" y="2024"/>
                    <a:pt x="4729" y="2024"/>
                  </a:cubicBezTo>
                  <a:cubicBezTo>
                    <a:pt x="4764" y="2024"/>
                    <a:pt x="4798" y="2024"/>
                    <a:pt x="4833" y="2024"/>
                  </a:cubicBezTo>
                  <a:cubicBezTo>
                    <a:pt x="6186" y="2024"/>
                    <a:pt x="7516" y="2242"/>
                    <a:pt x="8803" y="2656"/>
                  </a:cubicBezTo>
                  <a:lnTo>
                    <a:pt x="9423" y="739"/>
                  </a:lnTo>
                  <a:cubicBezTo>
                    <a:pt x="7895" y="247"/>
                    <a:pt x="6310" y="0"/>
                    <a:pt x="4725" y="0"/>
                  </a:cubicBez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2854917" y="2814237"/>
              <a:ext cx="133278" cy="108667"/>
            </a:xfrm>
            <a:custGeom>
              <a:rect b="b" l="l" r="r" t="t"/>
              <a:pathLst>
                <a:path extrusionOk="0" h="6738" w="8264">
                  <a:moveTo>
                    <a:pt x="631" y="0"/>
                  </a:moveTo>
                  <a:lnTo>
                    <a:pt x="0" y="1928"/>
                  </a:lnTo>
                  <a:cubicBezTo>
                    <a:pt x="2663" y="2789"/>
                    <a:pt x="4981" y="4465"/>
                    <a:pt x="6634" y="6737"/>
                  </a:cubicBezTo>
                  <a:lnTo>
                    <a:pt x="8264" y="5544"/>
                  </a:lnTo>
                  <a:cubicBezTo>
                    <a:pt x="6370" y="2938"/>
                    <a:pt x="3696" y="999"/>
                    <a:pt x="631" y="0"/>
                  </a:cubicBez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2961901" y="3048363"/>
              <a:ext cx="73493" cy="144760"/>
            </a:xfrm>
            <a:custGeom>
              <a:rect b="b" l="l" r="r" t="t"/>
              <a:pathLst>
                <a:path extrusionOk="0" h="8976" w="4557">
                  <a:moveTo>
                    <a:pt x="2537" y="1"/>
                  </a:moveTo>
                  <a:cubicBezTo>
                    <a:pt x="2537" y="2801"/>
                    <a:pt x="1653" y="5533"/>
                    <a:pt x="0" y="7794"/>
                  </a:cubicBezTo>
                  <a:lnTo>
                    <a:pt x="1630" y="8976"/>
                  </a:lnTo>
                  <a:cubicBezTo>
                    <a:pt x="3535" y="6371"/>
                    <a:pt x="4557" y="3226"/>
                    <a:pt x="4557" y="1"/>
                  </a:cubicBez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2590054" y="2814414"/>
              <a:ext cx="132907" cy="108667"/>
            </a:xfrm>
            <a:custGeom>
              <a:rect b="b" l="l" r="r" t="t"/>
              <a:pathLst>
                <a:path extrusionOk="0" h="6738" w="8241">
                  <a:moveTo>
                    <a:pt x="7621" y="0"/>
                  </a:moveTo>
                  <a:cubicBezTo>
                    <a:pt x="4557" y="1010"/>
                    <a:pt x="1894" y="2950"/>
                    <a:pt x="0" y="5555"/>
                  </a:cubicBezTo>
                  <a:lnTo>
                    <a:pt x="1630" y="6738"/>
                  </a:lnTo>
                  <a:cubicBezTo>
                    <a:pt x="3271" y="4477"/>
                    <a:pt x="5590" y="2789"/>
                    <a:pt x="8241" y="1929"/>
                  </a:cubicBezTo>
                  <a:lnTo>
                    <a:pt x="7621" y="0"/>
                  </a:ln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2" name="Google Shape;602;p38"/>
            <p:cNvSpPr/>
            <p:nvPr/>
          </p:nvSpPr>
          <p:spPr>
            <a:xfrm>
              <a:off x="2961901" y="2903626"/>
              <a:ext cx="73493" cy="144760"/>
            </a:xfrm>
            <a:custGeom>
              <a:rect b="b" l="l" r="r" t="t"/>
              <a:pathLst>
                <a:path extrusionOk="0" h="8976" w="4557">
                  <a:moveTo>
                    <a:pt x="1630" y="1"/>
                  </a:moveTo>
                  <a:lnTo>
                    <a:pt x="0" y="1194"/>
                  </a:lnTo>
                  <a:cubicBezTo>
                    <a:pt x="1653" y="3455"/>
                    <a:pt x="2537" y="6175"/>
                    <a:pt x="2537" y="8976"/>
                  </a:cubicBezTo>
                  <a:lnTo>
                    <a:pt x="4545" y="8976"/>
                  </a:lnTo>
                  <a:cubicBezTo>
                    <a:pt x="4557" y="5751"/>
                    <a:pt x="3535" y="2606"/>
                    <a:pt x="1630" y="1"/>
                  </a:cubicBez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2854917" y="3174037"/>
              <a:ext cx="133278" cy="108490"/>
            </a:xfrm>
            <a:custGeom>
              <a:rect b="b" l="l" r="r" t="t"/>
              <a:pathLst>
                <a:path extrusionOk="0" h="6727" w="8264">
                  <a:moveTo>
                    <a:pt x="6634" y="1"/>
                  </a:moveTo>
                  <a:cubicBezTo>
                    <a:pt x="4981" y="2262"/>
                    <a:pt x="2663" y="3949"/>
                    <a:pt x="0" y="4810"/>
                  </a:cubicBezTo>
                  <a:lnTo>
                    <a:pt x="620" y="6726"/>
                  </a:lnTo>
                  <a:cubicBezTo>
                    <a:pt x="3684" y="5728"/>
                    <a:pt x="6359" y="3788"/>
                    <a:pt x="8264" y="1183"/>
                  </a:cubicBezTo>
                  <a:lnTo>
                    <a:pt x="6634" y="1"/>
                  </a:ln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2543222" y="2903997"/>
              <a:ext cx="73122" cy="144390"/>
            </a:xfrm>
            <a:custGeom>
              <a:rect b="b" l="l" r="r" t="t"/>
              <a:pathLst>
                <a:path extrusionOk="0" h="8953" w="4534">
                  <a:moveTo>
                    <a:pt x="2904" y="0"/>
                  </a:moveTo>
                  <a:cubicBezTo>
                    <a:pt x="1010" y="2594"/>
                    <a:pt x="0" y="5739"/>
                    <a:pt x="0" y="8953"/>
                  </a:cubicBezTo>
                  <a:lnTo>
                    <a:pt x="2020" y="8953"/>
                  </a:lnTo>
                  <a:cubicBezTo>
                    <a:pt x="2020" y="6164"/>
                    <a:pt x="2893" y="3444"/>
                    <a:pt x="4534" y="1183"/>
                  </a:cubicBezTo>
                  <a:lnTo>
                    <a:pt x="2904" y="0"/>
                  </a:ln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5" name="Google Shape;605;p38"/>
            <p:cNvSpPr/>
            <p:nvPr/>
          </p:nvSpPr>
          <p:spPr>
            <a:xfrm>
              <a:off x="2712955" y="3251413"/>
              <a:ext cx="151969" cy="43028"/>
            </a:xfrm>
            <a:custGeom>
              <a:rect b="b" l="l" r="r" t="t"/>
              <a:pathLst>
                <a:path extrusionOk="0" h="2668" w="9423">
                  <a:moveTo>
                    <a:pt x="620" y="0"/>
                  </a:moveTo>
                  <a:lnTo>
                    <a:pt x="0" y="1917"/>
                  </a:lnTo>
                  <a:cubicBezTo>
                    <a:pt x="1537" y="2418"/>
                    <a:pt x="3131" y="2667"/>
                    <a:pt x="4725" y="2667"/>
                  </a:cubicBezTo>
                  <a:cubicBezTo>
                    <a:pt x="6310" y="2667"/>
                    <a:pt x="7895" y="2421"/>
                    <a:pt x="9423" y="1928"/>
                  </a:cubicBezTo>
                  <a:lnTo>
                    <a:pt x="8803" y="12"/>
                  </a:lnTo>
                  <a:cubicBezTo>
                    <a:pt x="7483" y="436"/>
                    <a:pt x="6118" y="643"/>
                    <a:pt x="4729" y="643"/>
                  </a:cubicBezTo>
                  <a:cubicBezTo>
                    <a:pt x="3340" y="643"/>
                    <a:pt x="1951" y="425"/>
                    <a:pt x="620" y="0"/>
                  </a:cubicBez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6" name="Google Shape;606;p38"/>
            <p:cNvSpPr/>
            <p:nvPr/>
          </p:nvSpPr>
          <p:spPr>
            <a:xfrm>
              <a:off x="2590054" y="3173666"/>
              <a:ext cx="132907" cy="108667"/>
            </a:xfrm>
            <a:custGeom>
              <a:rect b="b" l="l" r="r" t="t"/>
              <a:pathLst>
                <a:path extrusionOk="0" h="6738" w="8241">
                  <a:moveTo>
                    <a:pt x="1630" y="1"/>
                  </a:moveTo>
                  <a:lnTo>
                    <a:pt x="0" y="1183"/>
                  </a:lnTo>
                  <a:cubicBezTo>
                    <a:pt x="1894" y="3788"/>
                    <a:pt x="4557" y="5728"/>
                    <a:pt x="7621" y="6738"/>
                  </a:cubicBezTo>
                  <a:lnTo>
                    <a:pt x="8241" y="4821"/>
                  </a:lnTo>
                  <a:cubicBezTo>
                    <a:pt x="5590" y="3949"/>
                    <a:pt x="3271" y="2262"/>
                    <a:pt x="1630" y="1"/>
                  </a:cubicBez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  <p:sp>
          <p:nvSpPr>
            <p:cNvPr id="607" name="Google Shape;607;p38"/>
            <p:cNvSpPr/>
            <p:nvPr/>
          </p:nvSpPr>
          <p:spPr>
            <a:xfrm>
              <a:off x="2543222" y="3048363"/>
              <a:ext cx="73122" cy="144390"/>
            </a:xfrm>
            <a:custGeom>
              <a:rect b="b" l="l" r="r" t="t"/>
              <a:pathLst>
                <a:path extrusionOk="0" h="8953" w="4534">
                  <a:moveTo>
                    <a:pt x="0" y="1"/>
                  </a:moveTo>
                  <a:cubicBezTo>
                    <a:pt x="0" y="3214"/>
                    <a:pt x="1010" y="6359"/>
                    <a:pt x="2904" y="8953"/>
                  </a:cubicBezTo>
                  <a:lnTo>
                    <a:pt x="4534" y="7771"/>
                  </a:lnTo>
                  <a:cubicBezTo>
                    <a:pt x="2904" y="5510"/>
                    <a:pt x="2020" y="2790"/>
                    <a:pt x="2020" y="1"/>
                  </a:cubicBezTo>
                  <a:close/>
                </a:path>
              </a:pathLst>
            </a:custGeom>
            <a:solidFill>
              <a:srgbClr val="E613D5"/>
            </a:solidFill>
            <a:ln cap="flat" cmpd="sng" w="9525">
              <a:solidFill>
                <a:srgbClr val="E613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F4246"/>
                </a:solidFill>
              </a:endParaRPr>
            </a:p>
          </p:txBody>
        </p:sp>
      </p:grpSp>
      <p:grpSp>
        <p:nvGrpSpPr>
          <p:cNvPr id="608" name="Google Shape;608;p38"/>
          <p:cNvGrpSpPr/>
          <p:nvPr/>
        </p:nvGrpSpPr>
        <p:grpSpPr>
          <a:xfrm>
            <a:off x="6272122" y="1695651"/>
            <a:ext cx="1096460" cy="1096300"/>
            <a:chOff x="2543222" y="2802319"/>
            <a:chExt cx="492172" cy="492122"/>
          </a:xfrm>
        </p:grpSpPr>
        <p:sp>
          <p:nvSpPr>
            <p:cNvPr id="609" name="Google Shape;609;p38"/>
            <p:cNvSpPr/>
            <p:nvPr/>
          </p:nvSpPr>
          <p:spPr>
            <a:xfrm>
              <a:off x="2712955" y="2802319"/>
              <a:ext cx="151969" cy="43028"/>
            </a:xfrm>
            <a:custGeom>
              <a:rect b="b" l="l" r="r" t="t"/>
              <a:pathLst>
                <a:path extrusionOk="0" h="2668" w="9423">
                  <a:moveTo>
                    <a:pt x="4725" y="0"/>
                  </a:moveTo>
                  <a:cubicBezTo>
                    <a:pt x="3131" y="0"/>
                    <a:pt x="1537" y="250"/>
                    <a:pt x="0" y="750"/>
                  </a:cubicBezTo>
                  <a:lnTo>
                    <a:pt x="620" y="2667"/>
                  </a:lnTo>
                  <a:cubicBezTo>
                    <a:pt x="1920" y="2253"/>
                    <a:pt x="3274" y="2024"/>
                    <a:pt x="4629" y="2024"/>
                  </a:cubicBezTo>
                  <a:cubicBezTo>
                    <a:pt x="4662" y="2024"/>
                    <a:pt x="4696" y="2024"/>
                    <a:pt x="4729" y="2024"/>
                  </a:cubicBezTo>
                  <a:cubicBezTo>
                    <a:pt x="4764" y="2024"/>
                    <a:pt x="4798" y="2024"/>
                    <a:pt x="4833" y="2024"/>
                  </a:cubicBezTo>
                  <a:cubicBezTo>
                    <a:pt x="6186" y="2024"/>
                    <a:pt x="7516" y="2242"/>
                    <a:pt x="8803" y="2656"/>
                  </a:cubicBezTo>
                  <a:lnTo>
                    <a:pt x="9423" y="739"/>
                  </a:lnTo>
                  <a:cubicBezTo>
                    <a:pt x="7895" y="247"/>
                    <a:pt x="6310" y="0"/>
                    <a:pt x="4725" y="0"/>
                  </a:cubicBez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38"/>
            <p:cNvSpPr/>
            <p:nvPr/>
          </p:nvSpPr>
          <p:spPr>
            <a:xfrm>
              <a:off x="2854917" y="2814237"/>
              <a:ext cx="133278" cy="108667"/>
            </a:xfrm>
            <a:custGeom>
              <a:rect b="b" l="l" r="r" t="t"/>
              <a:pathLst>
                <a:path extrusionOk="0" h="6738" w="8264">
                  <a:moveTo>
                    <a:pt x="631" y="0"/>
                  </a:moveTo>
                  <a:lnTo>
                    <a:pt x="0" y="1928"/>
                  </a:lnTo>
                  <a:cubicBezTo>
                    <a:pt x="2663" y="2789"/>
                    <a:pt x="4981" y="4465"/>
                    <a:pt x="6634" y="6737"/>
                  </a:cubicBezTo>
                  <a:lnTo>
                    <a:pt x="8264" y="5544"/>
                  </a:lnTo>
                  <a:cubicBezTo>
                    <a:pt x="6370" y="2938"/>
                    <a:pt x="3696" y="999"/>
                    <a:pt x="631" y="0"/>
                  </a:cubicBez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38"/>
            <p:cNvSpPr/>
            <p:nvPr/>
          </p:nvSpPr>
          <p:spPr>
            <a:xfrm>
              <a:off x="2961901" y="3048363"/>
              <a:ext cx="73493" cy="144760"/>
            </a:xfrm>
            <a:custGeom>
              <a:rect b="b" l="l" r="r" t="t"/>
              <a:pathLst>
                <a:path extrusionOk="0" h="8976" w="4557">
                  <a:moveTo>
                    <a:pt x="2537" y="1"/>
                  </a:moveTo>
                  <a:cubicBezTo>
                    <a:pt x="2537" y="2801"/>
                    <a:pt x="1653" y="5533"/>
                    <a:pt x="0" y="7794"/>
                  </a:cubicBezTo>
                  <a:lnTo>
                    <a:pt x="1630" y="8976"/>
                  </a:lnTo>
                  <a:cubicBezTo>
                    <a:pt x="3535" y="6371"/>
                    <a:pt x="4557" y="3226"/>
                    <a:pt x="4557" y="1"/>
                  </a:cubicBez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38"/>
            <p:cNvSpPr/>
            <p:nvPr/>
          </p:nvSpPr>
          <p:spPr>
            <a:xfrm>
              <a:off x="2590054" y="2814414"/>
              <a:ext cx="132907" cy="108667"/>
            </a:xfrm>
            <a:custGeom>
              <a:rect b="b" l="l" r="r" t="t"/>
              <a:pathLst>
                <a:path extrusionOk="0" h="6738" w="8241">
                  <a:moveTo>
                    <a:pt x="7621" y="0"/>
                  </a:moveTo>
                  <a:cubicBezTo>
                    <a:pt x="4557" y="1010"/>
                    <a:pt x="1894" y="2950"/>
                    <a:pt x="0" y="5555"/>
                  </a:cubicBezTo>
                  <a:lnTo>
                    <a:pt x="1630" y="6738"/>
                  </a:lnTo>
                  <a:cubicBezTo>
                    <a:pt x="3271" y="4477"/>
                    <a:pt x="5590" y="2789"/>
                    <a:pt x="8241" y="1929"/>
                  </a:cubicBezTo>
                  <a:lnTo>
                    <a:pt x="7621" y="0"/>
                  </a:ln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8"/>
            <p:cNvSpPr/>
            <p:nvPr/>
          </p:nvSpPr>
          <p:spPr>
            <a:xfrm>
              <a:off x="2961901" y="2903626"/>
              <a:ext cx="73493" cy="144760"/>
            </a:xfrm>
            <a:custGeom>
              <a:rect b="b" l="l" r="r" t="t"/>
              <a:pathLst>
                <a:path extrusionOk="0" h="8976" w="4557">
                  <a:moveTo>
                    <a:pt x="1630" y="1"/>
                  </a:moveTo>
                  <a:lnTo>
                    <a:pt x="0" y="1194"/>
                  </a:lnTo>
                  <a:cubicBezTo>
                    <a:pt x="1653" y="3455"/>
                    <a:pt x="2537" y="6175"/>
                    <a:pt x="2537" y="8976"/>
                  </a:cubicBezTo>
                  <a:lnTo>
                    <a:pt x="4545" y="8976"/>
                  </a:lnTo>
                  <a:cubicBezTo>
                    <a:pt x="4557" y="5751"/>
                    <a:pt x="3535" y="2606"/>
                    <a:pt x="1630" y="1"/>
                  </a:cubicBez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8"/>
            <p:cNvSpPr/>
            <p:nvPr/>
          </p:nvSpPr>
          <p:spPr>
            <a:xfrm>
              <a:off x="2854917" y="3174037"/>
              <a:ext cx="133278" cy="108490"/>
            </a:xfrm>
            <a:custGeom>
              <a:rect b="b" l="l" r="r" t="t"/>
              <a:pathLst>
                <a:path extrusionOk="0" h="6727" w="8264">
                  <a:moveTo>
                    <a:pt x="6634" y="1"/>
                  </a:moveTo>
                  <a:cubicBezTo>
                    <a:pt x="4981" y="2262"/>
                    <a:pt x="2663" y="3949"/>
                    <a:pt x="0" y="4810"/>
                  </a:cubicBezTo>
                  <a:lnTo>
                    <a:pt x="620" y="6726"/>
                  </a:lnTo>
                  <a:cubicBezTo>
                    <a:pt x="3684" y="5728"/>
                    <a:pt x="6359" y="3788"/>
                    <a:pt x="8264" y="1183"/>
                  </a:cubicBezTo>
                  <a:lnTo>
                    <a:pt x="6634" y="1"/>
                  </a:ln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543222" y="2903997"/>
              <a:ext cx="73122" cy="144390"/>
            </a:xfrm>
            <a:custGeom>
              <a:rect b="b" l="l" r="r" t="t"/>
              <a:pathLst>
                <a:path extrusionOk="0" h="8953" w="4534">
                  <a:moveTo>
                    <a:pt x="2904" y="0"/>
                  </a:moveTo>
                  <a:cubicBezTo>
                    <a:pt x="1010" y="2594"/>
                    <a:pt x="0" y="5739"/>
                    <a:pt x="0" y="8953"/>
                  </a:cubicBezTo>
                  <a:lnTo>
                    <a:pt x="2020" y="8953"/>
                  </a:lnTo>
                  <a:cubicBezTo>
                    <a:pt x="2020" y="6164"/>
                    <a:pt x="2893" y="3444"/>
                    <a:pt x="4534" y="1183"/>
                  </a:cubicBezTo>
                  <a:lnTo>
                    <a:pt x="2904" y="0"/>
                  </a:ln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2712955" y="3251413"/>
              <a:ext cx="151969" cy="43028"/>
            </a:xfrm>
            <a:custGeom>
              <a:rect b="b" l="l" r="r" t="t"/>
              <a:pathLst>
                <a:path extrusionOk="0" h="2668" w="9423">
                  <a:moveTo>
                    <a:pt x="620" y="0"/>
                  </a:moveTo>
                  <a:lnTo>
                    <a:pt x="0" y="1917"/>
                  </a:lnTo>
                  <a:cubicBezTo>
                    <a:pt x="1537" y="2418"/>
                    <a:pt x="3131" y="2667"/>
                    <a:pt x="4725" y="2667"/>
                  </a:cubicBezTo>
                  <a:cubicBezTo>
                    <a:pt x="6310" y="2667"/>
                    <a:pt x="7895" y="2421"/>
                    <a:pt x="9423" y="1928"/>
                  </a:cubicBezTo>
                  <a:lnTo>
                    <a:pt x="8803" y="12"/>
                  </a:lnTo>
                  <a:cubicBezTo>
                    <a:pt x="7483" y="436"/>
                    <a:pt x="6118" y="643"/>
                    <a:pt x="4729" y="643"/>
                  </a:cubicBezTo>
                  <a:cubicBezTo>
                    <a:pt x="3340" y="643"/>
                    <a:pt x="1951" y="425"/>
                    <a:pt x="620" y="0"/>
                  </a:cubicBez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2590054" y="3173666"/>
              <a:ext cx="132907" cy="108667"/>
            </a:xfrm>
            <a:custGeom>
              <a:rect b="b" l="l" r="r" t="t"/>
              <a:pathLst>
                <a:path extrusionOk="0" h="6738" w="8241">
                  <a:moveTo>
                    <a:pt x="1630" y="1"/>
                  </a:moveTo>
                  <a:lnTo>
                    <a:pt x="0" y="1183"/>
                  </a:lnTo>
                  <a:cubicBezTo>
                    <a:pt x="1894" y="3788"/>
                    <a:pt x="4557" y="5728"/>
                    <a:pt x="7621" y="6738"/>
                  </a:cubicBezTo>
                  <a:lnTo>
                    <a:pt x="8241" y="4821"/>
                  </a:lnTo>
                  <a:cubicBezTo>
                    <a:pt x="5590" y="3949"/>
                    <a:pt x="3271" y="2262"/>
                    <a:pt x="1630" y="1"/>
                  </a:cubicBez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8"/>
            <p:cNvSpPr/>
            <p:nvPr/>
          </p:nvSpPr>
          <p:spPr>
            <a:xfrm>
              <a:off x="2543222" y="3048363"/>
              <a:ext cx="73122" cy="144390"/>
            </a:xfrm>
            <a:custGeom>
              <a:rect b="b" l="l" r="r" t="t"/>
              <a:pathLst>
                <a:path extrusionOk="0" h="8953" w="4534">
                  <a:moveTo>
                    <a:pt x="0" y="1"/>
                  </a:moveTo>
                  <a:cubicBezTo>
                    <a:pt x="0" y="3214"/>
                    <a:pt x="1010" y="6359"/>
                    <a:pt x="2904" y="8953"/>
                  </a:cubicBezTo>
                  <a:lnTo>
                    <a:pt x="4534" y="7771"/>
                  </a:lnTo>
                  <a:cubicBezTo>
                    <a:pt x="2904" y="5510"/>
                    <a:pt x="2020" y="2790"/>
                    <a:pt x="2020" y="1"/>
                  </a:cubicBezTo>
                  <a:close/>
                </a:path>
              </a:pathLst>
            </a:custGeom>
            <a:solidFill>
              <a:srgbClr val="00FFFF"/>
            </a:solidFill>
            <a:ln cap="flat" cmpd="sng" w="9525">
              <a:solidFill>
                <a:srgbClr val="00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9" name="Google Shape;619;p38"/>
          <p:cNvGrpSpPr/>
          <p:nvPr/>
        </p:nvGrpSpPr>
        <p:grpSpPr>
          <a:xfrm>
            <a:off x="1487050" y="2774700"/>
            <a:ext cx="6169800" cy="718330"/>
            <a:chOff x="1487050" y="2716676"/>
            <a:chExt cx="6169800" cy="937278"/>
          </a:xfrm>
        </p:grpSpPr>
        <p:cxnSp>
          <p:nvCxnSpPr>
            <p:cNvPr id="620" name="Google Shape;620;p38"/>
            <p:cNvCxnSpPr/>
            <p:nvPr/>
          </p:nvCxnSpPr>
          <p:spPr>
            <a:xfrm>
              <a:off x="1487050" y="3653953"/>
              <a:ext cx="6169800" cy="0"/>
            </a:xfrm>
            <a:prstGeom prst="straightConnector1">
              <a:avLst/>
            </a:prstGeom>
            <a:noFill/>
            <a:ln cap="flat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38"/>
            <p:cNvCxnSpPr/>
            <p:nvPr/>
          </p:nvCxnSpPr>
          <p:spPr>
            <a:xfrm>
              <a:off x="4589000" y="2758886"/>
              <a:ext cx="0" cy="872400"/>
            </a:xfrm>
            <a:prstGeom prst="straightConnector1">
              <a:avLst/>
            </a:prstGeom>
            <a:noFill/>
            <a:ln cap="flat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38"/>
            <p:cNvCxnSpPr/>
            <p:nvPr/>
          </p:nvCxnSpPr>
          <p:spPr>
            <a:xfrm>
              <a:off x="2357650" y="2716676"/>
              <a:ext cx="0" cy="933900"/>
            </a:xfrm>
            <a:prstGeom prst="straightConnector1">
              <a:avLst/>
            </a:prstGeom>
            <a:noFill/>
            <a:ln cap="flat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38"/>
            <p:cNvCxnSpPr/>
            <p:nvPr/>
          </p:nvCxnSpPr>
          <p:spPr>
            <a:xfrm>
              <a:off x="6818750" y="2726299"/>
              <a:ext cx="0" cy="914700"/>
            </a:xfrm>
            <a:prstGeom prst="straightConnector1">
              <a:avLst/>
            </a:prstGeom>
            <a:noFill/>
            <a:ln cap="flat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24" name="Google Shape;624;p38"/>
          <p:cNvSpPr txBox="1"/>
          <p:nvPr/>
        </p:nvSpPr>
        <p:spPr>
          <a:xfrm>
            <a:off x="6077106" y="3566825"/>
            <a:ext cx="1486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SOLUTION ADAPTÉE</a:t>
            </a:r>
            <a:endParaRPr sz="12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Faire le bon choix entre On-Premise, Saas, In-Memory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625" name="Google Shape;625;p38"/>
          <p:cNvSpPr txBox="1"/>
          <p:nvPr/>
        </p:nvSpPr>
        <p:spPr>
          <a:xfrm>
            <a:off x="3815205" y="3566825"/>
            <a:ext cx="1602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ERP </a:t>
            </a:r>
            <a:r>
              <a:rPr lang="es" sz="12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CIBLE</a:t>
            </a:r>
            <a:endParaRPr sz="12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Il faut choisir un ERP adapté au besoin de l’entreprise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sp>
        <p:nvSpPr>
          <p:cNvPr id="626" name="Google Shape;626;p38"/>
          <p:cNvSpPr txBox="1"/>
          <p:nvPr/>
        </p:nvSpPr>
        <p:spPr>
          <a:xfrm>
            <a:off x="1641631" y="3566825"/>
            <a:ext cx="1431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COMMUNICATION</a:t>
            </a:r>
            <a:endParaRPr sz="12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Prendre en compte l’avis des utilisateurs finaux</a:t>
            </a:r>
            <a:endParaRPr sz="1000">
              <a:solidFill>
                <a:srgbClr val="FFFFFF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grpSp>
        <p:nvGrpSpPr>
          <p:cNvPr id="627" name="Google Shape;627;p38"/>
          <p:cNvGrpSpPr/>
          <p:nvPr/>
        </p:nvGrpSpPr>
        <p:grpSpPr>
          <a:xfrm>
            <a:off x="2157394" y="2078371"/>
            <a:ext cx="332587" cy="330855"/>
            <a:chOff x="685475" y="2318350"/>
            <a:chExt cx="297750" cy="296200"/>
          </a:xfrm>
        </p:grpSpPr>
        <p:sp>
          <p:nvSpPr>
            <p:cNvPr id="628" name="Google Shape;628;p38"/>
            <p:cNvSpPr/>
            <p:nvPr/>
          </p:nvSpPr>
          <p:spPr>
            <a:xfrm>
              <a:off x="685475" y="2371925"/>
              <a:ext cx="142600" cy="241975"/>
            </a:xfrm>
            <a:custGeom>
              <a:rect b="b" l="l" r="r" t="t"/>
              <a:pathLst>
                <a:path extrusionOk="0" h="9679" w="5704">
                  <a:moveTo>
                    <a:pt x="2080" y="662"/>
                  </a:moveTo>
                  <a:cubicBezTo>
                    <a:pt x="2458" y="662"/>
                    <a:pt x="2773" y="977"/>
                    <a:pt x="2773" y="1387"/>
                  </a:cubicBezTo>
                  <a:cubicBezTo>
                    <a:pt x="2773" y="1765"/>
                    <a:pt x="2458" y="2080"/>
                    <a:pt x="2080" y="2080"/>
                  </a:cubicBezTo>
                  <a:cubicBezTo>
                    <a:pt x="1671" y="2080"/>
                    <a:pt x="1356" y="1765"/>
                    <a:pt x="1356" y="1387"/>
                  </a:cubicBezTo>
                  <a:cubicBezTo>
                    <a:pt x="1356" y="977"/>
                    <a:pt x="1734" y="662"/>
                    <a:pt x="2080" y="662"/>
                  </a:cubicBezTo>
                  <a:close/>
                  <a:moveTo>
                    <a:pt x="2962" y="6900"/>
                  </a:moveTo>
                  <a:lnTo>
                    <a:pt x="3120" y="7593"/>
                  </a:lnTo>
                  <a:lnTo>
                    <a:pt x="1135" y="7593"/>
                  </a:lnTo>
                  <a:lnTo>
                    <a:pt x="1293" y="6900"/>
                  </a:lnTo>
                  <a:close/>
                  <a:moveTo>
                    <a:pt x="1742" y="2767"/>
                  </a:moveTo>
                  <a:cubicBezTo>
                    <a:pt x="1866" y="2767"/>
                    <a:pt x="1991" y="2831"/>
                    <a:pt x="2049" y="2962"/>
                  </a:cubicBezTo>
                  <a:lnTo>
                    <a:pt x="2553" y="3938"/>
                  </a:lnTo>
                  <a:cubicBezTo>
                    <a:pt x="2584" y="4064"/>
                    <a:pt x="2742" y="4127"/>
                    <a:pt x="2868" y="4127"/>
                  </a:cubicBezTo>
                  <a:lnTo>
                    <a:pt x="3813" y="4127"/>
                  </a:lnTo>
                  <a:cubicBezTo>
                    <a:pt x="4002" y="4127"/>
                    <a:pt x="4159" y="4285"/>
                    <a:pt x="4159" y="4474"/>
                  </a:cubicBezTo>
                  <a:cubicBezTo>
                    <a:pt x="4159" y="4695"/>
                    <a:pt x="4002" y="4852"/>
                    <a:pt x="3813" y="4852"/>
                  </a:cubicBezTo>
                  <a:lnTo>
                    <a:pt x="2427" y="4852"/>
                  </a:lnTo>
                  <a:cubicBezTo>
                    <a:pt x="2301" y="4852"/>
                    <a:pt x="2175" y="4758"/>
                    <a:pt x="2112" y="4631"/>
                  </a:cubicBezTo>
                  <a:cubicBezTo>
                    <a:pt x="2042" y="4515"/>
                    <a:pt x="1919" y="4450"/>
                    <a:pt x="1784" y="4450"/>
                  </a:cubicBezTo>
                  <a:cubicBezTo>
                    <a:pt x="1737" y="4450"/>
                    <a:pt x="1688" y="4458"/>
                    <a:pt x="1639" y="4474"/>
                  </a:cubicBezTo>
                  <a:cubicBezTo>
                    <a:pt x="1482" y="4568"/>
                    <a:pt x="1387" y="4758"/>
                    <a:pt x="1482" y="4947"/>
                  </a:cubicBezTo>
                  <a:cubicBezTo>
                    <a:pt x="1671" y="5325"/>
                    <a:pt x="2017" y="5545"/>
                    <a:pt x="2427" y="5545"/>
                  </a:cubicBezTo>
                  <a:lnTo>
                    <a:pt x="3813" y="5545"/>
                  </a:lnTo>
                  <a:cubicBezTo>
                    <a:pt x="3970" y="5545"/>
                    <a:pt x="4128" y="5671"/>
                    <a:pt x="4159" y="5829"/>
                  </a:cubicBezTo>
                  <a:lnTo>
                    <a:pt x="4853" y="8570"/>
                  </a:lnTo>
                  <a:cubicBezTo>
                    <a:pt x="4916" y="8790"/>
                    <a:pt x="4790" y="8979"/>
                    <a:pt x="4632" y="9011"/>
                  </a:cubicBezTo>
                  <a:cubicBezTo>
                    <a:pt x="4608" y="9015"/>
                    <a:pt x="4584" y="9017"/>
                    <a:pt x="4560" y="9017"/>
                  </a:cubicBezTo>
                  <a:cubicBezTo>
                    <a:pt x="4403" y="9017"/>
                    <a:pt x="4273" y="8927"/>
                    <a:pt x="4191" y="8790"/>
                  </a:cubicBezTo>
                  <a:lnTo>
                    <a:pt x="3655" y="6522"/>
                  </a:lnTo>
                  <a:cubicBezTo>
                    <a:pt x="3592" y="6364"/>
                    <a:pt x="3498" y="6270"/>
                    <a:pt x="3277" y="6270"/>
                  </a:cubicBezTo>
                  <a:lnTo>
                    <a:pt x="1040" y="6270"/>
                  </a:lnTo>
                  <a:cubicBezTo>
                    <a:pt x="914" y="6270"/>
                    <a:pt x="851" y="6207"/>
                    <a:pt x="757" y="6144"/>
                  </a:cubicBezTo>
                  <a:cubicBezTo>
                    <a:pt x="694" y="5986"/>
                    <a:pt x="694" y="5892"/>
                    <a:pt x="694" y="5797"/>
                  </a:cubicBezTo>
                  <a:lnTo>
                    <a:pt x="1419" y="3025"/>
                  </a:lnTo>
                  <a:cubicBezTo>
                    <a:pt x="1453" y="2855"/>
                    <a:pt x="1597" y="2767"/>
                    <a:pt x="1742" y="2767"/>
                  </a:cubicBezTo>
                  <a:close/>
                  <a:moveTo>
                    <a:pt x="2143" y="0"/>
                  </a:moveTo>
                  <a:cubicBezTo>
                    <a:pt x="1419" y="0"/>
                    <a:pt x="788" y="630"/>
                    <a:pt x="788" y="1387"/>
                  </a:cubicBezTo>
                  <a:cubicBezTo>
                    <a:pt x="788" y="1733"/>
                    <a:pt x="946" y="2080"/>
                    <a:pt x="1135" y="2332"/>
                  </a:cubicBezTo>
                  <a:cubicBezTo>
                    <a:pt x="977" y="2426"/>
                    <a:pt x="851" y="2647"/>
                    <a:pt x="788" y="2867"/>
                  </a:cubicBezTo>
                  <a:lnTo>
                    <a:pt x="64" y="5640"/>
                  </a:lnTo>
                  <a:cubicBezTo>
                    <a:pt x="1" y="5955"/>
                    <a:pt x="64" y="6270"/>
                    <a:pt x="253" y="6522"/>
                  </a:cubicBezTo>
                  <a:cubicBezTo>
                    <a:pt x="347" y="6648"/>
                    <a:pt x="473" y="6774"/>
                    <a:pt x="631" y="6805"/>
                  </a:cubicBezTo>
                  <a:lnTo>
                    <a:pt x="32" y="9263"/>
                  </a:lnTo>
                  <a:cubicBezTo>
                    <a:pt x="1" y="9452"/>
                    <a:pt x="95" y="9609"/>
                    <a:pt x="253" y="9672"/>
                  </a:cubicBezTo>
                  <a:cubicBezTo>
                    <a:pt x="281" y="9676"/>
                    <a:pt x="309" y="9678"/>
                    <a:pt x="335" y="9678"/>
                  </a:cubicBezTo>
                  <a:cubicBezTo>
                    <a:pt x="513" y="9678"/>
                    <a:pt x="639" y="9589"/>
                    <a:pt x="694" y="9452"/>
                  </a:cubicBezTo>
                  <a:lnTo>
                    <a:pt x="977" y="8318"/>
                  </a:lnTo>
                  <a:lnTo>
                    <a:pt x="3372" y="8318"/>
                  </a:lnTo>
                  <a:lnTo>
                    <a:pt x="3529" y="8885"/>
                  </a:lnTo>
                  <a:cubicBezTo>
                    <a:pt x="3661" y="9359"/>
                    <a:pt x="4079" y="9679"/>
                    <a:pt x="4526" y="9679"/>
                  </a:cubicBezTo>
                  <a:cubicBezTo>
                    <a:pt x="4613" y="9679"/>
                    <a:pt x="4702" y="9667"/>
                    <a:pt x="4790" y="9641"/>
                  </a:cubicBezTo>
                  <a:cubicBezTo>
                    <a:pt x="5357" y="9483"/>
                    <a:pt x="5703" y="8916"/>
                    <a:pt x="5546" y="8381"/>
                  </a:cubicBezTo>
                  <a:lnTo>
                    <a:pt x="4821" y="5640"/>
                  </a:lnTo>
                  <a:cubicBezTo>
                    <a:pt x="4790" y="5482"/>
                    <a:pt x="4727" y="5325"/>
                    <a:pt x="4601" y="5199"/>
                  </a:cubicBezTo>
                  <a:cubicBezTo>
                    <a:pt x="4758" y="5010"/>
                    <a:pt x="4884" y="4758"/>
                    <a:pt x="4884" y="4474"/>
                  </a:cubicBezTo>
                  <a:cubicBezTo>
                    <a:pt x="4884" y="3907"/>
                    <a:pt x="4412" y="3466"/>
                    <a:pt x="3844" y="3466"/>
                  </a:cubicBezTo>
                  <a:lnTo>
                    <a:pt x="3088" y="3466"/>
                  </a:lnTo>
                  <a:lnTo>
                    <a:pt x="2710" y="2647"/>
                  </a:lnTo>
                  <a:cubicBezTo>
                    <a:pt x="3183" y="2395"/>
                    <a:pt x="3529" y="1922"/>
                    <a:pt x="3529" y="1387"/>
                  </a:cubicBezTo>
                  <a:cubicBezTo>
                    <a:pt x="3529" y="630"/>
                    <a:pt x="2899" y="0"/>
                    <a:pt x="2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8"/>
            <p:cNvSpPr/>
            <p:nvPr/>
          </p:nvSpPr>
          <p:spPr>
            <a:xfrm>
              <a:off x="839850" y="2371925"/>
              <a:ext cx="143375" cy="242625"/>
            </a:xfrm>
            <a:custGeom>
              <a:rect b="b" l="l" r="r" t="t"/>
              <a:pathLst>
                <a:path extrusionOk="0" h="9705" w="5735">
                  <a:moveTo>
                    <a:pt x="3624" y="662"/>
                  </a:moveTo>
                  <a:cubicBezTo>
                    <a:pt x="4002" y="662"/>
                    <a:pt x="4317" y="977"/>
                    <a:pt x="4317" y="1355"/>
                  </a:cubicBezTo>
                  <a:cubicBezTo>
                    <a:pt x="4317" y="1765"/>
                    <a:pt x="4002" y="2080"/>
                    <a:pt x="3624" y="2080"/>
                  </a:cubicBezTo>
                  <a:cubicBezTo>
                    <a:pt x="3214" y="2080"/>
                    <a:pt x="2899" y="1765"/>
                    <a:pt x="2899" y="1355"/>
                  </a:cubicBezTo>
                  <a:cubicBezTo>
                    <a:pt x="2899" y="977"/>
                    <a:pt x="3214" y="662"/>
                    <a:pt x="3624" y="662"/>
                  </a:cubicBezTo>
                  <a:close/>
                  <a:moveTo>
                    <a:pt x="4317" y="6900"/>
                  </a:moveTo>
                  <a:lnTo>
                    <a:pt x="4474" y="7593"/>
                  </a:lnTo>
                  <a:lnTo>
                    <a:pt x="2490" y="7593"/>
                  </a:lnTo>
                  <a:lnTo>
                    <a:pt x="2647" y="6900"/>
                  </a:lnTo>
                  <a:close/>
                  <a:moveTo>
                    <a:pt x="3962" y="2731"/>
                  </a:moveTo>
                  <a:cubicBezTo>
                    <a:pt x="4108" y="2731"/>
                    <a:pt x="4250" y="2818"/>
                    <a:pt x="4285" y="2993"/>
                  </a:cubicBezTo>
                  <a:lnTo>
                    <a:pt x="4979" y="5734"/>
                  </a:lnTo>
                  <a:cubicBezTo>
                    <a:pt x="5010" y="6018"/>
                    <a:pt x="4853" y="6207"/>
                    <a:pt x="4632" y="6207"/>
                  </a:cubicBezTo>
                  <a:lnTo>
                    <a:pt x="2395" y="6207"/>
                  </a:lnTo>
                  <a:cubicBezTo>
                    <a:pt x="2238" y="6207"/>
                    <a:pt x="2080" y="6333"/>
                    <a:pt x="2049" y="6490"/>
                  </a:cubicBezTo>
                  <a:lnTo>
                    <a:pt x="1482" y="8727"/>
                  </a:lnTo>
                  <a:cubicBezTo>
                    <a:pt x="1456" y="8883"/>
                    <a:pt x="1323" y="8996"/>
                    <a:pt x="1154" y="8996"/>
                  </a:cubicBezTo>
                  <a:cubicBezTo>
                    <a:pt x="1118" y="8996"/>
                    <a:pt x="1080" y="8990"/>
                    <a:pt x="1040" y="8979"/>
                  </a:cubicBezTo>
                  <a:cubicBezTo>
                    <a:pt x="851" y="8916"/>
                    <a:pt x="725" y="8727"/>
                    <a:pt x="820" y="8538"/>
                  </a:cubicBezTo>
                  <a:lnTo>
                    <a:pt x="1513" y="5766"/>
                  </a:lnTo>
                  <a:cubicBezTo>
                    <a:pt x="1576" y="5608"/>
                    <a:pt x="1671" y="5514"/>
                    <a:pt x="1891" y="5514"/>
                  </a:cubicBezTo>
                  <a:lnTo>
                    <a:pt x="3246" y="5514"/>
                  </a:lnTo>
                  <a:cubicBezTo>
                    <a:pt x="3655" y="5514"/>
                    <a:pt x="4002" y="5262"/>
                    <a:pt x="4222" y="4915"/>
                  </a:cubicBezTo>
                  <a:cubicBezTo>
                    <a:pt x="4285" y="4758"/>
                    <a:pt x="4222" y="4537"/>
                    <a:pt x="4033" y="4442"/>
                  </a:cubicBezTo>
                  <a:cubicBezTo>
                    <a:pt x="3993" y="4426"/>
                    <a:pt x="3948" y="4418"/>
                    <a:pt x="3902" y="4418"/>
                  </a:cubicBezTo>
                  <a:cubicBezTo>
                    <a:pt x="3770" y="4418"/>
                    <a:pt x="3631" y="4483"/>
                    <a:pt x="3561" y="4600"/>
                  </a:cubicBezTo>
                  <a:cubicBezTo>
                    <a:pt x="3529" y="4726"/>
                    <a:pt x="3372" y="4789"/>
                    <a:pt x="3246" y="4789"/>
                  </a:cubicBezTo>
                  <a:lnTo>
                    <a:pt x="1891" y="4789"/>
                  </a:lnTo>
                  <a:cubicBezTo>
                    <a:pt x="1671" y="4789"/>
                    <a:pt x="1513" y="4631"/>
                    <a:pt x="1513" y="4442"/>
                  </a:cubicBezTo>
                  <a:cubicBezTo>
                    <a:pt x="1513" y="4253"/>
                    <a:pt x="1671" y="4096"/>
                    <a:pt x="1891" y="4096"/>
                  </a:cubicBezTo>
                  <a:lnTo>
                    <a:pt x="2836" y="4096"/>
                  </a:lnTo>
                  <a:cubicBezTo>
                    <a:pt x="2931" y="4096"/>
                    <a:pt x="3057" y="4001"/>
                    <a:pt x="3151" y="3907"/>
                  </a:cubicBezTo>
                  <a:cubicBezTo>
                    <a:pt x="3151" y="3844"/>
                    <a:pt x="3655" y="2899"/>
                    <a:pt x="3655" y="2899"/>
                  </a:cubicBezTo>
                  <a:cubicBezTo>
                    <a:pt x="3725" y="2787"/>
                    <a:pt x="3845" y="2731"/>
                    <a:pt x="3962" y="2731"/>
                  </a:cubicBezTo>
                  <a:close/>
                  <a:moveTo>
                    <a:pt x="3529" y="0"/>
                  </a:moveTo>
                  <a:cubicBezTo>
                    <a:pt x="2805" y="0"/>
                    <a:pt x="2175" y="630"/>
                    <a:pt x="2175" y="1355"/>
                  </a:cubicBezTo>
                  <a:cubicBezTo>
                    <a:pt x="2175" y="1922"/>
                    <a:pt x="2490" y="2395"/>
                    <a:pt x="2994" y="2615"/>
                  </a:cubicBezTo>
                  <a:lnTo>
                    <a:pt x="2584" y="3466"/>
                  </a:lnTo>
                  <a:lnTo>
                    <a:pt x="1860" y="3466"/>
                  </a:lnTo>
                  <a:cubicBezTo>
                    <a:pt x="1261" y="3466"/>
                    <a:pt x="820" y="3938"/>
                    <a:pt x="820" y="4474"/>
                  </a:cubicBezTo>
                  <a:cubicBezTo>
                    <a:pt x="820" y="4758"/>
                    <a:pt x="946" y="4978"/>
                    <a:pt x="1103" y="5199"/>
                  </a:cubicBezTo>
                  <a:cubicBezTo>
                    <a:pt x="977" y="5325"/>
                    <a:pt x="914" y="5451"/>
                    <a:pt x="851" y="5608"/>
                  </a:cubicBezTo>
                  <a:lnTo>
                    <a:pt x="158" y="8381"/>
                  </a:lnTo>
                  <a:cubicBezTo>
                    <a:pt x="1" y="8916"/>
                    <a:pt x="347" y="9483"/>
                    <a:pt x="914" y="9641"/>
                  </a:cubicBezTo>
                  <a:cubicBezTo>
                    <a:pt x="1002" y="9667"/>
                    <a:pt x="1091" y="9679"/>
                    <a:pt x="1178" y="9679"/>
                  </a:cubicBezTo>
                  <a:cubicBezTo>
                    <a:pt x="1624" y="9679"/>
                    <a:pt x="2038" y="9359"/>
                    <a:pt x="2143" y="8885"/>
                  </a:cubicBezTo>
                  <a:lnTo>
                    <a:pt x="2332" y="8286"/>
                  </a:lnTo>
                  <a:lnTo>
                    <a:pt x="4695" y="8286"/>
                  </a:lnTo>
                  <a:lnTo>
                    <a:pt x="4947" y="9452"/>
                  </a:lnTo>
                  <a:cubicBezTo>
                    <a:pt x="4995" y="9597"/>
                    <a:pt x="5118" y="9704"/>
                    <a:pt x="5257" y="9704"/>
                  </a:cubicBezTo>
                  <a:cubicBezTo>
                    <a:pt x="5300" y="9704"/>
                    <a:pt x="5344" y="9694"/>
                    <a:pt x="5388" y="9672"/>
                  </a:cubicBezTo>
                  <a:cubicBezTo>
                    <a:pt x="5577" y="9641"/>
                    <a:pt x="5703" y="9452"/>
                    <a:pt x="5609" y="9231"/>
                  </a:cubicBezTo>
                  <a:lnTo>
                    <a:pt x="5042" y="6805"/>
                  </a:lnTo>
                  <a:cubicBezTo>
                    <a:pt x="5514" y="6616"/>
                    <a:pt x="5735" y="6144"/>
                    <a:pt x="5640" y="5640"/>
                  </a:cubicBezTo>
                  <a:lnTo>
                    <a:pt x="4916" y="2867"/>
                  </a:lnTo>
                  <a:cubicBezTo>
                    <a:pt x="4884" y="2647"/>
                    <a:pt x="4758" y="2489"/>
                    <a:pt x="4569" y="2332"/>
                  </a:cubicBezTo>
                  <a:cubicBezTo>
                    <a:pt x="4790" y="2080"/>
                    <a:pt x="4916" y="1733"/>
                    <a:pt x="4916" y="1355"/>
                  </a:cubicBezTo>
                  <a:cubicBezTo>
                    <a:pt x="4916" y="630"/>
                    <a:pt x="4285" y="0"/>
                    <a:pt x="35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8"/>
            <p:cNvSpPr/>
            <p:nvPr/>
          </p:nvSpPr>
          <p:spPr>
            <a:xfrm>
              <a:off x="772900" y="2318350"/>
              <a:ext cx="122125" cy="105075"/>
            </a:xfrm>
            <a:custGeom>
              <a:rect b="b" l="l" r="r" t="t"/>
              <a:pathLst>
                <a:path extrusionOk="0" h="4203" w="4885">
                  <a:moveTo>
                    <a:pt x="3844" y="631"/>
                  </a:moveTo>
                  <a:cubicBezTo>
                    <a:pt x="4034" y="631"/>
                    <a:pt x="4223" y="789"/>
                    <a:pt x="4223" y="978"/>
                  </a:cubicBezTo>
                  <a:lnTo>
                    <a:pt x="4223" y="1734"/>
                  </a:lnTo>
                  <a:cubicBezTo>
                    <a:pt x="4223" y="1923"/>
                    <a:pt x="4034" y="2112"/>
                    <a:pt x="3844" y="2112"/>
                  </a:cubicBezTo>
                  <a:cubicBezTo>
                    <a:pt x="3655" y="2143"/>
                    <a:pt x="3498" y="2301"/>
                    <a:pt x="3498" y="2458"/>
                  </a:cubicBezTo>
                  <a:lnTo>
                    <a:pt x="3498" y="2994"/>
                  </a:lnTo>
                  <a:lnTo>
                    <a:pt x="2679" y="2206"/>
                  </a:lnTo>
                  <a:cubicBezTo>
                    <a:pt x="2584" y="2143"/>
                    <a:pt x="2521" y="2112"/>
                    <a:pt x="2427" y="2112"/>
                  </a:cubicBezTo>
                  <a:lnTo>
                    <a:pt x="1009" y="2112"/>
                  </a:lnTo>
                  <a:cubicBezTo>
                    <a:pt x="820" y="2112"/>
                    <a:pt x="662" y="1923"/>
                    <a:pt x="662" y="1734"/>
                  </a:cubicBezTo>
                  <a:lnTo>
                    <a:pt x="662" y="978"/>
                  </a:lnTo>
                  <a:cubicBezTo>
                    <a:pt x="662" y="789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4"/>
                    <a:pt x="1" y="1041"/>
                  </a:cubicBezTo>
                  <a:lnTo>
                    <a:pt x="1" y="1765"/>
                  </a:lnTo>
                  <a:cubicBezTo>
                    <a:pt x="1" y="2364"/>
                    <a:pt x="473" y="2805"/>
                    <a:pt x="1009" y="2805"/>
                  </a:cubicBezTo>
                  <a:lnTo>
                    <a:pt x="2269" y="2805"/>
                  </a:lnTo>
                  <a:lnTo>
                    <a:pt x="3592" y="4097"/>
                  </a:lnTo>
                  <a:cubicBezTo>
                    <a:pt x="3663" y="4167"/>
                    <a:pt x="3770" y="4203"/>
                    <a:pt x="3872" y="4203"/>
                  </a:cubicBezTo>
                  <a:cubicBezTo>
                    <a:pt x="3906" y="4203"/>
                    <a:pt x="3939" y="4199"/>
                    <a:pt x="3970" y="4191"/>
                  </a:cubicBezTo>
                  <a:cubicBezTo>
                    <a:pt x="4097" y="4160"/>
                    <a:pt x="4160" y="4002"/>
                    <a:pt x="4160" y="3876"/>
                  </a:cubicBezTo>
                  <a:lnTo>
                    <a:pt x="4160" y="2773"/>
                  </a:lnTo>
                  <a:cubicBezTo>
                    <a:pt x="4569" y="2616"/>
                    <a:pt x="4884" y="2238"/>
                    <a:pt x="4884" y="1765"/>
                  </a:cubicBezTo>
                  <a:lnTo>
                    <a:pt x="4884" y="1041"/>
                  </a:lnTo>
                  <a:cubicBezTo>
                    <a:pt x="4884" y="442"/>
                    <a:pt x="4412" y="1"/>
                    <a:pt x="3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1" name="Google Shape;631;p38"/>
          <p:cNvGrpSpPr/>
          <p:nvPr/>
        </p:nvGrpSpPr>
        <p:grpSpPr>
          <a:xfrm>
            <a:off x="6654063" y="2079466"/>
            <a:ext cx="327823" cy="328695"/>
            <a:chOff x="-1700225" y="2768875"/>
            <a:chExt cx="291450" cy="292225"/>
          </a:xfrm>
        </p:grpSpPr>
        <p:sp>
          <p:nvSpPr>
            <p:cNvPr id="632" name="Google Shape;632;p38"/>
            <p:cNvSpPr/>
            <p:nvPr/>
          </p:nvSpPr>
          <p:spPr>
            <a:xfrm>
              <a:off x="-1700225" y="2768875"/>
              <a:ext cx="291450" cy="292225"/>
            </a:xfrm>
            <a:custGeom>
              <a:rect b="b" l="l" r="r" t="t"/>
              <a:pathLst>
                <a:path extrusionOk="0" h="11689" w="11658">
                  <a:moveTo>
                    <a:pt x="10617" y="662"/>
                  </a:moveTo>
                  <a:cubicBezTo>
                    <a:pt x="10806" y="662"/>
                    <a:pt x="10964" y="820"/>
                    <a:pt x="10964" y="1009"/>
                  </a:cubicBezTo>
                  <a:lnTo>
                    <a:pt x="10964" y="2710"/>
                  </a:lnTo>
                  <a:lnTo>
                    <a:pt x="662" y="2710"/>
                  </a:lnTo>
                  <a:lnTo>
                    <a:pt x="662" y="1009"/>
                  </a:ln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933" y="3372"/>
                  </a:moveTo>
                  <a:lnTo>
                    <a:pt x="10933" y="9232"/>
                  </a:lnTo>
                  <a:cubicBezTo>
                    <a:pt x="10964" y="9484"/>
                    <a:pt x="10806" y="9610"/>
                    <a:pt x="10617" y="9610"/>
                  </a:cubicBezTo>
                  <a:lnTo>
                    <a:pt x="8916" y="9610"/>
                  </a:lnTo>
                  <a:lnTo>
                    <a:pt x="8570" y="9232"/>
                  </a:lnTo>
                  <a:cubicBezTo>
                    <a:pt x="8601" y="9169"/>
                    <a:pt x="8664" y="9043"/>
                    <a:pt x="8696" y="8917"/>
                  </a:cubicBezTo>
                  <a:lnTo>
                    <a:pt x="9200" y="8917"/>
                  </a:lnTo>
                  <a:cubicBezTo>
                    <a:pt x="9389" y="8917"/>
                    <a:pt x="9546" y="8759"/>
                    <a:pt x="9546" y="8570"/>
                  </a:cubicBezTo>
                  <a:lnTo>
                    <a:pt x="9546" y="7184"/>
                  </a:lnTo>
                  <a:cubicBezTo>
                    <a:pt x="9546" y="6995"/>
                    <a:pt x="9389" y="6837"/>
                    <a:pt x="9200" y="6837"/>
                  </a:cubicBezTo>
                  <a:lnTo>
                    <a:pt x="8696" y="6837"/>
                  </a:lnTo>
                  <a:cubicBezTo>
                    <a:pt x="8664" y="6711"/>
                    <a:pt x="8601" y="6648"/>
                    <a:pt x="8570" y="6522"/>
                  </a:cubicBezTo>
                  <a:lnTo>
                    <a:pt x="8916" y="6176"/>
                  </a:lnTo>
                  <a:cubicBezTo>
                    <a:pt x="9042" y="6050"/>
                    <a:pt x="9042" y="5798"/>
                    <a:pt x="8916" y="5703"/>
                  </a:cubicBezTo>
                  <a:lnTo>
                    <a:pt x="7940" y="4695"/>
                  </a:lnTo>
                  <a:cubicBezTo>
                    <a:pt x="7877" y="4648"/>
                    <a:pt x="7790" y="4624"/>
                    <a:pt x="7703" y="4624"/>
                  </a:cubicBezTo>
                  <a:cubicBezTo>
                    <a:pt x="7617" y="4624"/>
                    <a:pt x="7530" y="4648"/>
                    <a:pt x="7467" y="4695"/>
                  </a:cubicBezTo>
                  <a:lnTo>
                    <a:pt x="7120" y="5073"/>
                  </a:lnTo>
                  <a:cubicBezTo>
                    <a:pt x="7026" y="5041"/>
                    <a:pt x="6931" y="4978"/>
                    <a:pt x="6805" y="4947"/>
                  </a:cubicBezTo>
                  <a:lnTo>
                    <a:pt x="6805" y="4443"/>
                  </a:lnTo>
                  <a:cubicBezTo>
                    <a:pt x="6805" y="4222"/>
                    <a:pt x="6648" y="4065"/>
                    <a:pt x="6459" y="4065"/>
                  </a:cubicBezTo>
                  <a:lnTo>
                    <a:pt x="5073" y="4065"/>
                  </a:lnTo>
                  <a:cubicBezTo>
                    <a:pt x="4884" y="4065"/>
                    <a:pt x="4726" y="4222"/>
                    <a:pt x="4726" y="4443"/>
                  </a:cubicBezTo>
                  <a:lnTo>
                    <a:pt x="4726" y="4947"/>
                  </a:lnTo>
                  <a:cubicBezTo>
                    <a:pt x="4600" y="4978"/>
                    <a:pt x="4506" y="5010"/>
                    <a:pt x="4411" y="5073"/>
                  </a:cubicBezTo>
                  <a:lnTo>
                    <a:pt x="4033" y="4695"/>
                  </a:lnTo>
                  <a:cubicBezTo>
                    <a:pt x="3986" y="4648"/>
                    <a:pt x="3899" y="4624"/>
                    <a:pt x="3808" y="4624"/>
                  </a:cubicBezTo>
                  <a:cubicBezTo>
                    <a:pt x="3718" y="4624"/>
                    <a:pt x="3623" y="4648"/>
                    <a:pt x="3560" y="4695"/>
                  </a:cubicBezTo>
                  <a:lnTo>
                    <a:pt x="2584" y="5703"/>
                  </a:lnTo>
                  <a:cubicBezTo>
                    <a:pt x="2458" y="5829"/>
                    <a:pt x="2458" y="6050"/>
                    <a:pt x="2584" y="6176"/>
                  </a:cubicBezTo>
                  <a:lnTo>
                    <a:pt x="2930" y="6522"/>
                  </a:lnTo>
                  <a:cubicBezTo>
                    <a:pt x="2899" y="6585"/>
                    <a:pt x="2867" y="6711"/>
                    <a:pt x="2836" y="6837"/>
                  </a:cubicBezTo>
                  <a:lnTo>
                    <a:pt x="2300" y="6837"/>
                  </a:lnTo>
                  <a:cubicBezTo>
                    <a:pt x="2111" y="6837"/>
                    <a:pt x="1954" y="6995"/>
                    <a:pt x="1954" y="7184"/>
                  </a:cubicBezTo>
                  <a:lnTo>
                    <a:pt x="1954" y="8570"/>
                  </a:lnTo>
                  <a:cubicBezTo>
                    <a:pt x="1954" y="8759"/>
                    <a:pt x="2111" y="8917"/>
                    <a:pt x="2300" y="8917"/>
                  </a:cubicBezTo>
                  <a:lnTo>
                    <a:pt x="2836" y="8917"/>
                  </a:lnTo>
                  <a:cubicBezTo>
                    <a:pt x="2867" y="9043"/>
                    <a:pt x="2899" y="9137"/>
                    <a:pt x="2930" y="9232"/>
                  </a:cubicBezTo>
                  <a:lnTo>
                    <a:pt x="2584" y="9610"/>
                  </a:lnTo>
                  <a:lnTo>
                    <a:pt x="977" y="9610"/>
                  </a:lnTo>
                  <a:cubicBezTo>
                    <a:pt x="788" y="9610"/>
                    <a:pt x="630" y="9452"/>
                    <a:pt x="630" y="9232"/>
                  </a:cubicBezTo>
                  <a:lnTo>
                    <a:pt x="630" y="3372"/>
                  </a:lnTo>
                  <a:close/>
                  <a:moveTo>
                    <a:pt x="6112" y="4726"/>
                  </a:moveTo>
                  <a:lnTo>
                    <a:pt x="6112" y="5136"/>
                  </a:lnTo>
                  <a:cubicBezTo>
                    <a:pt x="6112" y="5294"/>
                    <a:pt x="6207" y="5420"/>
                    <a:pt x="6364" y="5451"/>
                  </a:cubicBezTo>
                  <a:cubicBezTo>
                    <a:pt x="6553" y="5514"/>
                    <a:pt x="6805" y="5609"/>
                    <a:pt x="6994" y="5735"/>
                  </a:cubicBezTo>
                  <a:cubicBezTo>
                    <a:pt x="7041" y="5769"/>
                    <a:pt x="7096" y="5783"/>
                    <a:pt x="7153" y="5783"/>
                  </a:cubicBezTo>
                  <a:cubicBezTo>
                    <a:pt x="7251" y="5783"/>
                    <a:pt x="7356" y="5743"/>
                    <a:pt x="7435" y="5703"/>
                  </a:cubicBezTo>
                  <a:lnTo>
                    <a:pt x="7751" y="5388"/>
                  </a:lnTo>
                  <a:lnTo>
                    <a:pt x="8223" y="5861"/>
                  </a:lnTo>
                  <a:lnTo>
                    <a:pt x="7908" y="6176"/>
                  </a:lnTo>
                  <a:cubicBezTo>
                    <a:pt x="7782" y="6302"/>
                    <a:pt x="7782" y="6459"/>
                    <a:pt x="7877" y="6617"/>
                  </a:cubicBezTo>
                  <a:cubicBezTo>
                    <a:pt x="7971" y="6806"/>
                    <a:pt x="8066" y="6995"/>
                    <a:pt x="8129" y="7247"/>
                  </a:cubicBezTo>
                  <a:cubicBezTo>
                    <a:pt x="8192" y="7404"/>
                    <a:pt x="8286" y="7499"/>
                    <a:pt x="8444" y="7499"/>
                  </a:cubicBezTo>
                  <a:lnTo>
                    <a:pt x="8885" y="7499"/>
                  </a:lnTo>
                  <a:lnTo>
                    <a:pt x="8885" y="8192"/>
                  </a:lnTo>
                  <a:lnTo>
                    <a:pt x="8444" y="8192"/>
                  </a:lnTo>
                  <a:cubicBezTo>
                    <a:pt x="8286" y="8192"/>
                    <a:pt x="8192" y="8286"/>
                    <a:pt x="8129" y="8444"/>
                  </a:cubicBezTo>
                  <a:cubicBezTo>
                    <a:pt x="8097" y="8665"/>
                    <a:pt x="7971" y="8885"/>
                    <a:pt x="7877" y="9074"/>
                  </a:cubicBezTo>
                  <a:cubicBezTo>
                    <a:pt x="7782" y="9200"/>
                    <a:pt x="7814" y="9389"/>
                    <a:pt x="7908" y="9515"/>
                  </a:cubicBezTo>
                  <a:lnTo>
                    <a:pt x="8223" y="9830"/>
                  </a:lnTo>
                  <a:lnTo>
                    <a:pt x="7751" y="10303"/>
                  </a:lnTo>
                  <a:lnTo>
                    <a:pt x="7435" y="9988"/>
                  </a:lnTo>
                  <a:cubicBezTo>
                    <a:pt x="7368" y="9920"/>
                    <a:pt x="7291" y="9889"/>
                    <a:pt x="7211" y="9889"/>
                  </a:cubicBezTo>
                  <a:cubicBezTo>
                    <a:pt x="7141" y="9889"/>
                    <a:pt x="7068" y="9912"/>
                    <a:pt x="6994" y="9956"/>
                  </a:cubicBezTo>
                  <a:cubicBezTo>
                    <a:pt x="6805" y="10082"/>
                    <a:pt x="6616" y="10145"/>
                    <a:pt x="6364" y="10208"/>
                  </a:cubicBezTo>
                  <a:cubicBezTo>
                    <a:pt x="6207" y="10271"/>
                    <a:pt x="6112" y="10366"/>
                    <a:pt x="6112" y="10555"/>
                  </a:cubicBezTo>
                  <a:lnTo>
                    <a:pt x="6112" y="10964"/>
                  </a:lnTo>
                  <a:lnTo>
                    <a:pt x="5419" y="10964"/>
                  </a:lnTo>
                  <a:lnTo>
                    <a:pt x="5419" y="10555"/>
                  </a:lnTo>
                  <a:cubicBezTo>
                    <a:pt x="5419" y="10366"/>
                    <a:pt x="5325" y="10271"/>
                    <a:pt x="5167" y="10208"/>
                  </a:cubicBezTo>
                  <a:cubicBezTo>
                    <a:pt x="4947" y="10177"/>
                    <a:pt x="4726" y="10051"/>
                    <a:pt x="4537" y="9956"/>
                  </a:cubicBezTo>
                  <a:cubicBezTo>
                    <a:pt x="4491" y="9921"/>
                    <a:pt x="4436" y="9908"/>
                    <a:pt x="4379" y="9908"/>
                  </a:cubicBezTo>
                  <a:cubicBezTo>
                    <a:pt x="4281" y="9908"/>
                    <a:pt x="4176" y="9948"/>
                    <a:pt x="4096" y="9988"/>
                  </a:cubicBezTo>
                  <a:lnTo>
                    <a:pt x="3781" y="10303"/>
                  </a:lnTo>
                  <a:lnTo>
                    <a:pt x="3308" y="9830"/>
                  </a:lnTo>
                  <a:lnTo>
                    <a:pt x="3623" y="9515"/>
                  </a:lnTo>
                  <a:cubicBezTo>
                    <a:pt x="3749" y="9389"/>
                    <a:pt x="3749" y="9232"/>
                    <a:pt x="3655" y="9074"/>
                  </a:cubicBezTo>
                  <a:cubicBezTo>
                    <a:pt x="3529" y="8885"/>
                    <a:pt x="3466" y="8696"/>
                    <a:pt x="3371" y="8444"/>
                  </a:cubicBezTo>
                  <a:cubicBezTo>
                    <a:pt x="3340" y="8286"/>
                    <a:pt x="3214" y="8192"/>
                    <a:pt x="3056" y="8192"/>
                  </a:cubicBezTo>
                  <a:lnTo>
                    <a:pt x="2647" y="8192"/>
                  </a:lnTo>
                  <a:lnTo>
                    <a:pt x="2647" y="7499"/>
                  </a:lnTo>
                  <a:lnTo>
                    <a:pt x="3056" y="7499"/>
                  </a:lnTo>
                  <a:cubicBezTo>
                    <a:pt x="3214" y="7499"/>
                    <a:pt x="3340" y="7404"/>
                    <a:pt x="3371" y="7247"/>
                  </a:cubicBezTo>
                  <a:cubicBezTo>
                    <a:pt x="3434" y="7026"/>
                    <a:pt x="3529" y="6806"/>
                    <a:pt x="3655" y="6617"/>
                  </a:cubicBezTo>
                  <a:cubicBezTo>
                    <a:pt x="3749" y="6491"/>
                    <a:pt x="3686" y="6302"/>
                    <a:pt x="3623" y="6176"/>
                  </a:cubicBezTo>
                  <a:lnTo>
                    <a:pt x="3308" y="5861"/>
                  </a:lnTo>
                  <a:lnTo>
                    <a:pt x="3781" y="5388"/>
                  </a:lnTo>
                  <a:lnTo>
                    <a:pt x="4096" y="5703"/>
                  </a:lnTo>
                  <a:cubicBezTo>
                    <a:pt x="4163" y="5771"/>
                    <a:pt x="4240" y="5802"/>
                    <a:pt x="4321" y="5802"/>
                  </a:cubicBezTo>
                  <a:cubicBezTo>
                    <a:pt x="4391" y="5802"/>
                    <a:pt x="4464" y="5778"/>
                    <a:pt x="4537" y="5735"/>
                  </a:cubicBezTo>
                  <a:cubicBezTo>
                    <a:pt x="4726" y="5609"/>
                    <a:pt x="4915" y="5546"/>
                    <a:pt x="5167" y="5451"/>
                  </a:cubicBezTo>
                  <a:cubicBezTo>
                    <a:pt x="5325" y="5420"/>
                    <a:pt x="5419" y="5294"/>
                    <a:pt x="5419" y="5136"/>
                  </a:cubicBezTo>
                  <a:lnTo>
                    <a:pt x="5419" y="4726"/>
                  </a:ln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9295"/>
                  </a:lnTo>
                  <a:cubicBezTo>
                    <a:pt x="0" y="9830"/>
                    <a:pt x="473" y="10303"/>
                    <a:pt x="1008" y="10303"/>
                  </a:cubicBezTo>
                  <a:lnTo>
                    <a:pt x="2867" y="10303"/>
                  </a:lnTo>
                  <a:lnTo>
                    <a:pt x="3623" y="11059"/>
                  </a:lnTo>
                  <a:cubicBezTo>
                    <a:pt x="3671" y="11122"/>
                    <a:pt x="3757" y="11153"/>
                    <a:pt x="3848" y="11153"/>
                  </a:cubicBezTo>
                  <a:cubicBezTo>
                    <a:pt x="3938" y="11153"/>
                    <a:pt x="4033" y="11122"/>
                    <a:pt x="4096" y="11059"/>
                  </a:cubicBezTo>
                  <a:lnTo>
                    <a:pt x="4442" y="10712"/>
                  </a:lnTo>
                  <a:cubicBezTo>
                    <a:pt x="4506" y="10744"/>
                    <a:pt x="4632" y="10775"/>
                    <a:pt x="4758" y="10807"/>
                  </a:cubicBezTo>
                  <a:lnTo>
                    <a:pt x="4758" y="11342"/>
                  </a:lnTo>
                  <a:cubicBezTo>
                    <a:pt x="4758" y="11531"/>
                    <a:pt x="4915" y="11689"/>
                    <a:pt x="5104" y="11689"/>
                  </a:cubicBezTo>
                  <a:lnTo>
                    <a:pt x="6490" y="11689"/>
                  </a:lnTo>
                  <a:cubicBezTo>
                    <a:pt x="6679" y="11689"/>
                    <a:pt x="6837" y="11531"/>
                    <a:pt x="6837" y="11342"/>
                  </a:cubicBezTo>
                  <a:lnTo>
                    <a:pt x="6837" y="10807"/>
                  </a:lnTo>
                  <a:cubicBezTo>
                    <a:pt x="6963" y="10775"/>
                    <a:pt x="7026" y="10744"/>
                    <a:pt x="7152" y="10712"/>
                  </a:cubicBezTo>
                  <a:lnTo>
                    <a:pt x="7498" y="11059"/>
                  </a:lnTo>
                  <a:cubicBezTo>
                    <a:pt x="7561" y="11122"/>
                    <a:pt x="7656" y="11153"/>
                    <a:pt x="7747" y="11153"/>
                  </a:cubicBezTo>
                  <a:cubicBezTo>
                    <a:pt x="7837" y="11153"/>
                    <a:pt x="7924" y="11122"/>
                    <a:pt x="7971" y="11059"/>
                  </a:cubicBezTo>
                  <a:lnTo>
                    <a:pt x="8727" y="10303"/>
                  </a:lnTo>
                  <a:lnTo>
                    <a:pt x="10617" y="10303"/>
                  </a:lnTo>
                  <a:cubicBezTo>
                    <a:pt x="11185" y="10303"/>
                    <a:pt x="11657" y="9830"/>
                    <a:pt x="11657" y="9295"/>
                  </a:cubicBezTo>
                  <a:lnTo>
                    <a:pt x="11657" y="1009"/>
                  </a:lnTo>
                  <a:cubicBezTo>
                    <a:pt x="11657" y="473"/>
                    <a:pt x="11216" y="1"/>
                    <a:pt x="106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8"/>
            <p:cNvSpPr/>
            <p:nvPr/>
          </p:nvSpPr>
          <p:spPr>
            <a:xfrm>
              <a:off x="-1667150" y="2801950"/>
              <a:ext cx="18150" cy="18150"/>
            </a:xfrm>
            <a:custGeom>
              <a:rect b="b" l="l" r="r" t="t"/>
              <a:pathLst>
                <a:path extrusionOk="0" h="726" w="726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6"/>
                    <a:pt x="347" y="726"/>
                  </a:cubicBezTo>
                  <a:cubicBezTo>
                    <a:pt x="568" y="726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38"/>
            <p:cNvSpPr/>
            <p:nvPr/>
          </p:nvSpPr>
          <p:spPr>
            <a:xfrm>
              <a:off x="-1632500" y="2801950"/>
              <a:ext cx="17350" cy="18150"/>
            </a:xfrm>
            <a:custGeom>
              <a:rect b="b" l="l" r="r" t="t"/>
              <a:pathLst>
                <a:path extrusionOk="0" h="726" w="694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6" y="726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38"/>
            <p:cNvSpPr/>
            <p:nvPr/>
          </p:nvSpPr>
          <p:spPr>
            <a:xfrm>
              <a:off x="-1597850" y="2801950"/>
              <a:ext cx="17375" cy="18150"/>
            </a:xfrm>
            <a:custGeom>
              <a:rect b="b" l="l" r="r" t="t"/>
              <a:pathLst>
                <a:path extrusionOk="0" h="726" w="695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7" y="726"/>
                    <a:pt x="694" y="568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8"/>
            <p:cNvSpPr/>
            <p:nvPr/>
          </p:nvSpPr>
          <p:spPr>
            <a:xfrm>
              <a:off x="-1564750" y="2801950"/>
              <a:ext cx="120525" cy="18150"/>
            </a:xfrm>
            <a:custGeom>
              <a:rect b="b" l="l" r="r" t="t"/>
              <a:pathLst>
                <a:path extrusionOk="0" h="726" w="4821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32" y="568"/>
                    <a:pt x="189" y="726"/>
                    <a:pt x="347" y="726"/>
                  </a:cubicBezTo>
                  <a:lnTo>
                    <a:pt x="4442" y="726"/>
                  </a:lnTo>
                  <a:cubicBezTo>
                    <a:pt x="4663" y="726"/>
                    <a:pt x="4820" y="568"/>
                    <a:pt x="4820" y="347"/>
                  </a:cubicBezTo>
                  <a:cubicBezTo>
                    <a:pt x="4820" y="158"/>
                    <a:pt x="4663" y="1"/>
                    <a:pt x="44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>
              <a:off x="-1597850" y="2924050"/>
              <a:ext cx="85100" cy="85075"/>
            </a:xfrm>
            <a:custGeom>
              <a:rect b="b" l="l" r="r" t="t"/>
              <a:pathLst>
                <a:path extrusionOk="0" h="3403" w="3404">
                  <a:moveTo>
                    <a:pt x="1671" y="662"/>
                  </a:moveTo>
                  <a:cubicBezTo>
                    <a:pt x="2238" y="662"/>
                    <a:pt x="2710" y="1134"/>
                    <a:pt x="2710" y="1701"/>
                  </a:cubicBezTo>
                  <a:cubicBezTo>
                    <a:pt x="2710" y="2237"/>
                    <a:pt x="2269" y="2710"/>
                    <a:pt x="1671" y="2710"/>
                  </a:cubicBezTo>
                  <a:cubicBezTo>
                    <a:pt x="1135" y="2710"/>
                    <a:pt x="663" y="2237"/>
                    <a:pt x="663" y="1701"/>
                  </a:cubicBezTo>
                  <a:cubicBezTo>
                    <a:pt x="663" y="1134"/>
                    <a:pt x="1135" y="662"/>
                    <a:pt x="1671" y="662"/>
                  </a:cubicBezTo>
                  <a:close/>
                  <a:moveTo>
                    <a:pt x="1671" y="0"/>
                  </a:moveTo>
                  <a:cubicBezTo>
                    <a:pt x="726" y="0"/>
                    <a:pt x="1" y="756"/>
                    <a:pt x="1" y="1701"/>
                  </a:cubicBezTo>
                  <a:cubicBezTo>
                    <a:pt x="1" y="2647"/>
                    <a:pt x="726" y="3403"/>
                    <a:pt x="1671" y="3403"/>
                  </a:cubicBezTo>
                  <a:cubicBezTo>
                    <a:pt x="2616" y="3403"/>
                    <a:pt x="3372" y="2647"/>
                    <a:pt x="3372" y="1701"/>
                  </a:cubicBezTo>
                  <a:cubicBezTo>
                    <a:pt x="3403" y="756"/>
                    <a:pt x="2616" y="0"/>
                    <a:pt x="16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8" name="Google Shape;638;p38"/>
          <p:cNvGrpSpPr/>
          <p:nvPr/>
        </p:nvGrpSpPr>
        <p:grpSpPr>
          <a:xfrm>
            <a:off x="1775453" y="1695638"/>
            <a:ext cx="1096460" cy="1096300"/>
            <a:chOff x="2543222" y="2802319"/>
            <a:chExt cx="492172" cy="492122"/>
          </a:xfrm>
        </p:grpSpPr>
        <p:sp>
          <p:nvSpPr>
            <p:cNvPr id="639" name="Google Shape;639;p38"/>
            <p:cNvSpPr/>
            <p:nvPr/>
          </p:nvSpPr>
          <p:spPr>
            <a:xfrm>
              <a:off x="2712955" y="2802319"/>
              <a:ext cx="151969" cy="43028"/>
            </a:xfrm>
            <a:custGeom>
              <a:rect b="b" l="l" r="r" t="t"/>
              <a:pathLst>
                <a:path extrusionOk="0" h="2668" w="9423">
                  <a:moveTo>
                    <a:pt x="4725" y="0"/>
                  </a:moveTo>
                  <a:cubicBezTo>
                    <a:pt x="3131" y="0"/>
                    <a:pt x="1537" y="250"/>
                    <a:pt x="0" y="750"/>
                  </a:cubicBezTo>
                  <a:lnTo>
                    <a:pt x="620" y="2667"/>
                  </a:lnTo>
                  <a:cubicBezTo>
                    <a:pt x="1920" y="2253"/>
                    <a:pt x="3274" y="2024"/>
                    <a:pt x="4629" y="2024"/>
                  </a:cubicBezTo>
                  <a:cubicBezTo>
                    <a:pt x="4662" y="2024"/>
                    <a:pt x="4696" y="2024"/>
                    <a:pt x="4729" y="2024"/>
                  </a:cubicBezTo>
                  <a:cubicBezTo>
                    <a:pt x="4764" y="2024"/>
                    <a:pt x="4798" y="2024"/>
                    <a:pt x="4833" y="2024"/>
                  </a:cubicBezTo>
                  <a:cubicBezTo>
                    <a:pt x="6186" y="2024"/>
                    <a:pt x="7516" y="2242"/>
                    <a:pt x="8803" y="2656"/>
                  </a:cubicBezTo>
                  <a:lnTo>
                    <a:pt x="9423" y="739"/>
                  </a:lnTo>
                  <a:cubicBezTo>
                    <a:pt x="7895" y="247"/>
                    <a:pt x="6310" y="0"/>
                    <a:pt x="4725" y="0"/>
                  </a:cubicBez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8"/>
            <p:cNvSpPr/>
            <p:nvPr/>
          </p:nvSpPr>
          <p:spPr>
            <a:xfrm>
              <a:off x="2854917" y="2814237"/>
              <a:ext cx="133278" cy="108667"/>
            </a:xfrm>
            <a:custGeom>
              <a:rect b="b" l="l" r="r" t="t"/>
              <a:pathLst>
                <a:path extrusionOk="0" h="6738" w="8264">
                  <a:moveTo>
                    <a:pt x="631" y="0"/>
                  </a:moveTo>
                  <a:lnTo>
                    <a:pt x="0" y="1928"/>
                  </a:lnTo>
                  <a:cubicBezTo>
                    <a:pt x="2663" y="2789"/>
                    <a:pt x="4981" y="4465"/>
                    <a:pt x="6634" y="6737"/>
                  </a:cubicBezTo>
                  <a:lnTo>
                    <a:pt x="8264" y="5544"/>
                  </a:lnTo>
                  <a:cubicBezTo>
                    <a:pt x="6370" y="2938"/>
                    <a:pt x="3696" y="999"/>
                    <a:pt x="631" y="0"/>
                  </a:cubicBez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8"/>
            <p:cNvSpPr/>
            <p:nvPr/>
          </p:nvSpPr>
          <p:spPr>
            <a:xfrm>
              <a:off x="2961901" y="3048363"/>
              <a:ext cx="73493" cy="144760"/>
            </a:xfrm>
            <a:custGeom>
              <a:rect b="b" l="l" r="r" t="t"/>
              <a:pathLst>
                <a:path extrusionOk="0" h="8976" w="4557">
                  <a:moveTo>
                    <a:pt x="2537" y="1"/>
                  </a:moveTo>
                  <a:cubicBezTo>
                    <a:pt x="2537" y="2801"/>
                    <a:pt x="1653" y="5533"/>
                    <a:pt x="0" y="7794"/>
                  </a:cubicBezTo>
                  <a:lnTo>
                    <a:pt x="1630" y="8976"/>
                  </a:lnTo>
                  <a:cubicBezTo>
                    <a:pt x="3535" y="6371"/>
                    <a:pt x="4557" y="3226"/>
                    <a:pt x="4557" y="1"/>
                  </a:cubicBez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8"/>
            <p:cNvSpPr/>
            <p:nvPr/>
          </p:nvSpPr>
          <p:spPr>
            <a:xfrm>
              <a:off x="2590054" y="2814414"/>
              <a:ext cx="132907" cy="108667"/>
            </a:xfrm>
            <a:custGeom>
              <a:rect b="b" l="l" r="r" t="t"/>
              <a:pathLst>
                <a:path extrusionOk="0" h="6738" w="8241">
                  <a:moveTo>
                    <a:pt x="7621" y="0"/>
                  </a:moveTo>
                  <a:cubicBezTo>
                    <a:pt x="4557" y="1010"/>
                    <a:pt x="1894" y="2950"/>
                    <a:pt x="0" y="5555"/>
                  </a:cubicBezTo>
                  <a:lnTo>
                    <a:pt x="1630" y="6738"/>
                  </a:lnTo>
                  <a:cubicBezTo>
                    <a:pt x="3271" y="4477"/>
                    <a:pt x="5590" y="2789"/>
                    <a:pt x="8241" y="1929"/>
                  </a:cubicBezTo>
                  <a:lnTo>
                    <a:pt x="7621" y="0"/>
                  </a:ln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8"/>
            <p:cNvSpPr/>
            <p:nvPr/>
          </p:nvSpPr>
          <p:spPr>
            <a:xfrm>
              <a:off x="2961901" y="2903626"/>
              <a:ext cx="73493" cy="144760"/>
            </a:xfrm>
            <a:custGeom>
              <a:rect b="b" l="l" r="r" t="t"/>
              <a:pathLst>
                <a:path extrusionOk="0" h="8976" w="4557">
                  <a:moveTo>
                    <a:pt x="1630" y="1"/>
                  </a:moveTo>
                  <a:lnTo>
                    <a:pt x="0" y="1194"/>
                  </a:lnTo>
                  <a:cubicBezTo>
                    <a:pt x="1653" y="3455"/>
                    <a:pt x="2537" y="6175"/>
                    <a:pt x="2537" y="8976"/>
                  </a:cubicBezTo>
                  <a:lnTo>
                    <a:pt x="4545" y="8976"/>
                  </a:lnTo>
                  <a:cubicBezTo>
                    <a:pt x="4557" y="5751"/>
                    <a:pt x="3535" y="2606"/>
                    <a:pt x="1630" y="1"/>
                  </a:cubicBez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8"/>
            <p:cNvSpPr/>
            <p:nvPr/>
          </p:nvSpPr>
          <p:spPr>
            <a:xfrm>
              <a:off x="2854917" y="3174037"/>
              <a:ext cx="133278" cy="108490"/>
            </a:xfrm>
            <a:custGeom>
              <a:rect b="b" l="l" r="r" t="t"/>
              <a:pathLst>
                <a:path extrusionOk="0" h="6727" w="8264">
                  <a:moveTo>
                    <a:pt x="6634" y="1"/>
                  </a:moveTo>
                  <a:cubicBezTo>
                    <a:pt x="4981" y="2262"/>
                    <a:pt x="2663" y="3949"/>
                    <a:pt x="0" y="4810"/>
                  </a:cubicBezTo>
                  <a:lnTo>
                    <a:pt x="620" y="6726"/>
                  </a:lnTo>
                  <a:cubicBezTo>
                    <a:pt x="3684" y="5728"/>
                    <a:pt x="6359" y="3788"/>
                    <a:pt x="8264" y="1183"/>
                  </a:cubicBezTo>
                  <a:lnTo>
                    <a:pt x="6634" y="1"/>
                  </a:ln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8"/>
            <p:cNvSpPr/>
            <p:nvPr/>
          </p:nvSpPr>
          <p:spPr>
            <a:xfrm>
              <a:off x="2543222" y="2903997"/>
              <a:ext cx="73122" cy="144390"/>
            </a:xfrm>
            <a:custGeom>
              <a:rect b="b" l="l" r="r" t="t"/>
              <a:pathLst>
                <a:path extrusionOk="0" h="8953" w="4534">
                  <a:moveTo>
                    <a:pt x="2904" y="0"/>
                  </a:moveTo>
                  <a:cubicBezTo>
                    <a:pt x="1010" y="2594"/>
                    <a:pt x="0" y="5739"/>
                    <a:pt x="0" y="8953"/>
                  </a:cubicBezTo>
                  <a:lnTo>
                    <a:pt x="2020" y="8953"/>
                  </a:lnTo>
                  <a:cubicBezTo>
                    <a:pt x="2020" y="6164"/>
                    <a:pt x="2893" y="3444"/>
                    <a:pt x="4534" y="1183"/>
                  </a:cubicBezTo>
                  <a:lnTo>
                    <a:pt x="2904" y="0"/>
                  </a:ln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8"/>
            <p:cNvSpPr/>
            <p:nvPr/>
          </p:nvSpPr>
          <p:spPr>
            <a:xfrm>
              <a:off x="2712955" y="3251413"/>
              <a:ext cx="151969" cy="43028"/>
            </a:xfrm>
            <a:custGeom>
              <a:rect b="b" l="l" r="r" t="t"/>
              <a:pathLst>
                <a:path extrusionOk="0" h="2668" w="9423">
                  <a:moveTo>
                    <a:pt x="620" y="0"/>
                  </a:moveTo>
                  <a:lnTo>
                    <a:pt x="0" y="1917"/>
                  </a:lnTo>
                  <a:cubicBezTo>
                    <a:pt x="1537" y="2418"/>
                    <a:pt x="3131" y="2667"/>
                    <a:pt x="4725" y="2667"/>
                  </a:cubicBezTo>
                  <a:cubicBezTo>
                    <a:pt x="6310" y="2667"/>
                    <a:pt x="7895" y="2421"/>
                    <a:pt x="9423" y="1928"/>
                  </a:cubicBezTo>
                  <a:lnTo>
                    <a:pt x="8803" y="12"/>
                  </a:lnTo>
                  <a:cubicBezTo>
                    <a:pt x="7483" y="436"/>
                    <a:pt x="6118" y="643"/>
                    <a:pt x="4729" y="643"/>
                  </a:cubicBezTo>
                  <a:cubicBezTo>
                    <a:pt x="3340" y="643"/>
                    <a:pt x="1951" y="425"/>
                    <a:pt x="620" y="0"/>
                  </a:cubicBez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8"/>
            <p:cNvSpPr/>
            <p:nvPr/>
          </p:nvSpPr>
          <p:spPr>
            <a:xfrm>
              <a:off x="2590054" y="3173666"/>
              <a:ext cx="132907" cy="108667"/>
            </a:xfrm>
            <a:custGeom>
              <a:rect b="b" l="l" r="r" t="t"/>
              <a:pathLst>
                <a:path extrusionOk="0" h="6738" w="8241">
                  <a:moveTo>
                    <a:pt x="1630" y="1"/>
                  </a:moveTo>
                  <a:lnTo>
                    <a:pt x="0" y="1183"/>
                  </a:lnTo>
                  <a:cubicBezTo>
                    <a:pt x="1894" y="3788"/>
                    <a:pt x="4557" y="5728"/>
                    <a:pt x="7621" y="6738"/>
                  </a:cubicBezTo>
                  <a:lnTo>
                    <a:pt x="8241" y="4821"/>
                  </a:lnTo>
                  <a:cubicBezTo>
                    <a:pt x="5590" y="3949"/>
                    <a:pt x="3271" y="2262"/>
                    <a:pt x="1630" y="1"/>
                  </a:cubicBez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8"/>
            <p:cNvSpPr/>
            <p:nvPr/>
          </p:nvSpPr>
          <p:spPr>
            <a:xfrm>
              <a:off x="2543222" y="3048363"/>
              <a:ext cx="73122" cy="144390"/>
            </a:xfrm>
            <a:custGeom>
              <a:rect b="b" l="l" r="r" t="t"/>
              <a:pathLst>
                <a:path extrusionOk="0" h="8953" w="4534">
                  <a:moveTo>
                    <a:pt x="0" y="1"/>
                  </a:moveTo>
                  <a:cubicBezTo>
                    <a:pt x="0" y="3214"/>
                    <a:pt x="1010" y="6359"/>
                    <a:pt x="2904" y="8953"/>
                  </a:cubicBezTo>
                  <a:lnTo>
                    <a:pt x="4534" y="7771"/>
                  </a:lnTo>
                  <a:cubicBezTo>
                    <a:pt x="2904" y="5510"/>
                    <a:pt x="2020" y="2790"/>
                    <a:pt x="2020" y="1"/>
                  </a:cubicBezTo>
                  <a:close/>
                </a:path>
              </a:pathLst>
            </a:custGeom>
            <a:solidFill>
              <a:srgbClr val="7337D4"/>
            </a:solidFill>
            <a:ln cap="flat" cmpd="sng" w="9525">
              <a:solidFill>
                <a:srgbClr val="7337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9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PRÉPARATION ET CONSTRUCTION DE LA RÉALISATION</a:t>
            </a:r>
            <a:endParaRPr/>
          </a:p>
        </p:txBody>
      </p:sp>
      <p:sp>
        <p:nvSpPr>
          <p:cNvPr id="654" name="Google Shape;654;p39"/>
          <p:cNvSpPr txBox="1"/>
          <p:nvPr/>
        </p:nvSpPr>
        <p:spPr>
          <a:xfrm>
            <a:off x="4961275" y="1367725"/>
            <a:ext cx="3680100" cy="31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Plan de démarrage</a:t>
            </a:r>
            <a:endParaRPr b="1"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Élaboration du plan de secours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Enchaînement détaillé des tâches du démarrage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Reprise</a:t>
            </a:r>
            <a:endParaRPr b="1"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Exécution des reprises de données statiques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Tests d’intégration et Recette</a:t>
            </a:r>
            <a:endParaRPr b="1"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Validation complète du système d’information (ERP + interfaces)avant mise en production.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Formation</a:t>
            </a:r>
            <a:endParaRPr b="1"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Animation de la formation auprès des utilisateurs finaux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655" name="Google Shape;655;p39"/>
          <p:cNvCxnSpPr/>
          <p:nvPr/>
        </p:nvCxnSpPr>
        <p:spPr>
          <a:xfrm>
            <a:off x="4398175" y="1439000"/>
            <a:ext cx="0" cy="27231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6" name="Google Shape;656;p39"/>
          <p:cNvSpPr/>
          <p:nvPr/>
        </p:nvSpPr>
        <p:spPr>
          <a:xfrm>
            <a:off x="1119300" y="1631450"/>
            <a:ext cx="2165400" cy="2338200"/>
          </a:xfrm>
          <a:prstGeom prst="rect">
            <a:avLst/>
          </a:prstGeom>
          <a:solidFill>
            <a:srgbClr val="7337D4">
              <a:alpha val="62310"/>
            </a:srgbClr>
          </a:solidFill>
          <a:ln cap="flat" cmpd="sng" w="19050">
            <a:solidFill>
              <a:srgbClr val="7337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9"/>
          <p:cNvSpPr txBox="1"/>
          <p:nvPr/>
        </p:nvSpPr>
        <p:spPr>
          <a:xfrm>
            <a:off x="1119300" y="1631450"/>
            <a:ext cx="2165400" cy="23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Livrables</a:t>
            </a:r>
            <a:endParaRPr b="1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 Tests de montées en charge et     volumétrie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 Plan détaillé de basculement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 Support de formation utilisateur final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 Manuel d’exploitation technique</a:t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0"/>
          <p:cNvSpPr txBox="1"/>
          <p:nvPr>
            <p:ph type="ctrTitle"/>
          </p:nvPr>
        </p:nvSpPr>
        <p:spPr>
          <a:xfrm>
            <a:off x="1611775" y="1950625"/>
            <a:ext cx="27972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MIGRATION DES DONNÉES</a:t>
            </a:r>
            <a:endParaRPr sz="1800">
              <a:latin typeface="Saira ExtraCondensed Medium"/>
              <a:ea typeface="Saira ExtraCondensed Medium"/>
              <a:cs typeface="Saira ExtraCondensed Medium"/>
              <a:sym typeface="Saira ExtraCondensed Medium"/>
            </a:endParaRPr>
          </a:p>
        </p:txBody>
      </p:sp>
      <p:sp>
        <p:nvSpPr>
          <p:cNvPr id="663" name="Google Shape;663;p40"/>
          <p:cNvSpPr txBox="1"/>
          <p:nvPr>
            <p:ph idx="1" type="subTitle"/>
          </p:nvPr>
        </p:nvSpPr>
        <p:spPr>
          <a:xfrm>
            <a:off x="1320199" y="2311325"/>
            <a:ext cx="3048300" cy="19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</a:rPr>
              <a:t>Le succès d’un projet ERP dépend fortement de la fiabilité des données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Barlow Semi Condensed"/>
              <a:buChar char="●"/>
            </a:pPr>
            <a:r>
              <a:rPr lang="es" sz="1000">
                <a:solidFill>
                  <a:srgbClr val="FFFFFF"/>
                </a:solidFill>
              </a:rPr>
              <a:t>Identifier les champs importants supportant le métier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Barlow Semi Condensed"/>
              <a:buChar char="●"/>
            </a:pPr>
            <a:r>
              <a:rPr lang="es" sz="1000">
                <a:solidFill>
                  <a:srgbClr val="FFFFFF"/>
                </a:solidFill>
              </a:rPr>
              <a:t>Importation de données provenant de plusieurs sources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Barlow Semi Condensed"/>
              <a:buChar char="●"/>
            </a:pPr>
            <a:r>
              <a:rPr lang="es" sz="1000">
                <a:solidFill>
                  <a:srgbClr val="FFFFFF"/>
                </a:solidFill>
              </a:rPr>
              <a:t>Validation des données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Barlow Semi Condensed"/>
              <a:buChar char="●"/>
            </a:pPr>
            <a:r>
              <a:rPr lang="es" sz="1000">
                <a:solidFill>
                  <a:srgbClr val="FFFFFF"/>
                </a:solidFill>
              </a:rPr>
              <a:t>Traiter le volet de la cohérence et de la normalisation des données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Barlow Semi Condensed"/>
              <a:buChar char="●"/>
            </a:pPr>
            <a:r>
              <a:rPr lang="es" sz="1000">
                <a:solidFill>
                  <a:srgbClr val="FFFFFF"/>
                </a:solidFill>
              </a:rPr>
              <a:t>Supprimer ou expurger les données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Barlow Semi Condensed"/>
              <a:buChar char="●"/>
            </a:pPr>
            <a:r>
              <a:rPr lang="es" sz="1000">
                <a:solidFill>
                  <a:srgbClr val="FFFFFF"/>
                </a:solidFill>
              </a:rPr>
              <a:t>Catégoriser les données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664" name="Google Shape;664;p40"/>
          <p:cNvSpPr txBox="1"/>
          <p:nvPr>
            <p:ph idx="2" type="subTitle"/>
          </p:nvPr>
        </p:nvSpPr>
        <p:spPr>
          <a:xfrm>
            <a:off x="4786675" y="2482300"/>
            <a:ext cx="3048300" cy="11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400">
                <a:solidFill>
                  <a:srgbClr val="FFFFFF"/>
                </a:solidFill>
              </a:rPr>
              <a:t>Les interfaces facilitent le partage d’information entre plusieurs applications (partenaires)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65" name="Google Shape;665;p40"/>
          <p:cNvSpPr txBox="1"/>
          <p:nvPr>
            <p:ph idx="3" type="ctrTitle"/>
          </p:nvPr>
        </p:nvSpPr>
        <p:spPr>
          <a:xfrm>
            <a:off x="4722000" y="1950625"/>
            <a:ext cx="27972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MISE EN PLACE DES INTERFACES</a:t>
            </a:r>
            <a:endParaRPr sz="1800">
              <a:latin typeface="Saira ExtraCondensed Medium"/>
              <a:ea typeface="Saira ExtraCondensed Medium"/>
              <a:cs typeface="Saira ExtraCondensed Medium"/>
              <a:sym typeface="Saira ExtraCondensed Medium"/>
            </a:endParaRPr>
          </a:p>
        </p:txBody>
      </p:sp>
      <p:sp>
        <p:nvSpPr>
          <p:cNvPr id="666" name="Google Shape;666;p40"/>
          <p:cNvSpPr txBox="1"/>
          <p:nvPr>
            <p:ph idx="4294967295" type="sldNum"/>
          </p:nvPr>
        </p:nvSpPr>
        <p:spPr>
          <a:xfrm>
            <a:off x="8307994" y="4522465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667" name="Google Shape;667;p40"/>
          <p:cNvSpPr txBox="1"/>
          <p:nvPr>
            <p:ph idx="4" type="ctrTitle"/>
          </p:nvPr>
        </p:nvSpPr>
        <p:spPr>
          <a:xfrm>
            <a:off x="1000125" y="134800"/>
            <a:ext cx="71439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RÉALISATION</a:t>
            </a:r>
            <a:r>
              <a:rPr lang="es"/>
              <a:t> DE LA SOLUTION</a:t>
            </a:r>
            <a:endParaRPr/>
          </a:p>
        </p:txBody>
      </p:sp>
      <p:grpSp>
        <p:nvGrpSpPr>
          <p:cNvPr id="668" name="Google Shape;668;p40"/>
          <p:cNvGrpSpPr/>
          <p:nvPr/>
        </p:nvGrpSpPr>
        <p:grpSpPr>
          <a:xfrm>
            <a:off x="1320203" y="1983533"/>
            <a:ext cx="328695" cy="327795"/>
            <a:chOff x="-2571737" y="2403625"/>
            <a:chExt cx="292225" cy="291425"/>
          </a:xfrm>
        </p:grpSpPr>
        <p:sp>
          <p:nvSpPr>
            <p:cNvPr id="669" name="Google Shape;669;p40"/>
            <p:cNvSpPr/>
            <p:nvPr/>
          </p:nvSpPr>
          <p:spPr>
            <a:xfrm>
              <a:off x="-2571737" y="2403625"/>
              <a:ext cx="292225" cy="291425"/>
            </a:xfrm>
            <a:custGeom>
              <a:rect b="b" l="l" r="r" t="t"/>
              <a:pathLst>
                <a:path extrusionOk="0" h="11657" w="11689">
                  <a:moveTo>
                    <a:pt x="9547" y="725"/>
                  </a:moveTo>
                  <a:cubicBezTo>
                    <a:pt x="9704" y="725"/>
                    <a:pt x="9830" y="788"/>
                    <a:pt x="9893" y="914"/>
                  </a:cubicBezTo>
                  <a:lnTo>
                    <a:pt x="10681" y="2772"/>
                  </a:lnTo>
                  <a:lnTo>
                    <a:pt x="1135" y="2772"/>
                  </a:lnTo>
                  <a:lnTo>
                    <a:pt x="1891" y="914"/>
                  </a:lnTo>
                  <a:cubicBezTo>
                    <a:pt x="1922" y="788"/>
                    <a:pt x="2080" y="725"/>
                    <a:pt x="2206" y="725"/>
                  </a:cubicBezTo>
                  <a:close/>
                  <a:moveTo>
                    <a:pt x="10649" y="3403"/>
                  </a:moveTo>
                  <a:cubicBezTo>
                    <a:pt x="10870" y="3403"/>
                    <a:pt x="11027" y="3560"/>
                    <a:pt x="11027" y="3749"/>
                  </a:cubicBezTo>
                  <a:lnTo>
                    <a:pt x="11027" y="5167"/>
                  </a:lnTo>
                  <a:cubicBezTo>
                    <a:pt x="11027" y="5356"/>
                    <a:pt x="10870" y="5513"/>
                    <a:pt x="10649" y="5513"/>
                  </a:cubicBezTo>
                  <a:lnTo>
                    <a:pt x="1040" y="5513"/>
                  </a:lnTo>
                  <a:cubicBezTo>
                    <a:pt x="851" y="5513"/>
                    <a:pt x="694" y="5356"/>
                    <a:pt x="694" y="5167"/>
                  </a:cubicBezTo>
                  <a:lnTo>
                    <a:pt x="694" y="3749"/>
                  </a:lnTo>
                  <a:cubicBezTo>
                    <a:pt x="694" y="3560"/>
                    <a:pt x="851" y="3403"/>
                    <a:pt x="1040" y="3403"/>
                  </a:cubicBezTo>
                  <a:close/>
                  <a:moveTo>
                    <a:pt x="10681" y="6206"/>
                  </a:moveTo>
                  <a:cubicBezTo>
                    <a:pt x="10870" y="6238"/>
                    <a:pt x="11027" y="6364"/>
                    <a:pt x="11027" y="6553"/>
                  </a:cubicBezTo>
                  <a:lnTo>
                    <a:pt x="11027" y="7939"/>
                  </a:lnTo>
                  <a:cubicBezTo>
                    <a:pt x="11027" y="8128"/>
                    <a:pt x="10870" y="8286"/>
                    <a:pt x="10681" y="8286"/>
                  </a:cubicBezTo>
                  <a:lnTo>
                    <a:pt x="1072" y="8286"/>
                  </a:lnTo>
                  <a:cubicBezTo>
                    <a:pt x="851" y="8286"/>
                    <a:pt x="694" y="8128"/>
                    <a:pt x="694" y="7939"/>
                  </a:cubicBezTo>
                  <a:lnTo>
                    <a:pt x="694" y="6553"/>
                  </a:lnTo>
                  <a:cubicBezTo>
                    <a:pt x="694" y="6364"/>
                    <a:pt x="851" y="6206"/>
                    <a:pt x="1072" y="6206"/>
                  </a:cubicBezTo>
                  <a:close/>
                  <a:moveTo>
                    <a:pt x="10681" y="8947"/>
                  </a:moveTo>
                  <a:cubicBezTo>
                    <a:pt x="10870" y="8947"/>
                    <a:pt x="11027" y="9105"/>
                    <a:pt x="11027" y="9294"/>
                  </a:cubicBezTo>
                  <a:lnTo>
                    <a:pt x="11027" y="10680"/>
                  </a:lnTo>
                  <a:cubicBezTo>
                    <a:pt x="11027" y="10869"/>
                    <a:pt x="10870" y="11027"/>
                    <a:pt x="10681" y="11027"/>
                  </a:cubicBezTo>
                  <a:lnTo>
                    <a:pt x="1072" y="11027"/>
                  </a:lnTo>
                  <a:cubicBezTo>
                    <a:pt x="851" y="11027"/>
                    <a:pt x="694" y="10869"/>
                    <a:pt x="694" y="10680"/>
                  </a:cubicBezTo>
                  <a:lnTo>
                    <a:pt x="694" y="9294"/>
                  </a:lnTo>
                  <a:cubicBezTo>
                    <a:pt x="694" y="9105"/>
                    <a:pt x="851" y="8947"/>
                    <a:pt x="1072" y="8947"/>
                  </a:cubicBezTo>
                  <a:close/>
                  <a:moveTo>
                    <a:pt x="2174" y="0"/>
                  </a:moveTo>
                  <a:cubicBezTo>
                    <a:pt x="1733" y="0"/>
                    <a:pt x="1387" y="252"/>
                    <a:pt x="1229" y="630"/>
                  </a:cubicBezTo>
                  <a:lnTo>
                    <a:pt x="64" y="3403"/>
                  </a:lnTo>
                  <a:cubicBezTo>
                    <a:pt x="32" y="3529"/>
                    <a:pt x="0" y="3686"/>
                    <a:pt x="0" y="3781"/>
                  </a:cubicBezTo>
                  <a:lnTo>
                    <a:pt x="0" y="5198"/>
                  </a:lnTo>
                  <a:cubicBezTo>
                    <a:pt x="0" y="5482"/>
                    <a:pt x="127" y="5734"/>
                    <a:pt x="284" y="5860"/>
                  </a:cubicBezTo>
                  <a:cubicBezTo>
                    <a:pt x="127" y="6080"/>
                    <a:pt x="0" y="6301"/>
                    <a:pt x="0" y="6553"/>
                  </a:cubicBezTo>
                  <a:lnTo>
                    <a:pt x="0" y="7908"/>
                  </a:lnTo>
                  <a:cubicBezTo>
                    <a:pt x="0" y="8191"/>
                    <a:pt x="127" y="8443"/>
                    <a:pt x="284" y="8601"/>
                  </a:cubicBezTo>
                  <a:cubicBezTo>
                    <a:pt x="127" y="8790"/>
                    <a:pt x="0" y="9010"/>
                    <a:pt x="0" y="9262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09" y="11657"/>
                  </a:cubicBezTo>
                  <a:lnTo>
                    <a:pt x="10618" y="11657"/>
                  </a:lnTo>
                  <a:cubicBezTo>
                    <a:pt x="11185" y="11657"/>
                    <a:pt x="11657" y="11184"/>
                    <a:pt x="11657" y="10649"/>
                  </a:cubicBezTo>
                  <a:lnTo>
                    <a:pt x="11657" y="9262"/>
                  </a:lnTo>
                  <a:cubicBezTo>
                    <a:pt x="11657" y="8979"/>
                    <a:pt x="11531" y="8758"/>
                    <a:pt x="11374" y="8601"/>
                  </a:cubicBezTo>
                  <a:cubicBezTo>
                    <a:pt x="11531" y="8380"/>
                    <a:pt x="11657" y="8160"/>
                    <a:pt x="11657" y="7908"/>
                  </a:cubicBezTo>
                  <a:lnTo>
                    <a:pt x="11657" y="6553"/>
                  </a:lnTo>
                  <a:cubicBezTo>
                    <a:pt x="11657" y="6269"/>
                    <a:pt x="11531" y="6017"/>
                    <a:pt x="11374" y="5860"/>
                  </a:cubicBezTo>
                  <a:cubicBezTo>
                    <a:pt x="11531" y="5671"/>
                    <a:pt x="11657" y="5450"/>
                    <a:pt x="11657" y="5198"/>
                  </a:cubicBezTo>
                  <a:lnTo>
                    <a:pt x="11657" y="3781"/>
                  </a:lnTo>
                  <a:lnTo>
                    <a:pt x="11689" y="3781"/>
                  </a:lnTo>
                  <a:cubicBezTo>
                    <a:pt x="11689" y="3686"/>
                    <a:pt x="11657" y="3529"/>
                    <a:pt x="11594" y="3403"/>
                  </a:cubicBezTo>
                  <a:lnTo>
                    <a:pt x="10460" y="630"/>
                  </a:lnTo>
                  <a:cubicBezTo>
                    <a:pt x="10303" y="252"/>
                    <a:pt x="9925" y="0"/>
                    <a:pt x="95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-2485967" y="2649150"/>
              <a:ext cx="173300" cy="18150"/>
            </a:xfrm>
            <a:custGeom>
              <a:rect b="b" l="l" r="r" t="t"/>
              <a:pathLst>
                <a:path extrusionOk="0" h="726" w="6932">
                  <a:moveTo>
                    <a:pt x="378" y="1"/>
                  </a:moveTo>
                  <a:cubicBezTo>
                    <a:pt x="158" y="1"/>
                    <a:pt x="0" y="159"/>
                    <a:pt x="0" y="379"/>
                  </a:cubicBezTo>
                  <a:cubicBezTo>
                    <a:pt x="0" y="568"/>
                    <a:pt x="158" y="726"/>
                    <a:pt x="378" y="726"/>
                  </a:cubicBezTo>
                  <a:lnTo>
                    <a:pt x="6585" y="726"/>
                  </a:lnTo>
                  <a:cubicBezTo>
                    <a:pt x="6774" y="726"/>
                    <a:pt x="6931" y="568"/>
                    <a:pt x="6931" y="379"/>
                  </a:cubicBezTo>
                  <a:cubicBezTo>
                    <a:pt x="6931" y="159"/>
                    <a:pt x="6774" y="1"/>
                    <a:pt x="6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-2485967" y="2511325"/>
              <a:ext cx="173300" cy="18150"/>
            </a:xfrm>
            <a:custGeom>
              <a:rect b="b" l="l" r="r" t="t"/>
              <a:pathLst>
                <a:path extrusionOk="0" h="726" w="6932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6585" y="725"/>
                  </a:lnTo>
                  <a:cubicBezTo>
                    <a:pt x="6774" y="725"/>
                    <a:pt x="6931" y="568"/>
                    <a:pt x="6931" y="379"/>
                  </a:cubicBezTo>
                  <a:cubicBezTo>
                    <a:pt x="6931" y="158"/>
                    <a:pt x="6774" y="1"/>
                    <a:pt x="6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-2540185" y="2511325"/>
              <a:ext cx="18125" cy="18925"/>
            </a:xfrm>
            <a:custGeom>
              <a:rect b="b" l="l" r="r" t="t"/>
              <a:pathLst>
                <a:path extrusionOk="0" h="757" w="725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57"/>
                    <a:pt x="378" y="757"/>
                  </a:cubicBezTo>
                  <a:cubicBezTo>
                    <a:pt x="567" y="757"/>
                    <a:pt x="725" y="568"/>
                    <a:pt x="725" y="379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0"/>
            <p:cNvSpPr/>
            <p:nvPr/>
          </p:nvSpPr>
          <p:spPr>
            <a:xfrm>
              <a:off x="-2485579" y="2580625"/>
              <a:ext cx="172525" cy="17350"/>
            </a:xfrm>
            <a:custGeom>
              <a:rect b="b" l="l" r="r" t="t"/>
              <a:pathLst>
                <a:path extrusionOk="0" h="694" w="6901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32" y="536"/>
                    <a:pt x="158" y="693"/>
                    <a:pt x="347" y="693"/>
                  </a:cubicBezTo>
                  <a:lnTo>
                    <a:pt x="6554" y="693"/>
                  </a:lnTo>
                  <a:cubicBezTo>
                    <a:pt x="6774" y="693"/>
                    <a:pt x="6900" y="536"/>
                    <a:pt x="6900" y="347"/>
                  </a:cubicBezTo>
                  <a:cubicBezTo>
                    <a:pt x="6900" y="158"/>
                    <a:pt x="6774" y="0"/>
                    <a:pt x="65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0"/>
            <p:cNvSpPr/>
            <p:nvPr/>
          </p:nvSpPr>
          <p:spPr>
            <a:xfrm>
              <a:off x="-2540185" y="2580625"/>
              <a:ext cx="18125" cy="17350"/>
            </a:xfrm>
            <a:custGeom>
              <a:rect b="b" l="l" r="r" t="t"/>
              <a:pathLst>
                <a:path extrusionOk="0" h="694" w="725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0"/>
            <p:cNvSpPr/>
            <p:nvPr/>
          </p:nvSpPr>
          <p:spPr>
            <a:xfrm>
              <a:off x="-2540185" y="2649150"/>
              <a:ext cx="18125" cy="18150"/>
            </a:xfrm>
            <a:custGeom>
              <a:rect b="b" l="l" r="r" t="t"/>
              <a:pathLst>
                <a:path extrusionOk="0" h="726" w="725">
                  <a:moveTo>
                    <a:pt x="378" y="1"/>
                  </a:moveTo>
                  <a:cubicBezTo>
                    <a:pt x="158" y="1"/>
                    <a:pt x="0" y="159"/>
                    <a:pt x="0" y="379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67" y="726"/>
                    <a:pt x="725" y="568"/>
                    <a:pt x="725" y="379"/>
                  </a:cubicBezTo>
                  <a:cubicBezTo>
                    <a:pt x="725" y="159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6" name="Google Shape;676;p40"/>
          <p:cNvSpPr/>
          <p:nvPr/>
        </p:nvSpPr>
        <p:spPr>
          <a:xfrm>
            <a:off x="7519193" y="1981070"/>
            <a:ext cx="331821" cy="332705"/>
          </a:xfrm>
          <a:custGeom>
            <a:rect b="b" l="l" r="r" t="t"/>
            <a:pathLst>
              <a:path extrusionOk="0" h="12036" w="12004">
                <a:moveTo>
                  <a:pt x="10933" y="4947"/>
                </a:moveTo>
                <a:cubicBezTo>
                  <a:pt x="11122" y="4947"/>
                  <a:pt x="11279" y="5104"/>
                  <a:pt x="11279" y="5293"/>
                </a:cubicBezTo>
                <a:lnTo>
                  <a:pt x="11279" y="5671"/>
                </a:lnTo>
                <a:lnTo>
                  <a:pt x="7782" y="5671"/>
                </a:lnTo>
                <a:lnTo>
                  <a:pt x="7782" y="5293"/>
                </a:lnTo>
                <a:cubicBezTo>
                  <a:pt x="7782" y="5104"/>
                  <a:pt x="7940" y="4947"/>
                  <a:pt x="8129" y="4947"/>
                </a:cubicBezTo>
                <a:close/>
                <a:moveTo>
                  <a:pt x="9547" y="694"/>
                </a:moveTo>
                <a:cubicBezTo>
                  <a:pt x="9736" y="694"/>
                  <a:pt x="9893" y="851"/>
                  <a:pt x="9893" y="1040"/>
                </a:cubicBezTo>
                <a:lnTo>
                  <a:pt x="9893" y="4254"/>
                </a:lnTo>
                <a:lnTo>
                  <a:pt x="8129" y="4254"/>
                </a:lnTo>
                <a:cubicBezTo>
                  <a:pt x="7530" y="4254"/>
                  <a:pt x="7058" y="4726"/>
                  <a:pt x="7058" y="5293"/>
                </a:cubicBezTo>
                <a:lnTo>
                  <a:pt x="7058" y="6365"/>
                </a:lnTo>
                <a:lnTo>
                  <a:pt x="694" y="6365"/>
                </a:lnTo>
                <a:lnTo>
                  <a:pt x="694" y="1040"/>
                </a:lnTo>
                <a:cubicBezTo>
                  <a:pt x="725" y="851"/>
                  <a:pt x="883" y="694"/>
                  <a:pt x="1072" y="694"/>
                </a:cubicBezTo>
                <a:close/>
                <a:moveTo>
                  <a:pt x="7121" y="7026"/>
                </a:moveTo>
                <a:lnTo>
                  <a:pt x="7121" y="7751"/>
                </a:lnTo>
                <a:lnTo>
                  <a:pt x="1072" y="7751"/>
                </a:lnTo>
                <a:cubicBezTo>
                  <a:pt x="883" y="7751"/>
                  <a:pt x="725" y="7593"/>
                  <a:pt x="725" y="7404"/>
                </a:cubicBezTo>
                <a:lnTo>
                  <a:pt x="725" y="7026"/>
                </a:lnTo>
                <a:close/>
                <a:moveTo>
                  <a:pt x="5703" y="8444"/>
                </a:moveTo>
                <a:lnTo>
                  <a:pt x="5703" y="9168"/>
                </a:lnTo>
                <a:lnTo>
                  <a:pt x="4947" y="9168"/>
                </a:lnTo>
                <a:lnTo>
                  <a:pt x="4947" y="8444"/>
                </a:lnTo>
                <a:close/>
                <a:moveTo>
                  <a:pt x="7089" y="8444"/>
                </a:moveTo>
                <a:lnTo>
                  <a:pt x="7089" y="9168"/>
                </a:lnTo>
                <a:lnTo>
                  <a:pt x="6365" y="9168"/>
                </a:lnTo>
                <a:lnTo>
                  <a:pt x="6365" y="8444"/>
                </a:lnTo>
                <a:close/>
                <a:moveTo>
                  <a:pt x="11279" y="6333"/>
                </a:moveTo>
                <a:lnTo>
                  <a:pt x="11279" y="9830"/>
                </a:lnTo>
                <a:lnTo>
                  <a:pt x="7782" y="9830"/>
                </a:lnTo>
                <a:lnTo>
                  <a:pt x="7782" y="6333"/>
                </a:lnTo>
                <a:close/>
                <a:moveTo>
                  <a:pt x="11279" y="10523"/>
                </a:moveTo>
                <a:lnTo>
                  <a:pt x="11279" y="10901"/>
                </a:lnTo>
                <a:cubicBezTo>
                  <a:pt x="11279" y="11090"/>
                  <a:pt x="11122" y="11248"/>
                  <a:pt x="10933" y="11248"/>
                </a:cubicBezTo>
                <a:lnTo>
                  <a:pt x="8129" y="11248"/>
                </a:lnTo>
                <a:cubicBezTo>
                  <a:pt x="7940" y="11248"/>
                  <a:pt x="7782" y="11090"/>
                  <a:pt x="7782" y="10901"/>
                </a:cubicBezTo>
                <a:lnTo>
                  <a:pt x="7782" y="10523"/>
                </a:lnTo>
                <a:close/>
                <a:moveTo>
                  <a:pt x="1040" y="1"/>
                </a:moveTo>
                <a:cubicBezTo>
                  <a:pt x="442" y="1"/>
                  <a:pt x="1" y="473"/>
                  <a:pt x="1" y="1040"/>
                </a:cubicBezTo>
                <a:lnTo>
                  <a:pt x="1" y="7436"/>
                </a:lnTo>
                <a:cubicBezTo>
                  <a:pt x="1" y="8034"/>
                  <a:pt x="442" y="8507"/>
                  <a:pt x="1040" y="8507"/>
                </a:cubicBezTo>
                <a:lnTo>
                  <a:pt x="4191" y="8507"/>
                </a:lnTo>
                <a:lnTo>
                  <a:pt x="4191" y="9200"/>
                </a:lnTo>
                <a:lnTo>
                  <a:pt x="3151" y="9200"/>
                </a:lnTo>
                <a:cubicBezTo>
                  <a:pt x="2931" y="9200"/>
                  <a:pt x="2773" y="9357"/>
                  <a:pt x="2773" y="9546"/>
                </a:cubicBezTo>
                <a:cubicBezTo>
                  <a:pt x="2773" y="9767"/>
                  <a:pt x="2931" y="9925"/>
                  <a:pt x="3151" y="9925"/>
                </a:cubicBezTo>
                <a:lnTo>
                  <a:pt x="7026" y="9925"/>
                </a:lnTo>
                <a:lnTo>
                  <a:pt x="7026" y="10964"/>
                </a:lnTo>
                <a:cubicBezTo>
                  <a:pt x="7026" y="11563"/>
                  <a:pt x="7499" y="12035"/>
                  <a:pt x="8097" y="12035"/>
                </a:cubicBezTo>
                <a:lnTo>
                  <a:pt x="10901" y="12035"/>
                </a:lnTo>
                <a:cubicBezTo>
                  <a:pt x="11468" y="12035"/>
                  <a:pt x="11941" y="11563"/>
                  <a:pt x="11941" y="10964"/>
                </a:cubicBezTo>
                <a:lnTo>
                  <a:pt x="11941" y="5356"/>
                </a:lnTo>
                <a:cubicBezTo>
                  <a:pt x="12004" y="4726"/>
                  <a:pt x="11531" y="4254"/>
                  <a:pt x="10933" y="4254"/>
                </a:cubicBezTo>
                <a:lnTo>
                  <a:pt x="10586" y="4254"/>
                </a:lnTo>
                <a:lnTo>
                  <a:pt x="10586" y="1040"/>
                </a:lnTo>
                <a:cubicBezTo>
                  <a:pt x="10586" y="473"/>
                  <a:pt x="10114" y="1"/>
                  <a:pt x="951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41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DÉPLOIEMENT</a:t>
            </a:r>
            <a:r>
              <a:rPr lang="es"/>
              <a:t> ET ASSISTANCE</a:t>
            </a:r>
            <a:endParaRPr/>
          </a:p>
        </p:txBody>
      </p:sp>
      <p:sp>
        <p:nvSpPr>
          <p:cNvPr id="682" name="Google Shape;682;p41"/>
          <p:cNvSpPr txBox="1"/>
          <p:nvPr/>
        </p:nvSpPr>
        <p:spPr>
          <a:xfrm>
            <a:off x="1382400" y="1249650"/>
            <a:ext cx="6379200" cy="3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La phase de démarrage comporte la reprise des données dynamiques etl’assistance aux utilisateurspendant une période déterminée contractuellement.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La mise en production est suivie de 3 étapes :</a:t>
            </a:r>
            <a:endParaRPr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Barlow Semi Condensed"/>
              <a:buAutoNum type="arabicPeriod"/>
            </a:pPr>
            <a:r>
              <a:rPr b="1"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Une période d’assistance post-démarrage</a:t>
            </a:r>
            <a:endParaRPr b="1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Assistance auprès des key-user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Barlow Semi Condensed"/>
              <a:buAutoNum type="arabicPeriod"/>
            </a:pPr>
            <a:r>
              <a:rPr b="1"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Une période de stabilisation du système</a:t>
            </a:r>
            <a:endParaRPr b="1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On teste le fonctionnement réel de l’ERP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-3175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Barlow Semi Condensed"/>
              <a:buAutoNum type="arabicPeriod"/>
            </a:pPr>
            <a:r>
              <a:rPr b="1" lang="es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Et éventuellement, un processus d’amélioration continue</a:t>
            </a:r>
            <a:endParaRPr b="1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On fait un retour sur l’étape d’avant pour améliorer en continu la solution</a:t>
            </a:r>
            <a:endParaRPr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2"/>
          <p:cNvSpPr txBox="1"/>
          <p:nvPr>
            <p:ph type="ctrTitle"/>
          </p:nvPr>
        </p:nvSpPr>
        <p:spPr>
          <a:xfrm>
            <a:off x="619900" y="134800"/>
            <a:ext cx="79041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LES PIÈGES À </a:t>
            </a:r>
            <a:r>
              <a:rPr lang="es"/>
              <a:t>ÉVITER</a:t>
            </a:r>
            <a:endParaRPr/>
          </a:p>
        </p:txBody>
      </p:sp>
      <p:sp>
        <p:nvSpPr>
          <p:cNvPr id="688" name="Google Shape;688;p42"/>
          <p:cNvSpPr txBox="1"/>
          <p:nvPr>
            <p:ph idx="1" type="subTitle"/>
          </p:nvPr>
        </p:nvSpPr>
        <p:spPr>
          <a:xfrm>
            <a:off x="1940800" y="1604550"/>
            <a:ext cx="16458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Ne pas être en phase avec les besoins</a:t>
            </a:r>
            <a:endParaRPr sz="18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grpSp>
        <p:nvGrpSpPr>
          <p:cNvPr id="689" name="Google Shape;689;p42"/>
          <p:cNvGrpSpPr/>
          <p:nvPr/>
        </p:nvGrpSpPr>
        <p:grpSpPr>
          <a:xfrm>
            <a:off x="12122240" y="-2385279"/>
            <a:ext cx="331366" cy="330494"/>
            <a:chOff x="-4570325" y="2405775"/>
            <a:chExt cx="294600" cy="293825"/>
          </a:xfrm>
        </p:grpSpPr>
        <p:sp>
          <p:nvSpPr>
            <p:cNvPr id="690" name="Google Shape;690;p42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2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2" name="Google Shape;692;p42"/>
          <p:cNvGrpSpPr/>
          <p:nvPr/>
        </p:nvGrpSpPr>
        <p:grpSpPr>
          <a:xfrm>
            <a:off x="9618906" y="-2383930"/>
            <a:ext cx="329595" cy="327823"/>
            <a:chOff x="-3854375" y="2046625"/>
            <a:chExt cx="293025" cy="291450"/>
          </a:xfrm>
        </p:grpSpPr>
        <p:sp>
          <p:nvSpPr>
            <p:cNvPr id="693" name="Google Shape;693;p42"/>
            <p:cNvSpPr/>
            <p:nvPr/>
          </p:nvSpPr>
          <p:spPr>
            <a:xfrm>
              <a:off x="-3854375" y="2046625"/>
              <a:ext cx="293025" cy="291450"/>
            </a:xfrm>
            <a:custGeom>
              <a:rect b="b" l="l" r="r" t="t"/>
              <a:pathLst>
                <a:path extrusionOk="0" h="11658" w="11721">
                  <a:moveTo>
                    <a:pt x="7624" y="694"/>
                  </a:moveTo>
                  <a:cubicBezTo>
                    <a:pt x="9515" y="694"/>
                    <a:pt x="11058" y="2206"/>
                    <a:pt x="11058" y="4096"/>
                  </a:cubicBezTo>
                  <a:cubicBezTo>
                    <a:pt x="11058" y="5987"/>
                    <a:pt x="9515" y="7530"/>
                    <a:pt x="7624" y="7530"/>
                  </a:cubicBezTo>
                  <a:cubicBezTo>
                    <a:pt x="5734" y="7530"/>
                    <a:pt x="4190" y="5987"/>
                    <a:pt x="4190" y="4096"/>
                  </a:cubicBezTo>
                  <a:cubicBezTo>
                    <a:pt x="4190" y="2206"/>
                    <a:pt x="5734" y="694"/>
                    <a:pt x="7624" y="694"/>
                  </a:cubicBezTo>
                  <a:close/>
                  <a:moveTo>
                    <a:pt x="3336" y="8066"/>
                  </a:moveTo>
                  <a:cubicBezTo>
                    <a:pt x="3426" y="8066"/>
                    <a:pt x="3513" y="8098"/>
                    <a:pt x="3560" y="8161"/>
                  </a:cubicBezTo>
                  <a:cubicBezTo>
                    <a:pt x="3686" y="8287"/>
                    <a:pt x="3686" y="8507"/>
                    <a:pt x="3560" y="8633"/>
                  </a:cubicBezTo>
                  <a:lnTo>
                    <a:pt x="1323" y="10870"/>
                  </a:lnTo>
                  <a:cubicBezTo>
                    <a:pt x="1260" y="10933"/>
                    <a:pt x="1174" y="10964"/>
                    <a:pt x="1087" y="10964"/>
                  </a:cubicBezTo>
                  <a:cubicBezTo>
                    <a:pt x="1001" y="10964"/>
                    <a:pt x="914" y="10933"/>
                    <a:pt x="851" y="10870"/>
                  </a:cubicBezTo>
                  <a:cubicBezTo>
                    <a:pt x="725" y="10744"/>
                    <a:pt x="725" y="10523"/>
                    <a:pt x="851" y="10397"/>
                  </a:cubicBezTo>
                  <a:lnTo>
                    <a:pt x="3088" y="8161"/>
                  </a:lnTo>
                  <a:cubicBezTo>
                    <a:pt x="3151" y="8098"/>
                    <a:pt x="3245" y="8066"/>
                    <a:pt x="3336" y="8066"/>
                  </a:cubicBezTo>
                  <a:close/>
                  <a:moveTo>
                    <a:pt x="7624" y="1"/>
                  </a:moveTo>
                  <a:cubicBezTo>
                    <a:pt x="5356" y="1"/>
                    <a:pt x="3529" y="1860"/>
                    <a:pt x="3529" y="4096"/>
                  </a:cubicBezTo>
                  <a:cubicBezTo>
                    <a:pt x="3529" y="5136"/>
                    <a:pt x="3875" y="6050"/>
                    <a:pt x="4505" y="6743"/>
                  </a:cubicBezTo>
                  <a:lnTo>
                    <a:pt x="3812" y="7467"/>
                  </a:lnTo>
                  <a:cubicBezTo>
                    <a:pt x="3661" y="7386"/>
                    <a:pt x="3500" y="7347"/>
                    <a:pt x="3342" y="7347"/>
                  </a:cubicBezTo>
                  <a:cubicBezTo>
                    <a:pt x="3074" y="7347"/>
                    <a:pt x="2813" y="7458"/>
                    <a:pt x="2615" y="7656"/>
                  </a:cubicBezTo>
                  <a:lnTo>
                    <a:pt x="378" y="9893"/>
                  </a:lnTo>
                  <a:cubicBezTo>
                    <a:pt x="0" y="10271"/>
                    <a:pt x="0" y="10964"/>
                    <a:pt x="378" y="11343"/>
                  </a:cubicBezTo>
                  <a:cubicBezTo>
                    <a:pt x="567" y="11532"/>
                    <a:pt x="851" y="11658"/>
                    <a:pt x="1103" y="11658"/>
                  </a:cubicBezTo>
                  <a:cubicBezTo>
                    <a:pt x="1355" y="11658"/>
                    <a:pt x="1607" y="11532"/>
                    <a:pt x="1796" y="11343"/>
                  </a:cubicBezTo>
                  <a:lnTo>
                    <a:pt x="4033" y="9106"/>
                  </a:lnTo>
                  <a:cubicBezTo>
                    <a:pt x="4348" y="8791"/>
                    <a:pt x="4442" y="8318"/>
                    <a:pt x="4253" y="7909"/>
                  </a:cubicBezTo>
                  <a:lnTo>
                    <a:pt x="4947" y="7215"/>
                  </a:lnTo>
                  <a:cubicBezTo>
                    <a:pt x="5671" y="7814"/>
                    <a:pt x="6616" y="8192"/>
                    <a:pt x="7593" y="8192"/>
                  </a:cubicBezTo>
                  <a:cubicBezTo>
                    <a:pt x="9861" y="8192"/>
                    <a:pt x="11689" y="6333"/>
                    <a:pt x="11689" y="4096"/>
                  </a:cubicBezTo>
                  <a:cubicBezTo>
                    <a:pt x="11720" y="1828"/>
                    <a:pt x="9861" y="1"/>
                    <a:pt x="76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-3714975" y="2080500"/>
              <a:ext cx="103200" cy="119750"/>
            </a:xfrm>
            <a:custGeom>
              <a:rect b="b" l="l" r="r" t="t"/>
              <a:pathLst>
                <a:path extrusionOk="0" h="4790" w="4128">
                  <a:moveTo>
                    <a:pt x="2048" y="694"/>
                  </a:moveTo>
                  <a:cubicBezTo>
                    <a:pt x="2458" y="694"/>
                    <a:pt x="2710" y="1009"/>
                    <a:pt x="2710" y="1387"/>
                  </a:cubicBezTo>
                  <a:cubicBezTo>
                    <a:pt x="2710" y="1765"/>
                    <a:pt x="2395" y="2048"/>
                    <a:pt x="2048" y="2048"/>
                  </a:cubicBezTo>
                  <a:cubicBezTo>
                    <a:pt x="1702" y="2048"/>
                    <a:pt x="1387" y="1733"/>
                    <a:pt x="1387" y="1387"/>
                  </a:cubicBezTo>
                  <a:cubicBezTo>
                    <a:pt x="1355" y="1009"/>
                    <a:pt x="1670" y="694"/>
                    <a:pt x="2048" y="694"/>
                  </a:cubicBezTo>
                  <a:close/>
                  <a:moveTo>
                    <a:pt x="2363" y="2741"/>
                  </a:moveTo>
                  <a:cubicBezTo>
                    <a:pt x="2931" y="2741"/>
                    <a:pt x="3403" y="3214"/>
                    <a:pt x="3403" y="3781"/>
                  </a:cubicBezTo>
                  <a:lnTo>
                    <a:pt x="3403" y="4128"/>
                  </a:lnTo>
                  <a:lnTo>
                    <a:pt x="662" y="4128"/>
                  </a:lnTo>
                  <a:lnTo>
                    <a:pt x="662" y="3781"/>
                  </a:lnTo>
                  <a:cubicBezTo>
                    <a:pt x="662" y="3214"/>
                    <a:pt x="1135" y="2741"/>
                    <a:pt x="1702" y="2741"/>
                  </a:cubicBezTo>
                  <a:close/>
                  <a:moveTo>
                    <a:pt x="2048" y="1"/>
                  </a:moveTo>
                  <a:cubicBezTo>
                    <a:pt x="1292" y="1"/>
                    <a:pt x="662" y="631"/>
                    <a:pt x="662" y="1387"/>
                  </a:cubicBezTo>
                  <a:cubicBezTo>
                    <a:pt x="662" y="1702"/>
                    <a:pt x="788" y="2017"/>
                    <a:pt x="977" y="2237"/>
                  </a:cubicBezTo>
                  <a:cubicBezTo>
                    <a:pt x="410" y="2521"/>
                    <a:pt x="1" y="3119"/>
                    <a:pt x="1" y="3781"/>
                  </a:cubicBezTo>
                  <a:lnTo>
                    <a:pt x="1" y="4443"/>
                  </a:lnTo>
                  <a:cubicBezTo>
                    <a:pt x="1" y="4632"/>
                    <a:pt x="158" y="4789"/>
                    <a:pt x="347" y="4789"/>
                  </a:cubicBezTo>
                  <a:lnTo>
                    <a:pt x="3781" y="4789"/>
                  </a:lnTo>
                  <a:cubicBezTo>
                    <a:pt x="3970" y="4789"/>
                    <a:pt x="4128" y="4632"/>
                    <a:pt x="4128" y="4443"/>
                  </a:cubicBezTo>
                  <a:lnTo>
                    <a:pt x="4128" y="3781"/>
                  </a:lnTo>
                  <a:cubicBezTo>
                    <a:pt x="4096" y="3119"/>
                    <a:pt x="3718" y="2521"/>
                    <a:pt x="3120" y="2237"/>
                  </a:cubicBezTo>
                  <a:cubicBezTo>
                    <a:pt x="3309" y="2017"/>
                    <a:pt x="3435" y="1733"/>
                    <a:pt x="3435" y="1387"/>
                  </a:cubicBezTo>
                  <a:cubicBezTo>
                    <a:pt x="3435" y="631"/>
                    <a:pt x="2805" y="1"/>
                    <a:pt x="20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5" name="Google Shape;695;p42"/>
          <p:cNvSpPr/>
          <p:nvPr/>
        </p:nvSpPr>
        <p:spPr>
          <a:xfrm>
            <a:off x="369975" y="2452675"/>
            <a:ext cx="1976700" cy="2085600"/>
          </a:xfrm>
          <a:prstGeom prst="rect">
            <a:avLst/>
          </a:prstGeom>
          <a:solidFill>
            <a:srgbClr val="E613D5">
              <a:alpha val="35380"/>
            </a:srgbClr>
          </a:solidFill>
          <a:ln cap="flat" cmpd="sng" w="19050">
            <a:solidFill>
              <a:srgbClr val="E613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42"/>
          <p:cNvSpPr txBox="1"/>
          <p:nvPr>
            <p:ph idx="1" type="subTitle"/>
          </p:nvPr>
        </p:nvSpPr>
        <p:spPr>
          <a:xfrm>
            <a:off x="619900" y="3586464"/>
            <a:ext cx="13797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Résistance au changement</a:t>
            </a:r>
            <a:endParaRPr sz="18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697" name="Google Shape;697;p42"/>
          <p:cNvSpPr/>
          <p:nvPr/>
        </p:nvSpPr>
        <p:spPr>
          <a:xfrm>
            <a:off x="6817075" y="2452675"/>
            <a:ext cx="1976700" cy="2085600"/>
          </a:xfrm>
          <a:prstGeom prst="rect">
            <a:avLst/>
          </a:prstGeom>
          <a:solidFill>
            <a:srgbClr val="E613D5">
              <a:alpha val="35380"/>
            </a:srgbClr>
          </a:solidFill>
          <a:ln cap="flat" cmpd="sng" w="19050">
            <a:solidFill>
              <a:srgbClr val="E613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42"/>
          <p:cNvSpPr txBox="1"/>
          <p:nvPr>
            <p:ph idx="1" type="subTitle"/>
          </p:nvPr>
        </p:nvSpPr>
        <p:spPr>
          <a:xfrm>
            <a:off x="6951500" y="3497975"/>
            <a:ext cx="18006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Manque d’information et de communication</a:t>
            </a:r>
            <a:endParaRPr sz="18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699" name="Google Shape;699;p42"/>
          <p:cNvSpPr txBox="1"/>
          <p:nvPr>
            <p:ph idx="1" type="subTitle"/>
          </p:nvPr>
        </p:nvSpPr>
        <p:spPr>
          <a:xfrm>
            <a:off x="3843450" y="3586464"/>
            <a:ext cx="13797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Manque de formation</a:t>
            </a:r>
            <a:endParaRPr sz="18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700" name="Google Shape;700;p42"/>
          <p:cNvSpPr txBox="1"/>
          <p:nvPr>
            <p:ph idx="1" type="subTitle"/>
          </p:nvPr>
        </p:nvSpPr>
        <p:spPr>
          <a:xfrm>
            <a:off x="5637925" y="1604550"/>
            <a:ext cx="15204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Saira Extra Condensed"/>
                <a:ea typeface="Saira Extra Condensed"/>
                <a:cs typeface="Saira Extra Condensed"/>
                <a:sym typeface="Saira Extra Condensed"/>
              </a:rPr>
              <a:t>Manque de temps</a:t>
            </a:r>
            <a:endParaRPr sz="1800">
              <a:solidFill>
                <a:srgbClr val="FFFFFF"/>
              </a:solidFill>
              <a:latin typeface="Saira Extra Condensed"/>
              <a:ea typeface="Saira Extra Condensed"/>
              <a:cs typeface="Saira Extra Condensed"/>
              <a:sym typeface="Saira Extra Condensed"/>
            </a:endParaRPr>
          </a:p>
        </p:txBody>
      </p:sp>
      <p:sp>
        <p:nvSpPr>
          <p:cNvPr id="701" name="Google Shape;701;p42"/>
          <p:cNvSpPr/>
          <p:nvPr/>
        </p:nvSpPr>
        <p:spPr>
          <a:xfrm>
            <a:off x="1018375" y="3320775"/>
            <a:ext cx="228600" cy="2286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42"/>
          <p:cNvSpPr/>
          <p:nvPr/>
        </p:nvSpPr>
        <p:spPr>
          <a:xfrm>
            <a:off x="2649400" y="2499075"/>
            <a:ext cx="228600" cy="2286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42"/>
          <p:cNvSpPr/>
          <p:nvPr/>
        </p:nvSpPr>
        <p:spPr>
          <a:xfrm>
            <a:off x="4688200" y="3320775"/>
            <a:ext cx="228600" cy="2286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42"/>
          <p:cNvSpPr/>
          <p:nvPr/>
        </p:nvSpPr>
        <p:spPr>
          <a:xfrm>
            <a:off x="5947550" y="2191375"/>
            <a:ext cx="228600" cy="2286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42"/>
          <p:cNvSpPr/>
          <p:nvPr/>
        </p:nvSpPr>
        <p:spPr>
          <a:xfrm>
            <a:off x="7885775" y="3229325"/>
            <a:ext cx="228600" cy="2286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06" name="Google Shape;706;p42"/>
          <p:cNvCxnSpPr>
            <a:stCxn id="701" idx="7"/>
            <a:endCxn id="702" idx="2"/>
          </p:cNvCxnSpPr>
          <p:nvPr/>
        </p:nvCxnSpPr>
        <p:spPr>
          <a:xfrm flipH="1" rot="10800000">
            <a:off x="1213497" y="2613253"/>
            <a:ext cx="1435800" cy="7410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7" name="Google Shape;707;p42"/>
          <p:cNvCxnSpPr>
            <a:stCxn id="702" idx="6"/>
            <a:endCxn id="703" idx="2"/>
          </p:cNvCxnSpPr>
          <p:nvPr/>
        </p:nvCxnSpPr>
        <p:spPr>
          <a:xfrm>
            <a:off x="2878000" y="2613375"/>
            <a:ext cx="1810200" cy="8217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42"/>
          <p:cNvCxnSpPr>
            <a:stCxn id="703" idx="7"/>
            <a:endCxn id="704" idx="3"/>
          </p:cNvCxnSpPr>
          <p:nvPr/>
        </p:nvCxnSpPr>
        <p:spPr>
          <a:xfrm flipH="1" rot="10800000">
            <a:off x="4883322" y="2386453"/>
            <a:ext cx="1097700" cy="9678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42"/>
          <p:cNvCxnSpPr>
            <a:stCxn id="704" idx="6"/>
            <a:endCxn id="705" idx="1"/>
          </p:cNvCxnSpPr>
          <p:nvPr/>
        </p:nvCxnSpPr>
        <p:spPr>
          <a:xfrm>
            <a:off x="6176150" y="2305675"/>
            <a:ext cx="1743000" cy="9570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43"/>
          <p:cNvSpPr txBox="1"/>
          <p:nvPr>
            <p:ph type="ctrTitle"/>
          </p:nvPr>
        </p:nvSpPr>
        <p:spPr>
          <a:xfrm>
            <a:off x="477026" y="1862650"/>
            <a:ext cx="4209300" cy="8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MERCI DE VOTRE ATTENTION</a:t>
            </a:r>
            <a:endParaRPr/>
          </a:p>
        </p:txBody>
      </p:sp>
      <p:pic>
        <p:nvPicPr>
          <p:cNvPr id="715" name="Google Shape;71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7850" y="1610101"/>
            <a:ext cx="2880101" cy="2536824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43"/>
          <p:cNvSpPr txBox="1"/>
          <p:nvPr>
            <p:ph idx="4" type="subTitle"/>
          </p:nvPr>
        </p:nvSpPr>
        <p:spPr>
          <a:xfrm flipH="1">
            <a:off x="629700" y="4639900"/>
            <a:ext cx="7884600" cy="3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/>
              <a:t>Benjamin TROTIN - Arnaud FOUILLARD - Nicolas BOLO - Elouen DUMAS PILHOU - Julien BEDJAI - Arnold CHAPPEDELAINE - Nam NGUYEN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sometric Gradient Social Media Strateg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