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y="5143500" cx="9144000"/>
  <p:notesSz cx="6858000" cy="9144000"/>
  <p:embeddedFontLst>
    <p:embeddedFont>
      <p:font typeface="Raleway"/>
      <p:regular r:id="rId16"/>
      <p:bold r:id="rId17"/>
      <p:italic r:id="rId18"/>
      <p:boldItalic r:id="rId19"/>
    </p:embeddedFont>
    <p:embeddedFont>
      <p:font typeface="Lato"/>
      <p:regular r:id="rId20"/>
      <p:bold r:id="rId21"/>
      <p:italic r:id="rId22"/>
      <p:boldItalic r:id="rId23"/>
    </p:embeddedFont>
    <p:embeddedFont>
      <p:font typeface="Montserrat"/>
      <p:regular r:id="rId24"/>
      <p:bold r:id="rId25"/>
      <p:italic r:id="rId26"/>
      <p:boldItalic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D6EF4C3-C4EE-4CA3-95B6-279D2ED4105B}">
  <a:tblStyle styleId="{6D6EF4C3-C4EE-4CA3-95B6-279D2ED4105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12700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Lato-regular.fntdata"/><Relationship Id="rId22" Type="http://schemas.openxmlformats.org/officeDocument/2006/relationships/font" Target="fonts/Lato-italic.fntdata"/><Relationship Id="rId21" Type="http://schemas.openxmlformats.org/officeDocument/2006/relationships/font" Target="fonts/Lato-bold.fntdata"/><Relationship Id="rId24" Type="http://schemas.openxmlformats.org/officeDocument/2006/relationships/font" Target="fonts/Montserrat-regular.fntdata"/><Relationship Id="rId23" Type="http://schemas.openxmlformats.org/officeDocument/2006/relationships/font" Target="fonts/Lato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Montserrat-italic.fntdata"/><Relationship Id="rId25" Type="http://schemas.openxmlformats.org/officeDocument/2006/relationships/font" Target="fonts/Montserrat-bold.fntdata"/><Relationship Id="rId27" Type="http://schemas.openxmlformats.org/officeDocument/2006/relationships/font" Target="fonts/Montserrat-bold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font" Target="fonts/Raleway-bold.fntdata"/><Relationship Id="rId16" Type="http://schemas.openxmlformats.org/officeDocument/2006/relationships/font" Target="fonts/Raleway-regular.fntdata"/><Relationship Id="rId19" Type="http://schemas.openxmlformats.org/officeDocument/2006/relationships/font" Target="fonts/Raleway-boldItalic.fntdata"/><Relationship Id="rId18" Type="http://schemas.openxmlformats.org/officeDocument/2006/relationships/font" Target="fonts/Raleway-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5bbd0f8ae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5bbd0f8ae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Modules horizontaux : communs à toutes les entreprises (finance, RH, …)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Modules verticaux : Communs aux entreprises d’un même secteur (module gestion des actifs, processus de gestion des énergies (eau, gaz, électricité,...)...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5d80f252a2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5d80f252a2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5d80f252a2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5d80f252a2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5d80ff6bb8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5d80ff6bb8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5d80f252a2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5d80f252a2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5d80f252a2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5d80f252a2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5d80f252a2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5d80f252a2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5d80f252a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5d80f252a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lt2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" name="Google Shape;14;p2"/>
          <p:cNvSpPr txBox="1"/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oogle Shape;18;p3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9" name="Google Shape;19;p3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3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" name="Google Shape;21;p3"/>
          <p:cNvSpPr txBox="1"/>
          <p:nvPr>
            <p:ph type="title"/>
          </p:nvPr>
        </p:nvSpPr>
        <p:spPr>
          <a:xfrm>
            <a:off x="729450" y="1322450"/>
            <a:ext cx="7688400" cy="151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5" name="Google Shape;25;p4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26" name="Google Shape;26;p4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4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8" name="Google Shape;28;p4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3" name="Google Shape;33;p5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34" name="Google Shape;34;p5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5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6" name="Google Shape;36;p5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37" name="Google Shape;37;p5"/>
          <p:cNvSpPr txBox="1"/>
          <p:nvPr>
            <p:ph idx="1" type="body"/>
          </p:nvPr>
        </p:nvSpPr>
        <p:spPr>
          <a:xfrm>
            <a:off x="729325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2" type="body"/>
          </p:nvPr>
        </p:nvSpPr>
        <p:spPr>
          <a:xfrm>
            <a:off x="4643604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2" name="Google Shape;42;p6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43" name="Google Shape;43;p6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6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" name="Google Shape;45;p6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6" name="Google Shape;46;p6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9" name="Google Shape;49;p7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50" name="Google Shape;50;p7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7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" name="Google Shape;52;p7"/>
          <p:cNvSpPr txBox="1"/>
          <p:nvPr>
            <p:ph type="title"/>
          </p:nvPr>
        </p:nvSpPr>
        <p:spPr>
          <a:xfrm>
            <a:off x="730000" y="1318650"/>
            <a:ext cx="3300900" cy="138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3" name="Google Shape;53;p7"/>
          <p:cNvSpPr txBox="1"/>
          <p:nvPr>
            <p:ph idx="1" type="body"/>
          </p:nvPr>
        </p:nvSpPr>
        <p:spPr>
          <a:xfrm>
            <a:off x="721225" y="2781725"/>
            <a:ext cx="3300900" cy="159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4" name="Google Shape;54;p7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3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oogle Shape;56;p8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57" name="Google Shape;57;p8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8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9" name="Google Shape;59;p8"/>
          <p:cNvSpPr txBox="1"/>
          <p:nvPr>
            <p:ph type="title"/>
          </p:nvPr>
        </p:nvSpPr>
        <p:spPr>
          <a:xfrm>
            <a:off x="729450" y="864300"/>
            <a:ext cx="7021200" cy="298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0" name="Google Shape;60;p8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3" name="Google Shape;63;p9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64" name="Google Shape;64;p9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9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" name="Google Shape;66;p9"/>
          <p:cNvSpPr txBox="1"/>
          <p:nvPr>
            <p:ph type="title"/>
          </p:nvPr>
        </p:nvSpPr>
        <p:spPr>
          <a:xfrm>
            <a:off x="730000" y="1318650"/>
            <a:ext cx="3300900" cy="168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67" name="Google Shape;67;p9"/>
          <p:cNvSpPr txBox="1"/>
          <p:nvPr>
            <p:ph idx="1" type="subTitle"/>
          </p:nvPr>
        </p:nvSpPr>
        <p:spPr>
          <a:xfrm>
            <a:off x="724950" y="3161525"/>
            <a:ext cx="3300900" cy="75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68" name="Google Shape;68;p9"/>
          <p:cNvSpPr txBox="1"/>
          <p:nvPr>
            <p:ph idx="2" type="body"/>
          </p:nvPr>
        </p:nvSpPr>
        <p:spPr>
          <a:xfrm>
            <a:off x="5174225" y="1352625"/>
            <a:ext cx="3374400" cy="302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9" name="Google Shape;69;p9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0"/>
          <p:cNvSpPr txBox="1"/>
          <p:nvPr>
            <p:ph idx="1" type="body"/>
          </p:nvPr>
        </p:nvSpPr>
        <p:spPr>
          <a:xfrm>
            <a:off x="724950" y="4372551"/>
            <a:ext cx="7697400" cy="46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72" name="Google Shape;72;p10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p11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75" name="Google Shape;75;p11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1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7" name="Google Shape;77;p11"/>
          <p:cNvSpPr txBox="1"/>
          <p:nvPr>
            <p:ph hasCustomPrompt="1" type="title"/>
          </p:nvPr>
        </p:nvSpPr>
        <p:spPr>
          <a:xfrm>
            <a:off x="729450" y="733950"/>
            <a:ext cx="7688400" cy="124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8" name="Google Shape;78;p11"/>
          <p:cNvSpPr txBox="1"/>
          <p:nvPr>
            <p:ph idx="1" type="body"/>
          </p:nvPr>
        </p:nvSpPr>
        <p:spPr>
          <a:xfrm>
            <a:off x="729450" y="2272888"/>
            <a:ext cx="7688400" cy="158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9" name="Google Shape;79;p1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treamlin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Lato"/>
              <a:buChar char="●"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845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845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845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845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845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845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845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845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3"/>
          <p:cNvSpPr txBox="1"/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3600"/>
              <a:t>Aidez-moi à choisir un ERP</a:t>
            </a:r>
            <a:endParaRPr sz="3600"/>
          </a:p>
        </p:txBody>
      </p:sp>
      <p:sp>
        <p:nvSpPr>
          <p:cNvPr id="87" name="Google Shape;87;p13"/>
          <p:cNvSpPr txBox="1"/>
          <p:nvPr>
            <p:ph idx="1" type="subTitle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Question 1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4"/>
          <p:cNvSpPr txBox="1"/>
          <p:nvPr>
            <p:ph type="title"/>
          </p:nvPr>
        </p:nvSpPr>
        <p:spPr>
          <a:xfrm>
            <a:off x="727650" y="581225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Les critères de </a:t>
            </a:r>
            <a:r>
              <a:rPr lang="fr"/>
              <a:t>sélections</a:t>
            </a:r>
            <a:endParaRPr/>
          </a:p>
        </p:txBody>
      </p:sp>
      <p:sp>
        <p:nvSpPr>
          <p:cNvPr id="93" name="Google Shape;93;p14"/>
          <p:cNvSpPr txBox="1"/>
          <p:nvPr>
            <p:ph idx="1" type="body"/>
          </p:nvPr>
        </p:nvSpPr>
        <p:spPr>
          <a:xfrm>
            <a:off x="727650" y="1544275"/>
            <a:ext cx="7688700" cy="299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Char char="●"/>
            </a:pPr>
            <a:r>
              <a:rPr lang="fr" sz="2400">
                <a:latin typeface="Montserrat"/>
                <a:ea typeface="Montserrat"/>
                <a:cs typeface="Montserrat"/>
                <a:sym typeface="Montserrat"/>
              </a:rPr>
              <a:t>Couverture fonctionnelle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  <a:p>
            <a:pPr indent="-3810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Char char="●"/>
            </a:pPr>
            <a:r>
              <a:rPr lang="fr" sz="2400">
                <a:latin typeface="Montserrat"/>
                <a:ea typeface="Montserrat"/>
                <a:cs typeface="Montserrat"/>
                <a:sym typeface="Montserrat"/>
              </a:rPr>
              <a:t>Caractéristiques techniques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  <a:p>
            <a:pPr indent="-3810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Char char="●"/>
            </a:pPr>
            <a:r>
              <a:rPr lang="fr" sz="2400">
                <a:latin typeface="Montserrat"/>
                <a:ea typeface="Montserrat"/>
                <a:cs typeface="Montserrat"/>
                <a:sym typeface="Montserrat"/>
              </a:rPr>
              <a:t>Tarification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5"/>
          <p:cNvSpPr txBox="1"/>
          <p:nvPr>
            <p:ph type="title"/>
          </p:nvPr>
        </p:nvSpPr>
        <p:spPr>
          <a:xfrm>
            <a:off x="606000" y="55740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SalesForce</a:t>
            </a:r>
            <a:endParaRPr/>
          </a:p>
        </p:txBody>
      </p:sp>
      <p:graphicFrame>
        <p:nvGraphicFramePr>
          <p:cNvPr id="99" name="Google Shape;99;p15"/>
          <p:cNvGraphicFramePr/>
          <p:nvPr/>
        </p:nvGraphicFramePr>
        <p:xfrm>
          <a:off x="982438" y="13097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{6D6EF4C3-C4EE-4CA3-95B6-279D2ED4105B}</a:tableStyleId>
              </a:tblPr>
              <a:tblGrid>
                <a:gridCol w="2967675"/>
                <a:gridCol w="2152250"/>
                <a:gridCol w="2192325"/>
              </a:tblGrid>
              <a:tr h="4023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100"/>
                        <a:t>Couverture fonctionnelle</a:t>
                      </a:r>
                      <a:endParaRPr b="1" sz="1100"/>
                    </a:p>
                  </a:txBody>
                  <a:tcPr marT="88900" marB="88900" marR="88900" marL="88900">
                    <a:lnB cap="flat" cmpd="sng" w="127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100"/>
                        <a:t>Caractéristique technique</a:t>
                      </a:r>
                      <a:endParaRPr b="1" sz="1100"/>
                    </a:p>
                  </a:txBody>
                  <a:tcPr marT="88900" marB="88900" marR="88900" marL="8890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100"/>
                        <a:t>Tarification - commercial</a:t>
                      </a:r>
                      <a:endParaRPr b="1" sz="1100"/>
                    </a:p>
                  </a:txBody>
                  <a:tcPr marT="88900" marB="88900" marR="88900" marL="88900">
                    <a:solidFill>
                      <a:srgbClr val="D9D9D9"/>
                    </a:solidFill>
                  </a:tcPr>
                </a:tc>
              </a:tr>
              <a:tr h="3125350">
                <a:tc>
                  <a:txBody>
                    <a:bodyPr/>
                    <a:lstStyle/>
                    <a:p>
                      <a:pPr indent="-159849" lvl="0" marL="179999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Font typeface="Montserrat"/>
                        <a:buChar char="-"/>
                      </a:pPr>
                      <a:r>
                        <a:rPr lang="fr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Banques et assurances</a:t>
                      </a:r>
                      <a:endParaRPr sz="11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-159849" lvl="0" marL="179999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Font typeface="Montserrat"/>
                        <a:buChar char="-"/>
                      </a:pPr>
                      <a:r>
                        <a:rPr lang="fr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Organisations à but non-lucratif</a:t>
                      </a:r>
                      <a:endParaRPr sz="11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-159849" lvl="0" marL="179999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Font typeface="Montserrat"/>
                        <a:buChar char="-"/>
                      </a:pPr>
                      <a:r>
                        <a:rPr lang="fr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Médias et télécommunications</a:t>
                      </a:r>
                      <a:endParaRPr sz="11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-159849" lvl="0" marL="179999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Font typeface="Montserrat"/>
                        <a:buChar char="-"/>
                      </a:pPr>
                      <a:r>
                        <a:rPr lang="fr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Commerce et distribution</a:t>
                      </a:r>
                      <a:endParaRPr sz="11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-159849" lvl="0" marL="179999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Font typeface="Montserrat"/>
                        <a:buChar char="-"/>
                      </a:pPr>
                      <a:r>
                        <a:rPr lang="fr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Industrie manufacturière</a:t>
                      </a:r>
                      <a:endParaRPr sz="11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-159849" lvl="0" marL="179999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Font typeface="Montserrat"/>
                        <a:buChar char="-"/>
                      </a:pPr>
                      <a:r>
                        <a:rPr lang="fr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Automobile et transports</a:t>
                      </a:r>
                      <a:endParaRPr sz="11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-159849" lvl="0" marL="179999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Font typeface="Montserrat"/>
                        <a:buChar char="-"/>
                      </a:pPr>
                      <a:r>
                        <a:rPr lang="fr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Ventes</a:t>
                      </a:r>
                      <a:endParaRPr sz="11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-159849" lvl="0" marL="179999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Font typeface="Montserrat"/>
                        <a:buChar char="-"/>
                      </a:pPr>
                      <a:r>
                        <a:rPr lang="fr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Service client</a:t>
                      </a:r>
                      <a:endParaRPr sz="11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-159849" lvl="0" marL="179999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Font typeface="Montserrat"/>
                        <a:buChar char="-"/>
                      </a:pPr>
                      <a:r>
                        <a:rPr lang="fr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Marketing</a:t>
                      </a:r>
                      <a:endParaRPr sz="11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-159849" lvl="0" marL="179999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Font typeface="Montserrat"/>
                        <a:buChar char="-"/>
                      </a:pPr>
                      <a:r>
                        <a:rPr lang="fr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IT</a:t>
                      </a:r>
                      <a:endParaRPr sz="11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8900" marB="88900" marR="88900" marL="88900">
                    <a:lnL cap="flat" cmpd="sng" w="127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-159849" lvl="0" marL="179999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Font typeface="Montserrat"/>
                        <a:buChar char="-"/>
                      </a:pPr>
                      <a:r>
                        <a:rPr lang="fr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SaaS</a:t>
                      </a:r>
                      <a:endParaRPr sz="11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-159849" lvl="0" marL="179999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Font typeface="Montserrat"/>
                        <a:buChar char="-"/>
                      </a:pPr>
                      <a:r>
                        <a:rPr lang="fr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Marketplace de milliers de logiciels connectables</a:t>
                      </a:r>
                      <a:endParaRPr sz="11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-159849" lvl="0" marL="179999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Font typeface="Montserrat"/>
                        <a:buChar char="-"/>
                      </a:pPr>
                      <a:r>
                        <a:rPr lang="fr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Écosystème</a:t>
                      </a:r>
                      <a:r>
                        <a:rPr lang="fr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de services (Big Data, marketing automation)</a:t>
                      </a:r>
                      <a:endParaRPr sz="11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-159849" lvl="0" marL="179999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Font typeface="Montserrat"/>
                        <a:buChar char="-"/>
                      </a:pPr>
                      <a:r>
                        <a:rPr lang="fr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Certifications : TRUSTe, PCI-DSS, ISO 27018, ISO 27001</a:t>
                      </a:r>
                      <a:endParaRPr sz="11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-159849" lvl="0" marL="179999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Font typeface="Montserrat"/>
                        <a:buChar char="-"/>
                      </a:pPr>
                      <a:r>
                        <a:rPr lang="fr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Model-View-Controler Architecture</a:t>
                      </a:r>
                      <a:endParaRPr sz="11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8900" marB="88900" marR="88900" marL="88900">
                    <a:lnL cap="flat" cmpd="sng" w="127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11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Sales Cloud SalesforceIQ CRM Starter</a:t>
                      </a:r>
                      <a:r>
                        <a:rPr lang="fr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: 25 € par utilisateur/mois</a:t>
                      </a:r>
                      <a:endParaRPr sz="11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rtl="0" algn="l">
                        <a:spcBef>
                          <a:spcPts val="11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Sales Cloud Lightning Professional</a:t>
                      </a:r>
                      <a:r>
                        <a:rPr lang="fr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: 75 € par utilisateur/mois</a:t>
                      </a:r>
                      <a:endParaRPr sz="11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rtl="0" algn="l">
                        <a:spcBef>
                          <a:spcPts val="11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Sales Cloud Lightning Enterprise</a:t>
                      </a:r>
                      <a:r>
                        <a:rPr lang="fr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 : 150 € par utilisateur/mois</a:t>
                      </a:r>
                      <a:endParaRPr sz="11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rtl="0" algn="l">
                        <a:spcBef>
                          <a:spcPts val="11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Sales Cloud Lightning Unlimited</a:t>
                      </a:r>
                      <a:r>
                        <a:rPr lang="fr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: 300 € par utilisateur/mois</a:t>
                      </a:r>
                      <a:endParaRPr sz="11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8900" marB="88900" marR="88900" marL="88900"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6"/>
          <p:cNvSpPr txBox="1"/>
          <p:nvPr>
            <p:ph type="title"/>
          </p:nvPr>
        </p:nvSpPr>
        <p:spPr>
          <a:xfrm>
            <a:off x="657450" y="5985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Microsoft Dynamics</a:t>
            </a:r>
            <a:endParaRPr/>
          </a:p>
        </p:txBody>
      </p:sp>
      <p:graphicFrame>
        <p:nvGraphicFramePr>
          <p:cNvPr id="105" name="Google Shape;105;p16"/>
          <p:cNvGraphicFramePr/>
          <p:nvPr/>
        </p:nvGraphicFramePr>
        <p:xfrm>
          <a:off x="572688" y="1491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{6D6EF4C3-C4EE-4CA3-95B6-279D2ED4105B}</a:tableStyleId>
              </a:tblPr>
              <a:tblGrid>
                <a:gridCol w="2495950"/>
                <a:gridCol w="2345900"/>
                <a:gridCol w="3511675"/>
              </a:tblGrid>
              <a:tr h="3322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Couverture fonctionnelle</a:t>
                      </a:r>
                      <a:endParaRPr b="1" sz="11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8900" marB="88900" marR="88900" marL="88900">
                    <a:lnB cap="flat" cmpd="sng" w="127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Caractéristique technique</a:t>
                      </a:r>
                      <a:endParaRPr b="1" sz="11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8900" marB="88900" marR="88900" marL="8890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Tarification - commercial</a:t>
                      </a:r>
                      <a:endParaRPr b="1" sz="11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8900" marB="88900" marR="88900" marL="88900">
                    <a:solidFill>
                      <a:srgbClr val="D9D9D9"/>
                    </a:solidFill>
                  </a:tcPr>
                </a:tc>
              </a:tr>
              <a:tr h="2692200">
                <a:tc>
                  <a:txBody>
                    <a:bodyPr/>
                    <a:lstStyle/>
                    <a:p>
                      <a:pPr indent="-159849" lvl="0" marL="179999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Font typeface="Montserrat"/>
                        <a:buChar char="-"/>
                      </a:pPr>
                      <a:r>
                        <a:rPr lang="fr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Gestion de Vente</a:t>
                      </a:r>
                      <a:endParaRPr sz="11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-159849" lvl="0" marL="179999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Font typeface="Montserrat"/>
                        <a:buChar char="-"/>
                      </a:pPr>
                      <a:r>
                        <a:rPr lang="fr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Service utilisateur</a:t>
                      </a:r>
                      <a:endParaRPr sz="11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-159849" lvl="0" marL="179999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Font typeface="Montserrat"/>
                        <a:buChar char="-"/>
                      </a:pPr>
                      <a:r>
                        <a:rPr lang="fr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Champs de service</a:t>
                      </a:r>
                      <a:endParaRPr sz="11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-159849" lvl="0" marL="179999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Font typeface="Montserrat"/>
                        <a:buChar char="-"/>
                      </a:pPr>
                      <a:r>
                        <a:rPr lang="fr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Talents</a:t>
                      </a:r>
                      <a:endParaRPr sz="11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-159849" lvl="0" marL="179999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Font typeface="Montserrat"/>
                        <a:buChar char="-"/>
                      </a:pPr>
                      <a:r>
                        <a:rPr lang="fr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Finances et opérations</a:t>
                      </a:r>
                      <a:endParaRPr sz="11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-159849" lvl="0" marL="179999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Font typeface="Montserrat"/>
                        <a:buChar char="-"/>
                      </a:pPr>
                      <a:r>
                        <a:rPr lang="fr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Vente de détails</a:t>
                      </a:r>
                      <a:endParaRPr sz="11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-159849" lvl="0" marL="179999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Font typeface="Montserrat"/>
                        <a:buChar char="-"/>
                      </a:pPr>
                      <a:r>
                        <a:rPr lang="fr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Automatisation de service</a:t>
                      </a:r>
                      <a:endParaRPr sz="11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-159849" lvl="0" marL="179999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Font typeface="Montserrat"/>
                        <a:buChar char="-"/>
                      </a:pPr>
                      <a:r>
                        <a:rPr lang="fr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Marketing</a:t>
                      </a:r>
                      <a:endParaRPr sz="11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-159849" lvl="0" marL="179999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Font typeface="Montserrat"/>
                        <a:buChar char="-"/>
                      </a:pPr>
                      <a:r>
                        <a:rPr lang="fr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Intelligence artificielle</a:t>
                      </a:r>
                      <a:endParaRPr sz="11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-159849" lvl="0" marL="179999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Font typeface="Montserrat"/>
                        <a:buChar char="-"/>
                      </a:pPr>
                      <a:r>
                        <a:rPr lang="fr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Centrale Business</a:t>
                      </a:r>
                      <a:endParaRPr sz="11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8900" marB="88900" marR="88900" marL="88900">
                    <a:lnL cap="flat" cmpd="sng" w="127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-249849" lvl="0" marL="269999" rtl="0" algn="l">
                        <a:lnSpc>
                          <a:spcPct val="150000"/>
                        </a:lnSpc>
                        <a:spcBef>
                          <a:spcPts val="1100"/>
                        </a:spcBef>
                        <a:spcAft>
                          <a:spcPts val="0"/>
                        </a:spcAft>
                        <a:buSzPts val="1100"/>
                        <a:buFont typeface="Montserrat"/>
                        <a:buChar char="-"/>
                      </a:pPr>
                      <a:r>
                        <a:rPr lang="fr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Windows</a:t>
                      </a:r>
                      <a:endParaRPr sz="11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-249849" lvl="0" marL="269999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Font typeface="Montserrat"/>
                        <a:buChar char="-"/>
                      </a:pPr>
                      <a:r>
                        <a:rPr lang="fr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Microsoft Office</a:t>
                      </a:r>
                      <a:endParaRPr sz="11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-249849" lvl="0" marL="269999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Font typeface="Montserrat"/>
                        <a:buChar char="-"/>
                      </a:pPr>
                      <a:r>
                        <a:rPr lang="fr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Windows server</a:t>
                      </a:r>
                      <a:endParaRPr sz="11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-249849" lvl="0" marL="269999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Font typeface="Montserrat"/>
                        <a:buChar char="-"/>
                      </a:pPr>
                      <a:r>
                        <a:rPr lang="fr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SQL Server</a:t>
                      </a:r>
                      <a:endParaRPr sz="11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-249849" lvl="0" marL="269999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Font typeface="Montserrat"/>
                        <a:buChar char="-"/>
                      </a:pPr>
                      <a:r>
                        <a:rPr lang="fr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.NET</a:t>
                      </a:r>
                      <a:endParaRPr sz="11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-249849" lvl="0" marL="269999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Font typeface="Montserrat"/>
                        <a:buChar char="-"/>
                      </a:pPr>
                      <a:r>
                        <a:rPr lang="fr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Visual Studio</a:t>
                      </a:r>
                      <a:endParaRPr sz="11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8900" marB="88900" marR="88900" marL="88900">
                    <a:lnL cap="flat" cmpd="sng" w="127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Customer Engagement Plan : </a:t>
                      </a:r>
                      <a:r>
                        <a:rPr lang="fr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toutes les applications de gestion au service de relation clients :  97€/utilisateur/mois</a:t>
                      </a:r>
                      <a:endParaRPr sz="11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rtl="0" algn="l">
                        <a:lnSpc>
                          <a:spcPct val="11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Unified Operations Plan : </a:t>
                      </a:r>
                      <a:r>
                        <a:rPr lang="fr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Toutes les applications de gestion pour gérer des opérations :160.20€/utilisateurs/mois</a:t>
                      </a:r>
                      <a:endParaRPr sz="11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Dynamics 365 Plan : </a:t>
                      </a:r>
                      <a:r>
                        <a:rPr lang="fr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Toutes les applications avec toutes les options : 177,10 €/utilisateur/mois</a:t>
                      </a:r>
                      <a:endParaRPr sz="11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8900" marB="88900" marR="88900" marL="88900"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7"/>
          <p:cNvSpPr txBox="1"/>
          <p:nvPr>
            <p:ph type="title"/>
          </p:nvPr>
        </p:nvSpPr>
        <p:spPr>
          <a:xfrm>
            <a:off x="657450" y="5985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SAP</a:t>
            </a:r>
            <a:endParaRPr/>
          </a:p>
        </p:txBody>
      </p:sp>
      <p:graphicFrame>
        <p:nvGraphicFramePr>
          <p:cNvPr id="111" name="Google Shape;111;p17"/>
          <p:cNvGraphicFramePr/>
          <p:nvPr/>
        </p:nvGraphicFramePr>
        <p:xfrm>
          <a:off x="572688" y="1491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{6D6EF4C3-C4EE-4CA3-95B6-279D2ED4105B}</a:tableStyleId>
              </a:tblPr>
              <a:tblGrid>
                <a:gridCol w="2495950"/>
                <a:gridCol w="2345900"/>
                <a:gridCol w="3511675"/>
              </a:tblGrid>
              <a:tr h="3322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Couverture fonctionnelle</a:t>
                      </a:r>
                      <a:endParaRPr b="1" sz="11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8900" marB="88900" marR="88900" marL="88900">
                    <a:lnB cap="flat" cmpd="sng" w="127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Caractéristique technique</a:t>
                      </a:r>
                      <a:endParaRPr b="1" sz="11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8900" marB="88900" marR="88900" marL="8890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Tarification - commercial</a:t>
                      </a:r>
                      <a:endParaRPr b="1" sz="11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8900" marB="88900" marR="88900" marL="88900">
                    <a:solidFill>
                      <a:srgbClr val="D9D9D9"/>
                    </a:solidFill>
                  </a:tcPr>
                </a:tc>
              </a:tr>
              <a:tr h="2692200">
                <a:tc>
                  <a:txBody>
                    <a:bodyPr/>
                    <a:lstStyle/>
                    <a:p>
                      <a:pPr indent="-159849" lvl="0" marL="179999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Font typeface="Montserrat"/>
                        <a:buChar char="-"/>
                      </a:pPr>
                      <a:r>
                        <a:rPr lang="fr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Processus d'approvisionnement</a:t>
                      </a:r>
                      <a:endParaRPr sz="11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-159849" lvl="0" marL="179999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Font typeface="Montserrat"/>
                        <a:buChar char="-"/>
                      </a:pPr>
                      <a:r>
                        <a:rPr lang="fr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Gestion des requêtes et services</a:t>
                      </a:r>
                      <a:endParaRPr sz="11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-159849" lvl="0" marL="179999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Font typeface="Montserrat"/>
                        <a:buChar char="-"/>
                      </a:pPr>
                      <a:r>
                        <a:rPr lang="fr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Planification produits</a:t>
                      </a:r>
                      <a:endParaRPr sz="11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-159849" lvl="0" marL="179999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Font typeface="Montserrat"/>
                        <a:buChar char="-"/>
                      </a:pPr>
                      <a:r>
                        <a:rPr lang="fr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Services RH clés</a:t>
                      </a:r>
                      <a:endParaRPr sz="11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-159849" lvl="0" marL="179999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Font typeface="Montserrat"/>
                        <a:buChar char="-"/>
                      </a:pPr>
                      <a:r>
                        <a:rPr lang="fr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Gestion des commandes</a:t>
                      </a:r>
                      <a:endParaRPr sz="11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-159849" lvl="0" marL="179999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Font typeface="Montserrat"/>
                        <a:buChar char="-"/>
                      </a:pPr>
                      <a:r>
                        <a:rPr lang="fr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Fonctionnalités financières clés</a:t>
                      </a:r>
                      <a:endParaRPr sz="11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8900" marB="88900" marR="88900" marL="88900">
                    <a:lnL cap="flat" cmpd="sng" w="127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-249849" lvl="0" marL="269999" rtl="0" algn="l">
                        <a:lnSpc>
                          <a:spcPct val="150000"/>
                        </a:lnSpc>
                        <a:spcBef>
                          <a:spcPts val="1100"/>
                        </a:spcBef>
                        <a:spcAft>
                          <a:spcPts val="0"/>
                        </a:spcAft>
                        <a:buSzPts val="1100"/>
                        <a:buFont typeface="Montserrat"/>
                        <a:buChar char="-"/>
                      </a:pPr>
                      <a:r>
                        <a:rPr lang="fr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Options de déploiement (on Premise ou Private Cloud)</a:t>
                      </a:r>
                      <a:endParaRPr sz="11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-249849" lvl="0" marL="269999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Font typeface="Montserrat"/>
                        <a:buChar char="-"/>
                      </a:pPr>
                      <a:r>
                        <a:rPr lang="fr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Control access to your business information</a:t>
                      </a:r>
                      <a:endParaRPr sz="11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-249849" lvl="0" marL="269999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Font typeface="Montserrat"/>
                        <a:buChar char="-"/>
                      </a:pPr>
                      <a:r>
                        <a:rPr lang="fr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Informations en temps réel et une seule version de la réalité</a:t>
                      </a:r>
                      <a:endParaRPr sz="11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-249849" lvl="0" marL="269999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Font typeface="Montserrat"/>
                        <a:buChar char="-"/>
                      </a:pPr>
                      <a:r>
                        <a:rPr lang="fr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Transition facile vers l'ERP In-Memory SAP S/4HANA</a:t>
                      </a:r>
                      <a:endParaRPr sz="11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8900" marB="88900" marR="88900" marL="88900">
                    <a:lnL cap="flat" cmpd="sng" w="127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Direct/Human access </a:t>
                      </a:r>
                      <a:r>
                        <a:rPr b="1" lang="fr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: </a:t>
                      </a:r>
                      <a:r>
                        <a:rPr lang="fr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Facturation en fonction du nombre d’utilisateurs</a:t>
                      </a:r>
                      <a:r>
                        <a:rPr lang="fr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:  2500€/utilisateur</a:t>
                      </a:r>
                      <a:endParaRPr sz="11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88900" marB="88900" marR="88900" marL="88900"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8"/>
          <p:cNvSpPr txBox="1"/>
          <p:nvPr>
            <p:ph type="title"/>
          </p:nvPr>
        </p:nvSpPr>
        <p:spPr>
          <a:xfrm>
            <a:off x="727650" y="535275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SAP Hana</a:t>
            </a:r>
            <a:endParaRPr/>
          </a:p>
        </p:txBody>
      </p:sp>
      <p:sp>
        <p:nvSpPr>
          <p:cNvPr id="117" name="Google Shape;117;p18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9"/>
          <p:cNvSpPr txBox="1"/>
          <p:nvPr>
            <p:ph type="title"/>
          </p:nvPr>
        </p:nvSpPr>
        <p:spPr>
          <a:xfrm>
            <a:off x="727650" y="586925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Sage</a:t>
            </a:r>
            <a:endParaRPr/>
          </a:p>
        </p:txBody>
      </p:sp>
      <p:sp>
        <p:nvSpPr>
          <p:cNvPr id="123" name="Google Shape;123;p19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0"/>
          <p:cNvSpPr txBox="1"/>
          <p:nvPr>
            <p:ph type="title"/>
          </p:nvPr>
        </p:nvSpPr>
        <p:spPr>
          <a:xfrm>
            <a:off x="727650" y="524975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Azure</a:t>
            </a:r>
            <a:endParaRPr/>
          </a:p>
        </p:txBody>
      </p:sp>
      <p:sp>
        <p:nvSpPr>
          <p:cNvPr id="129" name="Google Shape;129;p20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1"/>
          <p:cNvSpPr txBox="1"/>
          <p:nvPr>
            <p:ph type="title"/>
          </p:nvPr>
        </p:nvSpPr>
        <p:spPr>
          <a:xfrm>
            <a:off x="729450" y="57650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Description du marché des ERP (2019)</a:t>
            </a:r>
            <a:endParaRPr/>
          </a:p>
        </p:txBody>
      </p:sp>
      <p:sp>
        <p:nvSpPr>
          <p:cNvPr id="135" name="Google Shape;135;p21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treamline">
  <a:themeElements>
    <a:clrScheme name="Streamline">
      <a:dk1>
        <a:srgbClr val="1A9988"/>
      </a:dk1>
      <a:lt1>
        <a:srgbClr val="FFFFFF"/>
      </a:lt1>
      <a:dk2>
        <a:srgbClr val="1A1A1A"/>
      </a:dk2>
      <a:lt2>
        <a:srgbClr val="E9EDEE"/>
      </a:lt2>
      <a:accent1>
        <a:srgbClr val="595959"/>
      </a:accent1>
      <a:accent2>
        <a:srgbClr val="6AA4C8"/>
      </a:accent2>
      <a:accent3>
        <a:srgbClr val="EB5600"/>
      </a:accent3>
      <a:accent4>
        <a:srgbClr val="A2FFE8"/>
      </a:accent4>
      <a:accent5>
        <a:srgbClr val="1C3678"/>
      </a:accent5>
      <a:accent6>
        <a:srgbClr val="FFB8A2"/>
      </a:accent6>
      <a:hlink>
        <a:srgbClr val="1C3678"/>
      </a:hlink>
      <a:folHlink>
        <a:srgbClr val="1C36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