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56" r:id="rId2"/>
    <p:sldId id="332" r:id="rId3"/>
    <p:sldId id="335" r:id="rId4"/>
    <p:sldId id="336" r:id="rId5"/>
    <p:sldId id="337" r:id="rId6"/>
    <p:sldId id="355" r:id="rId7"/>
    <p:sldId id="356" r:id="rId8"/>
    <p:sldId id="357" r:id="rId9"/>
    <p:sldId id="358" r:id="rId10"/>
    <p:sldId id="334" r:id="rId11"/>
    <p:sldId id="328" r:id="rId12"/>
    <p:sldId id="333" r:id="rId13"/>
    <p:sldId id="344" r:id="rId14"/>
    <p:sldId id="340" r:id="rId15"/>
    <p:sldId id="345" r:id="rId16"/>
    <p:sldId id="346" r:id="rId17"/>
    <p:sldId id="347" r:id="rId18"/>
    <p:sldId id="324" r:id="rId19"/>
    <p:sldId id="325" r:id="rId20"/>
    <p:sldId id="326" r:id="rId21"/>
    <p:sldId id="348" r:id="rId22"/>
    <p:sldId id="350" r:id="rId23"/>
    <p:sldId id="351" r:id="rId24"/>
    <p:sldId id="352" r:id="rId25"/>
    <p:sldId id="314" r:id="rId26"/>
    <p:sldId id="315" r:id="rId27"/>
    <p:sldId id="318" r:id="rId28"/>
    <p:sldId id="319" r:id="rId29"/>
    <p:sldId id="320" r:id="rId30"/>
    <p:sldId id="321" r:id="rId31"/>
    <p:sldId id="329" r:id="rId32"/>
    <p:sldId id="323" r:id="rId33"/>
    <p:sldId id="297" r:id="rId34"/>
    <p:sldId id="286"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CDE9"/>
    <a:srgbClr val="B8A6B8"/>
    <a:srgbClr val="CC99FF"/>
    <a:srgbClr val="A6A61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327" autoAdjust="0"/>
  </p:normalViewPr>
  <p:slideViewPr>
    <p:cSldViewPr>
      <p:cViewPr>
        <p:scale>
          <a:sx n="72" d="100"/>
          <a:sy n="72" d="100"/>
        </p:scale>
        <p:origin x="-708" y="72"/>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notesViewPr>
    <p:cSldViewPr>
      <p:cViewPr varScale="1">
        <p:scale>
          <a:sx n="88" d="100"/>
          <a:sy n="88" d="100"/>
        </p:scale>
        <p:origin x="-387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21497E-5EB5-4BC8-A517-EF5D7191562A}" type="datetimeFigureOut">
              <a:rPr lang="fr-FR" smtClean="0"/>
              <a:t>14/09/2013</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C41C060-4DEC-41A9-8405-08F73C86CACA}" type="slidenum">
              <a:rPr lang="fr-FR" smtClean="0"/>
              <a:t>‹N°›</a:t>
            </a:fld>
            <a:endParaRPr lang="fr-FR"/>
          </a:p>
        </p:txBody>
      </p:sp>
    </p:spTree>
    <p:extLst>
      <p:ext uri="{BB962C8B-B14F-4D97-AF65-F5344CB8AC3E}">
        <p14:creationId xmlns:p14="http://schemas.microsoft.com/office/powerpoint/2010/main" val="778172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121D31-041C-4344-9DB8-DF7FEF1BC3FC}" type="datetimeFigureOut">
              <a:rPr lang="zh-CN" altLang="en-US" smtClean="0"/>
              <a:pPr/>
              <a:t>2013/9/14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9460AC-B268-4F79-8D3F-5F3C36F3726E}" type="slidenum">
              <a:rPr lang="zh-CN" altLang="en-US" smtClean="0"/>
              <a:pPr/>
              <a:t>‹N°›</a:t>
            </a:fld>
            <a:endParaRPr lang="zh-CN" altLang="en-US"/>
          </a:p>
        </p:txBody>
      </p:sp>
    </p:spTree>
    <p:extLst>
      <p:ext uri="{BB962C8B-B14F-4D97-AF65-F5344CB8AC3E}">
        <p14:creationId xmlns:p14="http://schemas.microsoft.com/office/powerpoint/2010/main" val="1624151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E99460AC-B268-4F79-8D3F-5F3C36F3726E}" type="slidenum">
              <a:rPr lang="zh-CN" altLang="en-US" smtClean="0"/>
              <a:pPr/>
              <a:t>1</a:t>
            </a:fld>
            <a:endParaRPr lang="zh-CN" altLang="en-US"/>
          </a:p>
        </p:txBody>
      </p:sp>
    </p:spTree>
    <p:extLst>
      <p:ext uri="{BB962C8B-B14F-4D97-AF65-F5344CB8AC3E}">
        <p14:creationId xmlns:p14="http://schemas.microsoft.com/office/powerpoint/2010/main" val="2890739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2</a:t>
            </a:fld>
            <a:endParaRPr lang="zh-CN" altLang="en-US"/>
          </a:p>
        </p:txBody>
      </p:sp>
    </p:spTree>
    <p:extLst>
      <p:ext uri="{BB962C8B-B14F-4D97-AF65-F5344CB8AC3E}">
        <p14:creationId xmlns:p14="http://schemas.microsoft.com/office/powerpoint/2010/main" val="751476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Arial Unicode MS" pitchFamily="34" charset="-122"/>
              <a:ea typeface="Arial Unicode MS" pitchFamily="34" charset="-122"/>
              <a:cs typeface="Arial Unicode MS" pitchFamily="34" charset="-122"/>
            </a:endParaRPr>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3</a:t>
            </a:fld>
            <a:endParaRPr lang="zh-CN" altLang="en-US"/>
          </a:p>
        </p:txBody>
      </p:sp>
    </p:spTree>
    <p:extLst>
      <p:ext uri="{BB962C8B-B14F-4D97-AF65-F5344CB8AC3E}">
        <p14:creationId xmlns:p14="http://schemas.microsoft.com/office/powerpoint/2010/main" val="595343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Arial Unicode MS" pitchFamily="34" charset="-122"/>
              <a:ea typeface="Arial Unicode MS" pitchFamily="34" charset="-122"/>
              <a:cs typeface="Arial Unicode MS" pitchFamily="34" charset="-122"/>
            </a:endParaRPr>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4</a:t>
            </a:fld>
            <a:endParaRPr lang="zh-CN" altLang="en-US"/>
          </a:p>
        </p:txBody>
      </p:sp>
    </p:spTree>
    <p:extLst>
      <p:ext uri="{BB962C8B-B14F-4D97-AF65-F5344CB8AC3E}">
        <p14:creationId xmlns:p14="http://schemas.microsoft.com/office/powerpoint/2010/main" val="584470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fr-FR" dirty="0" smtClean="0">
                <a:latin typeface="Arial" panose="020B0604020202020204" pitchFamily="34" charset="0"/>
              </a:rPr>
              <a:t>Système ERP unique, évolutif modulable : avec des données uniques, une approche évolutive et modulaire</a:t>
            </a:r>
            <a:endParaRPr lang="fr-FR" b="1" dirty="0" smtClean="0">
              <a:latin typeface="Arial" panose="020B0604020202020204" pitchFamily="34" charset="0"/>
            </a:endParaRPr>
          </a:p>
          <a:p>
            <a:r>
              <a:rPr lang="fr-FR" dirty="0" smtClean="0">
                <a:latin typeface="Arial" panose="020B0604020202020204" pitchFamily="34" charset="0"/>
              </a:rPr>
              <a:t>Gains de productivité : traduction comptable intégrée et immédiate des évènements opérationnels et de gestion, ergonomie paramétrable, visibilité globale de l’entreprise permettant l’accélération du processus de prise de décision</a:t>
            </a:r>
          </a:p>
          <a:p>
            <a:r>
              <a:rPr lang="fr-FR" dirty="0" smtClean="0">
                <a:latin typeface="Arial" panose="020B0604020202020204" pitchFamily="34" charset="0"/>
              </a:rPr>
              <a:t>Standardisation : présentation homogène de l’information, mise en œuvre de best practices, harmoniser les processus de différentes lignes d'activités, filiales pays</a:t>
            </a:r>
          </a:p>
          <a:p>
            <a:endParaRPr lang="zh-CN" altLang="en-US" dirty="0">
              <a:latin typeface="Arial Unicode MS" pitchFamily="34" charset="-122"/>
              <a:ea typeface="Arial Unicode MS" pitchFamily="34" charset="-122"/>
              <a:cs typeface="Arial Unicode MS" pitchFamily="34" charset="-122"/>
            </a:endParaRPr>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5</a:t>
            </a:fld>
            <a:endParaRPr lang="zh-CN" altLang="en-US"/>
          </a:p>
        </p:txBody>
      </p:sp>
    </p:spTree>
    <p:extLst>
      <p:ext uri="{BB962C8B-B14F-4D97-AF65-F5344CB8AC3E}">
        <p14:creationId xmlns:p14="http://schemas.microsoft.com/office/powerpoint/2010/main" val="3206989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6</a:t>
            </a:fld>
            <a:endParaRPr lang="zh-CN" altLang="en-US"/>
          </a:p>
        </p:txBody>
      </p:sp>
    </p:spTree>
    <p:extLst>
      <p:ext uri="{BB962C8B-B14F-4D97-AF65-F5344CB8AC3E}">
        <p14:creationId xmlns:p14="http://schemas.microsoft.com/office/powerpoint/2010/main" val="2439341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7</a:t>
            </a:fld>
            <a:endParaRPr lang="zh-CN" altLang="en-US"/>
          </a:p>
        </p:txBody>
      </p:sp>
    </p:spTree>
    <p:extLst>
      <p:ext uri="{BB962C8B-B14F-4D97-AF65-F5344CB8AC3E}">
        <p14:creationId xmlns:p14="http://schemas.microsoft.com/office/powerpoint/2010/main" val="85687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8</a:t>
            </a:fld>
            <a:endParaRPr lang="zh-CN" altLang="en-US"/>
          </a:p>
        </p:txBody>
      </p:sp>
    </p:spTree>
    <p:extLst>
      <p:ext uri="{BB962C8B-B14F-4D97-AF65-F5344CB8AC3E}">
        <p14:creationId xmlns:p14="http://schemas.microsoft.com/office/powerpoint/2010/main" val="1490976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9</a:t>
            </a:fld>
            <a:endParaRPr lang="zh-CN" altLang="en-US"/>
          </a:p>
        </p:txBody>
      </p:sp>
    </p:spTree>
    <p:extLst>
      <p:ext uri="{BB962C8B-B14F-4D97-AF65-F5344CB8AC3E}">
        <p14:creationId xmlns:p14="http://schemas.microsoft.com/office/powerpoint/2010/main" val="2810674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fr-FR" altLang="zh-CN" baseline="0" dirty="0" smtClean="0"/>
              <a:t>Notre choix de progiciel doit non seulement répondre au besoins d’optimiser l’efficacité de la fonction comptable, il doit également d’être réactive et fiable pour répondre aux besoins croissants en matière de consolidation, d’analyse de gestion et de pilotage financier.</a:t>
            </a:r>
          </a:p>
          <a:p>
            <a:endParaRPr lang="fr-FR"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altLang="zh-CN" baseline="0" dirty="0" smtClean="0"/>
              <a:t>Il faut aussi prendre en compte les potentialités de l’outil en vue des évolutions futures du S.I.  </a:t>
            </a:r>
          </a:p>
          <a:p>
            <a:endParaRPr lang="fr-FR" altLang="zh-CN" baseline="0" dirty="0" smtClean="0"/>
          </a:p>
          <a:p>
            <a:r>
              <a:rPr lang="fr-FR" altLang="zh-CN" baseline="0" dirty="0" smtClean="0"/>
              <a:t>Dans notre projet, nous distinguons 2 appels d’offres différents : Un cahier de charges « éditeur » afin de choisir le progiciel. Puis, un second cahier de charges « intégrateur » décrivant les processus à mettre en oeuvre. Ici, nous ne présentons pas de choix à faire pour l’intégrateur car nous serons assisté par un intégrateur déjà choisi qui interviendra massivement sur les phases de conception, développement et un peu moins massivement sur les phases de déploiement.</a:t>
            </a:r>
          </a:p>
          <a:p>
            <a:endParaRPr lang="fr-FR" altLang="zh-CN" baseline="0" dirty="0" smtClean="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10</a:t>
            </a:fld>
            <a:endParaRPr lang="zh-CN" altLang="en-US"/>
          </a:p>
        </p:txBody>
      </p:sp>
    </p:spTree>
    <p:extLst>
      <p:ext uri="{BB962C8B-B14F-4D97-AF65-F5344CB8AC3E}">
        <p14:creationId xmlns:p14="http://schemas.microsoft.com/office/powerpoint/2010/main" val="1639401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zh-CN" baseline="0" dirty="0" smtClean="0"/>
              <a:t>3 types de ERP sont proposés: Grand ERP, ERP et PGI.</a:t>
            </a:r>
          </a:p>
          <a:p>
            <a:pPr marL="0" marR="0" indent="0" algn="l" defTabSz="914400" rtl="0" eaLnBrk="1" fontAlgn="auto" latinLnBrk="0" hangingPunct="1">
              <a:lnSpc>
                <a:spcPct val="100000"/>
              </a:lnSpc>
              <a:spcBef>
                <a:spcPts val="0"/>
              </a:spcBef>
              <a:spcAft>
                <a:spcPts val="0"/>
              </a:spcAft>
              <a:buClrTx/>
              <a:buSzTx/>
              <a:buFontTx/>
              <a:buNone/>
              <a:tabLst/>
              <a:defRPr/>
            </a:pPr>
            <a:endParaRPr lang="fr-FR"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altLang="zh-CN" baseline="0" dirty="0" smtClean="0"/>
              <a:t>Etant données que notre projet en France concerne à la fois le siège et 3 filiales, le nombre des effectifs de la fonction comptable est de 700 personnes. Nous souhaitons une découpage fin d’activités capable de répondre à une répartition extrême dans notre group. Nous souhaitons également d’avoir des fonctionnalités étendues, au niveau du groupe, de société, et d’établissement pour la partage des données de base. En considérant ces faits, nous orientons notre choix vers la solution des grandes ERP  </a:t>
            </a:r>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11</a:t>
            </a:fld>
            <a:endParaRPr lang="zh-CN" altLang="en-US"/>
          </a:p>
        </p:txBody>
      </p:sp>
    </p:spTree>
    <p:extLst>
      <p:ext uri="{BB962C8B-B14F-4D97-AF65-F5344CB8AC3E}">
        <p14:creationId xmlns:p14="http://schemas.microsoft.com/office/powerpoint/2010/main" val="3031112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fr-FR" altLang="zh-CN" dirty="0" smtClean="0">
                <a:latin typeface="Arial Unicode MS" pitchFamily="34" charset="-122"/>
                <a:ea typeface="Arial Unicode MS" pitchFamily="34" charset="-122"/>
                <a:cs typeface="Arial Unicode MS" pitchFamily="34" charset="-122"/>
              </a:rPr>
              <a:t>L’ offre ERP de SAP pour grands comptes se nomme SAP Business Suite. Elle est</a:t>
            </a:r>
            <a:r>
              <a:rPr lang="fr-FR" altLang="zh-CN" baseline="0" dirty="0" smtClean="0">
                <a:latin typeface="Arial Unicode MS" pitchFamily="34" charset="-122"/>
                <a:ea typeface="Arial Unicode MS" pitchFamily="34" charset="-122"/>
                <a:cs typeface="Arial Unicode MS" pitchFamily="34" charset="-122"/>
              </a:rPr>
              <a:t> articulée autour de plusieurs modules complémentaires mais totalement intégrés.</a:t>
            </a:r>
          </a:p>
          <a:p>
            <a:r>
              <a:rPr lang="fr-FR" altLang="zh-CN" baseline="0" dirty="0" smtClean="0">
                <a:latin typeface="Arial Unicode MS" pitchFamily="34" charset="-122"/>
                <a:ea typeface="Arial Unicode MS" pitchFamily="34" charset="-122"/>
                <a:cs typeface="Arial Unicode MS" pitchFamily="34" charset="-122"/>
              </a:rPr>
              <a:t>L’offre concurrente d’Oracle s’appelle Oracle </a:t>
            </a:r>
            <a:r>
              <a:rPr lang="fr-FR" altLang="zh-CN" baseline="0" dirty="0" err="1" smtClean="0">
                <a:latin typeface="Arial Unicode MS" pitchFamily="34" charset="-122"/>
                <a:ea typeface="Arial Unicode MS" pitchFamily="34" charset="-122"/>
                <a:cs typeface="Arial Unicode MS" pitchFamily="34" charset="-122"/>
              </a:rPr>
              <a:t>eBusiness</a:t>
            </a:r>
            <a:r>
              <a:rPr lang="fr-FR" altLang="zh-CN" baseline="0" dirty="0" smtClean="0">
                <a:latin typeface="Arial Unicode MS" pitchFamily="34" charset="-122"/>
                <a:ea typeface="Arial Unicode MS" pitchFamily="34" charset="-122"/>
                <a:cs typeface="Arial Unicode MS" pitchFamily="34" charset="-122"/>
              </a:rPr>
              <a:t> Suite. Arrivée plus tardivement sur le marché, Oracle </a:t>
            </a:r>
            <a:r>
              <a:rPr lang="fr-FR" altLang="zh-CN" baseline="0" dirty="0" err="1" smtClean="0">
                <a:latin typeface="Arial Unicode MS" pitchFamily="34" charset="-122"/>
                <a:ea typeface="Arial Unicode MS" pitchFamily="34" charset="-122"/>
                <a:cs typeface="Arial Unicode MS" pitchFamily="34" charset="-122"/>
              </a:rPr>
              <a:t>eBusiness</a:t>
            </a:r>
            <a:r>
              <a:rPr lang="fr-FR" altLang="zh-CN" baseline="0" dirty="0" smtClean="0">
                <a:latin typeface="Arial Unicode MS" pitchFamily="34" charset="-122"/>
                <a:ea typeface="Arial Unicode MS" pitchFamily="34" charset="-122"/>
                <a:cs typeface="Arial Unicode MS" pitchFamily="34" charset="-122"/>
              </a:rPr>
              <a:t> Suite a d’abord répondu aux besoins des entreprises et organisations financières, avant d’élargir son spectre fonctionnel à d’autres domaines. Historiquement, Lawson M3 </a:t>
            </a:r>
            <a:r>
              <a:rPr lang="fr-FR" sz="1200" b="0" i="0" kern="1200" dirty="0" smtClean="0">
                <a:solidFill>
                  <a:schemeClr val="tx1"/>
                </a:solidFill>
                <a:effectLst/>
                <a:latin typeface="+mn-lt"/>
                <a:ea typeface="+mn-ea"/>
                <a:cs typeface="+mn-cs"/>
              </a:rPr>
              <a:t>réalise l'essentiel de son activité aux Etats-Unis où, dans les secteurs de l'éducation, de la distribution et des services.</a:t>
            </a:r>
            <a:endParaRPr lang="fr-FR" altLang="zh-CN" baseline="0" dirty="0" smtClean="0">
              <a:latin typeface="Arial Unicode MS" pitchFamily="34" charset="-122"/>
              <a:ea typeface="Arial Unicode MS" pitchFamily="34" charset="-122"/>
              <a:cs typeface="Arial Unicode MS" pitchFamily="34" charset="-122"/>
            </a:endParaRPr>
          </a:p>
          <a:p>
            <a:endParaRPr lang="fr-FR" altLang="zh-CN" baseline="0" dirty="0" smtClean="0">
              <a:latin typeface="Arial Unicode MS" pitchFamily="34" charset="-122"/>
              <a:ea typeface="Arial Unicode MS" pitchFamily="34" charset="-122"/>
              <a:cs typeface="Arial Unicode MS" pitchFamily="34" charset="-122"/>
            </a:endParaRPr>
          </a:p>
          <a:p>
            <a:r>
              <a:rPr lang="fr-FR" altLang="zh-CN" baseline="0" dirty="0" smtClean="0">
                <a:latin typeface="Arial Unicode MS" pitchFamily="34" charset="-122"/>
                <a:ea typeface="Arial Unicode MS" pitchFamily="34" charset="-122"/>
                <a:cs typeface="Arial Unicode MS" pitchFamily="34" charset="-122"/>
              </a:rPr>
              <a:t>Pour la partie finance et logistique, les solutions sont relativement équivalentes en termes de complexité et d’ouverture. Néanmoins, il existe quelques spécificités: </a:t>
            </a:r>
            <a:r>
              <a:rPr lang="fr-FR" altLang="zh-CN" baseline="0" dirty="0" err="1" smtClean="0">
                <a:latin typeface="Arial Unicode MS" pitchFamily="34" charset="-122"/>
                <a:ea typeface="Arial Unicode MS" pitchFamily="34" charset="-122"/>
                <a:cs typeface="Arial Unicode MS" pitchFamily="34" charset="-122"/>
              </a:rPr>
              <a:t>PeopleSoft</a:t>
            </a:r>
            <a:r>
              <a:rPr lang="fr-FR" altLang="zh-CN" baseline="0" dirty="0" smtClean="0">
                <a:latin typeface="Arial Unicode MS" pitchFamily="34" charset="-122"/>
                <a:ea typeface="Arial Unicode MS" pitchFamily="34" charset="-122"/>
                <a:cs typeface="Arial Unicode MS" pitchFamily="34" charset="-122"/>
              </a:rPr>
              <a:t> est par exemple très fort sur l’aspect RH, SAP sera meilleur en production et Oracle sur le CRM. </a:t>
            </a:r>
          </a:p>
          <a:p>
            <a:endParaRPr lang="fr-FR" altLang="zh-CN" baseline="0" dirty="0" smtClean="0">
              <a:latin typeface="Arial Unicode MS" pitchFamily="34" charset="-122"/>
              <a:ea typeface="Arial Unicode MS" pitchFamily="34" charset="-122"/>
              <a:cs typeface="Arial Unicode MS" pitchFamily="34" charset="-122"/>
            </a:endParaRPr>
          </a:p>
          <a:p>
            <a:r>
              <a:rPr lang="fr-FR" altLang="zh-CN" baseline="0" dirty="0" smtClean="0">
                <a:latin typeface="Arial Unicode MS" pitchFamily="34" charset="-122"/>
                <a:ea typeface="Arial Unicode MS" pitchFamily="34" charset="-122"/>
                <a:cs typeface="Arial Unicode MS" pitchFamily="34" charset="-122"/>
              </a:rPr>
              <a:t>L’approche de consolidation d’Oracle pour son ERP, construite sur de nombreux rachats de briques fonctionnelles peut poser un problème avec l’impression que l’intégration de toutes ces briques risque de mener à un projet compliqué, alors qu’un projet SAP souvent perçu comme plus intégré et donc plus rassurant.</a:t>
            </a:r>
          </a:p>
          <a:p>
            <a:endParaRPr lang="fr-FR" altLang="zh-CN" baseline="0" dirty="0" smtClean="0">
              <a:latin typeface="Arial Unicode MS" pitchFamily="34" charset="-122"/>
              <a:ea typeface="Arial Unicode MS" pitchFamily="34" charset="-122"/>
              <a:cs typeface="Arial Unicode MS" pitchFamily="34" charset="-122"/>
            </a:endParaRPr>
          </a:p>
          <a:p>
            <a:r>
              <a:rPr lang="fr-FR" altLang="zh-CN" baseline="0" dirty="0" smtClean="0">
                <a:latin typeface="Arial Unicode MS" pitchFamily="34" charset="-122"/>
                <a:ea typeface="Arial Unicode MS" pitchFamily="34" charset="-122"/>
                <a:cs typeface="Arial Unicode MS" pitchFamily="34" charset="-122"/>
              </a:rPr>
              <a:t>Depuis que SAP a racheté le leader français Business </a:t>
            </a:r>
            <a:r>
              <a:rPr lang="fr-FR" altLang="zh-CN" baseline="0" dirty="0" err="1" smtClean="0">
                <a:latin typeface="Arial Unicode MS" pitchFamily="34" charset="-122"/>
                <a:ea typeface="Arial Unicode MS" pitchFamily="34" charset="-122"/>
                <a:cs typeface="Arial Unicode MS" pitchFamily="34" charset="-122"/>
              </a:rPr>
              <a:t>Objects</a:t>
            </a:r>
            <a:r>
              <a:rPr lang="fr-FR" altLang="zh-CN" baseline="0" dirty="0" smtClean="0">
                <a:latin typeface="Arial Unicode MS" pitchFamily="34" charset="-122"/>
                <a:ea typeface="Arial Unicode MS" pitchFamily="34" charset="-122"/>
                <a:cs typeface="Arial Unicode MS" pitchFamily="34" charset="-122"/>
              </a:rPr>
              <a:t> en 2007 pour 4,3 milliards d’euros, le décisionnel constitue l’une de ses pièces fonctionnelles maîtresse. C’est également le cas pour Oracle, qui a de son coté mis la main sur </a:t>
            </a:r>
            <a:r>
              <a:rPr lang="fr-FR" altLang="zh-CN" baseline="0" dirty="0" err="1" smtClean="0">
                <a:latin typeface="Arial Unicode MS" pitchFamily="34" charset="-122"/>
                <a:ea typeface="Arial Unicode MS" pitchFamily="34" charset="-122"/>
                <a:cs typeface="Arial Unicode MS" pitchFamily="34" charset="-122"/>
              </a:rPr>
              <a:t>Hyperion</a:t>
            </a:r>
            <a:r>
              <a:rPr lang="fr-FR" altLang="zh-CN" baseline="0" dirty="0" smtClean="0">
                <a:latin typeface="Arial Unicode MS" pitchFamily="34" charset="-122"/>
                <a:ea typeface="Arial Unicode MS" pitchFamily="34" charset="-122"/>
                <a:cs typeface="Arial Unicode MS" pitchFamily="34" charset="-122"/>
              </a:rPr>
              <a:t> pour 3,3 milliards de dollars.</a:t>
            </a:r>
          </a:p>
          <a:p>
            <a:endParaRPr lang="fr-FR" altLang="zh-CN" baseline="0" dirty="0" smtClean="0">
              <a:latin typeface="Arial Unicode MS" pitchFamily="34" charset="-122"/>
              <a:ea typeface="Arial Unicode MS" pitchFamily="34" charset="-122"/>
              <a:cs typeface="Arial Unicode MS" pitchFamily="34"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Comparant aux 2 géants,</a:t>
            </a:r>
            <a:r>
              <a:rPr lang="fr-FR" sz="1200" b="0" i="0" kern="1200" baseline="0" dirty="0" smtClean="0">
                <a:solidFill>
                  <a:schemeClr val="tx1"/>
                </a:solidFill>
                <a:effectLst/>
                <a:latin typeface="+mn-lt"/>
                <a:ea typeface="+mn-ea"/>
                <a:cs typeface="+mn-cs"/>
              </a:rPr>
              <a:t> SAP et Oracle, Lawson M3 d’</a:t>
            </a:r>
            <a:r>
              <a:rPr lang="fr-FR" sz="1200" b="0" i="0" kern="1200" baseline="0" dirty="0" err="1" smtClean="0">
                <a:solidFill>
                  <a:schemeClr val="tx1"/>
                </a:solidFill>
                <a:effectLst/>
                <a:latin typeface="+mn-lt"/>
                <a:ea typeface="+mn-ea"/>
                <a:cs typeface="+mn-cs"/>
              </a:rPr>
              <a:t>Infor</a:t>
            </a:r>
            <a:r>
              <a:rPr lang="fr-FR" sz="1200" b="0" i="0" kern="1200" baseline="0" dirty="0" smtClean="0">
                <a:solidFill>
                  <a:schemeClr val="tx1"/>
                </a:solidFill>
                <a:effectLst/>
                <a:latin typeface="+mn-lt"/>
                <a:ea typeface="+mn-ea"/>
                <a:cs typeface="+mn-cs"/>
              </a:rPr>
              <a:t> c</a:t>
            </a:r>
            <a:r>
              <a:rPr lang="fr-FR" sz="1200" b="0" i="0" kern="1200" dirty="0" smtClean="0">
                <a:solidFill>
                  <a:schemeClr val="tx1"/>
                </a:solidFill>
                <a:effectLst/>
                <a:latin typeface="+mn-lt"/>
                <a:ea typeface="+mn-ea"/>
                <a:cs typeface="+mn-cs"/>
              </a:rPr>
              <a:t>ible des PME sur des secteurs privilégiés. Par exemple, </a:t>
            </a:r>
            <a:r>
              <a:rPr lang="fr-FR" sz="1200" b="0" i="0" kern="1200" baseline="0" dirty="0" smtClean="0">
                <a:solidFill>
                  <a:schemeClr val="tx1"/>
                </a:solidFill>
                <a:effectLst/>
                <a:latin typeface="+mn-lt"/>
                <a:ea typeface="+mn-ea"/>
                <a:cs typeface="+mn-cs"/>
              </a:rPr>
              <a:t> dans</a:t>
            </a:r>
            <a:r>
              <a:rPr lang="fr-FR" sz="1200" b="0" i="0" kern="1200" dirty="0" smtClean="0">
                <a:solidFill>
                  <a:schemeClr val="tx1"/>
                </a:solidFill>
                <a:effectLst/>
                <a:latin typeface="+mn-lt"/>
                <a:ea typeface="+mn-ea"/>
                <a:cs typeface="+mn-cs"/>
              </a:rPr>
              <a:t> l'agroalimentaire, l'habillement, la distribution et la location.  En effet, Lawson</a:t>
            </a:r>
            <a:r>
              <a:rPr lang="fr-FR" sz="1200" b="0" i="0" kern="1200" baseline="0" dirty="0" smtClean="0">
                <a:solidFill>
                  <a:schemeClr val="tx1"/>
                </a:solidFill>
                <a:effectLst/>
                <a:latin typeface="+mn-lt"/>
                <a:ea typeface="+mn-ea"/>
                <a:cs typeface="+mn-cs"/>
              </a:rPr>
              <a:t> a adopté une stratégie qui consiste à se focaliser sur un segment de marché relativement déserté par la concurrence afin d’y devenir l’acteur dominant.  L’avantage de ce produit est de pouvoir réaliser un projet rapidement et à moindre coût, sans nécessiter de développements spécifiques. </a:t>
            </a:r>
            <a:endParaRPr lang="fr-FR" sz="1200" b="0" i="0" kern="1200" dirty="0" smtClean="0">
              <a:solidFill>
                <a:schemeClr val="tx1"/>
              </a:solidFill>
              <a:effectLst/>
              <a:latin typeface="+mn-lt"/>
              <a:ea typeface="+mn-ea"/>
              <a:cs typeface="+mn-cs"/>
            </a:endParaRPr>
          </a:p>
          <a:p>
            <a:endParaRPr lang="fr-FR" altLang="zh-CN" baseline="0" dirty="0" smtClean="0">
              <a:latin typeface="Arial Unicode MS" pitchFamily="34" charset="-122"/>
              <a:ea typeface="Arial Unicode MS" pitchFamily="34" charset="-122"/>
              <a:cs typeface="Arial Unicode MS" pitchFamily="34" charset="-122"/>
            </a:endParaRPr>
          </a:p>
          <a:p>
            <a:endParaRPr lang="fr-FR" altLang="zh-CN" baseline="0" dirty="0" smtClean="0">
              <a:latin typeface="Arial Unicode MS" pitchFamily="34" charset="-122"/>
              <a:ea typeface="Arial Unicode MS" pitchFamily="34" charset="-122"/>
              <a:cs typeface="Arial Unicode MS" pitchFamily="34" charset="-122"/>
            </a:endParaRPr>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12</a:t>
            </a:fld>
            <a:endParaRPr lang="zh-CN" altLang="en-US"/>
          </a:p>
        </p:txBody>
      </p:sp>
    </p:spTree>
    <p:extLst>
      <p:ext uri="{BB962C8B-B14F-4D97-AF65-F5344CB8AC3E}">
        <p14:creationId xmlns:p14="http://schemas.microsoft.com/office/powerpoint/2010/main" val="2421782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zh-CN" baseline="0" dirty="0" smtClean="0">
                <a:latin typeface="Arial Unicode MS" pitchFamily="34" charset="-122"/>
                <a:ea typeface="Arial Unicode MS" pitchFamily="34" charset="-122"/>
                <a:cs typeface="Arial Unicode MS" pitchFamily="34" charset="-122"/>
              </a:rPr>
              <a:t>SAP comme Oracle intègrent nativement et gratuitement dans leur offre de portail web intranet et extranet, ce qui est important pour la partage des connaissances pour nos 700 collaborateurs de la fonction comptable.</a:t>
            </a:r>
          </a:p>
          <a:p>
            <a:endParaRPr lang="fr-FR" altLang="zh-CN" baseline="0" dirty="0" smtClean="0">
              <a:latin typeface="Arial Unicode MS" pitchFamily="34" charset="-122"/>
              <a:ea typeface="Arial Unicode MS" pitchFamily="34" charset="-122"/>
              <a:cs typeface="Arial Unicode MS" pitchFamily="34" charset="-122"/>
            </a:endParaRPr>
          </a:p>
          <a:p>
            <a:r>
              <a:rPr lang="fr-FR" altLang="zh-CN" baseline="0" dirty="0" smtClean="0">
                <a:latin typeface="Arial Unicode MS" pitchFamily="34" charset="-122"/>
                <a:ea typeface="Arial Unicode MS" pitchFamily="34" charset="-122"/>
                <a:cs typeface="Arial Unicode MS" pitchFamily="34" charset="-122"/>
              </a:rPr>
              <a:t>Oracle a réalisé un joli coup face à SAP en matière de middleware d’intégration et de serveur d’applications grâce au rachat de BEA en 2008 pour 8,5 milliards de dollars. Oracle a mis au point l’environnement AIA (Application Intégration Architecture) pour intégrer en tant que méta modèles des application tierces.</a:t>
            </a:r>
          </a:p>
          <a:p>
            <a:endParaRPr lang="fr-FR" altLang="zh-CN" baseline="0" dirty="0" smtClean="0">
              <a:latin typeface="Arial Unicode MS" pitchFamily="34" charset="-122"/>
              <a:ea typeface="Arial Unicode MS" pitchFamily="34" charset="-122"/>
              <a:cs typeface="Arial Unicode MS" pitchFamily="34" charset="-122"/>
            </a:endParaRPr>
          </a:p>
          <a:p>
            <a:r>
              <a:rPr lang="fr-FR" altLang="zh-CN" baseline="0" dirty="0" smtClean="0">
                <a:latin typeface="Arial Unicode MS" pitchFamily="34" charset="-122"/>
                <a:ea typeface="Arial Unicode MS" pitchFamily="34" charset="-122"/>
                <a:cs typeface="Arial Unicode MS" pitchFamily="34" charset="-122"/>
              </a:rPr>
              <a:t>SOA (Architecture orientée services) est devenu un enjeu clé surtout pour les très grands comptes pour faire communiquer leurs applications entre elles.</a:t>
            </a:r>
          </a:p>
          <a:p>
            <a:endParaRPr lang="fr-FR" altLang="zh-CN" baseline="0" dirty="0" smtClean="0">
              <a:latin typeface="Arial Unicode MS" pitchFamily="34" charset="-122"/>
              <a:ea typeface="Arial Unicode MS" pitchFamily="34" charset="-122"/>
              <a:cs typeface="Arial Unicode MS" pitchFamily="34" charset="-122"/>
            </a:endParaRPr>
          </a:p>
          <a:p>
            <a:r>
              <a:rPr lang="fr-FR" altLang="zh-CN" baseline="0" dirty="0" smtClean="0">
                <a:latin typeface="Arial Unicode MS" pitchFamily="34" charset="-122"/>
                <a:ea typeface="Arial Unicode MS" pitchFamily="34" charset="-122"/>
                <a:cs typeface="Arial Unicode MS" pitchFamily="34" charset="-122"/>
              </a:rPr>
              <a:t>En matière de politique de support ERP, Oracle met en avant l’accès direct et sans intervention de l’éditeur à l’intégralité de la base de correctifs, couplé à une garantie de support illimitée. Du côté de SAP, le support n’est pas du goût de tout le monde.</a:t>
            </a:r>
          </a:p>
          <a:p>
            <a:endParaRPr lang="fr-FR" altLang="zh-CN" baseline="0" dirty="0" smtClean="0">
              <a:latin typeface="Arial Unicode MS" pitchFamily="34" charset="-122"/>
              <a:ea typeface="Arial Unicode MS" pitchFamily="34" charset="-122"/>
              <a:cs typeface="Arial Unicode MS" pitchFamily="34" charset="-122"/>
            </a:endParaRPr>
          </a:p>
          <a:p>
            <a:r>
              <a:rPr lang="fr-FR" altLang="zh-CN" baseline="0" dirty="0" smtClean="0">
                <a:latin typeface="Arial Unicode MS" pitchFamily="34" charset="-122"/>
                <a:ea typeface="Arial Unicode MS" pitchFamily="34" charset="-122"/>
                <a:cs typeface="Arial Unicode MS" pitchFamily="34" charset="-122"/>
              </a:rPr>
              <a:t>La technologie basé sur Java, prioritairement retenu par Oracle et Lawson, permet de faciliter la vie des développeurs pour concevoir des modules complémentaires.</a:t>
            </a:r>
          </a:p>
          <a:p>
            <a:r>
              <a:rPr lang="fr-FR" altLang="zh-CN" baseline="0" dirty="0" smtClean="0">
                <a:latin typeface="Arial Unicode MS" pitchFamily="34" charset="-122"/>
                <a:ea typeface="Arial Unicode MS" pitchFamily="34" charset="-122"/>
                <a:cs typeface="Arial Unicode MS" pitchFamily="34" charset="-122"/>
              </a:rPr>
              <a:t>Il est aussi possible d’en réaliser sur SAP, mais cela peut s’avérer plus contraignant au regard surtout du manque de transversalité des groupes de compétences SAP présents dans les entreprises.</a:t>
            </a:r>
          </a:p>
          <a:p>
            <a:endParaRPr lang="fr-FR" altLang="zh-CN" baseline="0" dirty="0" smtClean="0">
              <a:latin typeface="Arial Unicode MS" pitchFamily="34" charset="-122"/>
              <a:ea typeface="Arial Unicode MS" pitchFamily="34" charset="-122"/>
              <a:cs typeface="Arial Unicode MS" pitchFamily="34" charset="-122"/>
            </a:endParaRPr>
          </a:p>
          <a:p>
            <a:endParaRPr lang="fr-FR" altLang="zh-CN" baseline="0" dirty="0" smtClean="0">
              <a:latin typeface="Arial Unicode MS" pitchFamily="34" charset="-122"/>
              <a:ea typeface="Arial Unicode MS" pitchFamily="34" charset="-122"/>
              <a:cs typeface="Arial Unicode MS" pitchFamily="34" charset="-122"/>
            </a:endParaRPr>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13</a:t>
            </a:fld>
            <a:endParaRPr lang="zh-CN" altLang="en-US"/>
          </a:p>
        </p:txBody>
      </p:sp>
    </p:spTree>
    <p:extLst>
      <p:ext uri="{BB962C8B-B14F-4D97-AF65-F5344CB8AC3E}">
        <p14:creationId xmlns:p14="http://schemas.microsoft.com/office/powerpoint/2010/main" val="309463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fr-FR" altLang="zh-CN" baseline="0" dirty="0" smtClean="0"/>
          </a:p>
          <a:p>
            <a:endParaRPr lang="fr-FR" altLang="zh-CN" baseline="0" dirty="0" smtClean="0"/>
          </a:p>
          <a:p>
            <a:endParaRPr lang="fr-FR" altLang="zh-CN" baseline="0" dirty="0" smtClean="0"/>
          </a:p>
          <a:p>
            <a:endParaRPr lang="fr-FR" altLang="zh-CN" baseline="0" dirty="0" smtClean="0"/>
          </a:p>
          <a:p>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14</a:t>
            </a:fld>
            <a:endParaRPr lang="zh-CN" altLang="en-US"/>
          </a:p>
        </p:txBody>
      </p:sp>
    </p:spTree>
    <p:extLst>
      <p:ext uri="{BB962C8B-B14F-4D97-AF65-F5344CB8AC3E}">
        <p14:creationId xmlns:p14="http://schemas.microsoft.com/office/powerpoint/2010/main" val="2868166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fr-FR" altLang="zh-CN" dirty="0" smtClean="0"/>
              <a:t>Sage répond aux besoins spécifiques</a:t>
            </a:r>
            <a:r>
              <a:rPr lang="fr-FR" altLang="zh-CN" baseline="0" dirty="0" smtClean="0"/>
              <a:t> des PME, mais ses fonctionnalités proposés sont trop limitées pour notre grand projet d’évolution des S.I. Nous rejetons donc ce choix.</a:t>
            </a:r>
            <a:endParaRPr lang="fr-FR" altLang="zh-CN" dirty="0" smtClean="0"/>
          </a:p>
          <a:p>
            <a:endParaRPr lang="fr-FR" altLang="zh-CN" dirty="0" smtClean="0"/>
          </a:p>
          <a:p>
            <a:r>
              <a:rPr lang="fr-FR" altLang="zh-CN" dirty="0" smtClean="0"/>
              <a:t>Lawson</a:t>
            </a:r>
            <a:r>
              <a:rPr lang="fr-FR" altLang="zh-CN" baseline="0" dirty="0" smtClean="0"/>
              <a:t> figure parmi les grands PGI, avec un positionnement intermédiaire entre Oracle et SAP d’une part, et Sage et Microsoft, d’autre part. L’avantage de choisir Lawson est telle que l’éditeur privilégie des secteurs délaissés par les grands, notamment pour nous, dans le secteur de la santé. Néanmoins, Lawson se concentre sur les entreprises de taille moyenne, ses fonctionnalités sont plus riches que Sage, mais restent limitées pour notre futur évolution du S.I. Même si cette solution nous permet de réduire le coût, ce n’est pas la priorité dans nos critères de choix.</a:t>
            </a:r>
          </a:p>
          <a:p>
            <a:endParaRPr lang="fr-FR" altLang="zh-CN" dirty="0" smtClean="0"/>
          </a:p>
          <a:p>
            <a:r>
              <a:rPr lang="fr-FR" altLang="zh-CN" dirty="0" smtClean="0"/>
              <a:t>Nous orientons notre choix entre les 2</a:t>
            </a:r>
            <a:r>
              <a:rPr lang="fr-FR" altLang="zh-CN" baseline="0" dirty="0" smtClean="0"/>
              <a:t> grands ERP, </a:t>
            </a:r>
            <a:r>
              <a:rPr lang="fr-FR" altLang="zh-CN" dirty="0" smtClean="0"/>
              <a:t>SAP et Oracle. SAP domine sur le marché des ERP, mais en termes de présence sectorielle et</a:t>
            </a:r>
            <a:r>
              <a:rPr lang="fr-FR" altLang="zh-CN" baseline="0" dirty="0" smtClean="0"/>
              <a:t> verticales, les deux éditeurs sont globalement équivalents, bien que chacun conserve encore les traces d’un héritage sur certains segments: secteur bancaire et services financiers pour Oracle </a:t>
            </a:r>
            <a:r>
              <a:rPr lang="fr-FR" altLang="zh-CN" baseline="0" dirty="0" err="1" smtClean="0"/>
              <a:t>eBusiness</a:t>
            </a:r>
            <a:r>
              <a:rPr lang="fr-FR" altLang="zh-CN" baseline="0" dirty="0" smtClean="0"/>
              <a:t> Suite, et Industrie lourde et manufacturière du coté de SAP Business Suite.</a:t>
            </a:r>
          </a:p>
          <a:p>
            <a:endParaRPr lang="fr-FR" altLang="zh-CN" baseline="0" dirty="0" smtClean="0"/>
          </a:p>
          <a:p>
            <a:r>
              <a:rPr lang="fr-FR" altLang="zh-CN" baseline="0" dirty="0" smtClean="0"/>
              <a:t>D’un point de vue technologique, l’ERP de SAP et d’Oracle font jeu égal en termes de maturité de leur architecture orientée services (SOA). C’est beaucoup moins le cas en ce qui concerne Java et la faible notoriété de son middleware pour SAP.</a:t>
            </a:r>
          </a:p>
          <a:p>
            <a:endParaRPr lang="fr-FR"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altLang="zh-CN" baseline="0" dirty="0" smtClean="0"/>
              <a:t>Coté support, bien qu’il ne soit pas illimité pour SAP</a:t>
            </a:r>
            <a:r>
              <a:rPr lang="fr-FR" altLang="zh-CN" b="0" baseline="0" dirty="0" smtClean="0"/>
              <a:t>, </a:t>
            </a:r>
            <a:r>
              <a:rPr lang="fr-FR" sz="1200" b="0" i="0" kern="1200" dirty="0" smtClean="0">
                <a:solidFill>
                  <a:schemeClr val="tx1"/>
                </a:solidFill>
                <a:effectLst/>
                <a:latin typeface="+mn-lt"/>
                <a:ea typeface="+mn-ea"/>
                <a:cs typeface="+mn-cs"/>
              </a:rPr>
              <a:t>des arrangements peuvent toujours être trouvés avec l'éditeur pour laisser le temps à l'entreprise de migrer vers une nouvelle version. Quant à Oracle, la présence à tous les étages de groupes de compétences Java transverses permet d'optimiser les temps de développement connexes mais également les coûts.</a:t>
            </a:r>
            <a:r>
              <a:rPr lang="fr-FR" sz="1200" b="0" i="0" kern="1200" baseline="0" dirty="0" smtClean="0">
                <a:solidFill>
                  <a:schemeClr val="tx1"/>
                </a:solidFill>
                <a:effectLst/>
                <a:latin typeface="+mn-lt"/>
                <a:ea typeface="+mn-ea"/>
                <a:cs typeface="+mn-cs"/>
              </a:rPr>
              <a:t>  Oracle marque ainsi un point d’avance, car dans notre société, il manque cruellement de transversalité des groupes de compétences SAP.</a:t>
            </a:r>
          </a:p>
          <a:p>
            <a:endParaRPr lang="fr-FR" altLang="zh-CN" dirty="0" smtClean="0"/>
          </a:p>
          <a:p>
            <a:r>
              <a:rPr lang="fr-FR" altLang="zh-CN" dirty="0" smtClean="0"/>
              <a:t>Nous sommes donc légèrement plus favorable pour</a:t>
            </a:r>
            <a:r>
              <a:rPr lang="fr-FR" altLang="zh-CN" baseline="0" dirty="0" smtClean="0"/>
              <a:t> adopter la solution d’Oracle pour notre </a:t>
            </a:r>
            <a:r>
              <a:rPr lang="fr-FR" altLang="zh-CN" dirty="0" smtClean="0"/>
              <a:t>projet d’évolution de Système</a:t>
            </a:r>
            <a:r>
              <a:rPr lang="fr-FR" altLang="zh-CN" baseline="0" dirty="0" smtClean="0"/>
              <a:t>s d’information pour ces différents aspects mentionnés ci-dessus.</a:t>
            </a:r>
            <a:endParaRPr lang="fr-FR" altLang="zh-CN" dirty="0" smtClean="0"/>
          </a:p>
          <a:p>
            <a:endParaRPr lang="fr-FR" altLang="zh-CN" dirty="0" smtClean="0"/>
          </a:p>
          <a:p>
            <a:endParaRPr lang="fr-FR" altLang="zh-CN" dirty="0" smtClean="0"/>
          </a:p>
          <a:p>
            <a:endParaRPr lang="fr-FR" altLang="zh-CN" dirty="0" smtClean="0"/>
          </a:p>
          <a:p>
            <a:endParaRPr lang="fr-FR" altLang="zh-CN" dirty="0" smtClean="0"/>
          </a:p>
          <a:p>
            <a:endParaRPr lang="fr-FR" altLang="zh-CN" dirty="0" smtClean="0"/>
          </a:p>
          <a:p>
            <a:endParaRPr lang="fr-FR" altLang="zh-CN" dirty="0" smtClean="0"/>
          </a:p>
          <a:p>
            <a:endParaRPr lang="fr-FR" altLang="zh-CN" dirty="0" smtClean="0"/>
          </a:p>
          <a:p>
            <a:endParaRPr lang="fr-FR" altLang="zh-CN" dirty="0" smtClean="0"/>
          </a:p>
          <a:p>
            <a:endParaRPr lang="fr-FR" altLang="zh-CN" dirty="0" smtClean="0"/>
          </a:p>
          <a:p>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15</a:t>
            </a:fld>
            <a:endParaRPr lang="zh-CN" altLang="en-US"/>
          </a:p>
        </p:txBody>
      </p:sp>
    </p:spTree>
    <p:extLst>
      <p:ext uri="{BB962C8B-B14F-4D97-AF65-F5344CB8AC3E}">
        <p14:creationId xmlns:p14="http://schemas.microsoft.com/office/powerpoint/2010/main" val="717931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fr-FR" altLang="zh-CN" dirty="0" smtClean="0"/>
              <a:t>Nous allons mettre en place un Comité de Pilotage,</a:t>
            </a:r>
            <a:r>
              <a:rPr lang="fr-FR" sz="1200" b="0" i="0" kern="1200" dirty="0" smtClean="0">
                <a:solidFill>
                  <a:schemeClr val="tx1"/>
                </a:solidFill>
                <a:effectLst/>
                <a:latin typeface="+mn-lt"/>
                <a:ea typeface="+mn-ea"/>
                <a:cs typeface="+mn-cs"/>
              </a:rPr>
              <a:t> composé de responsables organisationnels de la maîtrise d'ouvrage</a:t>
            </a:r>
            <a:r>
              <a:rPr lang="fr-FR" sz="1200" b="0" i="0" kern="1200" baseline="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rPr>
              <a:t>afin d'en assurer le suivi. Un chef de projet de la maîtrise d'ouvrage</a:t>
            </a:r>
            <a:r>
              <a:rPr lang="fr-FR" sz="1200" b="0" i="0" kern="1200" baseline="0" dirty="0" smtClean="0">
                <a:solidFill>
                  <a:schemeClr val="tx1"/>
                </a:solidFill>
                <a:effectLst/>
                <a:latin typeface="+mn-lt"/>
                <a:ea typeface="+mn-ea"/>
                <a:cs typeface="+mn-cs"/>
              </a:rPr>
              <a:t> sera désigné</a:t>
            </a:r>
            <a:r>
              <a:rPr lang="fr-FR" sz="1200" b="0" i="0" kern="1200" dirty="0" smtClean="0">
                <a:solidFill>
                  <a:schemeClr val="tx1"/>
                </a:solidFill>
                <a:effectLst/>
                <a:latin typeface="+mn-lt"/>
                <a:ea typeface="+mn-ea"/>
                <a:cs typeface="+mn-cs"/>
              </a:rPr>
              <a:t>. Le chef de projet est alors chargé de proposer une équipe projet, composée de représentants des différentes entités de la direction services comptable et financier de notre entreprise, et éventuellement d'associer des experts, c'est-à-dire des intervenants donnant ponctuellement un avis d'expertise sur un point nécessitant des compétences techniques ou méthodologiques que l'équipe projet ne possède pas.</a:t>
            </a:r>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16</a:t>
            </a:fld>
            <a:endParaRPr lang="zh-CN" altLang="en-US"/>
          </a:p>
        </p:txBody>
      </p:sp>
    </p:spTree>
    <p:extLst>
      <p:ext uri="{BB962C8B-B14F-4D97-AF65-F5344CB8AC3E}">
        <p14:creationId xmlns:p14="http://schemas.microsoft.com/office/powerpoint/2010/main" val="2771732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17</a:t>
            </a:fld>
            <a:endParaRPr lang="zh-CN" altLang="en-US"/>
          </a:p>
        </p:txBody>
      </p:sp>
    </p:spTree>
    <p:extLst>
      <p:ext uri="{BB962C8B-B14F-4D97-AF65-F5344CB8AC3E}">
        <p14:creationId xmlns:p14="http://schemas.microsoft.com/office/powerpoint/2010/main" val="35232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fr-FR" altLang="zh-CN" dirty="0" smtClean="0"/>
              <a:t>Lorsqu’il s’agit d’un grand ou très grand projet, la</a:t>
            </a:r>
            <a:r>
              <a:rPr lang="fr-FR" altLang="zh-CN" baseline="0" dirty="0" smtClean="0"/>
              <a:t> présence de la direction générale est indispensable.</a:t>
            </a:r>
          </a:p>
          <a:p>
            <a:endParaRPr lang="fr-FR" altLang="zh-CN" baseline="0" dirty="0" smtClean="0"/>
          </a:p>
          <a:p>
            <a:r>
              <a:rPr lang="fr-FR" altLang="zh-CN" baseline="0" dirty="0" smtClean="0"/>
              <a:t>Il doit définir et communiquer le business model à ses équipes de projet.</a:t>
            </a:r>
          </a:p>
          <a:p>
            <a:r>
              <a:rPr lang="fr-FR" altLang="zh-CN" baseline="0" dirty="0" smtClean="0"/>
              <a:t>Il doit assigner les objectifs et définir les coûts et les délais du projet.</a:t>
            </a:r>
          </a:p>
          <a:p>
            <a:r>
              <a:rPr lang="fr-FR" altLang="zh-CN" baseline="0" dirty="0" smtClean="0"/>
              <a:t>Il doit mettre à disposition les ressources nécessaires (humain, technique, financière) pour assurer le bon fonctionnement.</a:t>
            </a:r>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18</a:t>
            </a:fld>
            <a:endParaRPr lang="zh-CN" altLang="en-US"/>
          </a:p>
        </p:txBody>
      </p:sp>
    </p:spTree>
    <p:extLst>
      <p:ext uri="{BB962C8B-B14F-4D97-AF65-F5344CB8AC3E}">
        <p14:creationId xmlns:p14="http://schemas.microsoft.com/office/powerpoint/2010/main" val="751476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fr-FR" altLang="zh-CN" sz="1200" b="0" i="0" kern="1200" dirty="0" smtClean="0">
                <a:solidFill>
                  <a:schemeClr val="tx1"/>
                </a:solidFill>
                <a:effectLst/>
                <a:latin typeface="+mn-lt"/>
                <a:ea typeface="+mn-ea"/>
                <a:cs typeface="+mn-cs"/>
              </a:rPr>
              <a:t>Le déploiement des progiciels de gestion implique une refonte totale des tâches et procédures de l'entreprise. Dans ce contexte de changements, la maîtrise d'ouvrage a un rôle primordiale: ils doivent être en mesure de "traduire" les besoins fonctionnels aux informaticiens afin d'instaurer avec eux un dialogue constructif. La</a:t>
            </a:r>
            <a:r>
              <a:rPr lang="fr-FR" altLang="zh-CN" sz="1200" b="0" i="0" kern="1200" baseline="0" dirty="0" smtClean="0">
                <a:solidFill>
                  <a:schemeClr val="tx1"/>
                </a:solidFill>
                <a:effectLst/>
                <a:latin typeface="+mn-lt"/>
                <a:ea typeface="+mn-ea"/>
                <a:cs typeface="+mn-cs"/>
              </a:rPr>
              <a:t> MOA est le donneur d’ordre.Ils doivent </a:t>
            </a:r>
            <a:r>
              <a:rPr lang="fr-FR" altLang="zh-CN" sz="1200" b="0" i="0" u="none" strike="noStrike" kern="1200" baseline="0" dirty="0" smtClean="0">
                <a:solidFill>
                  <a:schemeClr val="tx1"/>
                </a:solidFill>
                <a:effectLst/>
                <a:latin typeface="+mn-lt"/>
                <a:ea typeface="+mn-ea"/>
                <a:cs typeface="+mn-cs"/>
              </a:rPr>
              <a:t>o</a:t>
            </a:r>
            <a:r>
              <a:rPr lang="fr-FR" altLang="zh-CN" sz="1200" b="0" i="0" u="none" strike="noStrike" kern="1200" baseline="0" dirty="0" smtClean="0">
                <a:solidFill>
                  <a:schemeClr val="tx1"/>
                </a:solidFill>
                <a:latin typeface="+mn-lt"/>
                <a:ea typeface="+mn-ea"/>
                <a:cs typeface="+mn-cs"/>
              </a:rPr>
              <a:t>rganiser et suivre les actions de communication, formation, et production de la documentation et y participer le cas échéant.</a:t>
            </a:r>
            <a:endParaRPr lang="zh-CN" altLang="en-US" sz="1200" b="0" i="0" u="none" strike="noStrike" kern="1200" baseline="0" dirty="0" smtClean="0">
              <a:solidFill>
                <a:schemeClr val="tx1"/>
              </a:solidFill>
              <a:latin typeface="+mn-lt"/>
              <a:ea typeface="+mn-ea"/>
              <a:cs typeface="+mn-cs"/>
            </a:endParaRPr>
          </a:p>
          <a:p>
            <a:r>
              <a:rPr lang="fr-FR" altLang="zh-CN" sz="1200" b="0" i="0" u="none" strike="noStrike" kern="1200" baseline="0" dirty="0" smtClean="0">
                <a:solidFill>
                  <a:schemeClr val="tx1"/>
                </a:solidFill>
                <a:latin typeface="+mn-lt"/>
                <a:ea typeface="+mn-ea"/>
                <a:cs typeface="+mn-cs"/>
              </a:rPr>
              <a:t>La MOA a entre les mains de la décision, du financement et de la structure du projet métier. </a:t>
            </a:r>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19</a:t>
            </a:fld>
            <a:endParaRPr lang="zh-CN" altLang="en-US"/>
          </a:p>
        </p:txBody>
      </p:sp>
    </p:spTree>
    <p:extLst>
      <p:ext uri="{BB962C8B-B14F-4D97-AF65-F5344CB8AC3E}">
        <p14:creationId xmlns:p14="http://schemas.microsoft.com/office/powerpoint/2010/main" val="7514763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fr-FR" altLang="zh-CN" sz="1200" b="0" i="0" kern="1200" dirty="0" smtClean="0">
                <a:solidFill>
                  <a:schemeClr val="tx1"/>
                </a:solidFill>
                <a:effectLst/>
                <a:latin typeface="+mn-lt"/>
                <a:ea typeface="+mn-ea"/>
                <a:cs typeface="+mn-cs"/>
              </a:rPr>
              <a:t>La </a:t>
            </a:r>
            <a:r>
              <a:rPr lang="fr-FR" altLang="zh-CN" sz="1200" b="1" i="0" kern="1200" dirty="0" smtClean="0">
                <a:solidFill>
                  <a:schemeClr val="tx1"/>
                </a:solidFill>
                <a:effectLst/>
                <a:latin typeface="+mn-lt"/>
                <a:ea typeface="+mn-ea"/>
                <a:cs typeface="+mn-cs"/>
              </a:rPr>
              <a:t>maîtrise d'oeuvre</a:t>
            </a:r>
            <a:r>
              <a:rPr lang="fr-FR" altLang="zh-CN" sz="1200" b="0" i="0" kern="1200" dirty="0" smtClean="0">
                <a:solidFill>
                  <a:schemeClr val="tx1"/>
                </a:solidFill>
                <a:effectLst/>
                <a:latin typeface="+mn-lt"/>
                <a:ea typeface="+mn-ea"/>
                <a:cs typeface="+mn-cs"/>
              </a:rPr>
              <a:t> (</a:t>
            </a:r>
            <a:r>
              <a:rPr lang="fr-FR" altLang="zh-CN" sz="1200" b="1" i="0" kern="1200" dirty="0" smtClean="0">
                <a:solidFill>
                  <a:schemeClr val="tx1"/>
                </a:solidFill>
                <a:effectLst/>
                <a:latin typeface="+mn-lt"/>
                <a:ea typeface="+mn-ea"/>
                <a:cs typeface="+mn-cs"/>
              </a:rPr>
              <a:t>MOE</a:t>
            </a:r>
            <a:r>
              <a:rPr lang="fr-FR" altLang="zh-CN" sz="1200" b="0" i="0" kern="1200" dirty="0" smtClean="0">
                <a:solidFill>
                  <a:schemeClr val="tx1"/>
                </a:solidFill>
                <a:effectLst/>
                <a:latin typeface="+mn-lt"/>
                <a:ea typeface="+mn-ea"/>
                <a:cs typeface="+mn-cs"/>
              </a:rPr>
              <a:t>) est garante de la bonne réalisation technique des solutions, elle fournit le produit. Elle peut réaliser elle-même cette solution, ou missionner un ou plusieurs fournisseurs pour cette réalisation.</a:t>
            </a:r>
          </a:p>
          <a:p>
            <a:r>
              <a:rPr lang="fr-FR" altLang="zh-CN" sz="1200" b="0" i="0" kern="1200" dirty="0" smtClean="0">
                <a:solidFill>
                  <a:schemeClr val="tx1"/>
                </a:solidFill>
                <a:effectLst/>
                <a:latin typeface="+mn-lt"/>
                <a:ea typeface="+mn-ea"/>
                <a:cs typeface="+mn-cs"/>
              </a:rPr>
              <a:t>La maîtrise d'oeuvre a pour principale responsabilité de concevoir et de réaliser (ou faire réaliser) les livrables attendus par la MOA.</a:t>
            </a:r>
          </a:p>
          <a:p>
            <a:r>
              <a:rPr lang="fr-FR" altLang="zh-CN" sz="1200" b="0" i="0" kern="1200" dirty="0" smtClean="0">
                <a:solidFill>
                  <a:schemeClr val="tx1"/>
                </a:solidFill>
                <a:effectLst/>
                <a:latin typeface="+mn-lt"/>
                <a:ea typeface="+mn-ea"/>
                <a:cs typeface="+mn-cs"/>
              </a:rPr>
              <a:t>La maîtrise d'oeuvre a une responsabilité de taille : elle s'engage à ce que le ERP réalisée soit conforme au cahier des charges et aux spécifications fonctionnelles signées par la MOA.</a:t>
            </a:r>
          </a:p>
          <a:p>
            <a:r>
              <a:rPr lang="fr-FR" altLang="zh-CN" sz="1200" b="0" i="0" kern="1200" dirty="0" smtClean="0">
                <a:solidFill>
                  <a:schemeClr val="tx1"/>
                </a:solidFill>
                <a:effectLst/>
                <a:latin typeface="+mn-lt"/>
                <a:ea typeface="+mn-ea"/>
                <a:cs typeface="+mn-cs"/>
              </a:rPr>
              <a:t>La MOE jour un rôle d'assistance à la maîtrise d'ouvrage. En effet, les acteurs de la maîtrise d'oeuvre assistent la MOA pour l'évaluation des coûts (en fonction de leurs connaissances des possibilités techniques disponibles), établit des spécifications techniques, participe à la rédaction des cahiers des charges...</a:t>
            </a:r>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20</a:t>
            </a:fld>
            <a:endParaRPr lang="zh-CN" altLang="en-US"/>
          </a:p>
        </p:txBody>
      </p:sp>
    </p:spTree>
    <p:extLst>
      <p:ext uri="{BB962C8B-B14F-4D97-AF65-F5344CB8AC3E}">
        <p14:creationId xmlns:p14="http://schemas.microsoft.com/office/powerpoint/2010/main" val="751476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99460AC-B268-4F79-8D3F-5F3C36F3726E}" type="slidenum">
              <a:rPr lang="zh-CN" altLang="en-US" smtClean="0"/>
              <a:pPr/>
              <a:t>21</a:t>
            </a:fld>
            <a:endParaRPr lang="zh-CN" altLang="en-US"/>
          </a:p>
        </p:txBody>
      </p:sp>
    </p:spTree>
    <p:extLst>
      <p:ext uri="{BB962C8B-B14F-4D97-AF65-F5344CB8AC3E}">
        <p14:creationId xmlns:p14="http://schemas.microsoft.com/office/powerpoint/2010/main" val="1147317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9460AC-B268-4F79-8D3F-5F3C36F3726E}" type="slidenum">
              <a:rPr lang="zh-CN" altLang="en-US" smtClean="0"/>
              <a:pPr/>
              <a:t>22</a:t>
            </a:fld>
            <a:endParaRPr lang="zh-CN" altLang="en-US"/>
          </a:p>
        </p:txBody>
      </p:sp>
    </p:spTree>
    <p:extLst>
      <p:ext uri="{BB962C8B-B14F-4D97-AF65-F5344CB8AC3E}">
        <p14:creationId xmlns:p14="http://schemas.microsoft.com/office/powerpoint/2010/main" val="14788928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fr-FR" altLang="zh-CN" baseline="0" dirty="0" smtClean="0"/>
              <a:t>La problématique étant de savoir comment maîtriser et anticiper les risques associés à notre projet ? Puis, de savoir quelles sont les solutions enviseables ainsi que les bonnes pratiques pour la réussite.   </a:t>
            </a:r>
            <a:endParaRPr lang="fr-FR" altLang="zh-CN" dirty="0" smtClean="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25</a:t>
            </a:fld>
            <a:endParaRPr lang="zh-CN" altLang="en-US"/>
          </a:p>
        </p:txBody>
      </p:sp>
    </p:spTree>
    <p:extLst>
      <p:ext uri="{BB962C8B-B14F-4D97-AF65-F5344CB8AC3E}">
        <p14:creationId xmlns:p14="http://schemas.microsoft.com/office/powerpoint/2010/main" val="1090145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pPr marL="171450" indent="-171450">
              <a:buFont typeface="Arial" pitchFamily="34" charset="0"/>
              <a:buChar char="•"/>
            </a:pPr>
            <a:r>
              <a:rPr lang="fr-FR" dirty="0" smtClean="0"/>
              <a:t>La majorité</a:t>
            </a:r>
            <a:r>
              <a:rPr lang="fr-FR" baseline="0" dirty="0" smtClean="0"/>
              <a:t> des risques liés aux ERP est relative à ce que l’on nomme couramment des écarts au progiciel, lorsque le besoin exprimé par les utilisatuers ne correspond pas à ce qui est proposé par le progiciel.</a:t>
            </a:r>
            <a:endParaRPr lang="fr-FR" dirty="0" smtClean="0"/>
          </a:p>
          <a:p>
            <a:pPr marL="171450" indent="-171450">
              <a:buFont typeface="Arial" pitchFamily="34" charset="0"/>
              <a:buChar char="•"/>
            </a:pPr>
            <a:endParaRPr lang="fr-FR" dirty="0" smtClean="0"/>
          </a:p>
          <a:p>
            <a:pPr marL="171450" indent="-171450">
              <a:buFont typeface="Arial" pitchFamily="34" charset="0"/>
              <a:buChar char="•"/>
            </a:pPr>
            <a:r>
              <a:rPr lang="fr-FR" dirty="0" smtClean="0"/>
              <a:t>La mise en œuvre se traduit fréquemment</a:t>
            </a:r>
            <a:r>
              <a:rPr lang="fr-FR" baseline="0" dirty="0" smtClean="0"/>
              <a:t> par des coûts élévés et des budgets dépassés. Le côut réel est trop souvent supérieur au budget initial. </a:t>
            </a:r>
          </a:p>
          <a:p>
            <a:pPr marL="171450" indent="-171450">
              <a:buFont typeface="Arial" pitchFamily="34" charset="0"/>
              <a:buChar char="•"/>
            </a:pPr>
            <a:endParaRPr lang="fr-FR" baseline="0" dirty="0" smtClean="0"/>
          </a:p>
          <a:p>
            <a:pPr marL="171450" indent="-171450">
              <a:buFont typeface="Arial" pitchFamily="34" charset="0"/>
              <a:buChar char="•"/>
            </a:pPr>
            <a:r>
              <a:rPr lang="fr-FR" dirty="0" smtClean="0"/>
              <a:t>Les délais de mise en oeuvre d’un ERP est souvent long et non respectés. </a:t>
            </a:r>
          </a:p>
          <a:p>
            <a:pPr marL="171450" indent="-171450">
              <a:buFont typeface="Arial" pitchFamily="34" charset="0"/>
              <a:buChar char="•"/>
            </a:pPr>
            <a:endParaRPr lang="fr-FR" dirty="0" smtClean="0"/>
          </a:p>
          <a:p>
            <a:pPr marL="171450" indent="-171450">
              <a:buFont typeface="Arial" pitchFamily="34" charset="0"/>
              <a:buChar char="•"/>
            </a:pPr>
            <a:r>
              <a:rPr lang="fr-FR" dirty="0" smtClean="0"/>
              <a:t>Le système le plus performant peut</a:t>
            </a:r>
            <a:r>
              <a:rPr lang="fr-FR" baseline="0" dirty="0" smtClean="0"/>
              <a:t> être rejeté par les utilisateurs si ceu-ci ne sont pas préparés aux changements d’organisation. Le risque encouru est, purement et simplement, un rejet du système par les utilisateurs qui nécessitera de revenir à l’ancien système ruinant ainsi les efforts des équipes.</a:t>
            </a:r>
          </a:p>
          <a:p>
            <a:endParaRPr lang="fr-FR" baseline="0" dirty="0" smtClean="0"/>
          </a:p>
          <a:p>
            <a:r>
              <a:rPr lang="fr-FR" baseline="0" dirty="0" smtClean="0"/>
              <a:t>Les principales difficultés dans la perspective du futur sont les suivantes:</a:t>
            </a:r>
          </a:p>
          <a:p>
            <a:endParaRPr lang="fr-FR" baseline="0" dirty="0" smtClean="0"/>
          </a:p>
          <a:p>
            <a:pPr marL="171450" indent="-171450">
              <a:buFont typeface="Arial" pitchFamily="34" charset="0"/>
              <a:buChar char="•"/>
            </a:pPr>
            <a:r>
              <a:rPr lang="fr-FR" baseline="0" dirty="0" smtClean="0"/>
              <a:t>Une rentabilité difficile à trouver. Par exemple, la richesse fonctionnelle de l’outil peut avoir en conséquence une augmentation des demandes des utilisateurs. La non-ergonomie du système peut avoir en conséquence une perte de productivité. Ou encore, une inflation des demandes des utilisateurs peut avoir en conséquence l’accroitrement des développements et de la charge de travail sur le poste. </a:t>
            </a:r>
          </a:p>
          <a:p>
            <a:pPr marL="171450" indent="-171450">
              <a:buFont typeface="Arial" pitchFamily="34" charset="0"/>
              <a:buChar char="•"/>
            </a:pPr>
            <a:endParaRPr lang="fr-FR" baseline="0" dirty="0" smtClean="0"/>
          </a:p>
          <a:p>
            <a:pPr marL="171450" indent="-171450">
              <a:buFont typeface="Arial" pitchFamily="34" charset="0"/>
              <a:buChar char="•"/>
            </a:pPr>
            <a:r>
              <a:rPr lang="fr-FR" baseline="0" dirty="0" smtClean="0"/>
              <a:t>La flexibilité est faible. Par exemple, lors du futur rachat d’une concession par une entreprise automobile, on peut rancontrer des difficultés pour l’ajout d’une occurence car la documentation est mal adaptée. Ou encore, on peut aussi remettre en cause du paramétrage opérationnel lorsque celui-ci est mal adapté dans cet futur rachat. </a:t>
            </a:r>
          </a:p>
          <a:p>
            <a:pPr marL="171450" indent="-171450">
              <a:buFont typeface="Arial" pitchFamily="34" charset="0"/>
              <a:buChar char="•"/>
            </a:pPr>
            <a:endParaRPr lang="fr-FR" dirty="0" smtClean="0"/>
          </a:p>
          <a:p>
            <a:pPr marL="171450" indent="-171450">
              <a:buFont typeface="Arial" pitchFamily="34" charset="0"/>
              <a:buChar char="•"/>
            </a:pPr>
            <a:r>
              <a:rPr lang="fr-FR" dirty="0" smtClean="0"/>
              <a:t>Dans l’exemple</a:t>
            </a:r>
            <a:r>
              <a:rPr lang="fr-FR" baseline="0" dirty="0" smtClean="0"/>
              <a:t> ce-dessus, lors du rachat de la concession, on fait généralement appel à une SSII pour résoudre ces problèmes, d’où une dépendance à l’égard du prestataire. </a:t>
            </a:r>
            <a:endParaRPr lang="fr-FR" dirty="0"/>
          </a:p>
        </p:txBody>
      </p:sp>
      <p:sp>
        <p:nvSpPr>
          <p:cNvPr id="4" name="Espace réservé du numéro de diapositive 3"/>
          <p:cNvSpPr>
            <a:spLocks noGrp="1"/>
          </p:cNvSpPr>
          <p:nvPr>
            <p:ph type="sldNum" sz="quarter" idx="10"/>
          </p:nvPr>
        </p:nvSpPr>
        <p:spPr/>
        <p:txBody>
          <a:bodyPr/>
          <a:lstStyle/>
          <a:p>
            <a:fld id="{E99460AC-B268-4F79-8D3F-5F3C36F3726E}" type="slidenum">
              <a:rPr lang="zh-CN" altLang="en-US" smtClean="0"/>
              <a:pPr/>
              <a:t>26</a:t>
            </a:fld>
            <a:endParaRPr lang="zh-CN" altLang="en-US"/>
          </a:p>
        </p:txBody>
      </p:sp>
    </p:spTree>
    <p:extLst>
      <p:ext uri="{BB962C8B-B14F-4D97-AF65-F5344CB8AC3E}">
        <p14:creationId xmlns:p14="http://schemas.microsoft.com/office/powerpoint/2010/main" val="16157534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47500" lnSpcReduction="20000"/>
          </a:bodyPr>
          <a:lstStyle/>
          <a:p>
            <a:pPr marL="0" marR="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lang="fr-FR" sz="1800" dirty="0" smtClean="0"/>
              <a:t>Les produits sont bons mais ils ne sont pas universels et leur mise en œuvre est délicate.</a:t>
            </a:r>
          </a:p>
          <a:p>
            <a:pPr>
              <a:spcBef>
                <a:spcPct val="20000"/>
              </a:spcBef>
              <a:buFont typeface="Arial" pitchFamily="34" charset="0"/>
              <a:buNone/>
            </a:pPr>
            <a:endParaRPr lang="fr-FR" sz="1800" dirty="0" smtClean="0"/>
          </a:p>
          <a:p>
            <a:pPr>
              <a:spcBef>
                <a:spcPct val="20000"/>
              </a:spcBef>
              <a:buFont typeface="Arial" pitchFamily="34" charset="0"/>
              <a:buNone/>
            </a:pPr>
            <a:r>
              <a:rPr lang="fr-FR" sz="1800" dirty="0" smtClean="0"/>
              <a:t>Les causes</a:t>
            </a:r>
            <a:r>
              <a:rPr lang="fr-FR" sz="1800" baseline="0" dirty="0" smtClean="0"/>
              <a:t> principales des difficultés rancontrées sont les suivantes:</a:t>
            </a:r>
            <a:endParaRPr lang="fr-FR" sz="1800" dirty="0" smtClean="0"/>
          </a:p>
          <a:p>
            <a:pPr>
              <a:spcBef>
                <a:spcPct val="20000"/>
              </a:spcBef>
              <a:buFont typeface="Arial" pitchFamily="34" charset="0"/>
              <a:buChar char="•"/>
            </a:pPr>
            <a:r>
              <a:rPr lang="fr-FR" sz="1800" dirty="0" smtClean="0"/>
              <a:t>Une</a:t>
            </a:r>
            <a:r>
              <a:rPr lang="fr-FR" sz="1800" baseline="0" dirty="0" smtClean="0"/>
              <a:t> m</a:t>
            </a:r>
            <a:r>
              <a:rPr lang="fr-FR" sz="1800" dirty="0" smtClean="0"/>
              <a:t>auvaise définition du périmètre de l’applicatif : </a:t>
            </a:r>
          </a:p>
          <a:p>
            <a:pPr marL="457200" marR="0" lvl="2"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lang="fr-FR" sz="1600" dirty="0" smtClean="0"/>
              <a:t>Méconnaissance des processus stratégiques</a:t>
            </a:r>
            <a:br>
              <a:rPr lang="fr-FR" sz="1600" dirty="0" smtClean="0"/>
            </a:br>
            <a:r>
              <a:rPr lang="fr-FR" sz="1600" dirty="0" smtClean="0"/>
              <a:t>de l’entreprise. Tandis que les choix informatiques doivent</a:t>
            </a:r>
            <a:r>
              <a:rPr lang="fr-FR" sz="1600" baseline="0" dirty="0" smtClean="0"/>
              <a:t> conforter les avantages stratégiques.</a:t>
            </a:r>
            <a:endParaRPr lang="fr-FR" sz="1600" dirty="0" smtClean="0"/>
          </a:p>
          <a:p>
            <a:pPr marL="457200" marR="0" lvl="2"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lang="fr-FR" sz="1600" dirty="0" smtClean="0"/>
              <a:t>Existence de métiers différents peut impliquer des processus et des intérpets stratégiques</a:t>
            </a:r>
            <a:r>
              <a:rPr lang="fr-FR" sz="1600" baseline="0" dirty="0" smtClean="0"/>
              <a:t> différents.</a:t>
            </a:r>
            <a:endParaRPr lang="fr-FR" sz="1600" dirty="0" smtClean="0"/>
          </a:p>
          <a:p>
            <a:pPr marL="457200" marR="0" lvl="2"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lang="fr-FR" sz="1600" dirty="0" smtClean="0"/>
              <a:t>Sous-estimation des conséquences sur l’organisation</a:t>
            </a:r>
          </a:p>
          <a:p>
            <a:pPr marL="457200" marR="0" lvl="2"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fr-FR" sz="1800" dirty="0" smtClean="0"/>
          </a:p>
          <a:p>
            <a:pPr>
              <a:spcBef>
                <a:spcPct val="20000"/>
              </a:spcBef>
              <a:buFont typeface="Arial" pitchFamily="34" charset="0"/>
              <a:buChar char="•"/>
            </a:pPr>
            <a:r>
              <a:rPr lang="fr-FR" sz="1800" dirty="0" smtClean="0"/>
              <a:t>Ignorance par le Maître d’Ouvrage</a:t>
            </a:r>
            <a:r>
              <a:rPr lang="fr-FR" sz="1800" baseline="0" dirty="0" smtClean="0"/>
              <a:t> </a:t>
            </a:r>
            <a:r>
              <a:rPr lang="fr-FR" sz="1800" dirty="0" smtClean="0"/>
              <a:t>de l’importance et de la nature de son rôle:</a:t>
            </a:r>
          </a:p>
          <a:p>
            <a:pPr marL="0" indent="0">
              <a:spcBef>
                <a:spcPct val="20000"/>
              </a:spcBef>
              <a:buFont typeface="Arial" pitchFamily="34" charset="0"/>
              <a:buNone/>
            </a:pPr>
            <a:r>
              <a:rPr lang="fr-FR" sz="1800" dirty="0" smtClean="0"/>
              <a:t>Le</a:t>
            </a:r>
            <a:r>
              <a:rPr lang="fr-FR" sz="1800" baseline="0" dirty="0" smtClean="0"/>
              <a:t> maître d’ouvrage doit intervenir à des moments clés du projet, or ces moments clés sont souvent ignorés. Les moments clés dans le déroulement du projet sont:</a:t>
            </a:r>
          </a:p>
          <a:p>
            <a:pPr marL="742950" lvl="1" indent="-285750">
              <a:spcBef>
                <a:spcPct val="20000"/>
              </a:spcBef>
              <a:buFont typeface="Arial" pitchFamily="34" charset="0"/>
              <a:buChar char="•"/>
            </a:pPr>
            <a:r>
              <a:rPr lang="fr-FR" sz="1800" baseline="0" dirty="0" smtClean="0"/>
              <a:t>Début d’avant-projet (décision d’étudier l’opportunité, alors on constate qu’il y a souvent peu de réflexion à moyen terme, et le choix de SAP est fait à priori sans trop de réflexion). </a:t>
            </a:r>
          </a:p>
          <a:p>
            <a:pPr marL="742950" lvl="1" indent="-285750">
              <a:spcBef>
                <a:spcPct val="20000"/>
              </a:spcBef>
              <a:buFont typeface="Arial" pitchFamily="34" charset="0"/>
              <a:buChar char="•"/>
            </a:pPr>
            <a:r>
              <a:rPr lang="fr-FR" sz="1800" baseline="0" dirty="0" smtClean="0"/>
              <a:t>Fin d’avant-projet (décision de lancer le projet, alors que souvent les dimensions projet ne sont pas prises en compte)</a:t>
            </a:r>
          </a:p>
          <a:p>
            <a:pPr marL="742950" lvl="1" indent="-285750">
              <a:spcBef>
                <a:spcPct val="20000"/>
              </a:spcBef>
              <a:buFont typeface="Arial" pitchFamily="34" charset="0"/>
              <a:buChar char="•"/>
            </a:pPr>
            <a:r>
              <a:rPr lang="fr-FR" sz="1800" baseline="0" dirty="0" smtClean="0"/>
              <a:t>Fin de définition (Validation des objectifs, alors que souvent les objectifs ne sont pas formalisés, ni hiérarchisés)</a:t>
            </a:r>
          </a:p>
          <a:p>
            <a:pPr marL="742950" lvl="1" indent="-285750">
              <a:spcBef>
                <a:spcPct val="20000"/>
              </a:spcBef>
              <a:buFont typeface="Arial" pitchFamily="34" charset="0"/>
              <a:buChar char="•"/>
            </a:pPr>
            <a:r>
              <a:rPr lang="fr-FR" sz="1800" baseline="0" dirty="0" smtClean="0"/>
              <a:t>Fin de conception (Vérification de la cohérence des solutions avec les objectifs, alors que les choix sont éffectués vaguement et souvent non formalisés)</a:t>
            </a:r>
          </a:p>
          <a:p>
            <a:pPr marL="742950" lvl="1" indent="-285750">
              <a:spcBef>
                <a:spcPct val="20000"/>
              </a:spcBef>
              <a:buFont typeface="Arial" pitchFamily="34" charset="0"/>
              <a:buChar char="•"/>
            </a:pPr>
            <a:r>
              <a:rPr lang="fr-FR" sz="1800" baseline="0" dirty="0" smtClean="0"/>
              <a:t>Lancement (Décision de mettre en oeuvre, alors qu’il y a une absence de support pendant la phase de démarrage)</a:t>
            </a:r>
          </a:p>
          <a:p>
            <a:pPr marL="742950" lvl="1" indent="-285750">
              <a:spcBef>
                <a:spcPct val="20000"/>
              </a:spcBef>
              <a:buFont typeface="Arial" pitchFamily="34" charset="0"/>
              <a:buChar char="•"/>
            </a:pPr>
            <a:r>
              <a:rPr lang="fr-FR" sz="1800" baseline="0" dirty="0" smtClean="0"/>
              <a:t>Bilan (Enseignements pour prochains projets, alors que c’est rarement dans la pratique)</a:t>
            </a:r>
          </a:p>
          <a:p>
            <a:pPr>
              <a:spcBef>
                <a:spcPct val="20000"/>
              </a:spcBef>
              <a:buFont typeface="Arial" pitchFamily="34" charset="0"/>
              <a:buNone/>
            </a:pPr>
            <a:endParaRPr lang="fr-FR" sz="1800" dirty="0" smtClean="0"/>
          </a:p>
          <a:p>
            <a:pPr>
              <a:spcBef>
                <a:spcPct val="20000"/>
              </a:spcBef>
              <a:buFont typeface="Arial" pitchFamily="34" charset="0"/>
              <a:buChar char="•"/>
            </a:pPr>
            <a:r>
              <a:rPr lang="fr-FR" sz="1800" dirty="0" smtClean="0"/>
              <a:t>Méconnaissance des enjeux : </a:t>
            </a:r>
          </a:p>
          <a:p>
            <a:pPr lvl="1" algn="l">
              <a:lnSpc>
                <a:spcPct val="105000"/>
              </a:lnSpc>
              <a:spcBef>
                <a:spcPct val="20000"/>
              </a:spcBef>
              <a:buFont typeface="Arial" pitchFamily="34" charset="0"/>
              <a:buChar char="•"/>
            </a:pPr>
            <a:r>
              <a:rPr lang="fr-FR" sz="1600" dirty="0" smtClean="0"/>
              <a:t>Optimisation des processus n’impliquant pas l’optimisation du poste de travail</a:t>
            </a:r>
          </a:p>
          <a:p>
            <a:pPr lvl="1" algn="l">
              <a:lnSpc>
                <a:spcPct val="105000"/>
              </a:lnSpc>
              <a:spcBef>
                <a:spcPct val="20000"/>
              </a:spcBef>
              <a:buFont typeface="Arial" pitchFamily="34" charset="0"/>
              <a:buChar char="•"/>
            </a:pPr>
            <a:r>
              <a:rPr lang="fr-FR" sz="1600" dirty="0" smtClean="0"/>
              <a:t>Prototypage provoquant une inflation des besoins</a:t>
            </a:r>
          </a:p>
          <a:p>
            <a:pPr lvl="1" algn="l">
              <a:lnSpc>
                <a:spcPct val="105000"/>
              </a:lnSpc>
              <a:spcBef>
                <a:spcPct val="20000"/>
              </a:spcBef>
              <a:buFont typeface="Arial" pitchFamily="34" charset="0"/>
              <a:buChar char="•"/>
            </a:pPr>
            <a:r>
              <a:rPr lang="fr-FR" sz="1600" dirty="0" smtClean="0"/>
              <a:t>Paramétrage dévolu aux utilisateurs réalisé dans la pratique par une SSII</a:t>
            </a:r>
          </a:p>
          <a:p>
            <a:pPr lvl="1" algn="l">
              <a:lnSpc>
                <a:spcPct val="105000"/>
              </a:lnSpc>
              <a:spcBef>
                <a:spcPct val="20000"/>
              </a:spcBef>
              <a:buFont typeface="Arial" pitchFamily="34" charset="0"/>
              <a:buChar char="•"/>
            </a:pPr>
            <a:r>
              <a:rPr lang="fr-FR" sz="1600" dirty="0" smtClean="0"/>
              <a:t>Tarification fondée sur le nombre d’utilisateurs déclarés</a:t>
            </a:r>
          </a:p>
          <a:p>
            <a:pPr>
              <a:spcBef>
                <a:spcPct val="20000"/>
              </a:spcBef>
              <a:buFont typeface="Arial" pitchFamily="34" charset="0"/>
              <a:buChar char="•"/>
            </a:pPr>
            <a:endParaRPr lang="fr-FR" sz="1800" dirty="0" smtClean="0"/>
          </a:p>
          <a:p>
            <a:endParaRPr lang="fr-FR" dirty="0"/>
          </a:p>
        </p:txBody>
      </p:sp>
      <p:sp>
        <p:nvSpPr>
          <p:cNvPr id="4" name="Espace réservé du numéro de diapositive 3"/>
          <p:cNvSpPr>
            <a:spLocks noGrp="1"/>
          </p:cNvSpPr>
          <p:nvPr>
            <p:ph type="sldNum" sz="quarter" idx="10"/>
          </p:nvPr>
        </p:nvSpPr>
        <p:spPr/>
        <p:txBody>
          <a:bodyPr/>
          <a:lstStyle/>
          <a:p>
            <a:fld id="{E99460AC-B268-4F79-8D3F-5F3C36F3726E}" type="slidenum">
              <a:rPr lang="zh-CN" altLang="en-US" smtClean="0"/>
              <a:pPr/>
              <a:t>27</a:t>
            </a:fld>
            <a:endParaRPr lang="zh-CN" altLang="en-US"/>
          </a:p>
        </p:txBody>
      </p:sp>
    </p:spTree>
    <p:extLst>
      <p:ext uri="{BB962C8B-B14F-4D97-AF65-F5344CB8AC3E}">
        <p14:creationId xmlns:p14="http://schemas.microsoft.com/office/powerpoint/2010/main" val="5671108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L’insuffisance</a:t>
            </a:r>
            <a:r>
              <a:rPr lang="fr-FR" baseline="0" dirty="0" smtClean="0"/>
              <a:t> du management de projet est à l’origine d’une partie des difficultés:</a:t>
            </a:r>
          </a:p>
          <a:p>
            <a:r>
              <a:rPr lang="fr-FR" baseline="0" dirty="0" smtClean="0"/>
              <a:t>Exemple: le Maître d’ouvrage, qui est le propriétaire du projet est souvent introuvable. Le comité de pilotage, qui a pour fonction de prise de décision, a parfois perdu de la hauteur en s’enfermant dans les aspects opérationnels.</a:t>
            </a:r>
          </a:p>
          <a:p>
            <a:endParaRPr lang="fr-FR" baseline="0" dirty="0" smtClean="0"/>
          </a:p>
          <a:p>
            <a:r>
              <a:rPr lang="fr-FR" dirty="0" smtClean="0"/>
              <a:t>Les</a:t>
            </a:r>
            <a:r>
              <a:rPr lang="fr-FR" baseline="0" dirty="0" smtClean="0"/>
              <a:t> projets ERP ne sont plus tirés par la technologie, mais par les métiers. De ce fait, les équipes de projet internes doivent être composées d’opérationnels qui vont travailler à redéfinier les activités de leur propre métier. En s’écartant de ce principe, le risque est de retomber dans un projet technologique, avec des conséquences désastreuses sur la multiplication des adaptations spécifiques et le rejet du système par les utilisateurs. </a:t>
            </a:r>
          </a:p>
          <a:p>
            <a:endParaRPr lang="fr-FR" baseline="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fr-FR" altLang="zh-CN" sz="2400" dirty="0" smtClean="0"/>
              <a:t>Enfin, le management de projet est insuffisant si la conduite du changement est réduite aux seuls aspects formation.</a:t>
            </a:r>
          </a:p>
          <a:p>
            <a:endParaRPr lang="fr-FR" dirty="0"/>
          </a:p>
        </p:txBody>
      </p:sp>
      <p:sp>
        <p:nvSpPr>
          <p:cNvPr id="4" name="Espace réservé du numéro de diapositive 3"/>
          <p:cNvSpPr>
            <a:spLocks noGrp="1"/>
          </p:cNvSpPr>
          <p:nvPr>
            <p:ph type="sldNum" sz="quarter" idx="10"/>
          </p:nvPr>
        </p:nvSpPr>
        <p:spPr/>
        <p:txBody>
          <a:bodyPr/>
          <a:lstStyle/>
          <a:p>
            <a:fld id="{E99460AC-B268-4F79-8D3F-5F3C36F3726E}" type="slidenum">
              <a:rPr lang="zh-CN" altLang="en-US" smtClean="0"/>
              <a:pPr/>
              <a:t>28</a:t>
            </a:fld>
            <a:endParaRPr lang="zh-CN" altLang="en-US"/>
          </a:p>
        </p:txBody>
      </p:sp>
    </p:spTree>
    <p:extLst>
      <p:ext uri="{BB962C8B-B14F-4D97-AF65-F5344CB8AC3E}">
        <p14:creationId xmlns:p14="http://schemas.microsoft.com/office/powerpoint/2010/main" val="26366620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 technologie retenue est souvent complexe: vient s’ajoute</a:t>
            </a:r>
          </a:p>
          <a:p>
            <a:r>
              <a:rPr lang="fr-FR" baseline="0" dirty="0" smtClean="0"/>
              <a:t>la rareté des experts, qui entraine une mise en oeuvre difficile. La manque d’expertise de la maîtrise d’oeuvre a aussi des conséquences sur la qualité de la contrôle technique et la sous-estimation des besoins matériels (Serveurs, PC, Réseau ....) </a:t>
            </a:r>
          </a:p>
          <a:p>
            <a:endParaRPr lang="fr-FR" baseline="0" dirty="0" smtClean="0"/>
          </a:p>
          <a:p>
            <a:r>
              <a:rPr lang="fr-FR" baseline="0" dirty="0" smtClean="0"/>
              <a:t>Les informaticiens ne doivent plus être considérés comme de simples techniciens. Les projets ERP ont été souvent initiés par le ou les maîtres d’ouvrages fonctionnels, mais l’informaticien est également mis devant ces décisions, et il est important pour l’informaticien de se mettre dans une logique d’urbaniste du SI.</a:t>
            </a:r>
          </a:p>
          <a:p>
            <a:endParaRPr lang="fr-FR" baseline="0" dirty="0" smtClean="0"/>
          </a:p>
          <a:p>
            <a:r>
              <a:rPr lang="fr-FR" baseline="0" dirty="0" smtClean="0"/>
              <a:t>L’infrastructure est complexe et coûteurse à gérer, les causes:</a:t>
            </a:r>
          </a:p>
          <a:p>
            <a:r>
              <a:rPr lang="fr-FR" baseline="0" dirty="0" smtClean="0"/>
              <a:t>Complexité du paramétrage de l’entreprise selon l’ERP.</a:t>
            </a:r>
          </a:p>
          <a:p>
            <a:r>
              <a:rPr lang="fr-FR" baseline="0" dirty="0" smtClean="0"/>
              <a:t>Adaptation au vocabulaire de l’ERP.</a:t>
            </a:r>
          </a:p>
          <a:p>
            <a:r>
              <a:rPr lang="fr-FR" baseline="0" dirty="0" smtClean="0"/>
              <a:t>Importance des coûts de changement de version.</a:t>
            </a:r>
          </a:p>
          <a:p>
            <a:r>
              <a:rPr lang="fr-FR" baseline="0" dirty="0" smtClean="0"/>
              <a:t>Fréquence des changements de version.</a:t>
            </a:r>
          </a:p>
          <a:p>
            <a:endParaRPr lang="fr-FR" baseline="0" dirty="0" smtClean="0"/>
          </a:p>
          <a:p>
            <a:r>
              <a:rPr lang="fr-FR" baseline="0" dirty="0" smtClean="0"/>
              <a:t> </a:t>
            </a:r>
          </a:p>
          <a:p>
            <a:endParaRPr lang="fr-FR" baseline="0" dirty="0" smtClean="0"/>
          </a:p>
          <a:p>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E99460AC-B268-4F79-8D3F-5F3C36F3726E}" type="slidenum">
              <a:rPr lang="zh-CN" altLang="en-US" smtClean="0"/>
              <a:pPr/>
              <a:t>29</a:t>
            </a:fld>
            <a:endParaRPr lang="zh-CN" altLang="en-US"/>
          </a:p>
        </p:txBody>
      </p:sp>
    </p:spTree>
    <p:extLst>
      <p:ext uri="{BB962C8B-B14F-4D97-AF65-F5344CB8AC3E}">
        <p14:creationId xmlns:p14="http://schemas.microsoft.com/office/powerpoint/2010/main" val="15525559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pPr marL="0" indent="0">
              <a:lnSpc>
                <a:spcPct val="90000"/>
              </a:lnSpc>
              <a:spcBef>
                <a:spcPct val="35000"/>
              </a:spcBef>
              <a:buClr>
                <a:srgbClr val="FF9966"/>
              </a:buClr>
              <a:buSzPct val="100000"/>
              <a:buFont typeface="+mj-lt"/>
              <a:buNone/>
            </a:pPr>
            <a:r>
              <a:rPr lang="fr-FR" altLang="zh-CN" sz="1200" b="0" dirty="0" smtClean="0">
                <a:solidFill>
                  <a:srgbClr val="100200"/>
                </a:solidFill>
              </a:rPr>
              <a:t>La maîtrise d’un projet ERP nécessite la mise sous contrôle de 5 dimensions:</a:t>
            </a:r>
            <a:r>
              <a:rPr lang="fr-FR" altLang="zh-CN" sz="1200" b="0" baseline="0" dirty="0" smtClean="0">
                <a:solidFill>
                  <a:srgbClr val="100200"/>
                </a:solidFill>
              </a:rPr>
              <a:t> </a:t>
            </a:r>
            <a:endParaRPr lang="fr-FR" altLang="zh-CN" sz="1200" b="0" dirty="0" smtClean="0">
              <a:solidFill>
                <a:srgbClr val="100200"/>
              </a:solidFill>
            </a:endParaRPr>
          </a:p>
          <a:p>
            <a:pPr marL="0" indent="0">
              <a:lnSpc>
                <a:spcPct val="90000"/>
              </a:lnSpc>
              <a:spcBef>
                <a:spcPct val="35000"/>
              </a:spcBef>
              <a:buClr>
                <a:srgbClr val="FF9966"/>
              </a:buClr>
              <a:buSzPct val="100000"/>
              <a:buFont typeface="+mj-lt"/>
              <a:buNone/>
            </a:pPr>
            <a:r>
              <a:rPr lang="fr-FR" altLang="zh-CN" sz="1200" b="0" dirty="0" smtClean="0">
                <a:solidFill>
                  <a:srgbClr val="100200"/>
                </a:solidFill>
              </a:rPr>
              <a:t>1)Décision</a:t>
            </a:r>
          </a:p>
          <a:p>
            <a:pPr marL="0" marR="0" indent="0" algn="l" defTabSz="914400" rtl="0" eaLnBrk="1" fontAlgn="auto" latinLnBrk="0" hangingPunct="1">
              <a:lnSpc>
                <a:spcPct val="90000"/>
              </a:lnSpc>
              <a:spcBef>
                <a:spcPct val="35000"/>
              </a:spcBef>
              <a:spcAft>
                <a:spcPts val="0"/>
              </a:spcAft>
              <a:buClr>
                <a:srgbClr val="FF9966"/>
              </a:buClr>
              <a:buSzPct val="100000"/>
              <a:buFont typeface="+mj-lt"/>
              <a:buNone/>
              <a:tabLst/>
              <a:defRPr/>
            </a:pPr>
            <a:r>
              <a:rPr lang="fr-FR" altLang="zh-CN" sz="1200" b="0" dirty="0" smtClean="0">
                <a:solidFill>
                  <a:schemeClr val="tx1"/>
                </a:solidFill>
              </a:rPr>
              <a:t>Objectif:</a:t>
            </a:r>
          </a:p>
          <a:p>
            <a:pPr marL="0" marR="0" indent="0" algn="l" defTabSz="914400" rtl="0" eaLnBrk="1" fontAlgn="auto" latinLnBrk="0" hangingPunct="1">
              <a:lnSpc>
                <a:spcPct val="90000"/>
              </a:lnSpc>
              <a:spcBef>
                <a:spcPct val="35000"/>
              </a:spcBef>
              <a:spcAft>
                <a:spcPts val="0"/>
              </a:spcAft>
              <a:buClr>
                <a:srgbClr val="FF9966"/>
              </a:buClr>
              <a:buSzPct val="100000"/>
              <a:buFont typeface="+mj-lt"/>
              <a:buNone/>
              <a:tabLst/>
              <a:defRPr/>
            </a:pPr>
            <a:r>
              <a:rPr lang="fr-FR" altLang="zh-CN" sz="1200" b="0" dirty="0" smtClean="0">
                <a:solidFill>
                  <a:srgbClr val="100200"/>
                </a:solidFill>
              </a:rPr>
              <a:t>Documenter les décisions qui doivent être prises par le Maître d’ouvrage et rendre effective la prise de décision</a:t>
            </a:r>
            <a:br>
              <a:rPr lang="fr-FR" altLang="zh-CN" sz="1200" b="0" dirty="0" smtClean="0">
                <a:solidFill>
                  <a:srgbClr val="100200"/>
                </a:solidFill>
              </a:rPr>
            </a:br>
            <a:endParaRPr lang="fr-FR" altLang="zh-CN" sz="1200" b="0" dirty="0" smtClean="0">
              <a:solidFill>
                <a:srgbClr val="100200"/>
              </a:solidFill>
            </a:endParaRPr>
          </a:p>
          <a:p>
            <a:pPr marL="0" indent="0">
              <a:lnSpc>
                <a:spcPct val="90000"/>
              </a:lnSpc>
              <a:spcBef>
                <a:spcPct val="35000"/>
              </a:spcBef>
              <a:buClr>
                <a:srgbClr val="FF9966"/>
              </a:buClr>
              <a:buSzPct val="100000"/>
              <a:buFont typeface="+mj-lt"/>
              <a:buNone/>
            </a:pPr>
            <a:r>
              <a:rPr lang="fr-FR" altLang="zh-CN" sz="1200" b="0" dirty="0" smtClean="0">
                <a:solidFill>
                  <a:schemeClr val="tx1"/>
                </a:solidFill>
              </a:rPr>
              <a:t>2)Stratégie/organisation</a:t>
            </a:r>
          </a:p>
          <a:p>
            <a:pPr marL="0" marR="0" indent="0" algn="l" defTabSz="914400" rtl="0" eaLnBrk="1" fontAlgn="auto" latinLnBrk="0" hangingPunct="1">
              <a:lnSpc>
                <a:spcPct val="90000"/>
              </a:lnSpc>
              <a:spcBef>
                <a:spcPct val="35000"/>
              </a:spcBef>
              <a:spcAft>
                <a:spcPts val="0"/>
              </a:spcAft>
              <a:buClr>
                <a:srgbClr val="FF9966"/>
              </a:buClr>
              <a:buSzPct val="100000"/>
              <a:buFont typeface="+mj-lt"/>
              <a:buNone/>
              <a:tabLst/>
              <a:defRPr/>
            </a:pPr>
            <a:r>
              <a:rPr lang="fr-FR" altLang="zh-CN" sz="1200" b="0" dirty="0" smtClean="0">
                <a:solidFill>
                  <a:schemeClr val="tx1"/>
                </a:solidFill>
              </a:rPr>
              <a:t>Objectif:</a:t>
            </a:r>
          </a:p>
          <a:p>
            <a:pPr marL="0" marR="0" indent="0" algn="l" defTabSz="914400" rtl="0" eaLnBrk="1" fontAlgn="auto" latinLnBrk="0" hangingPunct="1">
              <a:lnSpc>
                <a:spcPct val="90000"/>
              </a:lnSpc>
              <a:spcBef>
                <a:spcPct val="35000"/>
              </a:spcBef>
              <a:spcAft>
                <a:spcPts val="0"/>
              </a:spcAft>
              <a:buClr>
                <a:srgbClr val="FF9966"/>
              </a:buClr>
              <a:buSzPct val="100000"/>
              <a:buFont typeface="+mj-lt"/>
              <a:buNone/>
              <a:tabLst/>
              <a:defRPr/>
            </a:pPr>
            <a:r>
              <a:rPr lang="fr-FR" altLang="zh-CN" sz="1200" b="0" dirty="0" smtClean="0">
                <a:solidFill>
                  <a:srgbClr val="100200"/>
                </a:solidFill>
              </a:rPr>
              <a:t>Assurer la cohérence des choix </a:t>
            </a:r>
            <a:br>
              <a:rPr lang="fr-FR" altLang="zh-CN" sz="1200" b="0" dirty="0" smtClean="0">
                <a:solidFill>
                  <a:srgbClr val="100200"/>
                </a:solidFill>
              </a:rPr>
            </a:br>
            <a:r>
              <a:rPr lang="fr-FR" altLang="zh-CN" sz="1200" b="0" dirty="0" smtClean="0">
                <a:solidFill>
                  <a:srgbClr val="100200"/>
                </a:solidFill>
              </a:rPr>
              <a:t>d’organisation et de moyens avec la stratégie de l’entreprise</a:t>
            </a:r>
            <a:br>
              <a:rPr lang="fr-FR" altLang="zh-CN" sz="1200" b="0" dirty="0" smtClean="0">
                <a:solidFill>
                  <a:srgbClr val="100200"/>
                </a:solidFill>
              </a:rPr>
            </a:br>
            <a:endParaRPr lang="fr-FR" altLang="zh-CN" sz="1200" b="0" dirty="0" smtClean="0">
              <a:solidFill>
                <a:srgbClr val="100200"/>
              </a:solidFill>
            </a:endParaRPr>
          </a:p>
          <a:p>
            <a:pPr marL="0" indent="0">
              <a:lnSpc>
                <a:spcPct val="90000"/>
              </a:lnSpc>
              <a:spcBef>
                <a:spcPct val="35000"/>
              </a:spcBef>
              <a:buClr>
                <a:srgbClr val="FF9966"/>
              </a:buClr>
              <a:buSzPct val="100000"/>
              <a:buFont typeface="+mj-lt"/>
              <a:buNone/>
            </a:pPr>
            <a:r>
              <a:rPr lang="fr-FR" altLang="zh-CN" sz="1200" b="0" dirty="0" smtClean="0">
                <a:solidFill>
                  <a:schemeClr val="tx1"/>
                </a:solidFill>
              </a:rPr>
              <a:t>3)Gestion du projet</a:t>
            </a:r>
          </a:p>
          <a:p>
            <a:pPr marL="0" marR="0" indent="0" algn="l" defTabSz="914400" rtl="0" eaLnBrk="1" fontAlgn="auto" latinLnBrk="0" hangingPunct="1">
              <a:lnSpc>
                <a:spcPct val="90000"/>
              </a:lnSpc>
              <a:spcBef>
                <a:spcPct val="35000"/>
              </a:spcBef>
              <a:spcAft>
                <a:spcPts val="0"/>
              </a:spcAft>
              <a:buClr>
                <a:srgbClr val="FF9966"/>
              </a:buClr>
              <a:buSzPct val="100000"/>
              <a:buFont typeface="+mj-lt"/>
              <a:buNone/>
              <a:tabLst/>
              <a:defRPr/>
            </a:pPr>
            <a:r>
              <a:rPr lang="fr-FR" altLang="zh-CN" sz="1200" b="0" dirty="0" smtClean="0">
                <a:solidFill>
                  <a:schemeClr val="tx1"/>
                </a:solidFill>
              </a:rPr>
              <a:t>Objectif:</a:t>
            </a:r>
          </a:p>
          <a:p>
            <a:pPr marL="0" marR="0" indent="0" algn="l" defTabSz="914400" rtl="0" eaLnBrk="1" fontAlgn="auto" latinLnBrk="0" hangingPunct="1">
              <a:lnSpc>
                <a:spcPct val="90000"/>
              </a:lnSpc>
              <a:spcBef>
                <a:spcPct val="35000"/>
              </a:spcBef>
              <a:spcAft>
                <a:spcPts val="0"/>
              </a:spcAft>
              <a:buClr>
                <a:srgbClr val="FF9966"/>
              </a:buClr>
              <a:buSzPct val="100000"/>
              <a:buFont typeface="+mj-lt"/>
              <a:buNone/>
              <a:tabLst/>
              <a:defRPr/>
            </a:pPr>
            <a:r>
              <a:rPr lang="fr-FR" altLang="zh-CN" sz="1200" b="0" dirty="0" smtClean="0">
                <a:solidFill>
                  <a:srgbClr val="100200"/>
                </a:solidFill>
              </a:rPr>
              <a:t>Mettre en œuvre et faire vivre les règles de l’art de la gestion de projet</a:t>
            </a:r>
            <a:br>
              <a:rPr lang="fr-FR" altLang="zh-CN" sz="1200" b="0" dirty="0" smtClean="0">
                <a:solidFill>
                  <a:srgbClr val="100200"/>
                </a:solidFill>
              </a:rPr>
            </a:br>
            <a:endParaRPr lang="fr-FR" altLang="zh-CN" sz="1200" b="0" dirty="0" smtClean="0">
              <a:solidFill>
                <a:schemeClr val="tx1"/>
              </a:solidFill>
            </a:endParaRPr>
          </a:p>
          <a:p>
            <a:pPr marL="0" indent="0">
              <a:lnSpc>
                <a:spcPct val="90000"/>
              </a:lnSpc>
              <a:spcBef>
                <a:spcPct val="35000"/>
              </a:spcBef>
              <a:buClr>
                <a:srgbClr val="FF9966"/>
              </a:buClr>
              <a:buSzPct val="100000"/>
              <a:buFont typeface="+mj-lt"/>
              <a:buNone/>
            </a:pPr>
            <a:r>
              <a:rPr lang="fr-FR" altLang="zh-CN" sz="1200" b="0" dirty="0" smtClean="0">
                <a:solidFill>
                  <a:schemeClr val="tx1"/>
                </a:solidFill>
              </a:rPr>
              <a:t>4)Technique</a:t>
            </a:r>
          </a:p>
          <a:p>
            <a:pPr marL="0" marR="0" indent="0" algn="l" defTabSz="914400" rtl="0" eaLnBrk="1" fontAlgn="auto" latinLnBrk="0" hangingPunct="1">
              <a:lnSpc>
                <a:spcPct val="90000"/>
              </a:lnSpc>
              <a:spcBef>
                <a:spcPct val="35000"/>
              </a:spcBef>
              <a:spcAft>
                <a:spcPts val="0"/>
              </a:spcAft>
              <a:buClr>
                <a:srgbClr val="FF9966"/>
              </a:buClr>
              <a:buSzPct val="100000"/>
              <a:buFont typeface="+mj-lt"/>
              <a:buNone/>
              <a:tabLst/>
              <a:defRPr/>
            </a:pPr>
            <a:r>
              <a:rPr lang="fr-FR" altLang="zh-CN" sz="1200" b="0" dirty="0" smtClean="0">
                <a:solidFill>
                  <a:schemeClr val="tx1"/>
                </a:solidFill>
              </a:rPr>
              <a:t>Objectif:</a:t>
            </a:r>
          </a:p>
          <a:p>
            <a:pPr marL="0" marR="0" indent="0" algn="l" defTabSz="914400" rtl="0" eaLnBrk="1" fontAlgn="auto" latinLnBrk="0" hangingPunct="1">
              <a:lnSpc>
                <a:spcPct val="90000"/>
              </a:lnSpc>
              <a:spcBef>
                <a:spcPct val="35000"/>
              </a:spcBef>
              <a:spcAft>
                <a:spcPts val="0"/>
              </a:spcAft>
              <a:buClr>
                <a:srgbClr val="FF9966"/>
              </a:buClr>
              <a:buSzPct val="100000"/>
              <a:buFont typeface="+mj-lt"/>
              <a:buNone/>
              <a:tabLst/>
              <a:defRPr/>
            </a:pPr>
            <a:r>
              <a:rPr lang="fr-FR" altLang="zh-CN" sz="1200" b="0" dirty="0" smtClean="0">
                <a:solidFill>
                  <a:srgbClr val="100200"/>
                </a:solidFill>
              </a:rPr>
              <a:t>Assurer le choix et la mise en œuvre des moyens les mieux adaptés aux objectifs de l’entreprise</a:t>
            </a:r>
            <a:br>
              <a:rPr lang="fr-FR" altLang="zh-CN" sz="1200" b="0" dirty="0" smtClean="0">
                <a:solidFill>
                  <a:srgbClr val="100200"/>
                </a:solidFill>
              </a:rPr>
            </a:br>
            <a:endParaRPr lang="fr-FR" altLang="zh-CN" sz="1200" b="0" dirty="0" smtClean="0">
              <a:solidFill>
                <a:schemeClr val="tx1"/>
              </a:solidFill>
            </a:endParaRPr>
          </a:p>
          <a:p>
            <a:pPr marL="0" indent="0">
              <a:lnSpc>
                <a:spcPct val="90000"/>
              </a:lnSpc>
              <a:spcBef>
                <a:spcPct val="35000"/>
              </a:spcBef>
              <a:buClr>
                <a:srgbClr val="FF9966"/>
              </a:buClr>
              <a:buSzPct val="100000"/>
              <a:buFont typeface="+mj-lt"/>
              <a:buNone/>
            </a:pPr>
            <a:r>
              <a:rPr lang="fr-FR" altLang="zh-CN" sz="1200" b="0" dirty="0" smtClean="0">
                <a:solidFill>
                  <a:schemeClr val="tx1"/>
                </a:solidFill>
              </a:rPr>
              <a:t>5)Accompagnement du changement</a:t>
            </a:r>
          </a:p>
          <a:p>
            <a:pPr marL="0" marR="0" indent="0" algn="l" defTabSz="914400" rtl="0" eaLnBrk="1" fontAlgn="auto" latinLnBrk="0" hangingPunct="1">
              <a:lnSpc>
                <a:spcPct val="90000"/>
              </a:lnSpc>
              <a:spcBef>
                <a:spcPct val="35000"/>
              </a:spcBef>
              <a:spcAft>
                <a:spcPts val="0"/>
              </a:spcAft>
              <a:buClr>
                <a:srgbClr val="FF9966"/>
              </a:buClr>
              <a:buSzPct val="100000"/>
              <a:buFont typeface="+mj-lt"/>
              <a:buNone/>
              <a:tabLst/>
              <a:defRPr/>
            </a:pPr>
            <a:r>
              <a:rPr lang="fr-FR" altLang="zh-CN" sz="1200" b="0" dirty="0" smtClean="0">
                <a:solidFill>
                  <a:schemeClr val="tx1"/>
                </a:solidFill>
              </a:rPr>
              <a:t>Objectif:</a:t>
            </a:r>
          </a:p>
          <a:p>
            <a:pPr marL="0" marR="0" indent="0" algn="l" defTabSz="914400" rtl="0" eaLnBrk="1" fontAlgn="auto" latinLnBrk="0" hangingPunct="1">
              <a:lnSpc>
                <a:spcPct val="90000"/>
              </a:lnSpc>
              <a:spcBef>
                <a:spcPct val="35000"/>
              </a:spcBef>
              <a:spcAft>
                <a:spcPts val="0"/>
              </a:spcAft>
              <a:buClr>
                <a:srgbClr val="FF9966"/>
              </a:buClr>
              <a:buSzPct val="100000"/>
              <a:buFont typeface="+mj-lt"/>
              <a:buNone/>
              <a:tabLst/>
              <a:defRPr/>
            </a:pPr>
            <a:r>
              <a:rPr lang="fr-FR" altLang="zh-CN" sz="1200" b="0" dirty="0" smtClean="0">
                <a:solidFill>
                  <a:srgbClr val="100200"/>
                </a:solidFill>
              </a:rPr>
              <a:t>Trouver le meilleur équilibre socio-technique entre les attentes des utilisateurs, leurs besoins, les choix techniques et les objectifs de l’entreprise</a:t>
            </a:r>
            <a:endParaRPr lang="fr-FR" altLang="zh-CN" sz="1200" b="0" dirty="0" smtClean="0">
              <a:solidFill>
                <a:schemeClr val="tx1"/>
              </a:solidFill>
            </a:endParaRPr>
          </a:p>
          <a:p>
            <a:pPr marL="0" indent="0">
              <a:lnSpc>
                <a:spcPct val="90000"/>
              </a:lnSpc>
              <a:spcBef>
                <a:spcPct val="35000"/>
              </a:spcBef>
              <a:buClr>
                <a:srgbClr val="FF9966"/>
              </a:buClr>
              <a:buSzPct val="100000"/>
              <a:buFont typeface="+mj-lt"/>
              <a:buNone/>
            </a:pPr>
            <a:endParaRPr lang="fr-FR" altLang="zh-CN" sz="1200" b="0" dirty="0" smtClean="0">
              <a:solidFill>
                <a:schemeClr val="tx1"/>
              </a:solidFill>
            </a:endParaRPr>
          </a:p>
          <a:p>
            <a:pPr marL="171450" indent="-171450">
              <a:lnSpc>
                <a:spcPct val="90000"/>
              </a:lnSpc>
              <a:spcBef>
                <a:spcPct val="35000"/>
              </a:spcBef>
              <a:buClr>
                <a:srgbClr val="FF9966"/>
              </a:buClr>
              <a:buSzPct val="100000"/>
              <a:buFont typeface="Arial" pitchFamily="34" charset="0"/>
              <a:buChar char="•"/>
            </a:pPr>
            <a:endParaRPr lang="fr-FR" altLang="zh-CN" sz="1200" b="0" dirty="0" smtClean="0">
              <a:solidFill>
                <a:schemeClr val="tx1"/>
              </a:solidFill>
            </a:endParaRPr>
          </a:p>
          <a:p>
            <a:pPr marL="0" indent="0">
              <a:lnSpc>
                <a:spcPct val="90000"/>
              </a:lnSpc>
              <a:spcBef>
                <a:spcPct val="35000"/>
              </a:spcBef>
              <a:buClr>
                <a:srgbClr val="FF9966"/>
              </a:buClr>
              <a:buSzPct val="100000"/>
              <a:buFont typeface="Arial" pitchFamily="34" charset="0"/>
              <a:buNone/>
            </a:pPr>
            <a:endParaRPr lang="fr-FR" altLang="zh-CN" sz="1200" b="0" dirty="0">
              <a:solidFill>
                <a:schemeClr val="tx1"/>
              </a:solidFill>
            </a:endParaRPr>
          </a:p>
        </p:txBody>
      </p:sp>
      <p:sp>
        <p:nvSpPr>
          <p:cNvPr id="4" name="Espace réservé du numéro de diapositive 3"/>
          <p:cNvSpPr>
            <a:spLocks noGrp="1"/>
          </p:cNvSpPr>
          <p:nvPr>
            <p:ph type="sldNum" sz="quarter" idx="10"/>
          </p:nvPr>
        </p:nvSpPr>
        <p:spPr/>
        <p:txBody>
          <a:bodyPr/>
          <a:lstStyle/>
          <a:p>
            <a:fld id="{E99460AC-B268-4F79-8D3F-5F3C36F3726E}" type="slidenum">
              <a:rPr lang="zh-CN" altLang="en-US" smtClean="0"/>
              <a:pPr/>
              <a:t>30</a:t>
            </a:fld>
            <a:endParaRPr lang="zh-CN" altLang="en-US"/>
          </a:p>
        </p:txBody>
      </p:sp>
    </p:spTree>
    <p:extLst>
      <p:ext uri="{BB962C8B-B14F-4D97-AF65-F5344CB8AC3E}">
        <p14:creationId xmlns:p14="http://schemas.microsoft.com/office/powerpoint/2010/main" val="2909597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altLang="zh-CN" sz="1200" dirty="0" smtClean="0"/>
              <a:t>Exemple: Un diagnostique préalable à chaque étape du projet</a:t>
            </a:r>
            <a:endParaRPr lang="fr-FR" altLang="zh-CN" sz="1200" dirty="0"/>
          </a:p>
        </p:txBody>
      </p:sp>
      <p:sp>
        <p:nvSpPr>
          <p:cNvPr id="4" name="Espace réservé du numéro de diapositive 3"/>
          <p:cNvSpPr>
            <a:spLocks noGrp="1"/>
          </p:cNvSpPr>
          <p:nvPr>
            <p:ph type="sldNum" sz="quarter" idx="10"/>
          </p:nvPr>
        </p:nvSpPr>
        <p:spPr/>
        <p:txBody>
          <a:bodyPr/>
          <a:lstStyle/>
          <a:p>
            <a:fld id="{E99460AC-B268-4F79-8D3F-5F3C36F3726E}" type="slidenum">
              <a:rPr lang="zh-CN" altLang="en-US" smtClean="0"/>
              <a:pPr/>
              <a:t>31</a:t>
            </a:fld>
            <a:endParaRPr lang="zh-CN" altLang="en-US"/>
          </a:p>
        </p:txBody>
      </p:sp>
    </p:spTree>
    <p:extLst>
      <p:ext uri="{BB962C8B-B14F-4D97-AF65-F5344CB8AC3E}">
        <p14:creationId xmlns:p14="http://schemas.microsoft.com/office/powerpoint/2010/main" val="19058582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indent="0">
              <a:lnSpc>
                <a:spcPct val="90000"/>
              </a:lnSpc>
              <a:spcBef>
                <a:spcPct val="35000"/>
              </a:spcBef>
              <a:buClr>
                <a:srgbClr val="FF9966"/>
              </a:buClr>
              <a:buSzPct val="100000"/>
              <a:buFont typeface="+mj-lt"/>
              <a:buNone/>
            </a:pPr>
            <a:r>
              <a:rPr lang="fr-FR" altLang="zh-CN" sz="1200" dirty="0" smtClean="0"/>
              <a:t>Chaque dimension nécessite un ensemble d’actions.</a:t>
            </a:r>
            <a:endParaRPr lang="fr-FR" altLang="zh-CN" sz="1200" b="0" dirty="0">
              <a:solidFill>
                <a:schemeClr val="tx1"/>
              </a:solidFill>
            </a:endParaRPr>
          </a:p>
        </p:txBody>
      </p:sp>
      <p:sp>
        <p:nvSpPr>
          <p:cNvPr id="4" name="Espace réservé du numéro de diapositive 3"/>
          <p:cNvSpPr>
            <a:spLocks noGrp="1"/>
          </p:cNvSpPr>
          <p:nvPr>
            <p:ph type="sldNum" sz="quarter" idx="10"/>
          </p:nvPr>
        </p:nvSpPr>
        <p:spPr/>
        <p:txBody>
          <a:bodyPr/>
          <a:lstStyle/>
          <a:p>
            <a:fld id="{E99460AC-B268-4F79-8D3F-5F3C36F3726E}" type="slidenum">
              <a:rPr lang="zh-CN" altLang="en-US" smtClean="0"/>
              <a:pPr/>
              <a:t>32</a:t>
            </a:fld>
            <a:endParaRPr lang="zh-CN" altLang="en-US"/>
          </a:p>
        </p:txBody>
      </p:sp>
    </p:spTree>
    <p:extLst>
      <p:ext uri="{BB962C8B-B14F-4D97-AF65-F5344CB8AC3E}">
        <p14:creationId xmlns:p14="http://schemas.microsoft.com/office/powerpoint/2010/main" val="21689469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fr-FR" altLang="zh-CN" dirty="0" smtClean="0"/>
              <a:t>La</a:t>
            </a:r>
            <a:r>
              <a:rPr lang="fr-FR" altLang="zh-CN" baseline="0" dirty="0" smtClean="0"/>
              <a:t> conduite de changement relève généralement de la responsabilité de l’entreprise en qualité de MOA, assisté éventuellement par un consultant spécialisé.</a:t>
            </a:r>
            <a:r>
              <a:rPr lang="fr-FR" altLang="zh-CN" dirty="0" smtClean="0"/>
              <a:t>On doit mettre en place une structure qui permet à la conduite du changement,</a:t>
            </a:r>
            <a:r>
              <a:rPr lang="fr-FR" altLang="zh-CN" baseline="0" dirty="0" smtClean="0"/>
              <a:t> cette structure sera composée de:</a:t>
            </a:r>
          </a:p>
          <a:p>
            <a:pPr marL="171450" indent="-171450">
              <a:buFont typeface="Arial" pitchFamily="34" charset="0"/>
              <a:buChar char="•"/>
            </a:pPr>
            <a:r>
              <a:rPr lang="fr-FR" altLang="zh-CN" baseline="0" dirty="0" smtClean="0"/>
              <a:t>Des délégués de chaque département directement ou indirectement impliqués par le projet (acteurs principaux).</a:t>
            </a:r>
          </a:p>
          <a:p>
            <a:pPr marL="171450" indent="-171450">
              <a:buFont typeface="Arial" pitchFamily="34" charset="0"/>
              <a:buChar char="•"/>
            </a:pPr>
            <a:r>
              <a:rPr lang="fr-FR" altLang="zh-CN" baseline="0" dirty="0" smtClean="0"/>
              <a:t>Un responsable avec éventuellement un consultant spécialisé</a:t>
            </a:r>
          </a:p>
          <a:p>
            <a:pPr marL="0" indent="0">
              <a:buFont typeface="Arial" pitchFamily="34" charset="0"/>
              <a:buNone/>
            </a:pPr>
            <a:r>
              <a:rPr lang="fr-FR" altLang="zh-CN" baseline="0" dirty="0" smtClean="0"/>
              <a:t>Des acteurs du projet d’intégration peuvent être appelés à un certain moment du projet:</a:t>
            </a:r>
          </a:p>
          <a:p>
            <a:pPr marL="171450" indent="-171450">
              <a:buFont typeface="Arial" pitchFamily="34" charset="0"/>
              <a:buChar char="•"/>
            </a:pPr>
            <a:r>
              <a:rPr lang="fr-FR" altLang="zh-CN" baseline="0" dirty="0" smtClean="0"/>
              <a:t>Pour la communication fonctionnelle, on sollicitera aux correspondants des département qui sont directement concernés par le projet</a:t>
            </a:r>
          </a:p>
          <a:p>
            <a:pPr marL="171450" indent="-171450">
              <a:buFont typeface="Arial" pitchFamily="34" charset="0"/>
              <a:buChar char="•"/>
            </a:pPr>
            <a:r>
              <a:rPr lang="fr-FR" altLang="zh-CN" baseline="0" dirty="0" smtClean="0"/>
              <a:t>Pour la communication dans les ateliers, on sollicitera des experts métiers </a:t>
            </a:r>
          </a:p>
          <a:p>
            <a:pPr marL="171450" indent="-171450">
              <a:buFont typeface="Arial" pitchFamily="34" charset="0"/>
              <a:buChar char="•"/>
            </a:pPr>
            <a:endParaRPr lang="fr-FR" altLang="zh-CN" baseline="0" dirty="0" smtClean="0"/>
          </a:p>
          <a:p>
            <a:pPr marL="0" indent="0">
              <a:buFont typeface="Arial" pitchFamily="34" charset="0"/>
              <a:buNone/>
            </a:pPr>
            <a:r>
              <a:rPr lang="fr-FR" altLang="zh-CN" dirty="0" smtClean="0"/>
              <a:t>La conduite du</a:t>
            </a:r>
            <a:r>
              <a:rPr lang="fr-FR" altLang="zh-CN" baseline="0" dirty="0" smtClean="0"/>
              <a:t> changement s’effectue tout au long du projet, en paralléle avec chaque étape de la mise en oeuvre du projet ERP:</a:t>
            </a:r>
          </a:p>
          <a:p>
            <a:pPr marL="0" indent="0">
              <a:buFont typeface="Arial" pitchFamily="34" charset="0"/>
              <a:buNone/>
            </a:pPr>
            <a:r>
              <a:rPr lang="fr-FR" altLang="zh-CN" baseline="0" dirty="0" smtClean="0"/>
              <a:t>Etape1: En parallèle de la phase conception générale: </a:t>
            </a:r>
          </a:p>
          <a:p>
            <a:pPr marL="171450" indent="-171450">
              <a:buFont typeface="Arial" pitchFamily="34" charset="0"/>
              <a:buChar char="•"/>
            </a:pPr>
            <a:r>
              <a:rPr lang="fr-FR" altLang="zh-CN" baseline="0" dirty="0" smtClean="0"/>
              <a:t>Cibler la démarche :</a:t>
            </a:r>
          </a:p>
          <a:p>
            <a:pPr marL="628650" lvl="1" indent="-171450">
              <a:buFont typeface="Arial" pitchFamily="34" charset="0"/>
              <a:buChar char="•"/>
            </a:pPr>
            <a:r>
              <a:rPr lang="fr-FR" altLang="zh-CN" baseline="0" dirty="0" smtClean="0"/>
              <a:t>Praparer la communication initiale(ex: organisation de séminaires, des entretiens individuels, tout ceci dans le but de recueillir les attentes, risques et craintes appréhendés)</a:t>
            </a:r>
          </a:p>
          <a:p>
            <a:pPr marL="628650" lvl="1" indent="-171450">
              <a:buFont typeface="Arial" pitchFamily="34" charset="0"/>
              <a:buChar char="•"/>
            </a:pPr>
            <a:r>
              <a:rPr lang="fr-FR" altLang="zh-CN" baseline="0" dirty="0" smtClean="0"/>
              <a:t>Préparer les outils de travail</a:t>
            </a:r>
          </a:p>
          <a:p>
            <a:pPr marL="457200" lvl="1" indent="0">
              <a:buFont typeface="Arial" pitchFamily="34" charset="0"/>
              <a:buNone/>
            </a:pPr>
            <a:endParaRPr lang="fr-FR" altLang="zh-CN" baseline="0" dirty="0" smtClean="0"/>
          </a:p>
          <a:p>
            <a:pPr marL="0" lvl="0" indent="0">
              <a:buFont typeface="Arial" pitchFamily="34" charset="0"/>
              <a:buNone/>
            </a:pPr>
            <a:r>
              <a:rPr lang="fr-FR" altLang="zh-CN" baseline="0" dirty="0" smtClean="0"/>
              <a:t>Etape 2: En parallèle avec la phase de conception générale</a:t>
            </a:r>
          </a:p>
          <a:p>
            <a:pPr marL="171450" lvl="0" indent="-171450">
              <a:buFont typeface="Arial" pitchFamily="34" charset="0"/>
              <a:buChar char="•"/>
            </a:pPr>
            <a:r>
              <a:rPr lang="fr-FR" altLang="zh-CN" baseline="0" dirty="0" smtClean="0"/>
              <a:t>Evaluer et orienter l’organisation</a:t>
            </a:r>
          </a:p>
          <a:p>
            <a:pPr marL="628650" lvl="1" indent="-171450">
              <a:buFont typeface="Arial" pitchFamily="34" charset="0"/>
              <a:buChar char="•"/>
            </a:pPr>
            <a:r>
              <a:rPr lang="fr-FR" altLang="zh-CN" baseline="0" dirty="0" smtClean="0"/>
              <a:t>Mesurer, définir et combler l’écart entre l’organisation actuelle et l’organisation cible</a:t>
            </a:r>
          </a:p>
          <a:p>
            <a:pPr marL="628650" lvl="1" indent="-171450">
              <a:buFont typeface="Arial" pitchFamily="34" charset="0"/>
              <a:buChar char="•"/>
            </a:pPr>
            <a:r>
              <a:rPr lang="fr-FR" altLang="zh-CN" baseline="0" dirty="0" smtClean="0"/>
              <a:t>Synthètiser l’état actuel du fonctionnement (ex:SWOT etc.), ce qui permet de d’avoir: </a:t>
            </a:r>
          </a:p>
          <a:p>
            <a:pPr marL="1085850" lvl="2" indent="-171450">
              <a:buFont typeface="Arial" pitchFamily="34" charset="0"/>
              <a:buChar char="•"/>
            </a:pPr>
            <a:r>
              <a:rPr lang="fr-FR" altLang="zh-CN" baseline="0" dirty="0" smtClean="0"/>
              <a:t>Une description de l’organisation cible</a:t>
            </a:r>
          </a:p>
          <a:p>
            <a:pPr marL="1085850" lvl="2" indent="-171450">
              <a:buFont typeface="Arial" pitchFamily="34" charset="0"/>
              <a:buChar char="•"/>
            </a:pPr>
            <a:r>
              <a:rPr lang="fr-FR" altLang="zh-CN" baseline="0" dirty="0" smtClean="0"/>
              <a:t>Une première cartographie des risques du projet</a:t>
            </a:r>
          </a:p>
          <a:p>
            <a:pPr marL="1085850" lvl="2" indent="-171450">
              <a:buFont typeface="Arial" pitchFamily="34" charset="0"/>
              <a:buChar char="•"/>
            </a:pPr>
            <a:r>
              <a:rPr lang="fr-FR" altLang="zh-CN" baseline="0" dirty="0" smtClean="0"/>
              <a:t>Un plan d’action d’accompagnement pour les décision à venir </a:t>
            </a:r>
          </a:p>
          <a:p>
            <a:pPr marL="0" lvl="0" indent="0">
              <a:buFont typeface="Arial" pitchFamily="34" charset="0"/>
              <a:buNone/>
            </a:pPr>
            <a:r>
              <a:rPr lang="fr-FR" altLang="zh-CN" baseline="0" dirty="0" smtClean="0"/>
              <a:t>Etape3: en parallèle avec la phase de conception détaillée</a:t>
            </a:r>
          </a:p>
          <a:p>
            <a:pPr marL="171450" lvl="0" indent="-171450">
              <a:buFont typeface="Arial" pitchFamily="34" charset="0"/>
              <a:buChar char="•"/>
            </a:pPr>
            <a:r>
              <a:rPr lang="fr-FR" altLang="zh-CN" baseline="0" dirty="0" smtClean="0"/>
              <a:t>Planifier le changement:</a:t>
            </a:r>
          </a:p>
          <a:p>
            <a:pPr marL="628650" lvl="1" indent="-171450">
              <a:buFont typeface="Arial" pitchFamily="34" charset="0"/>
              <a:buChar char="•"/>
            </a:pPr>
            <a:r>
              <a:rPr lang="fr-FR" altLang="zh-CN" baseline="0" dirty="0" smtClean="0"/>
              <a:t>Etablir un plan de gestion des risques du changement compatible avec le calendrier du projet </a:t>
            </a:r>
          </a:p>
          <a:p>
            <a:pPr marL="628650" lvl="1" indent="-171450">
              <a:buFont typeface="Arial" pitchFamily="34" charset="0"/>
              <a:buChar char="•"/>
            </a:pPr>
            <a:r>
              <a:rPr lang="fr-FR" altLang="zh-CN" baseline="0" dirty="0" smtClean="0"/>
              <a:t>Elaborer les différents dispositifs d’accompagnement définis (ex: élaboration de cachier des charges, lancement d’action de communications....)</a:t>
            </a:r>
          </a:p>
          <a:p>
            <a:pPr marL="628650" lvl="1" indent="-171450">
              <a:buFont typeface="Arial" pitchFamily="34" charset="0"/>
              <a:buChar char="•"/>
            </a:pPr>
            <a:r>
              <a:rPr lang="fr-FR" altLang="zh-CN" baseline="0" dirty="0" smtClean="0"/>
              <a:t>Déterminer la nouvelle organisatin et le postes de travail en fonction des activités définies par le projet ERP</a:t>
            </a:r>
          </a:p>
          <a:p>
            <a:pPr marL="628650" lvl="1" indent="-171450">
              <a:buFont typeface="Arial" pitchFamily="34" charset="0"/>
              <a:buChar char="•"/>
            </a:pPr>
            <a:r>
              <a:rPr lang="fr-FR" altLang="zh-CN" baseline="0" dirty="0" smtClean="0"/>
              <a:t>Etablir les actions de formation aux nouveaux métiers qu’il faudrait entreprendre</a:t>
            </a:r>
          </a:p>
          <a:p>
            <a:pPr marL="0" lvl="0" indent="0">
              <a:buFont typeface="Arial" pitchFamily="34" charset="0"/>
              <a:buNone/>
            </a:pPr>
            <a:r>
              <a:rPr lang="fr-FR" altLang="zh-CN" baseline="0" dirty="0" smtClean="0"/>
              <a:t>Etape4:en parallèle avec la phase de déploiement de la méthode d’intégration des ERP</a:t>
            </a:r>
          </a:p>
          <a:p>
            <a:pPr marL="171450" lvl="0" indent="-171450">
              <a:buFont typeface="Arial" pitchFamily="34" charset="0"/>
              <a:buChar char="•"/>
            </a:pPr>
            <a:r>
              <a:rPr lang="fr-FR" altLang="zh-CN" baseline="0" dirty="0" smtClean="0"/>
              <a:t>Mettre en oeuvre le changement </a:t>
            </a:r>
          </a:p>
          <a:p>
            <a:pPr marL="628650" lvl="1" indent="-171450">
              <a:buFont typeface="Arial" pitchFamily="34" charset="0"/>
              <a:buChar char="•"/>
            </a:pPr>
            <a:r>
              <a:rPr lang="fr-FR" altLang="zh-CN" baseline="0" dirty="0" smtClean="0"/>
              <a:t>Allignement des métiers sur le futur système (exemple: la mise en place d’un plan directeur de production et d’un processus de prévision de vente)</a:t>
            </a:r>
          </a:p>
          <a:p>
            <a:pPr marL="628650" lvl="1" indent="-171450">
              <a:buFont typeface="Arial" pitchFamily="34" charset="0"/>
              <a:buChar char="•"/>
            </a:pPr>
            <a:r>
              <a:rPr lang="fr-FR" altLang="zh-CN" baseline="0" dirty="0" smtClean="0"/>
              <a:t>Allignement des flux physique, lorsque le projet ERP est lié à une refonte des flux. (exemple: un projet ERP qui prévoit la mise en place d’une gesion de l’entreposage, par un module WMS (Warehouse Management Système), indui une réorganisation physique des agasins et des zones de picking (préraration de commandes) )</a:t>
            </a:r>
          </a:p>
          <a:p>
            <a:pPr marL="628650" lvl="1" indent="-171450">
              <a:buFont typeface="Arial" pitchFamily="34" charset="0"/>
              <a:buChar char="•"/>
            </a:pPr>
            <a:r>
              <a:rPr lang="fr-FR" altLang="zh-CN" baseline="0" dirty="0" smtClean="0"/>
              <a:t>Les formations aux nouveaux métiers qui portent sur des pratiques purement métier.</a:t>
            </a:r>
          </a:p>
          <a:p>
            <a:pPr marL="0" lvl="0" indent="0">
              <a:buFont typeface="Arial" pitchFamily="34" charset="0"/>
              <a:buNone/>
            </a:pPr>
            <a:r>
              <a:rPr lang="fr-FR" altLang="zh-CN" baseline="0" dirty="0" smtClean="0"/>
              <a:t>Etape5: en parallèle de la phase de déploiement de la méthode d’intégration des ERP</a:t>
            </a:r>
          </a:p>
          <a:p>
            <a:pPr marL="171450" lvl="0" indent="-171450">
              <a:buFont typeface="Arial" pitchFamily="34" charset="0"/>
              <a:buChar char="•"/>
            </a:pPr>
            <a:r>
              <a:rPr lang="fr-FR" altLang="zh-CN" baseline="0" dirty="0" smtClean="0"/>
              <a:t>Pérenniser le changement</a:t>
            </a:r>
          </a:p>
          <a:p>
            <a:pPr marL="628650" lvl="1" indent="-171450">
              <a:buFont typeface="Arial" pitchFamily="34" charset="0"/>
              <a:buChar char="•"/>
            </a:pPr>
            <a:r>
              <a:rPr lang="fr-FR" altLang="zh-CN" baseline="0" dirty="0" smtClean="0"/>
              <a:t>Compléter les formations métier par une assistance spécifique aux utilisateurs</a:t>
            </a:r>
          </a:p>
          <a:p>
            <a:pPr marL="628650" lvl="1" indent="-171450">
              <a:buFont typeface="Arial" pitchFamily="34" charset="0"/>
              <a:buChar char="•"/>
            </a:pPr>
            <a:r>
              <a:rPr lang="fr-FR" altLang="zh-CN" baseline="0" dirty="0" smtClean="0"/>
              <a:t>Produire un bilan de la conduite du changement et des améliorations potentielles</a:t>
            </a:r>
          </a:p>
          <a:p>
            <a:pPr marL="171450" lvl="0" indent="-171450">
              <a:buFont typeface="Arial" pitchFamily="34" charset="0"/>
              <a:buChar char="•"/>
            </a:pPr>
            <a:endParaRPr lang="fr-FR" altLang="zh-CN" baseline="0" dirty="0" smtClean="0"/>
          </a:p>
          <a:p>
            <a:pPr marL="628650" lvl="1" indent="-171450">
              <a:buFont typeface="Arial" pitchFamily="34" charset="0"/>
              <a:buChar char="•"/>
            </a:pPr>
            <a:endParaRPr lang="fr-FR" altLang="zh-CN" baseline="0" dirty="0" smtClean="0"/>
          </a:p>
          <a:p>
            <a:pPr marL="628650" lvl="1" indent="-171450">
              <a:buFont typeface="Arial" pitchFamily="34" charset="0"/>
              <a:buChar char="•"/>
            </a:pPr>
            <a:endParaRPr lang="fr-FR" altLang="zh-CN" baseline="0" dirty="0" smtClean="0"/>
          </a:p>
          <a:p>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33</a:t>
            </a:fld>
            <a:endParaRPr lang="zh-CN" altLang="en-US"/>
          </a:p>
        </p:txBody>
      </p:sp>
    </p:spTree>
    <p:extLst>
      <p:ext uri="{BB962C8B-B14F-4D97-AF65-F5344CB8AC3E}">
        <p14:creationId xmlns:p14="http://schemas.microsoft.com/office/powerpoint/2010/main" val="12934000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99460AC-B268-4F79-8D3F-5F3C36F3726E}" type="slidenum">
              <a:rPr lang="zh-CN" altLang="en-US" smtClean="0"/>
              <a:pPr/>
              <a:t>34</a:t>
            </a:fld>
            <a:endParaRPr lang="zh-CN" altLang="en-US"/>
          </a:p>
        </p:txBody>
      </p:sp>
    </p:spTree>
    <p:extLst>
      <p:ext uri="{BB962C8B-B14F-4D97-AF65-F5344CB8AC3E}">
        <p14:creationId xmlns:p14="http://schemas.microsoft.com/office/powerpoint/2010/main" val="420932953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标题幻灯片">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127"/>
          <p:cNvSpPr>
            <a:spLocks noChangeArrowheads="1"/>
          </p:cNvSpPr>
          <p:nvPr/>
        </p:nvSpPr>
        <p:spPr bwMode="gray">
          <a:xfrm>
            <a:off x="0" y="0"/>
            <a:ext cx="9144000" cy="1828800"/>
          </a:xfrm>
          <a:prstGeom prst="rect">
            <a:avLst/>
          </a:prstGeom>
          <a:gradFill rotWithShape="1">
            <a:gsLst>
              <a:gs pos="0">
                <a:schemeClr val="accent1"/>
              </a:gs>
              <a:gs pos="100000">
                <a:schemeClr val="accent1">
                  <a:gamma/>
                  <a:tint val="0"/>
                  <a:invGamma/>
                  <a:alpha val="0"/>
                </a:schemeClr>
              </a:gs>
            </a:gsLst>
            <a:lin ang="5400000" scaled="1"/>
          </a:gradFill>
          <a:ln>
            <a:noFill/>
          </a:ln>
          <a:effectLst/>
          <a:extLst/>
        </p:spPr>
        <p:txBody>
          <a:bodyPr wrap="none" anchor="ctr"/>
          <a:lstStyle/>
          <a:p>
            <a:pPr>
              <a:defRPr/>
            </a:pPr>
            <a:endParaRPr lang="zh-CN" altLang="en-US">
              <a:ea typeface="+mn-ea"/>
            </a:endParaRPr>
          </a:p>
        </p:txBody>
      </p:sp>
      <p:grpSp>
        <p:nvGrpSpPr>
          <p:cNvPr id="5" name="Group 15"/>
          <p:cNvGrpSpPr>
            <a:grpSpLocks/>
          </p:cNvGrpSpPr>
          <p:nvPr/>
        </p:nvGrpSpPr>
        <p:grpSpPr bwMode="auto">
          <a:xfrm>
            <a:off x="152400" y="381000"/>
            <a:ext cx="6838950" cy="3365500"/>
            <a:chOff x="664" y="1951"/>
            <a:chExt cx="4308" cy="2120"/>
          </a:xfrm>
        </p:grpSpPr>
        <p:sp>
          <p:nvSpPr>
            <p:cNvPr id="6" name="Freeform 16"/>
            <p:cNvSpPr>
              <a:spLocks/>
            </p:cNvSpPr>
            <p:nvPr/>
          </p:nvSpPr>
          <p:spPr bwMode="invGray">
            <a:xfrm>
              <a:off x="743" y="2045"/>
              <a:ext cx="1267" cy="1938"/>
            </a:xfrm>
            <a:custGeom>
              <a:avLst/>
              <a:gdLst>
                <a:gd name="T0" fmla="*/ 116 w 1692"/>
                <a:gd name="T1" fmla="*/ 258 h 2586"/>
                <a:gd name="T2" fmla="*/ 320 w 1692"/>
                <a:gd name="T3" fmla="*/ 210 h 2586"/>
                <a:gd name="T4" fmla="*/ 434 w 1692"/>
                <a:gd name="T5" fmla="*/ 240 h 2586"/>
                <a:gd name="T6" fmla="*/ 416 w 1692"/>
                <a:gd name="T7" fmla="*/ 444 h 2586"/>
                <a:gd name="T8" fmla="*/ 272 w 1692"/>
                <a:gd name="T9" fmla="*/ 582 h 2586"/>
                <a:gd name="T10" fmla="*/ 218 w 1692"/>
                <a:gd name="T11" fmla="*/ 714 h 2586"/>
                <a:gd name="T12" fmla="*/ 284 w 1692"/>
                <a:gd name="T13" fmla="*/ 964 h 2586"/>
                <a:gd name="T14" fmla="*/ 316 w 1692"/>
                <a:gd name="T15" fmla="*/ 960 h 2586"/>
                <a:gd name="T16" fmla="*/ 328 w 1692"/>
                <a:gd name="T17" fmla="*/ 906 h 2586"/>
                <a:gd name="T18" fmla="*/ 478 w 1692"/>
                <a:gd name="T19" fmla="*/ 1154 h 2586"/>
                <a:gd name="T20" fmla="*/ 650 w 1692"/>
                <a:gd name="T21" fmla="*/ 1200 h 2586"/>
                <a:gd name="T22" fmla="*/ 794 w 1692"/>
                <a:gd name="T23" fmla="*/ 1350 h 2586"/>
                <a:gd name="T24" fmla="*/ 854 w 1692"/>
                <a:gd name="T25" fmla="*/ 1422 h 2586"/>
                <a:gd name="T26" fmla="*/ 770 w 1692"/>
                <a:gd name="T27" fmla="*/ 1608 h 2586"/>
                <a:gd name="T28" fmla="*/ 916 w 1692"/>
                <a:gd name="T29" fmla="*/ 1782 h 2586"/>
                <a:gd name="T30" fmla="*/ 1034 w 1692"/>
                <a:gd name="T31" fmla="*/ 2022 h 2586"/>
                <a:gd name="T32" fmla="*/ 1094 w 1692"/>
                <a:gd name="T33" fmla="*/ 2310 h 2586"/>
                <a:gd name="T34" fmla="*/ 1194 w 1692"/>
                <a:gd name="T35" fmla="*/ 2540 h 2586"/>
                <a:gd name="T36" fmla="*/ 1280 w 1692"/>
                <a:gd name="T37" fmla="*/ 2520 h 2586"/>
                <a:gd name="T38" fmla="*/ 1244 w 1692"/>
                <a:gd name="T39" fmla="*/ 2394 h 2586"/>
                <a:gd name="T40" fmla="*/ 1288 w 1692"/>
                <a:gd name="T41" fmla="*/ 2306 h 2586"/>
                <a:gd name="T42" fmla="*/ 1368 w 1692"/>
                <a:gd name="T43" fmla="*/ 2228 h 2586"/>
                <a:gd name="T44" fmla="*/ 1448 w 1692"/>
                <a:gd name="T45" fmla="*/ 2076 h 2586"/>
                <a:gd name="T46" fmla="*/ 1568 w 1692"/>
                <a:gd name="T47" fmla="*/ 1950 h 2586"/>
                <a:gd name="T48" fmla="*/ 1622 w 1692"/>
                <a:gd name="T49" fmla="*/ 1746 h 2586"/>
                <a:gd name="T50" fmla="*/ 1552 w 1692"/>
                <a:gd name="T51" fmla="*/ 1538 h 2586"/>
                <a:gd name="T52" fmla="*/ 1376 w 1692"/>
                <a:gd name="T53" fmla="*/ 1410 h 2586"/>
                <a:gd name="T54" fmla="*/ 1104 w 1692"/>
                <a:gd name="T55" fmla="*/ 1280 h 2586"/>
                <a:gd name="T56" fmla="*/ 974 w 1692"/>
                <a:gd name="T57" fmla="*/ 1260 h 2586"/>
                <a:gd name="T58" fmla="*/ 904 w 1692"/>
                <a:gd name="T59" fmla="*/ 1268 h 2586"/>
                <a:gd name="T60" fmla="*/ 794 w 1692"/>
                <a:gd name="T61" fmla="*/ 1308 h 2586"/>
                <a:gd name="T62" fmla="*/ 758 w 1692"/>
                <a:gd name="T63" fmla="*/ 1174 h 2586"/>
                <a:gd name="T64" fmla="*/ 736 w 1692"/>
                <a:gd name="T65" fmla="*/ 1062 h 2586"/>
                <a:gd name="T66" fmla="*/ 632 w 1692"/>
                <a:gd name="T67" fmla="*/ 1104 h 2586"/>
                <a:gd name="T68" fmla="*/ 568 w 1692"/>
                <a:gd name="T69" fmla="*/ 950 h 2586"/>
                <a:gd name="T70" fmla="*/ 740 w 1692"/>
                <a:gd name="T71" fmla="*/ 912 h 2586"/>
                <a:gd name="T72" fmla="*/ 842 w 1692"/>
                <a:gd name="T73" fmla="*/ 906 h 2586"/>
                <a:gd name="T74" fmla="*/ 896 w 1692"/>
                <a:gd name="T75" fmla="*/ 900 h 2586"/>
                <a:gd name="T76" fmla="*/ 1058 w 1692"/>
                <a:gd name="T77" fmla="*/ 750 h 2586"/>
                <a:gd name="T78" fmla="*/ 1184 w 1692"/>
                <a:gd name="T79" fmla="*/ 678 h 2586"/>
                <a:gd name="T80" fmla="*/ 1278 w 1692"/>
                <a:gd name="T81" fmla="*/ 636 h 2586"/>
                <a:gd name="T82" fmla="*/ 1340 w 1692"/>
                <a:gd name="T83" fmla="*/ 538 h 2586"/>
                <a:gd name="T84" fmla="*/ 1288 w 1692"/>
                <a:gd name="T85" fmla="*/ 512 h 2586"/>
                <a:gd name="T86" fmla="*/ 1526 w 1692"/>
                <a:gd name="T87" fmla="*/ 456 h 2586"/>
                <a:gd name="T88" fmla="*/ 1406 w 1692"/>
                <a:gd name="T89" fmla="*/ 342 h 2586"/>
                <a:gd name="T90" fmla="*/ 1328 w 1692"/>
                <a:gd name="T91" fmla="*/ 264 h 2586"/>
                <a:gd name="T92" fmla="*/ 1222 w 1692"/>
                <a:gd name="T93" fmla="*/ 364 h 2586"/>
                <a:gd name="T94" fmla="*/ 1110 w 1692"/>
                <a:gd name="T95" fmla="*/ 444 h 2586"/>
                <a:gd name="T96" fmla="*/ 1022 w 1692"/>
                <a:gd name="T97" fmla="*/ 304 h 2586"/>
                <a:gd name="T98" fmla="*/ 1212 w 1692"/>
                <a:gd name="T99" fmla="*/ 240 h 2586"/>
                <a:gd name="T100" fmla="*/ 1266 w 1692"/>
                <a:gd name="T101" fmla="*/ 198 h 2586"/>
                <a:gd name="T102" fmla="*/ 1328 w 1692"/>
                <a:gd name="T103" fmla="*/ 172 h 2586"/>
                <a:gd name="T104" fmla="*/ 1286 w 1692"/>
                <a:gd name="T105" fmla="*/ 144 h 2586"/>
                <a:gd name="T106" fmla="*/ 1262 w 1692"/>
                <a:gd name="T107" fmla="*/ 120 h 2586"/>
                <a:gd name="T108" fmla="*/ 1202 w 1692"/>
                <a:gd name="T109" fmla="*/ 102 h 2586"/>
                <a:gd name="T110" fmla="*/ 1106 w 1692"/>
                <a:gd name="T111" fmla="*/ 136 h 2586"/>
                <a:gd name="T112" fmla="*/ 950 w 1692"/>
                <a:gd name="T113" fmla="*/ 120 h 2586"/>
                <a:gd name="T114" fmla="*/ 550 w 1692"/>
                <a:gd name="T115" fmla="*/ 0 h 2586"/>
                <a:gd name="T116" fmla="*/ 344 w 1692"/>
                <a:gd name="T117" fmla="*/ 32 h 2586"/>
                <a:gd name="T118" fmla="*/ 290 w 1692"/>
                <a:gd name="T119" fmla="*/ 102 h 2586"/>
                <a:gd name="T120" fmla="*/ 128 w 1692"/>
                <a:gd name="T121" fmla="*/ 174 h 2586"/>
                <a:gd name="T122" fmla="*/ 128 w 1692"/>
                <a:gd name="T123" fmla="*/ 216 h 2586"/>
                <a:gd name="T124" fmla="*/ 2 w 1692"/>
                <a:gd name="T125" fmla="*/ 252 h 2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92" h="2586">
                  <a:moveTo>
                    <a:pt x="2" y="252"/>
                  </a:moveTo>
                  <a:lnTo>
                    <a:pt x="68" y="264"/>
                  </a:lnTo>
                  <a:lnTo>
                    <a:pt x="116" y="258"/>
                  </a:lnTo>
                  <a:lnTo>
                    <a:pt x="188" y="216"/>
                  </a:lnTo>
                  <a:lnTo>
                    <a:pt x="236" y="210"/>
                  </a:lnTo>
                  <a:lnTo>
                    <a:pt x="320" y="210"/>
                  </a:lnTo>
                  <a:lnTo>
                    <a:pt x="368" y="216"/>
                  </a:lnTo>
                  <a:lnTo>
                    <a:pt x="398" y="246"/>
                  </a:lnTo>
                  <a:lnTo>
                    <a:pt x="434" y="240"/>
                  </a:lnTo>
                  <a:lnTo>
                    <a:pt x="422" y="294"/>
                  </a:lnTo>
                  <a:lnTo>
                    <a:pt x="404" y="354"/>
                  </a:lnTo>
                  <a:lnTo>
                    <a:pt x="416" y="444"/>
                  </a:lnTo>
                  <a:lnTo>
                    <a:pt x="408" y="480"/>
                  </a:lnTo>
                  <a:lnTo>
                    <a:pt x="380" y="474"/>
                  </a:lnTo>
                  <a:lnTo>
                    <a:pt x="272" y="582"/>
                  </a:lnTo>
                  <a:lnTo>
                    <a:pt x="236" y="628"/>
                  </a:lnTo>
                  <a:lnTo>
                    <a:pt x="242" y="672"/>
                  </a:lnTo>
                  <a:lnTo>
                    <a:pt x="218" y="714"/>
                  </a:lnTo>
                  <a:lnTo>
                    <a:pt x="268" y="774"/>
                  </a:lnTo>
                  <a:lnTo>
                    <a:pt x="262" y="844"/>
                  </a:lnTo>
                  <a:lnTo>
                    <a:pt x="284" y="964"/>
                  </a:lnTo>
                  <a:lnTo>
                    <a:pt x="320" y="1010"/>
                  </a:lnTo>
                  <a:lnTo>
                    <a:pt x="324" y="970"/>
                  </a:lnTo>
                  <a:lnTo>
                    <a:pt x="316" y="960"/>
                  </a:lnTo>
                  <a:lnTo>
                    <a:pt x="302" y="834"/>
                  </a:lnTo>
                  <a:lnTo>
                    <a:pt x="326" y="830"/>
                  </a:lnTo>
                  <a:lnTo>
                    <a:pt x="328" y="906"/>
                  </a:lnTo>
                  <a:lnTo>
                    <a:pt x="380" y="996"/>
                  </a:lnTo>
                  <a:lnTo>
                    <a:pt x="368" y="1074"/>
                  </a:lnTo>
                  <a:lnTo>
                    <a:pt x="478" y="1154"/>
                  </a:lnTo>
                  <a:lnTo>
                    <a:pt x="564" y="1164"/>
                  </a:lnTo>
                  <a:lnTo>
                    <a:pt x="612" y="1208"/>
                  </a:lnTo>
                  <a:lnTo>
                    <a:pt x="650" y="1200"/>
                  </a:lnTo>
                  <a:lnTo>
                    <a:pt x="680" y="1224"/>
                  </a:lnTo>
                  <a:lnTo>
                    <a:pt x="698" y="1272"/>
                  </a:lnTo>
                  <a:lnTo>
                    <a:pt x="794" y="1350"/>
                  </a:lnTo>
                  <a:lnTo>
                    <a:pt x="842" y="1308"/>
                  </a:lnTo>
                  <a:lnTo>
                    <a:pt x="848" y="1350"/>
                  </a:lnTo>
                  <a:lnTo>
                    <a:pt x="854" y="1422"/>
                  </a:lnTo>
                  <a:lnTo>
                    <a:pt x="786" y="1490"/>
                  </a:lnTo>
                  <a:lnTo>
                    <a:pt x="788" y="1542"/>
                  </a:lnTo>
                  <a:lnTo>
                    <a:pt x="770" y="1608"/>
                  </a:lnTo>
                  <a:lnTo>
                    <a:pt x="802" y="1634"/>
                  </a:lnTo>
                  <a:lnTo>
                    <a:pt x="848" y="1668"/>
                  </a:lnTo>
                  <a:lnTo>
                    <a:pt x="916" y="1782"/>
                  </a:lnTo>
                  <a:lnTo>
                    <a:pt x="956" y="1800"/>
                  </a:lnTo>
                  <a:lnTo>
                    <a:pt x="1010" y="1848"/>
                  </a:lnTo>
                  <a:lnTo>
                    <a:pt x="1034" y="2022"/>
                  </a:lnTo>
                  <a:lnTo>
                    <a:pt x="1058" y="2178"/>
                  </a:lnTo>
                  <a:lnTo>
                    <a:pt x="1046" y="2244"/>
                  </a:lnTo>
                  <a:lnTo>
                    <a:pt x="1094" y="2310"/>
                  </a:lnTo>
                  <a:lnTo>
                    <a:pt x="1118" y="2364"/>
                  </a:lnTo>
                  <a:lnTo>
                    <a:pt x="1138" y="2458"/>
                  </a:lnTo>
                  <a:lnTo>
                    <a:pt x="1194" y="2540"/>
                  </a:lnTo>
                  <a:lnTo>
                    <a:pt x="1286" y="2586"/>
                  </a:lnTo>
                  <a:lnTo>
                    <a:pt x="1382" y="2574"/>
                  </a:lnTo>
                  <a:lnTo>
                    <a:pt x="1280" y="2520"/>
                  </a:lnTo>
                  <a:lnTo>
                    <a:pt x="1266" y="2472"/>
                  </a:lnTo>
                  <a:lnTo>
                    <a:pt x="1288" y="2428"/>
                  </a:lnTo>
                  <a:lnTo>
                    <a:pt x="1244" y="2394"/>
                  </a:lnTo>
                  <a:lnTo>
                    <a:pt x="1284" y="2334"/>
                  </a:lnTo>
                  <a:lnTo>
                    <a:pt x="1244" y="2300"/>
                  </a:lnTo>
                  <a:lnTo>
                    <a:pt x="1288" y="2306"/>
                  </a:lnTo>
                  <a:lnTo>
                    <a:pt x="1286" y="2244"/>
                  </a:lnTo>
                  <a:lnTo>
                    <a:pt x="1330" y="2268"/>
                  </a:lnTo>
                  <a:lnTo>
                    <a:pt x="1368" y="2228"/>
                  </a:lnTo>
                  <a:lnTo>
                    <a:pt x="1334" y="2160"/>
                  </a:lnTo>
                  <a:lnTo>
                    <a:pt x="1382" y="2184"/>
                  </a:lnTo>
                  <a:lnTo>
                    <a:pt x="1448" y="2076"/>
                  </a:lnTo>
                  <a:lnTo>
                    <a:pt x="1468" y="2052"/>
                  </a:lnTo>
                  <a:lnTo>
                    <a:pt x="1476" y="1982"/>
                  </a:lnTo>
                  <a:lnTo>
                    <a:pt x="1568" y="1950"/>
                  </a:lnTo>
                  <a:lnTo>
                    <a:pt x="1612" y="1880"/>
                  </a:lnTo>
                  <a:lnTo>
                    <a:pt x="1628" y="1830"/>
                  </a:lnTo>
                  <a:lnTo>
                    <a:pt x="1622" y="1746"/>
                  </a:lnTo>
                  <a:lnTo>
                    <a:pt x="1692" y="1644"/>
                  </a:lnTo>
                  <a:lnTo>
                    <a:pt x="1652" y="1578"/>
                  </a:lnTo>
                  <a:lnTo>
                    <a:pt x="1552" y="1538"/>
                  </a:lnTo>
                  <a:lnTo>
                    <a:pt x="1448" y="1500"/>
                  </a:lnTo>
                  <a:lnTo>
                    <a:pt x="1376" y="1494"/>
                  </a:lnTo>
                  <a:lnTo>
                    <a:pt x="1376" y="1410"/>
                  </a:lnTo>
                  <a:lnTo>
                    <a:pt x="1262" y="1356"/>
                  </a:lnTo>
                  <a:lnTo>
                    <a:pt x="1166" y="1272"/>
                  </a:lnTo>
                  <a:lnTo>
                    <a:pt x="1104" y="1280"/>
                  </a:lnTo>
                  <a:lnTo>
                    <a:pt x="1048" y="1276"/>
                  </a:lnTo>
                  <a:lnTo>
                    <a:pt x="1020" y="1244"/>
                  </a:lnTo>
                  <a:lnTo>
                    <a:pt x="974" y="1260"/>
                  </a:lnTo>
                  <a:lnTo>
                    <a:pt x="984" y="1238"/>
                  </a:lnTo>
                  <a:lnTo>
                    <a:pt x="934" y="1268"/>
                  </a:lnTo>
                  <a:lnTo>
                    <a:pt x="904" y="1268"/>
                  </a:lnTo>
                  <a:lnTo>
                    <a:pt x="872" y="1314"/>
                  </a:lnTo>
                  <a:lnTo>
                    <a:pt x="836" y="1272"/>
                  </a:lnTo>
                  <a:lnTo>
                    <a:pt x="794" y="1308"/>
                  </a:lnTo>
                  <a:lnTo>
                    <a:pt x="748" y="1278"/>
                  </a:lnTo>
                  <a:lnTo>
                    <a:pt x="758" y="1242"/>
                  </a:lnTo>
                  <a:lnTo>
                    <a:pt x="758" y="1174"/>
                  </a:lnTo>
                  <a:lnTo>
                    <a:pt x="698" y="1176"/>
                  </a:lnTo>
                  <a:lnTo>
                    <a:pt x="668" y="1140"/>
                  </a:lnTo>
                  <a:lnTo>
                    <a:pt x="736" y="1062"/>
                  </a:lnTo>
                  <a:lnTo>
                    <a:pt x="712" y="1050"/>
                  </a:lnTo>
                  <a:lnTo>
                    <a:pt x="658" y="1062"/>
                  </a:lnTo>
                  <a:lnTo>
                    <a:pt x="632" y="1104"/>
                  </a:lnTo>
                  <a:lnTo>
                    <a:pt x="596" y="1110"/>
                  </a:lnTo>
                  <a:lnTo>
                    <a:pt x="538" y="1066"/>
                  </a:lnTo>
                  <a:lnTo>
                    <a:pt x="568" y="950"/>
                  </a:lnTo>
                  <a:lnTo>
                    <a:pt x="632" y="894"/>
                  </a:lnTo>
                  <a:lnTo>
                    <a:pt x="686" y="894"/>
                  </a:lnTo>
                  <a:lnTo>
                    <a:pt x="740" y="912"/>
                  </a:lnTo>
                  <a:lnTo>
                    <a:pt x="736" y="900"/>
                  </a:lnTo>
                  <a:lnTo>
                    <a:pt x="766" y="868"/>
                  </a:lnTo>
                  <a:lnTo>
                    <a:pt x="842" y="906"/>
                  </a:lnTo>
                  <a:lnTo>
                    <a:pt x="848" y="966"/>
                  </a:lnTo>
                  <a:lnTo>
                    <a:pt x="884" y="984"/>
                  </a:lnTo>
                  <a:lnTo>
                    <a:pt x="896" y="900"/>
                  </a:lnTo>
                  <a:lnTo>
                    <a:pt x="878" y="858"/>
                  </a:lnTo>
                  <a:lnTo>
                    <a:pt x="998" y="806"/>
                  </a:lnTo>
                  <a:lnTo>
                    <a:pt x="1058" y="750"/>
                  </a:lnTo>
                  <a:lnTo>
                    <a:pt x="1100" y="696"/>
                  </a:lnTo>
                  <a:lnTo>
                    <a:pt x="1130" y="672"/>
                  </a:lnTo>
                  <a:lnTo>
                    <a:pt x="1184" y="678"/>
                  </a:lnTo>
                  <a:lnTo>
                    <a:pt x="1190" y="636"/>
                  </a:lnTo>
                  <a:lnTo>
                    <a:pt x="1280" y="588"/>
                  </a:lnTo>
                  <a:lnTo>
                    <a:pt x="1278" y="636"/>
                  </a:lnTo>
                  <a:lnTo>
                    <a:pt x="1360" y="602"/>
                  </a:lnTo>
                  <a:lnTo>
                    <a:pt x="1322" y="570"/>
                  </a:lnTo>
                  <a:lnTo>
                    <a:pt x="1340" y="538"/>
                  </a:lnTo>
                  <a:lnTo>
                    <a:pt x="1320" y="522"/>
                  </a:lnTo>
                  <a:lnTo>
                    <a:pt x="1286" y="546"/>
                  </a:lnTo>
                  <a:lnTo>
                    <a:pt x="1288" y="512"/>
                  </a:lnTo>
                  <a:lnTo>
                    <a:pt x="1400" y="504"/>
                  </a:lnTo>
                  <a:lnTo>
                    <a:pt x="1490" y="480"/>
                  </a:lnTo>
                  <a:lnTo>
                    <a:pt x="1526" y="456"/>
                  </a:lnTo>
                  <a:lnTo>
                    <a:pt x="1484" y="394"/>
                  </a:lnTo>
                  <a:cubicBezTo>
                    <a:pt x="1474" y="370"/>
                    <a:pt x="1479" y="319"/>
                    <a:pt x="1466" y="310"/>
                  </a:cubicBezTo>
                  <a:cubicBezTo>
                    <a:pt x="1456" y="300"/>
                    <a:pt x="1423" y="343"/>
                    <a:pt x="1406" y="342"/>
                  </a:cubicBezTo>
                  <a:lnTo>
                    <a:pt x="1376" y="312"/>
                  </a:lnTo>
                  <a:lnTo>
                    <a:pt x="1376" y="270"/>
                  </a:lnTo>
                  <a:lnTo>
                    <a:pt x="1328" y="264"/>
                  </a:lnTo>
                  <a:lnTo>
                    <a:pt x="1312" y="252"/>
                  </a:lnTo>
                  <a:lnTo>
                    <a:pt x="1256" y="314"/>
                  </a:lnTo>
                  <a:lnTo>
                    <a:pt x="1222" y="364"/>
                  </a:lnTo>
                  <a:lnTo>
                    <a:pt x="1172" y="402"/>
                  </a:lnTo>
                  <a:lnTo>
                    <a:pt x="1136" y="474"/>
                  </a:lnTo>
                  <a:lnTo>
                    <a:pt x="1110" y="444"/>
                  </a:lnTo>
                  <a:lnTo>
                    <a:pt x="1128" y="394"/>
                  </a:lnTo>
                  <a:lnTo>
                    <a:pt x="1038" y="334"/>
                  </a:lnTo>
                  <a:lnTo>
                    <a:pt x="1022" y="304"/>
                  </a:lnTo>
                  <a:lnTo>
                    <a:pt x="1122" y="226"/>
                  </a:lnTo>
                  <a:lnTo>
                    <a:pt x="1184" y="222"/>
                  </a:lnTo>
                  <a:lnTo>
                    <a:pt x="1212" y="240"/>
                  </a:lnTo>
                  <a:lnTo>
                    <a:pt x="1248" y="220"/>
                  </a:lnTo>
                  <a:lnTo>
                    <a:pt x="1300" y="220"/>
                  </a:lnTo>
                  <a:lnTo>
                    <a:pt x="1266" y="198"/>
                  </a:lnTo>
                  <a:lnTo>
                    <a:pt x="1208" y="196"/>
                  </a:lnTo>
                  <a:lnTo>
                    <a:pt x="1250" y="174"/>
                  </a:lnTo>
                  <a:lnTo>
                    <a:pt x="1328" y="172"/>
                  </a:lnTo>
                  <a:lnTo>
                    <a:pt x="1364" y="132"/>
                  </a:lnTo>
                  <a:cubicBezTo>
                    <a:pt x="1346" y="124"/>
                    <a:pt x="1343" y="119"/>
                    <a:pt x="1324" y="122"/>
                  </a:cubicBezTo>
                  <a:cubicBezTo>
                    <a:pt x="1310" y="124"/>
                    <a:pt x="1294" y="132"/>
                    <a:pt x="1286" y="144"/>
                  </a:cubicBezTo>
                  <a:cubicBezTo>
                    <a:pt x="1282" y="149"/>
                    <a:pt x="1274" y="148"/>
                    <a:pt x="1268" y="150"/>
                  </a:cubicBezTo>
                  <a:cubicBezTo>
                    <a:pt x="1266" y="144"/>
                    <a:pt x="1259" y="138"/>
                    <a:pt x="1262" y="132"/>
                  </a:cubicBezTo>
                  <a:cubicBezTo>
                    <a:pt x="1269" y="118"/>
                    <a:pt x="1303" y="134"/>
                    <a:pt x="1262" y="120"/>
                  </a:cubicBezTo>
                  <a:cubicBezTo>
                    <a:pt x="1221" y="134"/>
                    <a:pt x="1252" y="105"/>
                    <a:pt x="1262" y="90"/>
                  </a:cubicBezTo>
                  <a:cubicBezTo>
                    <a:pt x="1260" y="84"/>
                    <a:pt x="1262" y="75"/>
                    <a:pt x="1256" y="72"/>
                  </a:cubicBezTo>
                  <a:cubicBezTo>
                    <a:pt x="1238" y="63"/>
                    <a:pt x="1202" y="102"/>
                    <a:pt x="1202" y="102"/>
                  </a:cubicBezTo>
                  <a:cubicBezTo>
                    <a:pt x="1198" y="108"/>
                    <a:pt x="1186" y="140"/>
                    <a:pt x="1180" y="144"/>
                  </a:cubicBezTo>
                  <a:cubicBezTo>
                    <a:pt x="1169" y="151"/>
                    <a:pt x="1148" y="122"/>
                    <a:pt x="1148" y="122"/>
                  </a:cubicBezTo>
                  <a:cubicBezTo>
                    <a:pt x="1138" y="123"/>
                    <a:pt x="1121" y="137"/>
                    <a:pt x="1106" y="136"/>
                  </a:cubicBezTo>
                  <a:cubicBezTo>
                    <a:pt x="1091" y="135"/>
                    <a:pt x="1074" y="117"/>
                    <a:pt x="1056" y="116"/>
                  </a:cubicBezTo>
                  <a:cubicBezTo>
                    <a:pt x="1038" y="115"/>
                    <a:pt x="1016" y="131"/>
                    <a:pt x="998" y="132"/>
                  </a:cubicBezTo>
                  <a:cubicBezTo>
                    <a:pt x="997" y="132"/>
                    <a:pt x="956" y="125"/>
                    <a:pt x="950" y="120"/>
                  </a:cubicBezTo>
                  <a:cubicBezTo>
                    <a:pt x="918" y="94"/>
                    <a:pt x="960" y="108"/>
                    <a:pt x="920" y="90"/>
                  </a:cubicBezTo>
                  <a:cubicBezTo>
                    <a:pt x="852" y="60"/>
                    <a:pt x="806" y="58"/>
                    <a:pt x="730" y="54"/>
                  </a:cubicBezTo>
                  <a:cubicBezTo>
                    <a:pt x="656" y="39"/>
                    <a:pt x="625" y="15"/>
                    <a:pt x="550" y="0"/>
                  </a:cubicBezTo>
                  <a:cubicBezTo>
                    <a:pt x="510" y="2"/>
                    <a:pt x="486" y="5"/>
                    <a:pt x="446" y="8"/>
                  </a:cubicBezTo>
                  <a:cubicBezTo>
                    <a:pt x="424" y="9"/>
                    <a:pt x="423" y="14"/>
                    <a:pt x="406" y="18"/>
                  </a:cubicBezTo>
                  <a:cubicBezTo>
                    <a:pt x="389" y="22"/>
                    <a:pt x="353" y="24"/>
                    <a:pt x="344" y="32"/>
                  </a:cubicBezTo>
                  <a:cubicBezTo>
                    <a:pt x="346" y="38"/>
                    <a:pt x="354" y="60"/>
                    <a:pt x="350" y="64"/>
                  </a:cubicBezTo>
                  <a:cubicBezTo>
                    <a:pt x="274" y="50"/>
                    <a:pt x="250" y="81"/>
                    <a:pt x="236" y="82"/>
                  </a:cubicBezTo>
                  <a:cubicBezTo>
                    <a:pt x="278" y="110"/>
                    <a:pt x="270" y="72"/>
                    <a:pt x="290" y="102"/>
                  </a:cubicBezTo>
                  <a:cubicBezTo>
                    <a:pt x="234" y="121"/>
                    <a:pt x="178" y="104"/>
                    <a:pt x="128" y="138"/>
                  </a:cubicBezTo>
                  <a:cubicBezTo>
                    <a:pt x="126" y="144"/>
                    <a:pt x="122" y="150"/>
                    <a:pt x="122" y="156"/>
                  </a:cubicBezTo>
                  <a:cubicBezTo>
                    <a:pt x="122" y="162"/>
                    <a:pt x="132" y="170"/>
                    <a:pt x="128" y="174"/>
                  </a:cubicBezTo>
                  <a:cubicBezTo>
                    <a:pt x="126" y="182"/>
                    <a:pt x="109" y="197"/>
                    <a:pt x="112" y="202"/>
                  </a:cubicBezTo>
                  <a:cubicBezTo>
                    <a:pt x="124" y="206"/>
                    <a:pt x="137" y="195"/>
                    <a:pt x="146" y="204"/>
                  </a:cubicBezTo>
                  <a:cubicBezTo>
                    <a:pt x="151" y="209"/>
                    <a:pt x="135" y="213"/>
                    <a:pt x="128" y="216"/>
                  </a:cubicBezTo>
                  <a:cubicBezTo>
                    <a:pt x="116" y="221"/>
                    <a:pt x="104" y="226"/>
                    <a:pt x="92" y="228"/>
                  </a:cubicBezTo>
                  <a:cubicBezTo>
                    <a:pt x="48" y="237"/>
                    <a:pt x="72" y="233"/>
                    <a:pt x="20" y="240"/>
                  </a:cubicBezTo>
                  <a:cubicBezTo>
                    <a:pt x="0" y="247"/>
                    <a:pt x="2" y="240"/>
                    <a:pt x="2" y="252"/>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7" name="Freeform 17"/>
            <p:cNvSpPr>
              <a:spLocks/>
            </p:cNvSpPr>
            <p:nvPr/>
          </p:nvSpPr>
          <p:spPr bwMode="invGray">
            <a:xfrm>
              <a:off x="703" y="2230"/>
              <a:ext cx="34" cy="28"/>
            </a:xfrm>
            <a:custGeom>
              <a:avLst/>
              <a:gdLst>
                <a:gd name="T0" fmla="*/ 16 w 46"/>
                <a:gd name="T1" fmla="*/ 4 h 38"/>
                <a:gd name="T2" fmla="*/ 0 w 46"/>
                <a:gd name="T3" fmla="*/ 22 h 38"/>
                <a:gd name="T4" fmla="*/ 22 w 46"/>
                <a:gd name="T5" fmla="*/ 38 h 38"/>
                <a:gd name="T6" fmla="*/ 46 w 46"/>
                <a:gd name="T7" fmla="*/ 26 h 38"/>
                <a:gd name="T8" fmla="*/ 30 w 46"/>
                <a:gd name="T9" fmla="*/ 0 h 38"/>
                <a:gd name="T10" fmla="*/ 16 w 46"/>
                <a:gd name="T11" fmla="*/ 4 h 38"/>
              </a:gdLst>
              <a:ahLst/>
              <a:cxnLst>
                <a:cxn ang="0">
                  <a:pos x="T0" y="T1"/>
                </a:cxn>
                <a:cxn ang="0">
                  <a:pos x="T2" y="T3"/>
                </a:cxn>
                <a:cxn ang="0">
                  <a:pos x="T4" y="T5"/>
                </a:cxn>
                <a:cxn ang="0">
                  <a:pos x="T6" y="T7"/>
                </a:cxn>
                <a:cxn ang="0">
                  <a:pos x="T8" y="T9"/>
                </a:cxn>
                <a:cxn ang="0">
                  <a:pos x="T10" y="T11"/>
                </a:cxn>
              </a:cxnLst>
              <a:rect l="0" t="0" r="r" b="b"/>
              <a:pathLst>
                <a:path w="46" h="38">
                  <a:moveTo>
                    <a:pt x="16" y="4"/>
                  </a:moveTo>
                  <a:lnTo>
                    <a:pt x="0" y="22"/>
                  </a:lnTo>
                  <a:lnTo>
                    <a:pt x="22" y="38"/>
                  </a:lnTo>
                  <a:lnTo>
                    <a:pt x="46" y="26"/>
                  </a:lnTo>
                  <a:lnTo>
                    <a:pt x="30" y="0"/>
                  </a:lnTo>
                  <a:lnTo>
                    <a:pt x="16" y="4"/>
                  </a:ln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8" name="Freeform 18"/>
            <p:cNvSpPr>
              <a:spLocks/>
            </p:cNvSpPr>
            <p:nvPr/>
          </p:nvSpPr>
          <p:spPr bwMode="invGray">
            <a:xfrm>
              <a:off x="1010" y="2353"/>
              <a:ext cx="39" cy="32"/>
            </a:xfrm>
            <a:custGeom>
              <a:avLst/>
              <a:gdLst>
                <a:gd name="T0" fmla="*/ 12 w 52"/>
                <a:gd name="T1" fmla="*/ 0 h 44"/>
                <a:gd name="T2" fmla="*/ 26 w 52"/>
                <a:gd name="T3" fmla="*/ 44 h 44"/>
                <a:gd name="T4" fmla="*/ 42 w 52"/>
                <a:gd name="T5" fmla="*/ 42 h 44"/>
                <a:gd name="T6" fmla="*/ 38 w 52"/>
                <a:gd name="T7" fmla="*/ 16 h 44"/>
                <a:gd name="T8" fmla="*/ 26 w 52"/>
                <a:gd name="T9" fmla="*/ 2 h 44"/>
                <a:gd name="T10" fmla="*/ 12 w 52"/>
                <a:gd name="T11" fmla="*/ 0 h 44"/>
              </a:gdLst>
              <a:ahLst/>
              <a:cxnLst>
                <a:cxn ang="0">
                  <a:pos x="T0" y="T1"/>
                </a:cxn>
                <a:cxn ang="0">
                  <a:pos x="T2" y="T3"/>
                </a:cxn>
                <a:cxn ang="0">
                  <a:pos x="T4" y="T5"/>
                </a:cxn>
                <a:cxn ang="0">
                  <a:pos x="T6" y="T7"/>
                </a:cxn>
                <a:cxn ang="0">
                  <a:pos x="T8" y="T9"/>
                </a:cxn>
                <a:cxn ang="0">
                  <a:pos x="T10" y="T11"/>
                </a:cxn>
              </a:cxnLst>
              <a:rect l="0" t="0" r="r" b="b"/>
              <a:pathLst>
                <a:path w="52" h="44">
                  <a:moveTo>
                    <a:pt x="12" y="0"/>
                  </a:moveTo>
                  <a:cubicBezTo>
                    <a:pt x="16" y="14"/>
                    <a:pt x="18" y="32"/>
                    <a:pt x="26" y="44"/>
                  </a:cubicBezTo>
                  <a:cubicBezTo>
                    <a:pt x="31" y="43"/>
                    <a:pt x="37" y="44"/>
                    <a:pt x="42" y="42"/>
                  </a:cubicBezTo>
                  <a:cubicBezTo>
                    <a:pt x="52" y="38"/>
                    <a:pt x="48" y="19"/>
                    <a:pt x="38" y="16"/>
                  </a:cubicBezTo>
                  <a:cubicBezTo>
                    <a:pt x="33" y="9"/>
                    <a:pt x="34" y="5"/>
                    <a:pt x="26" y="2"/>
                  </a:cubicBezTo>
                  <a:cubicBezTo>
                    <a:pt x="4" y="4"/>
                    <a:pt x="0" y="8"/>
                    <a:pt x="12"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9" name="Freeform 19"/>
            <p:cNvSpPr>
              <a:spLocks/>
            </p:cNvSpPr>
            <p:nvPr/>
          </p:nvSpPr>
          <p:spPr bwMode="invGray">
            <a:xfrm>
              <a:off x="1792" y="2409"/>
              <a:ext cx="98" cy="74"/>
            </a:xfrm>
            <a:custGeom>
              <a:avLst/>
              <a:gdLst>
                <a:gd name="T0" fmla="*/ 97 w 131"/>
                <a:gd name="T1" fmla="*/ 0 h 98"/>
                <a:gd name="T2" fmla="*/ 79 w 131"/>
                <a:gd name="T3" fmla="*/ 8 h 98"/>
                <a:gd name="T4" fmla="*/ 53 w 131"/>
                <a:gd name="T5" fmla="*/ 24 h 98"/>
                <a:gd name="T6" fmla="*/ 39 w 131"/>
                <a:gd name="T7" fmla="*/ 40 h 98"/>
                <a:gd name="T8" fmla="*/ 21 w 131"/>
                <a:gd name="T9" fmla="*/ 52 h 98"/>
                <a:gd name="T10" fmla="*/ 63 w 131"/>
                <a:gd name="T11" fmla="*/ 82 h 98"/>
                <a:gd name="T12" fmla="*/ 79 w 131"/>
                <a:gd name="T13" fmla="*/ 94 h 98"/>
                <a:gd name="T14" fmla="*/ 85 w 131"/>
                <a:gd name="T15" fmla="*/ 92 h 98"/>
                <a:gd name="T16" fmla="*/ 89 w 131"/>
                <a:gd name="T17" fmla="*/ 86 h 98"/>
                <a:gd name="T18" fmla="*/ 97 w 131"/>
                <a:gd name="T19" fmla="*/ 98 h 98"/>
                <a:gd name="T20" fmla="*/ 123 w 131"/>
                <a:gd name="T21" fmla="*/ 86 h 98"/>
                <a:gd name="T22" fmla="*/ 129 w 131"/>
                <a:gd name="T23" fmla="*/ 74 h 98"/>
                <a:gd name="T24" fmla="*/ 101 w 131"/>
                <a:gd name="T25" fmla="*/ 40 h 98"/>
                <a:gd name="T26" fmla="*/ 115 w 131"/>
                <a:gd name="T27" fmla="*/ 24 h 98"/>
                <a:gd name="T28" fmla="*/ 111 w 131"/>
                <a:gd name="T29" fmla="*/ 4 h 98"/>
                <a:gd name="T30" fmla="*/ 97 w 131"/>
                <a:gd name="T31"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98">
                  <a:moveTo>
                    <a:pt x="97" y="0"/>
                  </a:moveTo>
                  <a:cubicBezTo>
                    <a:pt x="83" y="5"/>
                    <a:pt x="89" y="2"/>
                    <a:pt x="79" y="8"/>
                  </a:cubicBezTo>
                  <a:cubicBezTo>
                    <a:pt x="76" y="18"/>
                    <a:pt x="62" y="18"/>
                    <a:pt x="53" y="24"/>
                  </a:cubicBezTo>
                  <a:cubicBezTo>
                    <a:pt x="49" y="29"/>
                    <a:pt x="44" y="36"/>
                    <a:pt x="39" y="40"/>
                  </a:cubicBezTo>
                  <a:cubicBezTo>
                    <a:pt x="34" y="45"/>
                    <a:pt x="21" y="52"/>
                    <a:pt x="21" y="52"/>
                  </a:cubicBezTo>
                  <a:cubicBezTo>
                    <a:pt x="0" y="84"/>
                    <a:pt x="41" y="75"/>
                    <a:pt x="63" y="82"/>
                  </a:cubicBezTo>
                  <a:cubicBezTo>
                    <a:pt x="68" y="89"/>
                    <a:pt x="71" y="91"/>
                    <a:pt x="79" y="94"/>
                  </a:cubicBezTo>
                  <a:cubicBezTo>
                    <a:pt x="81" y="93"/>
                    <a:pt x="83" y="93"/>
                    <a:pt x="85" y="92"/>
                  </a:cubicBezTo>
                  <a:cubicBezTo>
                    <a:pt x="87" y="90"/>
                    <a:pt x="87" y="85"/>
                    <a:pt x="89" y="86"/>
                  </a:cubicBezTo>
                  <a:cubicBezTo>
                    <a:pt x="93" y="88"/>
                    <a:pt x="97" y="98"/>
                    <a:pt x="97" y="98"/>
                  </a:cubicBezTo>
                  <a:cubicBezTo>
                    <a:pt x="112" y="95"/>
                    <a:pt x="111" y="90"/>
                    <a:pt x="123" y="86"/>
                  </a:cubicBezTo>
                  <a:cubicBezTo>
                    <a:pt x="124" y="82"/>
                    <a:pt x="128" y="78"/>
                    <a:pt x="129" y="74"/>
                  </a:cubicBezTo>
                  <a:cubicBezTo>
                    <a:pt x="131" y="61"/>
                    <a:pt x="108" y="47"/>
                    <a:pt x="101" y="40"/>
                  </a:cubicBezTo>
                  <a:cubicBezTo>
                    <a:pt x="103" y="33"/>
                    <a:pt x="115" y="24"/>
                    <a:pt x="115" y="24"/>
                  </a:cubicBezTo>
                  <a:cubicBezTo>
                    <a:pt x="121" y="15"/>
                    <a:pt x="124" y="8"/>
                    <a:pt x="111" y="4"/>
                  </a:cubicBezTo>
                  <a:cubicBezTo>
                    <a:pt x="101" y="7"/>
                    <a:pt x="97" y="13"/>
                    <a:pt x="97"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0" name="Freeform 20"/>
            <p:cNvSpPr>
              <a:spLocks/>
            </p:cNvSpPr>
            <p:nvPr/>
          </p:nvSpPr>
          <p:spPr bwMode="invGray">
            <a:xfrm>
              <a:off x="1318" y="2793"/>
              <a:ext cx="158" cy="84"/>
            </a:xfrm>
            <a:custGeom>
              <a:avLst/>
              <a:gdLst>
                <a:gd name="T0" fmla="*/ 47 w 212"/>
                <a:gd name="T1" fmla="*/ 12 h 112"/>
                <a:gd name="T2" fmla="*/ 17 w 212"/>
                <a:gd name="T3" fmla="*/ 12 h 112"/>
                <a:gd name="T4" fmla="*/ 5 w 212"/>
                <a:gd name="T5" fmla="*/ 16 h 112"/>
                <a:gd name="T6" fmla="*/ 25 w 212"/>
                <a:gd name="T7" fmla="*/ 52 h 112"/>
                <a:gd name="T8" fmla="*/ 51 w 212"/>
                <a:gd name="T9" fmla="*/ 44 h 112"/>
                <a:gd name="T10" fmla="*/ 93 w 212"/>
                <a:gd name="T11" fmla="*/ 54 h 112"/>
                <a:gd name="T12" fmla="*/ 111 w 212"/>
                <a:gd name="T13" fmla="*/ 60 h 112"/>
                <a:gd name="T14" fmla="*/ 133 w 212"/>
                <a:gd name="T15" fmla="*/ 88 h 112"/>
                <a:gd name="T16" fmla="*/ 141 w 212"/>
                <a:gd name="T17" fmla="*/ 112 h 112"/>
                <a:gd name="T18" fmla="*/ 157 w 212"/>
                <a:gd name="T19" fmla="*/ 100 h 112"/>
                <a:gd name="T20" fmla="*/ 169 w 212"/>
                <a:gd name="T21" fmla="*/ 96 h 112"/>
                <a:gd name="T22" fmla="*/ 187 w 212"/>
                <a:gd name="T23" fmla="*/ 102 h 112"/>
                <a:gd name="T24" fmla="*/ 195 w 212"/>
                <a:gd name="T25" fmla="*/ 80 h 112"/>
                <a:gd name="T26" fmla="*/ 153 w 212"/>
                <a:gd name="T27" fmla="*/ 54 h 112"/>
                <a:gd name="T28" fmla="*/ 105 w 212"/>
                <a:gd name="T29" fmla="*/ 20 h 112"/>
                <a:gd name="T30" fmla="*/ 53 w 212"/>
                <a:gd name="T31" fmla="*/ 26 h 112"/>
                <a:gd name="T32" fmla="*/ 47 w 212"/>
                <a:gd name="T33" fmla="*/ 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112">
                  <a:moveTo>
                    <a:pt x="47" y="12"/>
                  </a:moveTo>
                  <a:cubicBezTo>
                    <a:pt x="39" y="0"/>
                    <a:pt x="28" y="7"/>
                    <a:pt x="17" y="12"/>
                  </a:cubicBezTo>
                  <a:cubicBezTo>
                    <a:pt x="13" y="14"/>
                    <a:pt x="5" y="16"/>
                    <a:pt x="5" y="16"/>
                  </a:cubicBezTo>
                  <a:cubicBezTo>
                    <a:pt x="0" y="31"/>
                    <a:pt x="10" y="48"/>
                    <a:pt x="25" y="52"/>
                  </a:cubicBezTo>
                  <a:cubicBezTo>
                    <a:pt x="37" y="50"/>
                    <a:pt x="41" y="47"/>
                    <a:pt x="51" y="44"/>
                  </a:cubicBezTo>
                  <a:cubicBezTo>
                    <a:pt x="65" y="53"/>
                    <a:pt x="76" y="53"/>
                    <a:pt x="93" y="54"/>
                  </a:cubicBezTo>
                  <a:cubicBezTo>
                    <a:pt x="99" y="56"/>
                    <a:pt x="111" y="60"/>
                    <a:pt x="111" y="60"/>
                  </a:cubicBezTo>
                  <a:cubicBezTo>
                    <a:pt x="120" y="69"/>
                    <a:pt x="129" y="75"/>
                    <a:pt x="133" y="88"/>
                  </a:cubicBezTo>
                  <a:cubicBezTo>
                    <a:pt x="125" y="100"/>
                    <a:pt x="126" y="107"/>
                    <a:pt x="141" y="112"/>
                  </a:cubicBezTo>
                  <a:cubicBezTo>
                    <a:pt x="145" y="106"/>
                    <a:pt x="150" y="103"/>
                    <a:pt x="157" y="100"/>
                  </a:cubicBezTo>
                  <a:cubicBezTo>
                    <a:pt x="161" y="98"/>
                    <a:pt x="169" y="96"/>
                    <a:pt x="169" y="96"/>
                  </a:cubicBezTo>
                  <a:cubicBezTo>
                    <a:pt x="175" y="98"/>
                    <a:pt x="187" y="102"/>
                    <a:pt x="187" y="102"/>
                  </a:cubicBezTo>
                  <a:cubicBezTo>
                    <a:pt x="203" y="100"/>
                    <a:pt x="212" y="94"/>
                    <a:pt x="195" y="80"/>
                  </a:cubicBezTo>
                  <a:cubicBezTo>
                    <a:pt x="183" y="70"/>
                    <a:pt x="165" y="66"/>
                    <a:pt x="153" y="54"/>
                  </a:cubicBezTo>
                  <a:cubicBezTo>
                    <a:pt x="141" y="42"/>
                    <a:pt x="122" y="26"/>
                    <a:pt x="105" y="20"/>
                  </a:cubicBezTo>
                  <a:cubicBezTo>
                    <a:pt x="85" y="21"/>
                    <a:pt x="71" y="20"/>
                    <a:pt x="53" y="26"/>
                  </a:cubicBezTo>
                  <a:cubicBezTo>
                    <a:pt x="47" y="24"/>
                    <a:pt x="33" y="12"/>
                    <a:pt x="47" y="12"/>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1" name="Freeform 21"/>
            <p:cNvSpPr>
              <a:spLocks/>
            </p:cNvSpPr>
            <p:nvPr/>
          </p:nvSpPr>
          <p:spPr bwMode="invGray">
            <a:xfrm>
              <a:off x="1448" y="2857"/>
              <a:ext cx="99" cy="41"/>
            </a:xfrm>
            <a:custGeom>
              <a:avLst/>
              <a:gdLst>
                <a:gd name="T0" fmla="*/ 57 w 133"/>
                <a:gd name="T1" fmla="*/ 0 h 54"/>
                <a:gd name="T2" fmla="*/ 43 w 133"/>
                <a:gd name="T3" fmla="*/ 6 h 54"/>
                <a:gd name="T4" fmla="*/ 31 w 133"/>
                <a:gd name="T5" fmla="*/ 30 h 54"/>
                <a:gd name="T6" fmla="*/ 15 w 133"/>
                <a:gd name="T7" fmla="*/ 34 h 54"/>
                <a:gd name="T8" fmla="*/ 3 w 133"/>
                <a:gd name="T9" fmla="*/ 42 h 54"/>
                <a:gd name="T10" fmla="*/ 13 w 133"/>
                <a:gd name="T11" fmla="*/ 54 h 54"/>
                <a:gd name="T12" fmla="*/ 133 w 133"/>
                <a:gd name="T13" fmla="*/ 34 h 54"/>
                <a:gd name="T14" fmla="*/ 123 w 133"/>
                <a:gd name="T15" fmla="*/ 16 h 54"/>
                <a:gd name="T16" fmla="*/ 105 w 133"/>
                <a:gd name="T17" fmla="*/ 8 h 54"/>
                <a:gd name="T18" fmla="*/ 101 w 133"/>
                <a:gd name="T19" fmla="*/ 24 h 54"/>
                <a:gd name="T20" fmla="*/ 89 w 133"/>
                <a:gd name="T21" fmla="*/ 18 h 54"/>
                <a:gd name="T22" fmla="*/ 67 w 133"/>
                <a:gd name="T23" fmla="*/ 14 h 54"/>
                <a:gd name="T24" fmla="*/ 57 w 133"/>
                <a:gd name="T2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54">
                  <a:moveTo>
                    <a:pt x="57" y="0"/>
                  </a:moveTo>
                  <a:cubicBezTo>
                    <a:pt x="53" y="3"/>
                    <a:pt x="46" y="2"/>
                    <a:pt x="43" y="6"/>
                  </a:cubicBezTo>
                  <a:cubicBezTo>
                    <a:pt x="36" y="14"/>
                    <a:pt x="43" y="26"/>
                    <a:pt x="31" y="30"/>
                  </a:cubicBezTo>
                  <a:cubicBezTo>
                    <a:pt x="26" y="32"/>
                    <a:pt x="20" y="31"/>
                    <a:pt x="15" y="34"/>
                  </a:cubicBezTo>
                  <a:cubicBezTo>
                    <a:pt x="11" y="36"/>
                    <a:pt x="3" y="42"/>
                    <a:pt x="3" y="42"/>
                  </a:cubicBezTo>
                  <a:cubicBezTo>
                    <a:pt x="0" y="51"/>
                    <a:pt x="5" y="51"/>
                    <a:pt x="13" y="54"/>
                  </a:cubicBezTo>
                  <a:cubicBezTo>
                    <a:pt x="51" y="51"/>
                    <a:pt x="97" y="46"/>
                    <a:pt x="133" y="34"/>
                  </a:cubicBezTo>
                  <a:cubicBezTo>
                    <a:pt x="129" y="28"/>
                    <a:pt x="128" y="21"/>
                    <a:pt x="123" y="16"/>
                  </a:cubicBezTo>
                  <a:cubicBezTo>
                    <a:pt x="118" y="11"/>
                    <a:pt x="105" y="8"/>
                    <a:pt x="105" y="8"/>
                  </a:cubicBezTo>
                  <a:cubicBezTo>
                    <a:pt x="84" y="13"/>
                    <a:pt x="106" y="19"/>
                    <a:pt x="101" y="24"/>
                  </a:cubicBezTo>
                  <a:cubicBezTo>
                    <a:pt x="99" y="26"/>
                    <a:pt x="89" y="18"/>
                    <a:pt x="89" y="18"/>
                  </a:cubicBezTo>
                  <a:cubicBezTo>
                    <a:pt x="83" y="15"/>
                    <a:pt x="73" y="15"/>
                    <a:pt x="67" y="14"/>
                  </a:cubicBezTo>
                  <a:cubicBezTo>
                    <a:pt x="58" y="8"/>
                    <a:pt x="62" y="12"/>
                    <a:pt x="57"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2" name="Freeform 22"/>
            <p:cNvSpPr>
              <a:spLocks/>
            </p:cNvSpPr>
            <p:nvPr/>
          </p:nvSpPr>
          <p:spPr bwMode="invGray">
            <a:xfrm>
              <a:off x="1553" y="2883"/>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3" name="Freeform 23"/>
            <p:cNvSpPr>
              <a:spLocks/>
            </p:cNvSpPr>
            <p:nvPr/>
          </p:nvSpPr>
          <p:spPr bwMode="invGray">
            <a:xfrm>
              <a:off x="1609" y="2886"/>
              <a:ext cx="12" cy="25"/>
            </a:xfrm>
            <a:custGeom>
              <a:avLst/>
              <a:gdLst>
                <a:gd name="T0" fmla="*/ 14 w 16"/>
                <a:gd name="T1" fmla="*/ 0 h 34"/>
                <a:gd name="T2" fmla="*/ 0 w 16"/>
                <a:gd name="T3" fmla="*/ 14 h 34"/>
                <a:gd name="T4" fmla="*/ 16 w 16"/>
                <a:gd name="T5" fmla="*/ 34 h 34"/>
                <a:gd name="T6" fmla="*/ 12 w 16"/>
                <a:gd name="T7" fmla="*/ 18 h 34"/>
                <a:gd name="T8" fmla="*/ 16 w 16"/>
                <a:gd name="T9" fmla="*/ 6 h 34"/>
                <a:gd name="T10" fmla="*/ 14 w 16"/>
                <a:gd name="T11" fmla="*/ 0 h 34"/>
              </a:gdLst>
              <a:ahLst/>
              <a:cxnLst>
                <a:cxn ang="0">
                  <a:pos x="T0" y="T1"/>
                </a:cxn>
                <a:cxn ang="0">
                  <a:pos x="T2" y="T3"/>
                </a:cxn>
                <a:cxn ang="0">
                  <a:pos x="T4" y="T5"/>
                </a:cxn>
                <a:cxn ang="0">
                  <a:pos x="T6" y="T7"/>
                </a:cxn>
                <a:cxn ang="0">
                  <a:pos x="T8" y="T9"/>
                </a:cxn>
                <a:cxn ang="0">
                  <a:pos x="T10" y="T11"/>
                </a:cxn>
              </a:cxnLst>
              <a:rect l="0" t="0" r="r" b="b"/>
              <a:pathLst>
                <a:path w="16" h="34">
                  <a:moveTo>
                    <a:pt x="14" y="0"/>
                  </a:moveTo>
                  <a:cubicBezTo>
                    <a:pt x="5" y="3"/>
                    <a:pt x="2" y="4"/>
                    <a:pt x="0" y="14"/>
                  </a:cubicBezTo>
                  <a:cubicBezTo>
                    <a:pt x="3" y="26"/>
                    <a:pt x="4" y="30"/>
                    <a:pt x="16" y="34"/>
                  </a:cubicBezTo>
                  <a:cubicBezTo>
                    <a:pt x="15" y="29"/>
                    <a:pt x="11" y="23"/>
                    <a:pt x="12" y="18"/>
                  </a:cubicBezTo>
                  <a:cubicBezTo>
                    <a:pt x="12" y="14"/>
                    <a:pt x="16" y="6"/>
                    <a:pt x="16" y="6"/>
                  </a:cubicBezTo>
                  <a:cubicBezTo>
                    <a:pt x="9" y="1"/>
                    <a:pt x="8" y="3"/>
                    <a:pt x="14"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4" name="Freeform 24"/>
            <p:cNvSpPr>
              <a:spLocks/>
            </p:cNvSpPr>
            <p:nvPr/>
          </p:nvSpPr>
          <p:spPr bwMode="invGray">
            <a:xfrm>
              <a:off x="1426" y="2040"/>
              <a:ext cx="180" cy="88"/>
            </a:xfrm>
            <a:custGeom>
              <a:avLst/>
              <a:gdLst>
                <a:gd name="T0" fmla="*/ 64 w 240"/>
                <a:gd name="T1" fmla="*/ 1 h 117"/>
                <a:gd name="T2" fmla="*/ 24 w 240"/>
                <a:gd name="T3" fmla="*/ 31 h 117"/>
                <a:gd name="T4" fmla="*/ 6 w 240"/>
                <a:gd name="T5" fmla="*/ 37 h 117"/>
                <a:gd name="T6" fmla="*/ 0 w 240"/>
                <a:gd name="T7" fmla="*/ 39 h 117"/>
                <a:gd name="T8" fmla="*/ 26 w 240"/>
                <a:gd name="T9" fmla="*/ 59 h 117"/>
                <a:gd name="T10" fmla="*/ 38 w 240"/>
                <a:gd name="T11" fmla="*/ 63 h 117"/>
                <a:gd name="T12" fmla="*/ 68 w 240"/>
                <a:gd name="T13" fmla="*/ 47 h 117"/>
                <a:gd name="T14" fmla="*/ 80 w 240"/>
                <a:gd name="T15" fmla="*/ 43 h 117"/>
                <a:gd name="T16" fmla="*/ 82 w 240"/>
                <a:gd name="T17" fmla="*/ 55 h 117"/>
                <a:gd name="T18" fmla="*/ 64 w 240"/>
                <a:gd name="T19" fmla="*/ 61 h 117"/>
                <a:gd name="T20" fmla="*/ 72 w 240"/>
                <a:gd name="T21" fmla="*/ 73 h 117"/>
                <a:gd name="T22" fmla="*/ 40 w 240"/>
                <a:gd name="T23" fmla="*/ 87 h 117"/>
                <a:gd name="T24" fmla="*/ 70 w 240"/>
                <a:gd name="T25" fmla="*/ 109 h 117"/>
                <a:gd name="T26" fmla="*/ 82 w 240"/>
                <a:gd name="T27" fmla="*/ 113 h 117"/>
                <a:gd name="T28" fmla="*/ 118 w 240"/>
                <a:gd name="T29" fmla="*/ 103 h 117"/>
                <a:gd name="T30" fmla="*/ 150 w 240"/>
                <a:gd name="T31" fmla="*/ 105 h 117"/>
                <a:gd name="T32" fmla="*/ 168 w 240"/>
                <a:gd name="T33" fmla="*/ 117 h 117"/>
                <a:gd name="T34" fmla="*/ 204 w 240"/>
                <a:gd name="T35" fmla="*/ 109 h 117"/>
                <a:gd name="T36" fmla="*/ 224 w 240"/>
                <a:gd name="T37" fmla="*/ 103 h 117"/>
                <a:gd name="T38" fmla="*/ 222 w 240"/>
                <a:gd name="T39" fmla="*/ 77 h 117"/>
                <a:gd name="T40" fmla="*/ 234 w 240"/>
                <a:gd name="T41" fmla="*/ 69 h 117"/>
                <a:gd name="T42" fmla="*/ 238 w 240"/>
                <a:gd name="T43" fmla="*/ 47 h 117"/>
                <a:gd name="T44" fmla="*/ 210 w 240"/>
                <a:gd name="T45" fmla="*/ 57 h 117"/>
                <a:gd name="T46" fmla="*/ 200 w 240"/>
                <a:gd name="T47" fmla="*/ 43 h 117"/>
                <a:gd name="T48" fmla="*/ 172 w 240"/>
                <a:gd name="T49" fmla="*/ 45 h 117"/>
                <a:gd name="T50" fmla="*/ 134 w 240"/>
                <a:gd name="T51" fmla="*/ 9 h 117"/>
                <a:gd name="T52" fmla="*/ 94 w 240"/>
                <a:gd name="T53" fmla="*/ 11 h 117"/>
                <a:gd name="T54" fmla="*/ 82 w 240"/>
                <a:gd name="T55" fmla="*/ 1 h 117"/>
                <a:gd name="T56" fmla="*/ 64 w 240"/>
                <a:gd name="T57" fmla="*/ 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0" h="117">
                  <a:moveTo>
                    <a:pt x="64" y="1"/>
                  </a:moveTo>
                  <a:cubicBezTo>
                    <a:pt x="57" y="21"/>
                    <a:pt x="44" y="24"/>
                    <a:pt x="24" y="31"/>
                  </a:cubicBezTo>
                  <a:cubicBezTo>
                    <a:pt x="18" y="33"/>
                    <a:pt x="12" y="35"/>
                    <a:pt x="6" y="37"/>
                  </a:cubicBezTo>
                  <a:cubicBezTo>
                    <a:pt x="4" y="38"/>
                    <a:pt x="0" y="39"/>
                    <a:pt x="0" y="39"/>
                  </a:cubicBezTo>
                  <a:cubicBezTo>
                    <a:pt x="3" y="55"/>
                    <a:pt x="12" y="54"/>
                    <a:pt x="26" y="59"/>
                  </a:cubicBezTo>
                  <a:cubicBezTo>
                    <a:pt x="30" y="60"/>
                    <a:pt x="38" y="63"/>
                    <a:pt x="38" y="63"/>
                  </a:cubicBezTo>
                  <a:cubicBezTo>
                    <a:pt x="50" y="59"/>
                    <a:pt x="57" y="54"/>
                    <a:pt x="68" y="47"/>
                  </a:cubicBezTo>
                  <a:cubicBezTo>
                    <a:pt x="72" y="45"/>
                    <a:pt x="80" y="43"/>
                    <a:pt x="80" y="43"/>
                  </a:cubicBezTo>
                  <a:cubicBezTo>
                    <a:pt x="82" y="46"/>
                    <a:pt x="88" y="51"/>
                    <a:pt x="82" y="55"/>
                  </a:cubicBezTo>
                  <a:cubicBezTo>
                    <a:pt x="77" y="59"/>
                    <a:pt x="64" y="61"/>
                    <a:pt x="64" y="61"/>
                  </a:cubicBezTo>
                  <a:cubicBezTo>
                    <a:pt x="58" y="70"/>
                    <a:pt x="63" y="70"/>
                    <a:pt x="72" y="73"/>
                  </a:cubicBezTo>
                  <a:cubicBezTo>
                    <a:pt x="77" y="88"/>
                    <a:pt x="50" y="86"/>
                    <a:pt x="40" y="87"/>
                  </a:cubicBezTo>
                  <a:cubicBezTo>
                    <a:pt x="47" y="94"/>
                    <a:pt x="60" y="106"/>
                    <a:pt x="70" y="109"/>
                  </a:cubicBezTo>
                  <a:cubicBezTo>
                    <a:pt x="74" y="110"/>
                    <a:pt x="82" y="113"/>
                    <a:pt x="82" y="113"/>
                  </a:cubicBezTo>
                  <a:cubicBezTo>
                    <a:pt x="99" y="111"/>
                    <a:pt x="104" y="108"/>
                    <a:pt x="118" y="103"/>
                  </a:cubicBezTo>
                  <a:cubicBezTo>
                    <a:pt x="129" y="104"/>
                    <a:pt x="140" y="103"/>
                    <a:pt x="150" y="105"/>
                  </a:cubicBezTo>
                  <a:cubicBezTo>
                    <a:pt x="157" y="107"/>
                    <a:pt x="168" y="117"/>
                    <a:pt x="168" y="117"/>
                  </a:cubicBezTo>
                  <a:cubicBezTo>
                    <a:pt x="193" y="115"/>
                    <a:pt x="188" y="116"/>
                    <a:pt x="204" y="109"/>
                  </a:cubicBezTo>
                  <a:cubicBezTo>
                    <a:pt x="210" y="106"/>
                    <a:pt x="224" y="103"/>
                    <a:pt x="224" y="103"/>
                  </a:cubicBezTo>
                  <a:cubicBezTo>
                    <a:pt x="223" y="98"/>
                    <a:pt x="217" y="82"/>
                    <a:pt x="222" y="77"/>
                  </a:cubicBezTo>
                  <a:cubicBezTo>
                    <a:pt x="225" y="73"/>
                    <a:pt x="234" y="69"/>
                    <a:pt x="234" y="69"/>
                  </a:cubicBezTo>
                  <a:cubicBezTo>
                    <a:pt x="237" y="59"/>
                    <a:pt x="240" y="59"/>
                    <a:pt x="238" y="47"/>
                  </a:cubicBezTo>
                  <a:cubicBezTo>
                    <a:pt x="228" y="49"/>
                    <a:pt x="219" y="51"/>
                    <a:pt x="210" y="57"/>
                  </a:cubicBezTo>
                  <a:cubicBezTo>
                    <a:pt x="201" y="71"/>
                    <a:pt x="201" y="50"/>
                    <a:pt x="200" y="43"/>
                  </a:cubicBezTo>
                  <a:cubicBezTo>
                    <a:pt x="189" y="45"/>
                    <a:pt x="182" y="48"/>
                    <a:pt x="172" y="45"/>
                  </a:cubicBezTo>
                  <a:cubicBezTo>
                    <a:pt x="161" y="34"/>
                    <a:pt x="148" y="14"/>
                    <a:pt x="134" y="9"/>
                  </a:cubicBezTo>
                  <a:cubicBezTo>
                    <a:pt x="119" y="11"/>
                    <a:pt x="108" y="13"/>
                    <a:pt x="94" y="11"/>
                  </a:cubicBezTo>
                  <a:cubicBezTo>
                    <a:pt x="92" y="9"/>
                    <a:pt x="85" y="2"/>
                    <a:pt x="82" y="1"/>
                  </a:cubicBezTo>
                  <a:cubicBezTo>
                    <a:pt x="74" y="0"/>
                    <a:pt x="72" y="9"/>
                    <a:pt x="64" y="1"/>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5" name="Freeform 25"/>
            <p:cNvSpPr>
              <a:spLocks/>
            </p:cNvSpPr>
            <p:nvPr/>
          </p:nvSpPr>
          <p:spPr bwMode="invGray">
            <a:xfrm>
              <a:off x="1506" y="1999"/>
              <a:ext cx="146" cy="60"/>
            </a:xfrm>
            <a:custGeom>
              <a:avLst/>
              <a:gdLst>
                <a:gd name="T0" fmla="*/ 97 w 194"/>
                <a:gd name="T1" fmla="*/ 10 h 80"/>
                <a:gd name="T2" fmla="*/ 13 w 194"/>
                <a:gd name="T3" fmla="*/ 24 h 80"/>
                <a:gd name="T4" fmla="*/ 9 w 194"/>
                <a:gd name="T5" fmla="*/ 34 h 80"/>
                <a:gd name="T6" fmla="*/ 57 w 194"/>
                <a:gd name="T7" fmla="*/ 52 h 80"/>
                <a:gd name="T8" fmla="*/ 135 w 194"/>
                <a:gd name="T9" fmla="*/ 74 h 80"/>
                <a:gd name="T10" fmla="*/ 175 w 194"/>
                <a:gd name="T11" fmla="*/ 68 h 80"/>
                <a:gd name="T12" fmla="*/ 187 w 194"/>
                <a:gd name="T13" fmla="*/ 64 h 80"/>
                <a:gd name="T14" fmla="*/ 175 w 194"/>
                <a:gd name="T15" fmla="*/ 44 h 80"/>
                <a:gd name="T16" fmla="*/ 163 w 194"/>
                <a:gd name="T17" fmla="*/ 36 h 80"/>
                <a:gd name="T18" fmla="*/ 129 w 194"/>
                <a:gd name="T19" fmla="*/ 26 h 80"/>
                <a:gd name="T20" fmla="*/ 97 w 194"/>
                <a:gd name="T21"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80">
                  <a:moveTo>
                    <a:pt x="97" y="10"/>
                  </a:moveTo>
                  <a:cubicBezTo>
                    <a:pt x="70" y="19"/>
                    <a:pt x="42" y="22"/>
                    <a:pt x="13" y="24"/>
                  </a:cubicBezTo>
                  <a:cubicBezTo>
                    <a:pt x="9" y="25"/>
                    <a:pt x="0" y="26"/>
                    <a:pt x="9" y="34"/>
                  </a:cubicBezTo>
                  <a:cubicBezTo>
                    <a:pt x="21" y="44"/>
                    <a:pt x="43" y="43"/>
                    <a:pt x="57" y="52"/>
                  </a:cubicBezTo>
                  <a:cubicBezTo>
                    <a:pt x="75" y="80"/>
                    <a:pt x="104" y="73"/>
                    <a:pt x="135" y="74"/>
                  </a:cubicBezTo>
                  <a:cubicBezTo>
                    <a:pt x="153" y="73"/>
                    <a:pt x="159" y="73"/>
                    <a:pt x="175" y="68"/>
                  </a:cubicBezTo>
                  <a:cubicBezTo>
                    <a:pt x="179" y="67"/>
                    <a:pt x="187" y="64"/>
                    <a:pt x="187" y="64"/>
                  </a:cubicBezTo>
                  <a:cubicBezTo>
                    <a:pt x="194" y="53"/>
                    <a:pt x="184" y="49"/>
                    <a:pt x="175" y="44"/>
                  </a:cubicBezTo>
                  <a:cubicBezTo>
                    <a:pt x="171" y="42"/>
                    <a:pt x="163" y="36"/>
                    <a:pt x="163" y="36"/>
                  </a:cubicBezTo>
                  <a:cubicBezTo>
                    <a:pt x="140" y="41"/>
                    <a:pt x="147" y="38"/>
                    <a:pt x="129" y="26"/>
                  </a:cubicBezTo>
                  <a:cubicBezTo>
                    <a:pt x="123" y="17"/>
                    <a:pt x="107" y="0"/>
                    <a:pt x="97" y="1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6" name="Freeform 26"/>
            <p:cNvSpPr>
              <a:spLocks/>
            </p:cNvSpPr>
            <p:nvPr/>
          </p:nvSpPr>
          <p:spPr bwMode="invGray">
            <a:xfrm>
              <a:off x="1711" y="2069"/>
              <a:ext cx="233" cy="190"/>
            </a:xfrm>
            <a:custGeom>
              <a:avLst/>
              <a:gdLst>
                <a:gd name="T0" fmla="*/ 67 w 310"/>
                <a:gd name="T1" fmla="*/ 9 h 254"/>
                <a:gd name="T2" fmla="*/ 51 w 310"/>
                <a:gd name="T3" fmla="*/ 23 h 254"/>
                <a:gd name="T4" fmla="*/ 21 w 310"/>
                <a:gd name="T5" fmla="*/ 39 h 254"/>
                <a:gd name="T6" fmla="*/ 53 w 310"/>
                <a:gd name="T7" fmla="*/ 77 h 254"/>
                <a:gd name="T8" fmla="*/ 79 w 310"/>
                <a:gd name="T9" fmla="*/ 85 h 254"/>
                <a:gd name="T10" fmla="*/ 103 w 310"/>
                <a:gd name="T11" fmla="*/ 99 h 254"/>
                <a:gd name="T12" fmla="*/ 127 w 310"/>
                <a:gd name="T13" fmla="*/ 85 h 254"/>
                <a:gd name="T14" fmla="*/ 143 w 310"/>
                <a:gd name="T15" fmla="*/ 101 h 254"/>
                <a:gd name="T16" fmla="*/ 149 w 310"/>
                <a:gd name="T17" fmla="*/ 127 h 254"/>
                <a:gd name="T18" fmla="*/ 115 w 310"/>
                <a:gd name="T19" fmla="*/ 151 h 254"/>
                <a:gd name="T20" fmla="*/ 89 w 310"/>
                <a:gd name="T21" fmla="*/ 173 h 254"/>
                <a:gd name="T22" fmla="*/ 69 w 310"/>
                <a:gd name="T23" fmla="*/ 169 h 254"/>
                <a:gd name="T24" fmla="*/ 57 w 310"/>
                <a:gd name="T25" fmla="*/ 165 h 254"/>
                <a:gd name="T26" fmla="*/ 43 w 310"/>
                <a:gd name="T27" fmla="*/ 187 h 254"/>
                <a:gd name="T28" fmla="*/ 39 w 310"/>
                <a:gd name="T29" fmla="*/ 199 h 254"/>
                <a:gd name="T30" fmla="*/ 73 w 310"/>
                <a:gd name="T31" fmla="*/ 205 h 254"/>
                <a:gd name="T32" fmla="*/ 95 w 310"/>
                <a:gd name="T33" fmla="*/ 203 h 254"/>
                <a:gd name="T34" fmla="*/ 115 w 310"/>
                <a:gd name="T35" fmla="*/ 231 h 254"/>
                <a:gd name="T36" fmla="*/ 127 w 310"/>
                <a:gd name="T37" fmla="*/ 235 h 254"/>
                <a:gd name="T38" fmla="*/ 139 w 310"/>
                <a:gd name="T39" fmla="*/ 239 h 254"/>
                <a:gd name="T40" fmla="*/ 155 w 310"/>
                <a:gd name="T41" fmla="*/ 251 h 254"/>
                <a:gd name="T42" fmla="*/ 181 w 310"/>
                <a:gd name="T43" fmla="*/ 237 h 254"/>
                <a:gd name="T44" fmla="*/ 203 w 310"/>
                <a:gd name="T45" fmla="*/ 235 h 254"/>
                <a:gd name="T46" fmla="*/ 229 w 310"/>
                <a:gd name="T47" fmla="*/ 213 h 254"/>
                <a:gd name="T48" fmla="*/ 225 w 310"/>
                <a:gd name="T49" fmla="*/ 185 h 254"/>
                <a:gd name="T50" fmla="*/ 217 w 310"/>
                <a:gd name="T51" fmla="*/ 173 h 254"/>
                <a:gd name="T52" fmla="*/ 233 w 310"/>
                <a:gd name="T53" fmla="*/ 167 h 254"/>
                <a:gd name="T54" fmla="*/ 245 w 310"/>
                <a:gd name="T55" fmla="*/ 183 h 254"/>
                <a:gd name="T56" fmla="*/ 247 w 310"/>
                <a:gd name="T57" fmla="*/ 197 h 254"/>
                <a:gd name="T58" fmla="*/ 261 w 310"/>
                <a:gd name="T59" fmla="*/ 193 h 254"/>
                <a:gd name="T60" fmla="*/ 303 w 310"/>
                <a:gd name="T61" fmla="*/ 169 h 254"/>
                <a:gd name="T62" fmla="*/ 293 w 310"/>
                <a:gd name="T63" fmla="*/ 147 h 254"/>
                <a:gd name="T64" fmla="*/ 259 w 310"/>
                <a:gd name="T65" fmla="*/ 123 h 254"/>
                <a:gd name="T66" fmla="*/ 265 w 310"/>
                <a:gd name="T67" fmla="*/ 107 h 254"/>
                <a:gd name="T68" fmla="*/ 277 w 310"/>
                <a:gd name="T69" fmla="*/ 103 h 254"/>
                <a:gd name="T70" fmla="*/ 253 w 310"/>
                <a:gd name="T71" fmla="*/ 63 h 254"/>
                <a:gd name="T72" fmla="*/ 233 w 310"/>
                <a:gd name="T73" fmla="*/ 59 h 254"/>
                <a:gd name="T74" fmla="*/ 221 w 310"/>
                <a:gd name="T75" fmla="*/ 55 h 254"/>
                <a:gd name="T76" fmla="*/ 201 w 310"/>
                <a:gd name="T77" fmla="*/ 33 h 254"/>
                <a:gd name="T78" fmla="*/ 155 w 310"/>
                <a:gd name="T79" fmla="*/ 45 h 254"/>
                <a:gd name="T80" fmla="*/ 167 w 310"/>
                <a:gd name="T81" fmla="*/ 25 h 254"/>
                <a:gd name="T82" fmla="*/ 139 w 310"/>
                <a:gd name="T83" fmla="*/ 17 h 254"/>
                <a:gd name="T84" fmla="*/ 119 w 310"/>
                <a:gd name="T85" fmla="*/ 19 h 254"/>
                <a:gd name="T86" fmla="*/ 67 w 310"/>
                <a:gd name="T87" fmla="*/ 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0" h="254">
                  <a:moveTo>
                    <a:pt x="67" y="9"/>
                  </a:moveTo>
                  <a:cubicBezTo>
                    <a:pt x="63" y="15"/>
                    <a:pt x="51" y="23"/>
                    <a:pt x="51" y="23"/>
                  </a:cubicBezTo>
                  <a:cubicBezTo>
                    <a:pt x="43" y="34"/>
                    <a:pt x="33" y="35"/>
                    <a:pt x="21" y="39"/>
                  </a:cubicBezTo>
                  <a:cubicBezTo>
                    <a:pt x="0" y="71"/>
                    <a:pt x="30" y="74"/>
                    <a:pt x="53" y="77"/>
                  </a:cubicBezTo>
                  <a:cubicBezTo>
                    <a:pt x="61" y="89"/>
                    <a:pt x="63" y="87"/>
                    <a:pt x="79" y="85"/>
                  </a:cubicBezTo>
                  <a:cubicBezTo>
                    <a:pt x="88" y="88"/>
                    <a:pt x="93" y="96"/>
                    <a:pt x="103" y="99"/>
                  </a:cubicBezTo>
                  <a:cubicBezTo>
                    <a:pt x="117" y="96"/>
                    <a:pt x="116" y="89"/>
                    <a:pt x="127" y="85"/>
                  </a:cubicBezTo>
                  <a:cubicBezTo>
                    <a:pt x="134" y="90"/>
                    <a:pt x="138" y="94"/>
                    <a:pt x="143" y="101"/>
                  </a:cubicBezTo>
                  <a:cubicBezTo>
                    <a:pt x="140" y="116"/>
                    <a:pt x="134" y="117"/>
                    <a:pt x="149" y="127"/>
                  </a:cubicBezTo>
                  <a:cubicBezTo>
                    <a:pt x="161" y="144"/>
                    <a:pt x="126" y="147"/>
                    <a:pt x="115" y="151"/>
                  </a:cubicBezTo>
                  <a:cubicBezTo>
                    <a:pt x="109" y="160"/>
                    <a:pt x="100" y="169"/>
                    <a:pt x="89" y="173"/>
                  </a:cubicBezTo>
                  <a:cubicBezTo>
                    <a:pt x="81" y="172"/>
                    <a:pt x="76" y="171"/>
                    <a:pt x="69" y="169"/>
                  </a:cubicBezTo>
                  <a:cubicBezTo>
                    <a:pt x="65" y="168"/>
                    <a:pt x="57" y="165"/>
                    <a:pt x="57" y="165"/>
                  </a:cubicBezTo>
                  <a:cubicBezTo>
                    <a:pt x="46" y="169"/>
                    <a:pt x="46" y="177"/>
                    <a:pt x="43" y="187"/>
                  </a:cubicBezTo>
                  <a:cubicBezTo>
                    <a:pt x="42" y="191"/>
                    <a:pt x="39" y="199"/>
                    <a:pt x="39" y="199"/>
                  </a:cubicBezTo>
                  <a:cubicBezTo>
                    <a:pt x="50" y="203"/>
                    <a:pt x="61" y="204"/>
                    <a:pt x="73" y="205"/>
                  </a:cubicBezTo>
                  <a:cubicBezTo>
                    <a:pt x="82" y="203"/>
                    <a:pt x="86" y="201"/>
                    <a:pt x="95" y="203"/>
                  </a:cubicBezTo>
                  <a:cubicBezTo>
                    <a:pt x="107" y="211"/>
                    <a:pt x="111" y="218"/>
                    <a:pt x="115" y="231"/>
                  </a:cubicBezTo>
                  <a:cubicBezTo>
                    <a:pt x="116" y="235"/>
                    <a:pt x="123" y="234"/>
                    <a:pt x="127" y="235"/>
                  </a:cubicBezTo>
                  <a:cubicBezTo>
                    <a:pt x="131" y="236"/>
                    <a:pt x="139" y="239"/>
                    <a:pt x="139" y="239"/>
                  </a:cubicBezTo>
                  <a:cubicBezTo>
                    <a:pt x="144" y="246"/>
                    <a:pt x="147" y="248"/>
                    <a:pt x="155" y="251"/>
                  </a:cubicBezTo>
                  <a:cubicBezTo>
                    <a:pt x="169" y="250"/>
                    <a:pt x="187" y="254"/>
                    <a:pt x="181" y="237"/>
                  </a:cubicBezTo>
                  <a:cubicBezTo>
                    <a:pt x="184" y="220"/>
                    <a:pt x="192" y="228"/>
                    <a:pt x="203" y="235"/>
                  </a:cubicBezTo>
                  <a:cubicBezTo>
                    <a:pt x="224" y="233"/>
                    <a:pt x="224" y="232"/>
                    <a:pt x="229" y="213"/>
                  </a:cubicBezTo>
                  <a:cubicBezTo>
                    <a:pt x="229" y="211"/>
                    <a:pt x="229" y="192"/>
                    <a:pt x="225" y="185"/>
                  </a:cubicBezTo>
                  <a:cubicBezTo>
                    <a:pt x="223" y="181"/>
                    <a:pt x="217" y="173"/>
                    <a:pt x="217" y="173"/>
                  </a:cubicBezTo>
                  <a:cubicBezTo>
                    <a:pt x="220" y="163"/>
                    <a:pt x="224" y="165"/>
                    <a:pt x="233" y="167"/>
                  </a:cubicBezTo>
                  <a:cubicBezTo>
                    <a:pt x="240" y="172"/>
                    <a:pt x="242" y="175"/>
                    <a:pt x="245" y="183"/>
                  </a:cubicBezTo>
                  <a:cubicBezTo>
                    <a:pt x="246" y="188"/>
                    <a:pt x="244" y="193"/>
                    <a:pt x="247" y="197"/>
                  </a:cubicBezTo>
                  <a:cubicBezTo>
                    <a:pt x="250" y="201"/>
                    <a:pt x="256" y="194"/>
                    <a:pt x="261" y="193"/>
                  </a:cubicBezTo>
                  <a:cubicBezTo>
                    <a:pt x="276" y="188"/>
                    <a:pt x="290" y="178"/>
                    <a:pt x="303" y="169"/>
                  </a:cubicBezTo>
                  <a:cubicBezTo>
                    <a:pt x="310" y="158"/>
                    <a:pt x="302" y="153"/>
                    <a:pt x="293" y="147"/>
                  </a:cubicBezTo>
                  <a:cubicBezTo>
                    <a:pt x="281" y="129"/>
                    <a:pt x="283" y="126"/>
                    <a:pt x="259" y="123"/>
                  </a:cubicBezTo>
                  <a:cubicBezTo>
                    <a:pt x="256" y="115"/>
                    <a:pt x="257" y="111"/>
                    <a:pt x="265" y="107"/>
                  </a:cubicBezTo>
                  <a:cubicBezTo>
                    <a:pt x="269" y="105"/>
                    <a:pt x="277" y="103"/>
                    <a:pt x="277" y="103"/>
                  </a:cubicBezTo>
                  <a:cubicBezTo>
                    <a:pt x="287" y="88"/>
                    <a:pt x="269" y="66"/>
                    <a:pt x="253" y="63"/>
                  </a:cubicBezTo>
                  <a:cubicBezTo>
                    <a:pt x="239" y="60"/>
                    <a:pt x="244" y="62"/>
                    <a:pt x="233" y="59"/>
                  </a:cubicBezTo>
                  <a:cubicBezTo>
                    <a:pt x="229" y="58"/>
                    <a:pt x="221" y="55"/>
                    <a:pt x="221" y="55"/>
                  </a:cubicBezTo>
                  <a:cubicBezTo>
                    <a:pt x="200" y="60"/>
                    <a:pt x="217" y="38"/>
                    <a:pt x="201" y="33"/>
                  </a:cubicBezTo>
                  <a:cubicBezTo>
                    <a:pt x="185" y="35"/>
                    <a:pt x="169" y="36"/>
                    <a:pt x="155" y="45"/>
                  </a:cubicBezTo>
                  <a:cubicBezTo>
                    <a:pt x="145" y="30"/>
                    <a:pt x="152" y="30"/>
                    <a:pt x="167" y="25"/>
                  </a:cubicBezTo>
                  <a:cubicBezTo>
                    <a:pt x="163" y="10"/>
                    <a:pt x="155" y="15"/>
                    <a:pt x="139" y="17"/>
                  </a:cubicBezTo>
                  <a:cubicBezTo>
                    <a:pt x="131" y="20"/>
                    <a:pt x="127" y="22"/>
                    <a:pt x="119" y="19"/>
                  </a:cubicBezTo>
                  <a:cubicBezTo>
                    <a:pt x="106" y="0"/>
                    <a:pt x="74" y="29"/>
                    <a:pt x="67" y="9"/>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7" name="Freeform 27"/>
            <p:cNvSpPr>
              <a:spLocks/>
            </p:cNvSpPr>
            <p:nvPr/>
          </p:nvSpPr>
          <p:spPr bwMode="invGray">
            <a:xfrm>
              <a:off x="1709" y="1987"/>
              <a:ext cx="44" cy="37"/>
            </a:xfrm>
            <a:custGeom>
              <a:avLst/>
              <a:gdLst>
                <a:gd name="T0" fmla="*/ 26 w 59"/>
                <a:gd name="T1" fmla="*/ 0 h 50"/>
                <a:gd name="T2" fmla="*/ 0 w 59"/>
                <a:gd name="T3" fmla="*/ 10 h 50"/>
                <a:gd name="T4" fmla="*/ 30 w 59"/>
                <a:gd name="T5" fmla="*/ 40 h 50"/>
                <a:gd name="T6" fmla="*/ 48 w 59"/>
                <a:gd name="T7" fmla="*/ 50 h 50"/>
                <a:gd name="T8" fmla="*/ 58 w 59"/>
                <a:gd name="T9" fmla="*/ 28 h 50"/>
                <a:gd name="T10" fmla="*/ 44 w 59"/>
                <a:gd name="T11" fmla="*/ 8 h 50"/>
                <a:gd name="T12" fmla="*/ 26 w 5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59" h="50">
                  <a:moveTo>
                    <a:pt x="26" y="0"/>
                  </a:moveTo>
                  <a:cubicBezTo>
                    <a:pt x="13" y="2"/>
                    <a:pt x="7" y="0"/>
                    <a:pt x="0" y="10"/>
                  </a:cubicBezTo>
                  <a:cubicBezTo>
                    <a:pt x="4" y="22"/>
                    <a:pt x="18" y="36"/>
                    <a:pt x="30" y="40"/>
                  </a:cubicBezTo>
                  <a:cubicBezTo>
                    <a:pt x="37" y="42"/>
                    <a:pt x="48" y="50"/>
                    <a:pt x="48" y="50"/>
                  </a:cubicBezTo>
                  <a:cubicBezTo>
                    <a:pt x="57" y="44"/>
                    <a:pt x="55" y="37"/>
                    <a:pt x="58" y="28"/>
                  </a:cubicBezTo>
                  <a:cubicBezTo>
                    <a:pt x="55" y="11"/>
                    <a:pt x="59" y="18"/>
                    <a:pt x="44" y="8"/>
                  </a:cubicBezTo>
                  <a:cubicBezTo>
                    <a:pt x="42" y="6"/>
                    <a:pt x="26" y="5"/>
                    <a:pt x="26"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8" name="Freeform 28"/>
            <p:cNvSpPr>
              <a:spLocks/>
            </p:cNvSpPr>
            <p:nvPr/>
          </p:nvSpPr>
          <p:spPr bwMode="invGray">
            <a:xfrm>
              <a:off x="1625" y="2057"/>
              <a:ext cx="65" cy="42"/>
            </a:xfrm>
            <a:custGeom>
              <a:avLst/>
              <a:gdLst>
                <a:gd name="T0" fmla="*/ 44 w 86"/>
                <a:gd name="T1" fmla="*/ 7 h 57"/>
                <a:gd name="T2" fmla="*/ 24 w 86"/>
                <a:gd name="T3" fmla="*/ 25 h 57"/>
                <a:gd name="T4" fmla="*/ 4 w 86"/>
                <a:gd name="T5" fmla="*/ 27 h 57"/>
                <a:gd name="T6" fmla="*/ 16 w 86"/>
                <a:gd name="T7" fmla="*/ 57 h 57"/>
                <a:gd name="T8" fmla="*/ 74 w 86"/>
                <a:gd name="T9" fmla="*/ 35 h 57"/>
                <a:gd name="T10" fmla="*/ 86 w 86"/>
                <a:gd name="T11" fmla="*/ 17 h 57"/>
                <a:gd name="T12" fmla="*/ 56 w 86"/>
                <a:gd name="T13" fmla="*/ 7 h 57"/>
                <a:gd name="T14" fmla="*/ 44 w 86"/>
                <a:gd name="T15" fmla="*/ 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57">
                  <a:moveTo>
                    <a:pt x="44" y="7"/>
                  </a:moveTo>
                  <a:cubicBezTo>
                    <a:pt x="39" y="14"/>
                    <a:pt x="31" y="20"/>
                    <a:pt x="24" y="25"/>
                  </a:cubicBezTo>
                  <a:cubicBezTo>
                    <a:pt x="16" y="19"/>
                    <a:pt x="12" y="22"/>
                    <a:pt x="4" y="27"/>
                  </a:cubicBezTo>
                  <a:cubicBezTo>
                    <a:pt x="0" y="38"/>
                    <a:pt x="4" y="53"/>
                    <a:pt x="16" y="57"/>
                  </a:cubicBezTo>
                  <a:cubicBezTo>
                    <a:pt x="33" y="51"/>
                    <a:pt x="60" y="45"/>
                    <a:pt x="74" y="35"/>
                  </a:cubicBezTo>
                  <a:cubicBezTo>
                    <a:pt x="78" y="29"/>
                    <a:pt x="86" y="17"/>
                    <a:pt x="86" y="17"/>
                  </a:cubicBezTo>
                  <a:cubicBezTo>
                    <a:pt x="80" y="0"/>
                    <a:pt x="74" y="5"/>
                    <a:pt x="56" y="7"/>
                  </a:cubicBezTo>
                  <a:cubicBezTo>
                    <a:pt x="43" y="11"/>
                    <a:pt x="44" y="15"/>
                    <a:pt x="44" y="7"/>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9" name="Freeform 29"/>
            <p:cNvSpPr>
              <a:spLocks/>
            </p:cNvSpPr>
            <p:nvPr/>
          </p:nvSpPr>
          <p:spPr bwMode="invGray">
            <a:xfrm>
              <a:off x="1693" y="2065"/>
              <a:ext cx="54" cy="25"/>
            </a:xfrm>
            <a:custGeom>
              <a:avLst/>
              <a:gdLst>
                <a:gd name="T0" fmla="*/ 40 w 73"/>
                <a:gd name="T1" fmla="*/ 0 h 34"/>
                <a:gd name="T2" fmla="*/ 10 w 73"/>
                <a:gd name="T3" fmla="*/ 16 h 34"/>
                <a:gd name="T4" fmla="*/ 24 w 73"/>
                <a:gd name="T5" fmla="*/ 34 h 34"/>
                <a:gd name="T6" fmla="*/ 52 w 73"/>
                <a:gd name="T7" fmla="*/ 28 h 34"/>
                <a:gd name="T8" fmla="*/ 64 w 73"/>
                <a:gd name="T9" fmla="*/ 20 h 34"/>
                <a:gd name="T10" fmla="*/ 40 w 73"/>
                <a:gd name="T11" fmla="*/ 0 h 34"/>
              </a:gdLst>
              <a:ahLst/>
              <a:cxnLst>
                <a:cxn ang="0">
                  <a:pos x="T0" y="T1"/>
                </a:cxn>
                <a:cxn ang="0">
                  <a:pos x="T2" y="T3"/>
                </a:cxn>
                <a:cxn ang="0">
                  <a:pos x="T4" y="T5"/>
                </a:cxn>
                <a:cxn ang="0">
                  <a:pos x="T6" y="T7"/>
                </a:cxn>
                <a:cxn ang="0">
                  <a:pos x="T8" y="T9"/>
                </a:cxn>
                <a:cxn ang="0">
                  <a:pos x="T10" y="T11"/>
                </a:cxn>
              </a:cxnLst>
              <a:rect l="0" t="0" r="r" b="b"/>
              <a:pathLst>
                <a:path w="73" h="34">
                  <a:moveTo>
                    <a:pt x="40" y="0"/>
                  </a:moveTo>
                  <a:cubicBezTo>
                    <a:pt x="30" y="6"/>
                    <a:pt x="20" y="10"/>
                    <a:pt x="10" y="16"/>
                  </a:cubicBezTo>
                  <a:cubicBezTo>
                    <a:pt x="0" y="31"/>
                    <a:pt x="13" y="30"/>
                    <a:pt x="24" y="34"/>
                  </a:cubicBezTo>
                  <a:cubicBezTo>
                    <a:pt x="44" y="31"/>
                    <a:pt x="35" y="34"/>
                    <a:pt x="52" y="28"/>
                  </a:cubicBezTo>
                  <a:cubicBezTo>
                    <a:pt x="57" y="26"/>
                    <a:pt x="64" y="20"/>
                    <a:pt x="64" y="20"/>
                  </a:cubicBezTo>
                  <a:cubicBezTo>
                    <a:pt x="73" y="7"/>
                    <a:pt x="48" y="8"/>
                    <a:pt x="40"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20" name="Freeform 30"/>
            <p:cNvSpPr>
              <a:spLocks/>
            </p:cNvSpPr>
            <p:nvPr/>
          </p:nvSpPr>
          <p:spPr bwMode="invGray">
            <a:xfrm>
              <a:off x="1664" y="2029"/>
              <a:ext cx="64" cy="34"/>
            </a:xfrm>
            <a:custGeom>
              <a:avLst/>
              <a:gdLst>
                <a:gd name="T0" fmla="*/ 58 w 85"/>
                <a:gd name="T1" fmla="*/ 10 h 45"/>
                <a:gd name="T2" fmla="*/ 28 w 85"/>
                <a:gd name="T3" fmla="*/ 4 h 45"/>
                <a:gd name="T4" fmla="*/ 0 w 85"/>
                <a:gd name="T5" fmla="*/ 18 h 45"/>
                <a:gd name="T6" fmla="*/ 40 w 85"/>
                <a:gd name="T7" fmla="*/ 32 h 45"/>
                <a:gd name="T8" fmla="*/ 64 w 85"/>
                <a:gd name="T9" fmla="*/ 40 h 45"/>
                <a:gd name="T10" fmla="*/ 84 w 85"/>
                <a:gd name="T11" fmla="*/ 18 h 45"/>
                <a:gd name="T12" fmla="*/ 82 w 85"/>
                <a:gd name="T13" fmla="*/ 6 h 45"/>
                <a:gd name="T14" fmla="*/ 64 w 85"/>
                <a:gd name="T15" fmla="*/ 0 h 45"/>
                <a:gd name="T16" fmla="*/ 58 w 85"/>
                <a:gd name="T17"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45">
                  <a:moveTo>
                    <a:pt x="58" y="10"/>
                  </a:moveTo>
                  <a:cubicBezTo>
                    <a:pt x="39" y="16"/>
                    <a:pt x="45" y="10"/>
                    <a:pt x="28" y="4"/>
                  </a:cubicBezTo>
                  <a:cubicBezTo>
                    <a:pt x="7" y="6"/>
                    <a:pt x="5" y="2"/>
                    <a:pt x="0" y="18"/>
                  </a:cubicBezTo>
                  <a:cubicBezTo>
                    <a:pt x="5" y="34"/>
                    <a:pt x="26" y="31"/>
                    <a:pt x="40" y="32"/>
                  </a:cubicBezTo>
                  <a:cubicBezTo>
                    <a:pt x="50" y="42"/>
                    <a:pt x="49" y="45"/>
                    <a:pt x="64" y="40"/>
                  </a:cubicBezTo>
                  <a:cubicBezTo>
                    <a:pt x="69" y="32"/>
                    <a:pt x="77" y="25"/>
                    <a:pt x="84" y="18"/>
                  </a:cubicBezTo>
                  <a:cubicBezTo>
                    <a:pt x="83" y="14"/>
                    <a:pt x="85" y="9"/>
                    <a:pt x="82" y="6"/>
                  </a:cubicBezTo>
                  <a:cubicBezTo>
                    <a:pt x="78" y="1"/>
                    <a:pt x="64" y="0"/>
                    <a:pt x="64" y="0"/>
                  </a:cubicBezTo>
                  <a:cubicBezTo>
                    <a:pt x="56" y="3"/>
                    <a:pt x="47" y="21"/>
                    <a:pt x="58" y="1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21" name="Freeform 31"/>
            <p:cNvSpPr>
              <a:spLocks/>
            </p:cNvSpPr>
            <p:nvPr/>
          </p:nvSpPr>
          <p:spPr bwMode="invGray">
            <a:xfrm>
              <a:off x="1637" y="1997"/>
              <a:ext cx="44" cy="24"/>
            </a:xfrm>
            <a:custGeom>
              <a:avLst/>
              <a:gdLst>
                <a:gd name="T0" fmla="*/ 16 w 58"/>
                <a:gd name="T1" fmla="*/ 4 h 31"/>
                <a:gd name="T2" fmla="*/ 0 w 58"/>
                <a:gd name="T3" fmla="*/ 18 h 31"/>
                <a:gd name="T4" fmla="*/ 20 w 58"/>
                <a:gd name="T5" fmla="*/ 28 h 31"/>
                <a:gd name="T6" fmla="*/ 28 w 58"/>
                <a:gd name="T7" fmla="*/ 20 h 31"/>
                <a:gd name="T8" fmla="*/ 52 w 58"/>
                <a:gd name="T9" fmla="*/ 12 h 31"/>
                <a:gd name="T10" fmla="*/ 44 w 58"/>
                <a:gd name="T11" fmla="*/ 0 h 31"/>
                <a:gd name="T12" fmla="*/ 16 w 58"/>
                <a:gd name="T13" fmla="*/ 4 h 31"/>
              </a:gdLst>
              <a:ahLst/>
              <a:cxnLst>
                <a:cxn ang="0">
                  <a:pos x="T0" y="T1"/>
                </a:cxn>
                <a:cxn ang="0">
                  <a:pos x="T2" y="T3"/>
                </a:cxn>
                <a:cxn ang="0">
                  <a:pos x="T4" y="T5"/>
                </a:cxn>
                <a:cxn ang="0">
                  <a:pos x="T6" y="T7"/>
                </a:cxn>
                <a:cxn ang="0">
                  <a:pos x="T8" y="T9"/>
                </a:cxn>
                <a:cxn ang="0">
                  <a:pos x="T10" y="T11"/>
                </a:cxn>
                <a:cxn ang="0">
                  <a:pos x="T12" y="T13"/>
                </a:cxn>
              </a:cxnLst>
              <a:rect l="0" t="0" r="r" b="b"/>
              <a:pathLst>
                <a:path w="58" h="31">
                  <a:moveTo>
                    <a:pt x="16" y="4"/>
                  </a:moveTo>
                  <a:cubicBezTo>
                    <a:pt x="2" y="13"/>
                    <a:pt x="7" y="8"/>
                    <a:pt x="0" y="18"/>
                  </a:cubicBezTo>
                  <a:cubicBezTo>
                    <a:pt x="5" y="26"/>
                    <a:pt x="11" y="25"/>
                    <a:pt x="20" y="28"/>
                  </a:cubicBezTo>
                  <a:cubicBezTo>
                    <a:pt x="36" y="23"/>
                    <a:pt x="17" y="31"/>
                    <a:pt x="28" y="20"/>
                  </a:cubicBezTo>
                  <a:cubicBezTo>
                    <a:pt x="33" y="15"/>
                    <a:pt x="46" y="13"/>
                    <a:pt x="52" y="12"/>
                  </a:cubicBezTo>
                  <a:cubicBezTo>
                    <a:pt x="58" y="3"/>
                    <a:pt x="53" y="3"/>
                    <a:pt x="44" y="0"/>
                  </a:cubicBezTo>
                  <a:cubicBezTo>
                    <a:pt x="38" y="1"/>
                    <a:pt x="20" y="8"/>
                    <a:pt x="16" y="4"/>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22" name="Freeform 32"/>
            <p:cNvSpPr>
              <a:spLocks/>
            </p:cNvSpPr>
            <p:nvPr/>
          </p:nvSpPr>
          <p:spPr bwMode="invGray">
            <a:xfrm>
              <a:off x="1751" y="2000"/>
              <a:ext cx="114" cy="77"/>
            </a:xfrm>
            <a:custGeom>
              <a:avLst/>
              <a:gdLst>
                <a:gd name="T0" fmla="*/ 38 w 152"/>
                <a:gd name="T1" fmla="*/ 0 h 102"/>
                <a:gd name="T2" fmla="*/ 14 w 152"/>
                <a:gd name="T3" fmla="*/ 6 h 102"/>
                <a:gd name="T4" fmla="*/ 4 w 152"/>
                <a:gd name="T5" fmla="*/ 38 h 102"/>
                <a:gd name="T6" fmla="*/ 12 w 152"/>
                <a:gd name="T7" fmla="*/ 56 h 102"/>
                <a:gd name="T8" fmla="*/ 0 w 152"/>
                <a:gd name="T9" fmla="*/ 72 h 102"/>
                <a:gd name="T10" fmla="*/ 56 w 152"/>
                <a:gd name="T11" fmla="*/ 86 h 102"/>
                <a:gd name="T12" fmla="*/ 82 w 152"/>
                <a:gd name="T13" fmla="*/ 92 h 102"/>
                <a:gd name="T14" fmla="*/ 152 w 152"/>
                <a:gd name="T15" fmla="*/ 86 h 102"/>
                <a:gd name="T16" fmla="*/ 76 w 152"/>
                <a:gd name="T17" fmla="*/ 70 h 102"/>
                <a:gd name="T18" fmla="*/ 54 w 152"/>
                <a:gd name="T19" fmla="*/ 62 h 102"/>
                <a:gd name="T20" fmla="*/ 44 w 152"/>
                <a:gd name="T21" fmla="*/ 52 h 102"/>
                <a:gd name="T22" fmla="*/ 50 w 152"/>
                <a:gd name="T23" fmla="*/ 34 h 102"/>
                <a:gd name="T24" fmla="*/ 38 w 152"/>
                <a:gd name="T25"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 h="102">
                  <a:moveTo>
                    <a:pt x="38" y="0"/>
                  </a:moveTo>
                  <a:cubicBezTo>
                    <a:pt x="22" y="5"/>
                    <a:pt x="30" y="3"/>
                    <a:pt x="14" y="6"/>
                  </a:cubicBezTo>
                  <a:cubicBezTo>
                    <a:pt x="18" y="22"/>
                    <a:pt x="22" y="32"/>
                    <a:pt x="4" y="38"/>
                  </a:cubicBezTo>
                  <a:cubicBezTo>
                    <a:pt x="1" y="47"/>
                    <a:pt x="7" y="49"/>
                    <a:pt x="12" y="56"/>
                  </a:cubicBezTo>
                  <a:cubicBezTo>
                    <a:pt x="10" y="65"/>
                    <a:pt x="9" y="69"/>
                    <a:pt x="0" y="72"/>
                  </a:cubicBezTo>
                  <a:cubicBezTo>
                    <a:pt x="5" y="88"/>
                    <a:pt x="45" y="85"/>
                    <a:pt x="56" y="86"/>
                  </a:cubicBezTo>
                  <a:cubicBezTo>
                    <a:pt x="72" y="97"/>
                    <a:pt x="63" y="95"/>
                    <a:pt x="82" y="92"/>
                  </a:cubicBezTo>
                  <a:cubicBezTo>
                    <a:pt x="86" y="92"/>
                    <a:pt x="147" y="102"/>
                    <a:pt x="152" y="86"/>
                  </a:cubicBezTo>
                  <a:cubicBezTo>
                    <a:pt x="123" y="66"/>
                    <a:pt x="128" y="72"/>
                    <a:pt x="76" y="70"/>
                  </a:cubicBezTo>
                  <a:cubicBezTo>
                    <a:pt x="62" y="56"/>
                    <a:pt x="81" y="73"/>
                    <a:pt x="54" y="62"/>
                  </a:cubicBezTo>
                  <a:cubicBezTo>
                    <a:pt x="50" y="60"/>
                    <a:pt x="48" y="55"/>
                    <a:pt x="44" y="52"/>
                  </a:cubicBezTo>
                  <a:cubicBezTo>
                    <a:pt x="41" y="43"/>
                    <a:pt x="42" y="39"/>
                    <a:pt x="50" y="34"/>
                  </a:cubicBezTo>
                  <a:cubicBezTo>
                    <a:pt x="52" y="27"/>
                    <a:pt x="42" y="9"/>
                    <a:pt x="38"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23" name="Freeform 33"/>
            <p:cNvSpPr>
              <a:spLocks/>
            </p:cNvSpPr>
            <p:nvPr/>
          </p:nvSpPr>
          <p:spPr bwMode="invGray">
            <a:xfrm>
              <a:off x="664" y="2245"/>
              <a:ext cx="25" cy="15"/>
            </a:xfrm>
            <a:custGeom>
              <a:avLst/>
              <a:gdLst>
                <a:gd name="T0" fmla="*/ 34 w 34"/>
                <a:gd name="T1" fmla="*/ 0 h 20"/>
                <a:gd name="T2" fmla="*/ 24 w 34"/>
                <a:gd name="T3" fmla="*/ 20 h 20"/>
                <a:gd name="T4" fmla="*/ 4 w 34"/>
                <a:gd name="T5" fmla="*/ 18 h 20"/>
                <a:gd name="T6" fmla="*/ 4 w 34"/>
                <a:gd name="T7" fmla="*/ 6 h 20"/>
                <a:gd name="T8" fmla="*/ 34 w 34"/>
                <a:gd name="T9" fmla="*/ 0 h 20"/>
              </a:gdLst>
              <a:ahLst/>
              <a:cxnLst>
                <a:cxn ang="0">
                  <a:pos x="T0" y="T1"/>
                </a:cxn>
                <a:cxn ang="0">
                  <a:pos x="T2" y="T3"/>
                </a:cxn>
                <a:cxn ang="0">
                  <a:pos x="T4" y="T5"/>
                </a:cxn>
                <a:cxn ang="0">
                  <a:pos x="T6" y="T7"/>
                </a:cxn>
                <a:cxn ang="0">
                  <a:pos x="T8" y="T9"/>
                </a:cxn>
              </a:cxnLst>
              <a:rect l="0" t="0" r="r" b="b"/>
              <a:pathLst>
                <a:path w="34" h="20">
                  <a:moveTo>
                    <a:pt x="34" y="0"/>
                  </a:moveTo>
                  <a:cubicBezTo>
                    <a:pt x="32" y="10"/>
                    <a:pt x="34" y="17"/>
                    <a:pt x="24" y="20"/>
                  </a:cubicBezTo>
                  <a:cubicBezTo>
                    <a:pt x="17" y="19"/>
                    <a:pt x="10" y="20"/>
                    <a:pt x="4" y="18"/>
                  </a:cubicBezTo>
                  <a:cubicBezTo>
                    <a:pt x="0" y="17"/>
                    <a:pt x="2" y="7"/>
                    <a:pt x="4" y="6"/>
                  </a:cubicBezTo>
                  <a:cubicBezTo>
                    <a:pt x="12" y="0"/>
                    <a:pt x="24" y="0"/>
                    <a:pt x="34"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24" name="Freeform 34"/>
            <p:cNvSpPr>
              <a:spLocks/>
            </p:cNvSpPr>
            <p:nvPr/>
          </p:nvSpPr>
          <p:spPr bwMode="invGray">
            <a:xfrm>
              <a:off x="1421" y="2756"/>
              <a:ext cx="16" cy="12"/>
            </a:xfrm>
            <a:custGeom>
              <a:avLst/>
              <a:gdLst>
                <a:gd name="T0" fmla="*/ 3 w 21"/>
                <a:gd name="T1" fmla="*/ 0 h 16"/>
                <a:gd name="T2" fmla="*/ 13 w 21"/>
                <a:gd name="T3" fmla="*/ 16 h 16"/>
                <a:gd name="T4" fmla="*/ 3 w 21"/>
                <a:gd name="T5" fmla="*/ 0 h 16"/>
              </a:gdLst>
              <a:ahLst/>
              <a:cxnLst>
                <a:cxn ang="0">
                  <a:pos x="T0" y="T1"/>
                </a:cxn>
                <a:cxn ang="0">
                  <a:pos x="T2" y="T3"/>
                </a:cxn>
                <a:cxn ang="0">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25" name="Freeform 35"/>
            <p:cNvSpPr>
              <a:spLocks/>
            </p:cNvSpPr>
            <p:nvPr/>
          </p:nvSpPr>
          <p:spPr bwMode="invGray">
            <a:xfrm>
              <a:off x="1424" y="2781"/>
              <a:ext cx="16" cy="12"/>
            </a:xfrm>
            <a:custGeom>
              <a:avLst/>
              <a:gdLst>
                <a:gd name="T0" fmla="*/ 3 w 21"/>
                <a:gd name="T1" fmla="*/ 0 h 16"/>
                <a:gd name="T2" fmla="*/ 13 w 21"/>
                <a:gd name="T3" fmla="*/ 16 h 16"/>
                <a:gd name="T4" fmla="*/ 3 w 21"/>
                <a:gd name="T5" fmla="*/ 0 h 16"/>
              </a:gdLst>
              <a:ahLst/>
              <a:cxnLst>
                <a:cxn ang="0">
                  <a:pos x="T0" y="T1"/>
                </a:cxn>
                <a:cxn ang="0">
                  <a:pos x="T2" y="T3"/>
                </a:cxn>
                <a:cxn ang="0">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26" name="Freeform 36"/>
            <p:cNvSpPr>
              <a:spLocks/>
            </p:cNvSpPr>
            <p:nvPr/>
          </p:nvSpPr>
          <p:spPr bwMode="invGray">
            <a:xfrm>
              <a:off x="1628" y="2913"/>
              <a:ext cx="15" cy="12"/>
            </a:xfrm>
            <a:custGeom>
              <a:avLst/>
              <a:gdLst>
                <a:gd name="T0" fmla="*/ 3 w 21"/>
                <a:gd name="T1" fmla="*/ 0 h 16"/>
                <a:gd name="T2" fmla="*/ 13 w 21"/>
                <a:gd name="T3" fmla="*/ 16 h 16"/>
                <a:gd name="T4" fmla="*/ 3 w 21"/>
                <a:gd name="T5" fmla="*/ 0 h 16"/>
              </a:gdLst>
              <a:ahLst/>
              <a:cxnLst>
                <a:cxn ang="0">
                  <a:pos x="T0" y="T1"/>
                </a:cxn>
                <a:cxn ang="0">
                  <a:pos x="T2" y="T3"/>
                </a:cxn>
                <a:cxn ang="0">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27" name="Freeform 37"/>
            <p:cNvSpPr>
              <a:spLocks/>
            </p:cNvSpPr>
            <p:nvPr/>
          </p:nvSpPr>
          <p:spPr bwMode="invGray">
            <a:xfrm>
              <a:off x="1752" y="2429"/>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28" name="Freeform 38"/>
            <p:cNvSpPr>
              <a:spLocks/>
            </p:cNvSpPr>
            <p:nvPr/>
          </p:nvSpPr>
          <p:spPr bwMode="invGray">
            <a:xfrm>
              <a:off x="1652" y="2224"/>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29" name="Freeform 39"/>
            <p:cNvSpPr>
              <a:spLocks/>
            </p:cNvSpPr>
            <p:nvPr/>
          </p:nvSpPr>
          <p:spPr bwMode="invGray">
            <a:xfrm>
              <a:off x="1717" y="2045"/>
              <a:ext cx="39"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30" name="Freeform 40"/>
            <p:cNvSpPr>
              <a:spLocks/>
            </p:cNvSpPr>
            <p:nvPr/>
          </p:nvSpPr>
          <p:spPr bwMode="invGray">
            <a:xfrm>
              <a:off x="1780" y="2153"/>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31" name="Freeform 41"/>
            <p:cNvSpPr>
              <a:spLocks/>
            </p:cNvSpPr>
            <p:nvPr/>
          </p:nvSpPr>
          <p:spPr bwMode="invGray">
            <a:xfrm>
              <a:off x="1796" y="1951"/>
              <a:ext cx="696" cy="346"/>
            </a:xfrm>
            <a:custGeom>
              <a:avLst/>
              <a:gdLst>
                <a:gd name="T0" fmla="*/ 28 w 929"/>
                <a:gd name="T1" fmla="*/ 56 h 462"/>
                <a:gd name="T2" fmla="*/ 6 w 929"/>
                <a:gd name="T3" fmla="*/ 92 h 462"/>
                <a:gd name="T4" fmla="*/ 36 w 929"/>
                <a:gd name="T5" fmla="*/ 100 h 462"/>
                <a:gd name="T6" fmla="*/ 16 w 929"/>
                <a:gd name="T7" fmla="*/ 116 h 462"/>
                <a:gd name="T8" fmla="*/ 104 w 929"/>
                <a:gd name="T9" fmla="*/ 136 h 462"/>
                <a:gd name="T10" fmla="*/ 142 w 929"/>
                <a:gd name="T11" fmla="*/ 130 h 462"/>
                <a:gd name="T12" fmla="*/ 250 w 929"/>
                <a:gd name="T13" fmla="*/ 78 h 462"/>
                <a:gd name="T14" fmla="*/ 300 w 929"/>
                <a:gd name="T15" fmla="*/ 66 h 462"/>
                <a:gd name="T16" fmla="*/ 324 w 929"/>
                <a:gd name="T17" fmla="*/ 80 h 462"/>
                <a:gd name="T18" fmla="*/ 272 w 929"/>
                <a:gd name="T19" fmla="*/ 88 h 462"/>
                <a:gd name="T20" fmla="*/ 242 w 929"/>
                <a:gd name="T21" fmla="*/ 112 h 462"/>
                <a:gd name="T22" fmla="*/ 254 w 929"/>
                <a:gd name="T23" fmla="*/ 120 h 462"/>
                <a:gd name="T24" fmla="*/ 260 w 929"/>
                <a:gd name="T25" fmla="*/ 158 h 462"/>
                <a:gd name="T26" fmla="*/ 350 w 929"/>
                <a:gd name="T27" fmla="*/ 192 h 462"/>
                <a:gd name="T28" fmla="*/ 336 w 929"/>
                <a:gd name="T29" fmla="*/ 210 h 462"/>
                <a:gd name="T30" fmla="*/ 368 w 929"/>
                <a:gd name="T31" fmla="*/ 246 h 462"/>
                <a:gd name="T32" fmla="*/ 348 w 929"/>
                <a:gd name="T33" fmla="*/ 266 h 462"/>
                <a:gd name="T34" fmla="*/ 324 w 929"/>
                <a:gd name="T35" fmla="*/ 294 h 462"/>
                <a:gd name="T36" fmla="*/ 294 w 929"/>
                <a:gd name="T37" fmla="*/ 324 h 462"/>
                <a:gd name="T38" fmla="*/ 292 w 929"/>
                <a:gd name="T39" fmla="*/ 420 h 462"/>
                <a:gd name="T40" fmla="*/ 332 w 929"/>
                <a:gd name="T41" fmla="*/ 446 h 462"/>
                <a:gd name="T42" fmla="*/ 388 w 929"/>
                <a:gd name="T43" fmla="*/ 448 h 462"/>
                <a:gd name="T44" fmla="*/ 412 w 929"/>
                <a:gd name="T45" fmla="*/ 422 h 462"/>
                <a:gd name="T46" fmla="*/ 506 w 929"/>
                <a:gd name="T47" fmla="*/ 356 h 462"/>
                <a:gd name="T48" fmla="*/ 572 w 929"/>
                <a:gd name="T49" fmla="*/ 334 h 462"/>
                <a:gd name="T50" fmla="*/ 646 w 929"/>
                <a:gd name="T51" fmla="*/ 308 h 462"/>
                <a:gd name="T52" fmla="*/ 720 w 929"/>
                <a:gd name="T53" fmla="*/ 290 h 462"/>
                <a:gd name="T54" fmla="*/ 762 w 929"/>
                <a:gd name="T55" fmla="*/ 260 h 462"/>
                <a:gd name="T56" fmla="*/ 800 w 929"/>
                <a:gd name="T57" fmla="*/ 200 h 462"/>
                <a:gd name="T58" fmla="*/ 802 w 929"/>
                <a:gd name="T59" fmla="*/ 154 h 462"/>
                <a:gd name="T60" fmla="*/ 802 w 929"/>
                <a:gd name="T61" fmla="*/ 124 h 462"/>
                <a:gd name="T62" fmla="*/ 832 w 929"/>
                <a:gd name="T63" fmla="*/ 90 h 462"/>
                <a:gd name="T64" fmla="*/ 876 w 929"/>
                <a:gd name="T65" fmla="*/ 94 h 462"/>
                <a:gd name="T66" fmla="*/ 922 w 929"/>
                <a:gd name="T67" fmla="*/ 52 h 462"/>
                <a:gd name="T68" fmla="*/ 888 w 929"/>
                <a:gd name="T69" fmla="*/ 56 h 462"/>
                <a:gd name="T70" fmla="*/ 848 w 929"/>
                <a:gd name="T71" fmla="*/ 46 h 462"/>
                <a:gd name="T72" fmla="*/ 794 w 929"/>
                <a:gd name="T73" fmla="*/ 22 h 462"/>
                <a:gd name="T74" fmla="*/ 642 w 929"/>
                <a:gd name="T75" fmla="*/ 26 h 462"/>
                <a:gd name="T76" fmla="*/ 584 w 929"/>
                <a:gd name="T77" fmla="*/ 38 h 462"/>
                <a:gd name="T78" fmla="*/ 556 w 929"/>
                <a:gd name="T79" fmla="*/ 38 h 462"/>
                <a:gd name="T80" fmla="*/ 516 w 929"/>
                <a:gd name="T81" fmla="*/ 54 h 462"/>
                <a:gd name="T82" fmla="*/ 478 w 929"/>
                <a:gd name="T83" fmla="*/ 30 h 462"/>
                <a:gd name="T84" fmla="*/ 432 w 929"/>
                <a:gd name="T85" fmla="*/ 40 h 462"/>
                <a:gd name="T86" fmla="*/ 366 w 929"/>
                <a:gd name="T87" fmla="*/ 52 h 462"/>
                <a:gd name="T88" fmla="*/ 410 w 929"/>
                <a:gd name="T89" fmla="*/ 38 h 462"/>
                <a:gd name="T90" fmla="*/ 352 w 929"/>
                <a:gd name="T91" fmla="*/ 8 h 462"/>
                <a:gd name="T92" fmla="*/ 334 w 929"/>
                <a:gd name="T93" fmla="*/ 2 h 462"/>
                <a:gd name="T94" fmla="*/ 314 w 929"/>
                <a:gd name="T95" fmla="*/ 8 h 462"/>
                <a:gd name="T96" fmla="*/ 240 w 929"/>
                <a:gd name="T97" fmla="*/ 16 h 462"/>
                <a:gd name="T98" fmla="*/ 160 w 929"/>
                <a:gd name="T99" fmla="*/ 28 h 462"/>
                <a:gd name="T100" fmla="*/ 108 w 929"/>
                <a:gd name="T101" fmla="*/ 26 h 462"/>
                <a:gd name="T102" fmla="*/ 114 w 929"/>
                <a:gd name="T103" fmla="*/ 68 h 462"/>
                <a:gd name="T104" fmla="*/ 104 w 929"/>
                <a:gd name="T105" fmla="*/ 52 h 462"/>
                <a:gd name="T106" fmla="*/ 60 w 929"/>
                <a:gd name="T107" fmla="*/ 4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9" h="462">
                  <a:moveTo>
                    <a:pt x="60" y="42"/>
                  </a:moveTo>
                  <a:cubicBezTo>
                    <a:pt x="40" y="45"/>
                    <a:pt x="42" y="46"/>
                    <a:pt x="28" y="56"/>
                  </a:cubicBezTo>
                  <a:cubicBezTo>
                    <a:pt x="26" y="74"/>
                    <a:pt x="27" y="75"/>
                    <a:pt x="10" y="78"/>
                  </a:cubicBezTo>
                  <a:cubicBezTo>
                    <a:pt x="4" y="82"/>
                    <a:pt x="0" y="82"/>
                    <a:pt x="6" y="92"/>
                  </a:cubicBezTo>
                  <a:cubicBezTo>
                    <a:pt x="10" y="98"/>
                    <a:pt x="21" y="96"/>
                    <a:pt x="28" y="98"/>
                  </a:cubicBezTo>
                  <a:cubicBezTo>
                    <a:pt x="31" y="99"/>
                    <a:pt x="36" y="100"/>
                    <a:pt x="36" y="100"/>
                  </a:cubicBezTo>
                  <a:cubicBezTo>
                    <a:pt x="47" y="99"/>
                    <a:pt x="69" y="97"/>
                    <a:pt x="50" y="110"/>
                  </a:cubicBezTo>
                  <a:cubicBezTo>
                    <a:pt x="37" y="108"/>
                    <a:pt x="24" y="104"/>
                    <a:pt x="16" y="116"/>
                  </a:cubicBezTo>
                  <a:cubicBezTo>
                    <a:pt x="24" y="141"/>
                    <a:pt x="68" y="125"/>
                    <a:pt x="94" y="126"/>
                  </a:cubicBezTo>
                  <a:cubicBezTo>
                    <a:pt x="98" y="129"/>
                    <a:pt x="100" y="134"/>
                    <a:pt x="104" y="136"/>
                  </a:cubicBezTo>
                  <a:cubicBezTo>
                    <a:pt x="108" y="138"/>
                    <a:pt x="116" y="140"/>
                    <a:pt x="116" y="140"/>
                  </a:cubicBezTo>
                  <a:cubicBezTo>
                    <a:pt x="129" y="138"/>
                    <a:pt x="133" y="139"/>
                    <a:pt x="142" y="130"/>
                  </a:cubicBezTo>
                  <a:cubicBezTo>
                    <a:pt x="151" y="104"/>
                    <a:pt x="179" y="110"/>
                    <a:pt x="202" y="102"/>
                  </a:cubicBezTo>
                  <a:cubicBezTo>
                    <a:pt x="219" y="96"/>
                    <a:pt x="233" y="84"/>
                    <a:pt x="250" y="78"/>
                  </a:cubicBezTo>
                  <a:cubicBezTo>
                    <a:pt x="260" y="75"/>
                    <a:pt x="269" y="74"/>
                    <a:pt x="280" y="72"/>
                  </a:cubicBezTo>
                  <a:cubicBezTo>
                    <a:pt x="287" y="71"/>
                    <a:pt x="300" y="66"/>
                    <a:pt x="300" y="66"/>
                  </a:cubicBezTo>
                  <a:cubicBezTo>
                    <a:pt x="311" y="49"/>
                    <a:pt x="336" y="54"/>
                    <a:pt x="354" y="60"/>
                  </a:cubicBezTo>
                  <a:cubicBezTo>
                    <a:pt x="367" y="79"/>
                    <a:pt x="335" y="79"/>
                    <a:pt x="324" y="80"/>
                  </a:cubicBezTo>
                  <a:cubicBezTo>
                    <a:pt x="312" y="83"/>
                    <a:pt x="306" y="93"/>
                    <a:pt x="292" y="96"/>
                  </a:cubicBezTo>
                  <a:cubicBezTo>
                    <a:pt x="284" y="94"/>
                    <a:pt x="279" y="90"/>
                    <a:pt x="272" y="88"/>
                  </a:cubicBezTo>
                  <a:cubicBezTo>
                    <a:pt x="253" y="91"/>
                    <a:pt x="232" y="96"/>
                    <a:pt x="214" y="102"/>
                  </a:cubicBezTo>
                  <a:cubicBezTo>
                    <a:pt x="223" y="108"/>
                    <a:pt x="231" y="109"/>
                    <a:pt x="242" y="112"/>
                  </a:cubicBezTo>
                  <a:cubicBezTo>
                    <a:pt x="245" y="113"/>
                    <a:pt x="250" y="114"/>
                    <a:pt x="250" y="114"/>
                  </a:cubicBezTo>
                  <a:cubicBezTo>
                    <a:pt x="251" y="116"/>
                    <a:pt x="255" y="118"/>
                    <a:pt x="254" y="120"/>
                  </a:cubicBezTo>
                  <a:cubicBezTo>
                    <a:pt x="252" y="124"/>
                    <a:pt x="242" y="128"/>
                    <a:pt x="242" y="128"/>
                  </a:cubicBezTo>
                  <a:cubicBezTo>
                    <a:pt x="233" y="141"/>
                    <a:pt x="247" y="154"/>
                    <a:pt x="260" y="158"/>
                  </a:cubicBezTo>
                  <a:cubicBezTo>
                    <a:pt x="282" y="155"/>
                    <a:pt x="295" y="151"/>
                    <a:pt x="318" y="150"/>
                  </a:cubicBezTo>
                  <a:cubicBezTo>
                    <a:pt x="334" y="155"/>
                    <a:pt x="345" y="176"/>
                    <a:pt x="350" y="192"/>
                  </a:cubicBezTo>
                  <a:cubicBezTo>
                    <a:pt x="349" y="195"/>
                    <a:pt x="350" y="199"/>
                    <a:pt x="348" y="202"/>
                  </a:cubicBezTo>
                  <a:cubicBezTo>
                    <a:pt x="345" y="206"/>
                    <a:pt x="336" y="210"/>
                    <a:pt x="336" y="210"/>
                  </a:cubicBezTo>
                  <a:cubicBezTo>
                    <a:pt x="327" y="224"/>
                    <a:pt x="332" y="235"/>
                    <a:pt x="348" y="240"/>
                  </a:cubicBezTo>
                  <a:cubicBezTo>
                    <a:pt x="358" y="237"/>
                    <a:pt x="362" y="237"/>
                    <a:pt x="368" y="246"/>
                  </a:cubicBezTo>
                  <a:cubicBezTo>
                    <a:pt x="360" y="252"/>
                    <a:pt x="346" y="246"/>
                    <a:pt x="338" y="252"/>
                  </a:cubicBezTo>
                  <a:cubicBezTo>
                    <a:pt x="326" y="260"/>
                    <a:pt x="346" y="265"/>
                    <a:pt x="348" y="266"/>
                  </a:cubicBezTo>
                  <a:cubicBezTo>
                    <a:pt x="352" y="278"/>
                    <a:pt x="347" y="279"/>
                    <a:pt x="336" y="286"/>
                  </a:cubicBezTo>
                  <a:cubicBezTo>
                    <a:pt x="332" y="289"/>
                    <a:pt x="324" y="294"/>
                    <a:pt x="324" y="294"/>
                  </a:cubicBezTo>
                  <a:cubicBezTo>
                    <a:pt x="315" y="308"/>
                    <a:pt x="320" y="303"/>
                    <a:pt x="310" y="310"/>
                  </a:cubicBezTo>
                  <a:cubicBezTo>
                    <a:pt x="306" y="316"/>
                    <a:pt x="294" y="324"/>
                    <a:pt x="294" y="324"/>
                  </a:cubicBezTo>
                  <a:cubicBezTo>
                    <a:pt x="285" y="338"/>
                    <a:pt x="288" y="331"/>
                    <a:pt x="284" y="342"/>
                  </a:cubicBezTo>
                  <a:cubicBezTo>
                    <a:pt x="285" y="374"/>
                    <a:pt x="283" y="393"/>
                    <a:pt x="292" y="420"/>
                  </a:cubicBezTo>
                  <a:cubicBezTo>
                    <a:pt x="295" y="429"/>
                    <a:pt x="307" y="435"/>
                    <a:pt x="314" y="440"/>
                  </a:cubicBezTo>
                  <a:cubicBezTo>
                    <a:pt x="319" y="444"/>
                    <a:pt x="332" y="446"/>
                    <a:pt x="332" y="446"/>
                  </a:cubicBezTo>
                  <a:cubicBezTo>
                    <a:pt x="340" y="457"/>
                    <a:pt x="345" y="459"/>
                    <a:pt x="358" y="462"/>
                  </a:cubicBezTo>
                  <a:cubicBezTo>
                    <a:pt x="376" y="459"/>
                    <a:pt x="375" y="457"/>
                    <a:pt x="388" y="448"/>
                  </a:cubicBezTo>
                  <a:cubicBezTo>
                    <a:pt x="390" y="441"/>
                    <a:pt x="394" y="435"/>
                    <a:pt x="400" y="430"/>
                  </a:cubicBezTo>
                  <a:cubicBezTo>
                    <a:pt x="404" y="427"/>
                    <a:pt x="412" y="422"/>
                    <a:pt x="412" y="422"/>
                  </a:cubicBezTo>
                  <a:cubicBezTo>
                    <a:pt x="417" y="415"/>
                    <a:pt x="451" y="367"/>
                    <a:pt x="458" y="364"/>
                  </a:cubicBezTo>
                  <a:cubicBezTo>
                    <a:pt x="475" y="356"/>
                    <a:pt x="486" y="357"/>
                    <a:pt x="506" y="356"/>
                  </a:cubicBezTo>
                  <a:cubicBezTo>
                    <a:pt x="525" y="350"/>
                    <a:pt x="533" y="342"/>
                    <a:pt x="554" y="340"/>
                  </a:cubicBezTo>
                  <a:cubicBezTo>
                    <a:pt x="560" y="338"/>
                    <a:pt x="566" y="336"/>
                    <a:pt x="572" y="334"/>
                  </a:cubicBezTo>
                  <a:cubicBezTo>
                    <a:pt x="576" y="333"/>
                    <a:pt x="584" y="330"/>
                    <a:pt x="584" y="330"/>
                  </a:cubicBezTo>
                  <a:cubicBezTo>
                    <a:pt x="603" y="311"/>
                    <a:pt x="618" y="310"/>
                    <a:pt x="646" y="308"/>
                  </a:cubicBezTo>
                  <a:cubicBezTo>
                    <a:pt x="665" y="304"/>
                    <a:pt x="684" y="303"/>
                    <a:pt x="704" y="302"/>
                  </a:cubicBezTo>
                  <a:cubicBezTo>
                    <a:pt x="712" y="299"/>
                    <a:pt x="712" y="293"/>
                    <a:pt x="720" y="290"/>
                  </a:cubicBezTo>
                  <a:cubicBezTo>
                    <a:pt x="732" y="285"/>
                    <a:pt x="743" y="285"/>
                    <a:pt x="754" y="278"/>
                  </a:cubicBezTo>
                  <a:cubicBezTo>
                    <a:pt x="756" y="271"/>
                    <a:pt x="760" y="267"/>
                    <a:pt x="762" y="260"/>
                  </a:cubicBezTo>
                  <a:cubicBezTo>
                    <a:pt x="763" y="247"/>
                    <a:pt x="762" y="233"/>
                    <a:pt x="764" y="220"/>
                  </a:cubicBezTo>
                  <a:cubicBezTo>
                    <a:pt x="764" y="219"/>
                    <a:pt x="794" y="204"/>
                    <a:pt x="800" y="200"/>
                  </a:cubicBezTo>
                  <a:cubicBezTo>
                    <a:pt x="807" y="189"/>
                    <a:pt x="808" y="186"/>
                    <a:pt x="820" y="182"/>
                  </a:cubicBezTo>
                  <a:cubicBezTo>
                    <a:pt x="825" y="166"/>
                    <a:pt x="814" y="162"/>
                    <a:pt x="802" y="154"/>
                  </a:cubicBezTo>
                  <a:cubicBezTo>
                    <a:pt x="797" y="151"/>
                    <a:pt x="790" y="142"/>
                    <a:pt x="790" y="142"/>
                  </a:cubicBezTo>
                  <a:cubicBezTo>
                    <a:pt x="786" y="131"/>
                    <a:pt x="792" y="127"/>
                    <a:pt x="802" y="124"/>
                  </a:cubicBezTo>
                  <a:cubicBezTo>
                    <a:pt x="810" y="116"/>
                    <a:pt x="813" y="98"/>
                    <a:pt x="820" y="94"/>
                  </a:cubicBezTo>
                  <a:cubicBezTo>
                    <a:pt x="824" y="92"/>
                    <a:pt x="832" y="90"/>
                    <a:pt x="832" y="90"/>
                  </a:cubicBezTo>
                  <a:cubicBezTo>
                    <a:pt x="844" y="92"/>
                    <a:pt x="848" y="92"/>
                    <a:pt x="856" y="100"/>
                  </a:cubicBezTo>
                  <a:cubicBezTo>
                    <a:pt x="863" y="98"/>
                    <a:pt x="876" y="94"/>
                    <a:pt x="876" y="94"/>
                  </a:cubicBezTo>
                  <a:cubicBezTo>
                    <a:pt x="889" y="81"/>
                    <a:pt x="906" y="77"/>
                    <a:pt x="924" y="74"/>
                  </a:cubicBezTo>
                  <a:cubicBezTo>
                    <a:pt x="929" y="67"/>
                    <a:pt x="929" y="58"/>
                    <a:pt x="922" y="52"/>
                  </a:cubicBezTo>
                  <a:cubicBezTo>
                    <a:pt x="918" y="49"/>
                    <a:pt x="910" y="44"/>
                    <a:pt x="910" y="44"/>
                  </a:cubicBezTo>
                  <a:cubicBezTo>
                    <a:pt x="894" y="47"/>
                    <a:pt x="899" y="49"/>
                    <a:pt x="888" y="56"/>
                  </a:cubicBezTo>
                  <a:cubicBezTo>
                    <a:pt x="884" y="58"/>
                    <a:pt x="876" y="60"/>
                    <a:pt x="876" y="60"/>
                  </a:cubicBezTo>
                  <a:cubicBezTo>
                    <a:pt x="853" y="59"/>
                    <a:pt x="810" y="59"/>
                    <a:pt x="848" y="46"/>
                  </a:cubicBezTo>
                  <a:cubicBezTo>
                    <a:pt x="844" y="33"/>
                    <a:pt x="831" y="37"/>
                    <a:pt x="818" y="36"/>
                  </a:cubicBezTo>
                  <a:cubicBezTo>
                    <a:pt x="809" y="33"/>
                    <a:pt x="802" y="27"/>
                    <a:pt x="794" y="22"/>
                  </a:cubicBezTo>
                  <a:cubicBezTo>
                    <a:pt x="790" y="20"/>
                    <a:pt x="782" y="18"/>
                    <a:pt x="782" y="18"/>
                  </a:cubicBezTo>
                  <a:cubicBezTo>
                    <a:pt x="727" y="19"/>
                    <a:pt x="688" y="11"/>
                    <a:pt x="642" y="26"/>
                  </a:cubicBezTo>
                  <a:cubicBezTo>
                    <a:pt x="635" y="16"/>
                    <a:pt x="632" y="18"/>
                    <a:pt x="620" y="20"/>
                  </a:cubicBezTo>
                  <a:cubicBezTo>
                    <a:pt x="611" y="34"/>
                    <a:pt x="600" y="36"/>
                    <a:pt x="584" y="38"/>
                  </a:cubicBezTo>
                  <a:cubicBezTo>
                    <a:pt x="575" y="44"/>
                    <a:pt x="581" y="46"/>
                    <a:pt x="578" y="56"/>
                  </a:cubicBezTo>
                  <a:cubicBezTo>
                    <a:pt x="572" y="47"/>
                    <a:pt x="566" y="41"/>
                    <a:pt x="556" y="38"/>
                  </a:cubicBezTo>
                  <a:cubicBezTo>
                    <a:pt x="553" y="38"/>
                    <a:pt x="539" y="39"/>
                    <a:pt x="534" y="42"/>
                  </a:cubicBezTo>
                  <a:cubicBezTo>
                    <a:pt x="528" y="46"/>
                    <a:pt x="516" y="54"/>
                    <a:pt x="516" y="54"/>
                  </a:cubicBezTo>
                  <a:cubicBezTo>
                    <a:pt x="507" y="52"/>
                    <a:pt x="503" y="51"/>
                    <a:pt x="500" y="42"/>
                  </a:cubicBezTo>
                  <a:cubicBezTo>
                    <a:pt x="505" y="28"/>
                    <a:pt x="488" y="31"/>
                    <a:pt x="478" y="30"/>
                  </a:cubicBezTo>
                  <a:cubicBezTo>
                    <a:pt x="469" y="33"/>
                    <a:pt x="473" y="37"/>
                    <a:pt x="464" y="40"/>
                  </a:cubicBezTo>
                  <a:cubicBezTo>
                    <a:pt x="447" y="34"/>
                    <a:pt x="451" y="27"/>
                    <a:pt x="432" y="40"/>
                  </a:cubicBezTo>
                  <a:cubicBezTo>
                    <a:pt x="427" y="54"/>
                    <a:pt x="427" y="52"/>
                    <a:pt x="410" y="50"/>
                  </a:cubicBezTo>
                  <a:cubicBezTo>
                    <a:pt x="391" y="52"/>
                    <a:pt x="385" y="54"/>
                    <a:pt x="366" y="52"/>
                  </a:cubicBezTo>
                  <a:cubicBezTo>
                    <a:pt x="357" y="49"/>
                    <a:pt x="356" y="46"/>
                    <a:pt x="364" y="40"/>
                  </a:cubicBezTo>
                  <a:cubicBezTo>
                    <a:pt x="380" y="42"/>
                    <a:pt x="395" y="43"/>
                    <a:pt x="410" y="38"/>
                  </a:cubicBezTo>
                  <a:cubicBezTo>
                    <a:pt x="426" y="15"/>
                    <a:pt x="386" y="21"/>
                    <a:pt x="370" y="20"/>
                  </a:cubicBezTo>
                  <a:cubicBezTo>
                    <a:pt x="364" y="16"/>
                    <a:pt x="358" y="12"/>
                    <a:pt x="352" y="8"/>
                  </a:cubicBezTo>
                  <a:cubicBezTo>
                    <a:pt x="348" y="5"/>
                    <a:pt x="340" y="0"/>
                    <a:pt x="340" y="0"/>
                  </a:cubicBezTo>
                  <a:cubicBezTo>
                    <a:pt x="338" y="1"/>
                    <a:pt x="336" y="1"/>
                    <a:pt x="334" y="2"/>
                  </a:cubicBezTo>
                  <a:cubicBezTo>
                    <a:pt x="331" y="3"/>
                    <a:pt x="329" y="3"/>
                    <a:pt x="326" y="4"/>
                  </a:cubicBezTo>
                  <a:cubicBezTo>
                    <a:pt x="322" y="5"/>
                    <a:pt x="314" y="8"/>
                    <a:pt x="314" y="8"/>
                  </a:cubicBezTo>
                  <a:cubicBezTo>
                    <a:pt x="305" y="22"/>
                    <a:pt x="288" y="6"/>
                    <a:pt x="276" y="2"/>
                  </a:cubicBezTo>
                  <a:cubicBezTo>
                    <a:pt x="270" y="3"/>
                    <a:pt x="241" y="16"/>
                    <a:pt x="240" y="16"/>
                  </a:cubicBezTo>
                  <a:cubicBezTo>
                    <a:pt x="226" y="17"/>
                    <a:pt x="212" y="17"/>
                    <a:pt x="198" y="18"/>
                  </a:cubicBezTo>
                  <a:cubicBezTo>
                    <a:pt x="183" y="19"/>
                    <a:pt x="172" y="20"/>
                    <a:pt x="160" y="28"/>
                  </a:cubicBezTo>
                  <a:cubicBezTo>
                    <a:pt x="146" y="26"/>
                    <a:pt x="141" y="27"/>
                    <a:pt x="130" y="20"/>
                  </a:cubicBezTo>
                  <a:cubicBezTo>
                    <a:pt x="123" y="22"/>
                    <a:pt x="115" y="24"/>
                    <a:pt x="108" y="26"/>
                  </a:cubicBezTo>
                  <a:cubicBezTo>
                    <a:pt x="102" y="35"/>
                    <a:pt x="113" y="41"/>
                    <a:pt x="122" y="44"/>
                  </a:cubicBezTo>
                  <a:cubicBezTo>
                    <a:pt x="125" y="52"/>
                    <a:pt x="114" y="68"/>
                    <a:pt x="114" y="68"/>
                  </a:cubicBezTo>
                  <a:cubicBezTo>
                    <a:pt x="112" y="79"/>
                    <a:pt x="111" y="82"/>
                    <a:pt x="100" y="78"/>
                  </a:cubicBezTo>
                  <a:cubicBezTo>
                    <a:pt x="93" y="67"/>
                    <a:pt x="100" y="63"/>
                    <a:pt x="104" y="52"/>
                  </a:cubicBezTo>
                  <a:cubicBezTo>
                    <a:pt x="96" y="44"/>
                    <a:pt x="91" y="36"/>
                    <a:pt x="80" y="32"/>
                  </a:cubicBezTo>
                  <a:cubicBezTo>
                    <a:pt x="73" y="34"/>
                    <a:pt x="67" y="39"/>
                    <a:pt x="60" y="42"/>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32" name="Freeform 42"/>
            <p:cNvSpPr>
              <a:spLocks/>
            </p:cNvSpPr>
            <p:nvPr/>
          </p:nvSpPr>
          <p:spPr bwMode="invGray">
            <a:xfrm>
              <a:off x="2009" y="2135"/>
              <a:ext cx="39" cy="24"/>
            </a:xfrm>
            <a:custGeom>
              <a:avLst/>
              <a:gdLst>
                <a:gd name="T0" fmla="*/ 34 w 52"/>
                <a:gd name="T1" fmla="*/ 0 h 32"/>
                <a:gd name="T2" fmla="*/ 8 w 52"/>
                <a:gd name="T3" fmla="*/ 20 h 32"/>
                <a:gd name="T4" fmla="*/ 24 w 52"/>
                <a:gd name="T5" fmla="*/ 32 h 32"/>
                <a:gd name="T6" fmla="*/ 42 w 52"/>
                <a:gd name="T7" fmla="*/ 30 h 32"/>
                <a:gd name="T8" fmla="*/ 34 w 52"/>
                <a:gd name="T9" fmla="*/ 0 h 32"/>
              </a:gdLst>
              <a:ahLst/>
              <a:cxnLst>
                <a:cxn ang="0">
                  <a:pos x="T0" y="T1"/>
                </a:cxn>
                <a:cxn ang="0">
                  <a:pos x="T2" y="T3"/>
                </a:cxn>
                <a:cxn ang="0">
                  <a:pos x="T4" y="T5"/>
                </a:cxn>
                <a:cxn ang="0">
                  <a:pos x="T6" y="T7"/>
                </a:cxn>
                <a:cxn ang="0">
                  <a:pos x="T8" y="T9"/>
                </a:cxn>
              </a:cxnLst>
              <a:rect l="0" t="0" r="r" b="b"/>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33" name="Freeform 43"/>
            <p:cNvSpPr>
              <a:spLocks/>
            </p:cNvSpPr>
            <p:nvPr/>
          </p:nvSpPr>
          <p:spPr bwMode="invGray">
            <a:xfrm>
              <a:off x="2292" y="2201"/>
              <a:ext cx="128" cy="54"/>
            </a:xfrm>
            <a:custGeom>
              <a:avLst/>
              <a:gdLst>
                <a:gd name="T0" fmla="*/ 102 w 172"/>
                <a:gd name="T1" fmla="*/ 8 h 72"/>
                <a:gd name="T2" fmla="*/ 66 w 172"/>
                <a:gd name="T3" fmla="*/ 4 h 72"/>
                <a:gd name="T4" fmla="*/ 54 w 172"/>
                <a:gd name="T5" fmla="*/ 0 h 72"/>
                <a:gd name="T6" fmla="*/ 0 w 172"/>
                <a:gd name="T7" fmla="*/ 28 h 72"/>
                <a:gd name="T8" fmla="*/ 28 w 172"/>
                <a:gd name="T9" fmla="*/ 40 h 72"/>
                <a:gd name="T10" fmla="*/ 42 w 172"/>
                <a:gd name="T11" fmla="*/ 60 h 72"/>
                <a:gd name="T12" fmla="*/ 66 w 172"/>
                <a:gd name="T13" fmla="*/ 68 h 72"/>
                <a:gd name="T14" fmla="*/ 78 w 172"/>
                <a:gd name="T15" fmla="*/ 72 h 72"/>
                <a:gd name="T16" fmla="*/ 130 w 172"/>
                <a:gd name="T17" fmla="*/ 60 h 72"/>
                <a:gd name="T18" fmla="*/ 172 w 172"/>
                <a:gd name="T19" fmla="*/ 44 h 72"/>
                <a:gd name="T20" fmla="*/ 148 w 172"/>
                <a:gd name="T21" fmla="*/ 18 h 72"/>
                <a:gd name="T22" fmla="*/ 136 w 172"/>
                <a:gd name="T23" fmla="*/ 4 h 72"/>
                <a:gd name="T24" fmla="*/ 102 w 172"/>
                <a:gd name="T25"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72">
                  <a:moveTo>
                    <a:pt x="102" y="8"/>
                  </a:moveTo>
                  <a:cubicBezTo>
                    <a:pt x="89" y="12"/>
                    <a:pt x="78" y="8"/>
                    <a:pt x="66" y="4"/>
                  </a:cubicBezTo>
                  <a:cubicBezTo>
                    <a:pt x="62" y="3"/>
                    <a:pt x="54" y="0"/>
                    <a:pt x="54" y="0"/>
                  </a:cubicBezTo>
                  <a:cubicBezTo>
                    <a:pt x="38" y="5"/>
                    <a:pt x="12" y="16"/>
                    <a:pt x="0" y="28"/>
                  </a:cubicBezTo>
                  <a:cubicBezTo>
                    <a:pt x="4" y="39"/>
                    <a:pt x="18" y="39"/>
                    <a:pt x="28" y="40"/>
                  </a:cubicBezTo>
                  <a:cubicBezTo>
                    <a:pt x="39" y="44"/>
                    <a:pt x="41" y="60"/>
                    <a:pt x="42" y="60"/>
                  </a:cubicBezTo>
                  <a:cubicBezTo>
                    <a:pt x="50" y="63"/>
                    <a:pt x="58" y="65"/>
                    <a:pt x="66" y="68"/>
                  </a:cubicBezTo>
                  <a:cubicBezTo>
                    <a:pt x="70" y="69"/>
                    <a:pt x="78" y="72"/>
                    <a:pt x="78" y="72"/>
                  </a:cubicBezTo>
                  <a:cubicBezTo>
                    <a:pt x="92" y="71"/>
                    <a:pt x="117" y="69"/>
                    <a:pt x="130" y="60"/>
                  </a:cubicBezTo>
                  <a:cubicBezTo>
                    <a:pt x="148" y="48"/>
                    <a:pt x="150" y="46"/>
                    <a:pt x="172" y="44"/>
                  </a:cubicBezTo>
                  <a:cubicBezTo>
                    <a:pt x="169" y="29"/>
                    <a:pt x="162" y="23"/>
                    <a:pt x="148" y="18"/>
                  </a:cubicBezTo>
                  <a:cubicBezTo>
                    <a:pt x="145" y="10"/>
                    <a:pt x="144" y="7"/>
                    <a:pt x="136" y="4"/>
                  </a:cubicBezTo>
                  <a:cubicBezTo>
                    <a:pt x="134" y="4"/>
                    <a:pt x="105" y="11"/>
                    <a:pt x="102" y="8"/>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34" name="Freeform 44"/>
            <p:cNvSpPr>
              <a:spLocks/>
            </p:cNvSpPr>
            <p:nvPr/>
          </p:nvSpPr>
          <p:spPr bwMode="invGray">
            <a:xfrm>
              <a:off x="2393" y="2038"/>
              <a:ext cx="39" cy="24"/>
            </a:xfrm>
            <a:custGeom>
              <a:avLst/>
              <a:gdLst>
                <a:gd name="T0" fmla="*/ 34 w 52"/>
                <a:gd name="T1" fmla="*/ 0 h 32"/>
                <a:gd name="T2" fmla="*/ 8 w 52"/>
                <a:gd name="T3" fmla="*/ 20 h 32"/>
                <a:gd name="T4" fmla="*/ 24 w 52"/>
                <a:gd name="T5" fmla="*/ 32 h 32"/>
                <a:gd name="T6" fmla="*/ 42 w 52"/>
                <a:gd name="T7" fmla="*/ 30 h 32"/>
                <a:gd name="T8" fmla="*/ 34 w 52"/>
                <a:gd name="T9" fmla="*/ 0 h 32"/>
              </a:gdLst>
              <a:ahLst/>
              <a:cxnLst>
                <a:cxn ang="0">
                  <a:pos x="T0" y="T1"/>
                </a:cxn>
                <a:cxn ang="0">
                  <a:pos x="T2" y="T3"/>
                </a:cxn>
                <a:cxn ang="0">
                  <a:pos x="T4" y="T5"/>
                </a:cxn>
                <a:cxn ang="0">
                  <a:pos x="T6" y="T7"/>
                </a:cxn>
                <a:cxn ang="0">
                  <a:pos x="T8" y="T9"/>
                </a:cxn>
              </a:cxnLst>
              <a:rect l="0" t="0" r="r" b="b"/>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35" name="Freeform 45"/>
            <p:cNvSpPr>
              <a:spLocks/>
            </p:cNvSpPr>
            <p:nvPr/>
          </p:nvSpPr>
          <p:spPr bwMode="invGray">
            <a:xfrm>
              <a:off x="2662" y="2006"/>
              <a:ext cx="155" cy="63"/>
            </a:xfrm>
            <a:custGeom>
              <a:avLst/>
              <a:gdLst>
                <a:gd name="T0" fmla="*/ 191 w 206"/>
                <a:gd name="T1" fmla="*/ 7 h 85"/>
                <a:gd name="T2" fmla="*/ 103 w 206"/>
                <a:gd name="T3" fmla="*/ 9 h 85"/>
                <a:gd name="T4" fmla="*/ 109 w 206"/>
                <a:gd name="T5" fmla="*/ 25 h 85"/>
                <a:gd name="T6" fmla="*/ 107 w 206"/>
                <a:gd name="T7" fmla="*/ 33 h 85"/>
                <a:gd name="T8" fmla="*/ 89 w 206"/>
                <a:gd name="T9" fmla="*/ 27 h 85"/>
                <a:gd name="T10" fmla="*/ 77 w 206"/>
                <a:gd name="T11" fmla="*/ 19 h 85"/>
                <a:gd name="T12" fmla="*/ 23 w 206"/>
                <a:gd name="T13" fmla="*/ 27 h 85"/>
                <a:gd name="T14" fmla="*/ 31 w 206"/>
                <a:gd name="T15" fmla="*/ 49 h 85"/>
                <a:gd name="T16" fmla="*/ 55 w 206"/>
                <a:gd name="T17" fmla="*/ 53 h 85"/>
                <a:gd name="T18" fmla="*/ 75 w 206"/>
                <a:gd name="T19" fmla="*/ 73 h 85"/>
                <a:gd name="T20" fmla="*/ 89 w 206"/>
                <a:gd name="T21" fmla="*/ 85 h 85"/>
                <a:gd name="T22" fmla="*/ 109 w 206"/>
                <a:gd name="T23" fmla="*/ 67 h 85"/>
                <a:gd name="T24" fmla="*/ 121 w 206"/>
                <a:gd name="T25" fmla="*/ 59 h 85"/>
                <a:gd name="T26" fmla="*/ 127 w 206"/>
                <a:gd name="T27" fmla="*/ 47 h 85"/>
                <a:gd name="T28" fmla="*/ 167 w 206"/>
                <a:gd name="T29" fmla="*/ 35 h 85"/>
                <a:gd name="T30" fmla="*/ 187 w 206"/>
                <a:gd name="T31" fmla="*/ 31 h 85"/>
                <a:gd name="T32" fmla="*/ 199 w 206"/>
                <a:gd name="T33" fmla="*/ 27 h 85"/>
                <a:gd name="T34" fmla="*/ 191 w 206"/>
                <a:gd name="T35" fmla="*/ 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6" h="85">
                  <a:moveTo>
                    <a:pt x="191" y="7"/>
                  </a:moveTo>
                  <a:cubicBezTo>
                    <a:pt x="165" y="6"/>
                    <a:pt x="130" y="0"/>
                    <a:pt x="103" y="9"/>
                  </a:cubicBezTo>
                  <a:cubicBezTo>
                    <a:pt x="100" y="18"/>
                    <a:pt x="101" y="20"/>
                    <a:pt x="109" y="25"/>
                  </a:cubicBezTo>
                  <a:cubicBezTo>
                    <a:pt x="111" y="28"/>
                    <a:pt x="118" y="34"/>
                    <a:pt x="107" y="33"/>
                  </a:cubicBezTo>
                  <a:cubicBezTo>
                    <a:pt x="101" y="32"/>
                    <a:pt x="89" y="27"/>
                    <a:pt x="89" y="27"/>
                  </a:cubicBezTo>
                  <a:cubicBezTo>
                    <a:pt x="86" y="24"/>
                    <a:pt x="82" y="18"/>
                    <a:pt x="77" y="19"/>
                  </a:cubicBezTo>
                  <a:cubicBezTo>
                    <a:pt x="52" y="22"/>
                    <a:pt x="57" y="25"/>
                    <a:pt x="23" y="27"/>
                  </a:cubicBezTo>
                  <a:cubicBezTo>
                    <a:pt x="0" y="31"/>
                    <a:pt x="18" y="45"/>
                    <a:pt x="31" y="49"/>
                  </a:cubicBezTo>
                  <a:cubicBezTo>
                    <a:pt x="43" y="53"/>
                    <a:pt x="35" y="51"/>
                    <a:pt x="55" y="53"/>
                  </a:cubicBezTo>
                  <a:cubicBezTo>
                    <a:pt x="63" y="59"/>
                    <a:pt x="66" y="67"/>
                    <a:pt x="75" y="73"/>
                  </a:cubicBezTo>
                  <a:cubicBezTo>
                    <a:pt x="78" y="81"/>
                    <a:pt x="81" y="82"/>
                    <a:pt x="89" y="85"/>
                  </a:cubicBezTo>
                  <a:cubicBezTo>
                    <a:pt x="104" y="81"/>
                    <a:pt x="99" y="75"/>
                    <a:pt x="109" y="67"/>
                  </a:cubicBezTo>
                  <a:cubicBezTo>
                    <a:pt x="113" y="64"/>
                    <a:pt x="121" y="59"/>
                    <a:pt x="121" y="59"/>
                  </a:cubicBezTo>
                  <a:cubicBezTo>
                    <a:pt x="123" y="55"/>
                    <a:pt x="124" y="50"/>
                    <a:pt x="127" y="47"/>
                  </a:cubicBezTo>
                  <a:cubicBezTo>
                    <a:pt x="132" y="41"/>
                    <a:pt x="158" y="37"/>
                    <a:pt x="167" y="35"/>
                  </a:cubicBezTo>
                  <a:cubicBezTo>
                    <a:pt x="174" y="34"/>
                    <a:pt x="181" y="33"/>
                    <a:pt x="187" y="31"/>
                  </a:cubicBezTo>
                  <a:cubicBezTo>
                    <a:pt x="191" y="30"/>
                    <a:pt x="199" y="27"/>
                    <a:pt x="199" y="27"/>
                  </a:cubicBezTo>
                  <a:cubicBezTo>
                    <a:pt x="206" y="16"/>
                    <a:pt x="199" y="15"/>
                    <a:pt x="191" y="7"/>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36" name="Freeform 46"/>
            <p:cNvSpPr>
              <a:spLocks/>
            </p:cNvSpPr>
            <p:nvPr/>
          </p:nvSpPr>
          <p:spPr bwMode="invGray">
            <a:xfrm>
              <a:off x="2759" y="2039"/>
              <a:ext cx="48" cy="21"/>
            </a:xfrm>
            <a:custGeom>
              <a:avLst/>
              <a:gdLst>
                <a:gd name="T0" fmla="*/ 36 w 64"/>
                <a:gd name="T1" fmla="*/ 6 h 28"/>
                <a:gd name="T2" fmla="*/ 8 w 64"/>
                <a:gd name="T3" fmla="*/ 4 h 28"/>
                <a:gd name="T4" fmla="*/ 24 w 64"/>
                <a:gd name="T5" fmla="*/ 28 h 28"/>
                <a:gd name="T6" fmla="*/ 54 w 64"/>
                <a:gd name="T7" fmla="*/ 14 h 28"/>
                <a:gd name="T8" fmla="*/ 36 w 64"/>
                <a:gd name="T9" fmla="*/ 6 h 28"/>
              </a:gdLst>
              <a:ahLst/>
              <a:cxnLst>
                <a:cxn ang="0">
                  <a:pos x="T0" y="T1"/>
                </a:cxn>
                <a:cxn ang="0">
                  <a:pos x="T2" y="T3"/>
                </a:cxn>
                <a:cxn ang="0">
                  <a:pos x="T4" y="T5"/>
                </a:cxn>
                <a:cxn ang="0">
                  <a:pos x="T6" y="T7"/>
                </a:cxn>
                <a:cxn ang="0">
                  <a:pos x="T8" y="T9"/>
                </a:cxn>
              </a:cxnLst>
              <a:rect l="0" t="0" r="r" b="b"/>
              <a:pathLst>
                <a:path w="64" h="28">
                  <a:moveTo>
                    <a:pt x="36" y="6"/>
                  </a:moveTo>
                  <a:cubicBezTo>
                    <a:pt x="32" y="18"/>
                    <a:pt x="19" y="0"/>
                    <a:pt x="8" y="4"/>
                  </a:cubicBezTo>
                  <a:cubicBezTo>
                    <a:pt x="0" y="16"/>
                    <a:pt x="14" y="27"/>
                    <a:pt x="24" y="28"/>
                  </a:cubicBezTo>
                  <a:cubicBezTo>
                    <a:pt x="30" y="27"/>
                    <a:pt x="48" y="16"/>
                    <a:pt x="54" y="14"/>
                  </a:cubicBezTo>
                  <a:cubicBezTo>
                    <a:pt x="64" y="10"/>
                    <a:pt x="36" y="9"/>
                    <a:pt x="36" y="6"/>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37" name="Freeform 47"/>
            <p:cNvSpPr>
              <a:spLocks/>
            </p:cNvSpPr>
            <p:nvPr/>
          </p:nvSpPr>
          <p:spPr bwMode="invGray">
            <a:xfrm>
              <a:off x="2467" y="2311"/>
              <a:ext cx="109" cy="132"/>
            </a:xfrm>
            <a:custGeom>
              <a:avLst/>
              <a:gdLst>
                <a:gd name="T0" fmla="*/ 24 w 146"/>
                <a:gd name="T1" fmla="*/ 19 h 176"/>
                <a:gd name="T2" fmla="*/ 0 w 146"/>
                <a:gd name="T3" fmla="*/ 25 h 176"/>
                <a:gd name="T4" fmla="*/ 14 w 146"/>
                <a:gd name="T5" fmla="*/ 43 h 176"/>
                <a:gd name="T6" fmla="*/ 34 w 146"/>
                <a:gd name="T7" fmla="*/ 87 h 176"/>
                <a:gd name="T8" fmla="*/ 52 w 146"/>
                <a:gd name="T9" fmla="*/ 91 h 176"/>
                <a:gd name="T10" fmla="*/ 50 w 146"/>
                <a:gd name="T11" fmla="*/ 107 h 176"/>
                <a:gd name="T12" fmla="*/ 28 w 146"/>
                <a:gd name="T13" fmla="*/ 113 h 176"/>
                <a:gd name="T14" fmla="*/ 16 w 146"/>
                <a:gd name="T15" fmla="*/ 131 h 176"/>
                <a:gd name="T16" fmla="*/ 18 w 146"/>
                <a:gd name="T17" fmla="*/ 137 h 176"/>
                <a:gd name="T18" fmla="*/ 30 w 146"/>
                <a:gd name="T19" fmla="*/ 141 h 176"/>
                <a:gd name="T20" fmla="*/ 18 w 146"/>
                <a:gd name="T21" fmla="*/ 169 h 176"/>
                <a:gd name="T22" fmla="*/ 20 w 146"/>
                <a:gd name="T23" fmla="*/ 175 h 176"/>
                <a:gd name="T24" fmla="*/ 34 w 146"/>
                <a:gd name="T25" fmla="*/ 171 h 176"/>
                <a:gd name="T26" fmla="*/ 58 w 146"/>
                <a:gd name="T27" fmla="*/ 169 h 176"/>
                <a:gd name="T28" fmla="*/ 92 w 146"/>
                <a:gd name="T29" fmla="*/ 171 h 176"/>
                <a:gd name="T30" fmla="*/ 110 w 146"/>
                <a:gd name="T31" fmla="*/ 169 h 176"/>
                <a:gd name="T32" fmla="*/ 122 w 146"/>
                <a:gd name="T33" fmla="*/ 165 h 176"/>
                <a:gd name="T34" fmla="*/ 128 w 146"/>
                <a:gd name="T35" fmla="*/ 141 h 176"/>
                <a:gd name="T36" fmla="*/ 146 w 146"/>
                <a:gd name="T37" fmla="*/ 133 h 176"/>
                <a:gd name="T38" fmla="*/ 110 w 146"/>
                <a:gd name="T39" fmla="*/ 109 h 176"/>
                <a:gd name="T40" fmla="*/ 88 w 146"/>
                <a:gd name="T41" fmla="*/ 83 h 176"/>
                <a:gd name="T42" fmla="*/ 82 w 146"/>
                <a:gd name="T43" fmla="*/ 69 h 176"/>
                <a:gd name="T44" fmla="*/ 64 w 146"/>
                <a:gd name="T45" fmla="*/ 61 h 176"/>
                <a:gd name="T46" fmla="*/ 86 w 146"/>
                <a:gd name="T47" fmla="*/ 45 h 176"/>
                <a:gd name="T48" fmla="*/ 64 w 146"/>
                <a:gd name="T49" fmla="*/ 31 h 176"/>
                <a:gd name="T50" fmla="*/ 70 w 146"/>
                <a:gd name="T51" fmla="*/ 13 h 176"/>
                <a:gd name="T52" fmla="*/ 46 w 146"/>
                <a:gd name="T53" fmla="*/ 1 h 176"/>
                <a:gd name="T54" fmla="*/ 30 w 146"/>
                <a:gd name="T55" fmla="*/ 9 h 176"/>
                <a:gd name="T56" fmla="*/ 24 w 146"/>
                <a:gd name="T57" fmla="*/ 1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176">
                  <a:moveTo>
                    <a:pt x="24" y="19"/>
                  </a:moveTo>
                  <a:cubicBezTo>
                    <a:pt x="13" y="23"/>
                    <a:pt x="7" y="15"/>
                    <a:pt x="0" y="25"/>
                  </a:cubicBezTo>
                  <a:cubicBezTo>
                    <a:pt x="2" y="32"/>
                    <a:pt x="14" y="43"/>
                    <a:pt x="14" y="43"/>
                  </a:cubicBezTo>
                  <a:cubicBezTo>
                    <a:pt x="19" y="58"/>
                    <a:pt x="20" y="78"/>
                    <a:pt x="34" y="87"/>
                  </a:cubicBezTo>
                  <a:cubicBezTo>
                    <a:pt x="42" y="84"/>
                    <a:pt x="45" y="86"/>
                    <a:pt x="52" y="91"/>
                  </a:cubicBezTo>
                  <a:cubicBezTo>
                    <a:pt x="57" y="105"/>
                    <a:pt x="60" y="101"/>
                    <a:pt x="50" y="107"/>
                  </a:cubicBezTo>
                  <a:cubicBezTo>
                    <a:pt x="38" y="105"/>
                    <a:pt x="32" y="101"/>
                    <a:pt x="28" y="113"/>
                  </a:cubicBezTo>
                  <a:cubicBezTo>
                    <a:pt x="32" y="129"/>
                    <a:pt x="33" y="128"/>
                    <a:pt x="16" y="131"/>
                  </a:cubicBezTo>
                  <a:cubicBezTo>
                    <a:pt x="17" y="133"/>
                    <a:pt x="16" y="136"/>
                    <a:pt x="18" y="137"/>
                  </a:cubicBezTo>
                  <a:cubicBezTo>
                    <a:pt x="21" y="139"/>
                    <a:pt x="30" y="141"/>
                    <a:pt x="30" y="141"/>
                  </a:cubicBezTo>
                  <a:cubicBezTo>
                    <a:pt x="28" y="152"/>
                    <a:pt x="21" y="159"/>
                    <a:pt x="18" y="169"/>
                  </a:cubicBezTo>
                  <a:cubicBezTo>
                    <a:pt x="19" y="171"/>
                    <a:pt x="18" y="174"/>
                    <a:pt x="20" y="175"/>
                  </a:cubicBezTo>
                  <a:cubicBezTo>
                    <a:pt x="22" y="176"/>
                    <a:pt x="32" y="171"/>
                    <a:pt x="34" y="171"/>
                  </a:cubicBezTo>
                  <a:cubicBezTo>
                    <a:pt x="42" y="170"/>
                    <a:pt x="50" y="170"/>
                    <a:pt x="58" y="169"/>
                  </a:cubicBezTo>
                  <a:cubicBezTo>
                    <a:pt x="70" y="167"/>
                    <a:pt x="80" y="167"/>
                    <a:pt x="92" y="171"/>
                  </a:cubicBezTo>
                  <a:cubicBezTo>
                    <a:pt x="98" y="170"/>
                    <a:pt x="104" y="170"/>
                    <a:pt x="110" y="169"/>
                  </a:cubicBezTo>
                  <a:cubicBezTo>
                    <a:pt x="114" y="168"/>
                    <a:pt x="122" y="165"/>
                    <a:pt x="122" y="165"/>
                  </a:cubicBezTo>
                  <a:cubicBezTo>
                    <a:pt x="124" y="158"/>
                    <a:pt x="123" y="147"/>
                    <a:pt x="128" y="141"/>
                  </a:cubicBezTo>
                  <a:cubicBezTo>
                    <a:pt x="132" y="136"/>
                    <a:pt x="146" y="133"/>
                    <a:pt x="146" y="133"/>
                  </a:cubicBezTo>
                  <a:cubicBezTo>
                    <a:pt x="142" y="105"/>
                    <a:pt x="143" y="111"/>
                    <a:pt x="110" y="109"/>
                  </a:cubicBezTo>
                  <a:cubicBezTo>
                    <a:pt x="102" y="97"/>
                    <a:pt x="103" y="88"/>
                    <a:pt x="88" y="83"/>
                  </a:cubicBezTo>
                  <a:cubicBezTo>
                    <a:pt x="85" y="79"/>
                    <a:pt x="86" y="72"/>
                    <a:pt x="82" y="69"/>
                  </a:cubicBezTo>
                  <a:cubicBezTo>
                    <a:pt x="77" y="65"/>
                    <a:pt x="69" y="65"/>
                    <a:pt x="64" y="61"/>
                  </a:cubicBezTo>
                  <a:cubicBezTo>
                    <a:pt x="52" y="43"/>
                    <a:pt x="67" y="47"/>
                    <a:pt x="86" y="45"/>
                  </a:cubicBezTo>
                  <a:cubicBezTo>
                    <a:pt x="93" y="25"/>
                    <a:pt x="83" y="29"/>
                    <a:pt x="64" y="31"/>
                  </a:cubicBezTo>
                  <a:cubicBezTo>
                    <a:pt x="62" y="25"/>
                    <a:pt x="70" y="13"/>
                    <a:pt x="70" y="13"/>
                  </a:cubicBezTo>
                  <a:cubicBezTo>
                    <a:pt x="64" y="4"/>
                    <a:pt x="56" y="3"/>
                    <a:pt x="46" y="1"/>
                  </a:cubicBezTo>
                  <a:cubicBezTo>
                    <a:pt x="35" y="3"/>
                    <a:pt x="34" y="0"/>
                    <a:pt x="30" y="9"/>
                  </a:cubicBezTo>
                  <a:cubicBezTo>
                    <a:pt x="25" y="21"/>
                    <a:pt x="29" y="24"/>
                    <a:pt x="24" y="19"/>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38" name="Freeform 48"/>
            <p:cNvSpPr>
              <a:spLocks/>
            </p:cNvSpPr>
            <p:nvPr/>
          </p:nvSpPr>
          <p:spPr bwMode="invGray">
            <a:xfrm>
              <a:off x="2413" y="2359"/>
              <a:ext cx="69" cy="68"/>
            </a:xfrm>
            <a:custGeom>
              <a:avLst/>
              <a:gdLst>
                <a:gd name="T0" fmla="*/ 58 w 92"/>
                <a:gd name="T1" fmla="*/ 6 h 92"/>
                <a:gd name="T2" fmla="*/ 82 w 92"/>
                <a:gd name="T3" fmla="*/ 8 h 92"/>
                <a:gd name="T4" fmla="*/ 92 w 92"/>
                <a:gd name="T5" fmla="*/ 26 h 92"/>
                <a:gd name="T6" fmla="*/ 78 w 92"/>
                <a:gd name="T7" fmla="*/ 48 h 92"/>
                <a:gd name="T8" fmla="*/ 46 w 92"/>
                <a:gd name="T9" fmla="*/ 76 h 92"/>
                <a:gd name="T10" fmla="*/ 18 w 92"/>
                <a:gd name="T11" fmla="*/ 92 h 92"/>
                <a:gd name="T12" fmla="*/ 8 w 92"/>
                <a:gd name="T13" fmla="*/ 72 h 92"/>
                <a:gd name="T14" fmla="*/ 20 w 92"/>
                <a:gd name="T15" fmla="*/ 64 h 92"/>
                <a:gd name="T16" fmla="*/ 14 w 92"/>
                <a:gd name="T17" fmla="*/ 46 h 92"/>
                <a:gd name="T18" fmla="*/ 40 w 92"/>
                <a:gd name="T19" fmla="*/ 28 h 92"/>
                <a:gd name="T20" fmla="*/ 58 w 92"/>
                <a:gd name="T21" fmla="*/ 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92">
                  <a:moveTo>
                    <a:pt x="58" y="6"/>
                  </a:moveTo>
                  <a:cubicBezTo>
                    <a:pt x="67" y="0"/>
                    <a:pt x="73" y="2"/>
                    <a:pt x="82" y="8"/>
                  </a:cubicBezTo>
                  <a:cubicBezTo>
                    <a:pt x="91" y="22"/>
                    <a:pt x="88" y="15"/>
                    <a:pt x="92" y="26"/>
                  </a:cubicBezTo>
                  <a:cubicBezTo>
                    <a:pt x="89" y="36"/>
                    <a:pt x="82" y="37"/>
                    <a:pt x="78" y="48"/>
                  </a:cubicBezTo>
                  <a:cubicBezTo>
                    <a:pt x="85" y="69"/>
                    <a:pt x="60" y="71"/>
                    <a:pt x="46" y="76"/>
                  </a:cubicBezTo>
                  <a:cubicBezTo>
                    <a:pt x="40" y="86"/>
                    <a:pt x="28" y="86"/>
                    <a:pt x="18" y="92"/>
                  </a:cubicBezTo>
                  <a:cubicBezTo>
                    <a:pt x="9" y="90"/>
                    <a:pt x="0" y="84"/>
                    <a:pt x="8" y="72"/>
                  </a:cubicBezTo>
                  <a:cubicBezTo>
                    <a:pt x="11" y="68"/>
                    <a:pt x="20" y="64"/>
                    <a:pt x="20" y="64"/>
                  </a:cubicBezTo>
                  <a:cubicBezTo>
                    <a:pt x="23" y="55"/>
                    <a:pt x="21" y="53"/>
                    <a:pt x="14" y="46"/>
                  </a:cubicBezTo>
                  <a:cubicBezTo>
                    <a:pt x="18" y="30"/>
                    <a:pt x="28" y="36"/>
                    <a:pt x="40" y="28"/>
                  </a:cubicBezTo>
                  <a:cubicBezTo>
                    <a:pt x="56" y="17"/>
                    <a:pt x="50" y="24"/>
                    <a:pt x="58" y="6"/>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39" name="Freeform 49"/>
            <p:cNvSpPr>
              <a:spLocks/>
            </p:cNvSpPr>
            <p:nvPr/>
          </p:nvSpPr>
          <p:spPr bwMode="invGray">
            <a:xfrm>
              <a:off x="4099" y="3502"/>
              <a:ext cx="474" cy="495"/>
            </a:xfrm>
            <a:custGeom>
              <a:avLst/>
              <a:gdLst>
                <a:gd name="T0" fmla="*/ 212 w 633"/>
                <a:gd name="T1" fmla="*/ 11 h 660"/>
                <a:gd name="T2" fmla="*/ 176 w 633"/>
                <a:gd name="T3" fmla="*/ 19 h 660"/>
                <a:gd name="T4" fmla="*/ 144 w 633"/>
                <a:gd name="T5" fmla="*/ 51 h 660"/>
                <a:gd name="T6" fmla="*/ 104 w 633"/>
                <a:gd name="T7" fmla="*/ 59 h 660"/>
                <a:gd name="T8" fmla="*/ 84 w 633"/>
                <a:gd name="T9" fmla="*/ 75 h 660"/>
                <a:gd name="T10" fmla="*/ 68 w 633"/>
                <a:gd name="T11" fmla="*/ 115 h 660"/>
                <a:gd name="T12" fmla="*/ 36 w 633"/>
                <a:gd name="T13" fmla="*/ 167 h 660"/>
                <a:gd name="T14" fmla="*/ 0 w 633"/>
                <a:gd name="T15" fmla="*/ 179 h 660"/>
                <a:gd name="T16" fmla="*/ 72 w 633"/>
                <a:gd name="T17" fmla="*/ 323 h 660"/>
                <a:gd name="T18" fmla="*/ 120 w 633"/>
                <a:gd name="T19" fmla="*/ 427 h 660"/>
                <a:gd name="T20" fmla="*/ 144 w 633"/>
                <a:gd name="T21" fmla="*/ 443 h 660"/>
                <a:gd name="T22" fmla="*/ 168 w 633"/>
                <a:gd name="T23" fmla="*/ 451 h 660"/>
                <a:gd name="T24" fmla="*/ 228 w 633"/>
                <a:gd name="T25" fmla="*/ 431 h 660"/>
                <a:gd name="T26" fmla="*/ 252 w 633"/>
                <a:gd name="T27" fmla="*/ 423 h 660"/>
                <a:gd name="T28" fmla="*/ 300 w 633"/>
                <a:gd name="T29" fmla="*/ 451 h 660"/>
                <a:gd name="T30" fmla="*/ 324 w 633"/>
                <a:gd name="T31" fmla="*/ 527 h 660"/>
                <a:gd name="T32" fmla="*/ 336 w 633"/>
                <a:gd name="T33" fmla="*/ 523 h 660"/>
                <a:gd name="T34" fmla="*/ 344 w 633"/>
                <a:gd name="T35" fmla="*/ 511 h 660"/>
                <a:gd name="T36" fmla="*/ 368 w 633"/>
                <a:gd name="T37" fmla="*/ 547 h 660"/>
                <a:gd name="T38" fmla="*/ 404 w 633"/>
                <a:gd name="T39" fmla="*/ 571 h 660"/>
                <a:gd name="T40" fmla="*/ 436 w 633"/>
                <a:gd name="T41" fmla="*/ 603 h 660"/>
                <a:gd name="T42" fmla="*/ 444 w 633"/>
                <a:gd name="T43" fmla="*/ 615 h 660"/>
                <a:gd name="T44" fmla="*/ 456 w 633"/>
                <a:gd name="T45" fmla="*/ 623 h 660"/>
                <a:gd name="T46" fmla="*/ 484 w 633"/>
                <a:gd name="T47" fmla="*/ 655 h 660"/>
                <a:gd name="T48" fmla="*/ 492 w 633"/>
                <a:gd name="T49" fmla="*/ 631 h 660"/>
                <a:gd name="T50" fmla="*/ 540 w 633"/>
                <a:gd name="T51" fmla="*/ 659 h 660"/>
                <a:gd name="T52" fmla="*/ 588 w 633"/>
                <a:gd name="T53" fmla="*/ 655 h 660"/>
                <a:gd name="T54" fmla="*/ 616 w 633"/>
                <a:gd name="T55" fmla="*/ 531 h 660"/>
                <a:gd name="T56" fmla="*/ 632 w 633"/>
                <a:gd name="T57" fmla="*/ 463 h 660"/>
                <a:gd name="T58" fmla="*/ 620 w 633"/>
                <a:gd name="T59" fmla="*/ 367 h 660"/>
                <a:gd name="T60" fmla="*/ 536 w 633"/>
                <a:gd name="T61" fmla="*/ 271 h 660"/>
                <a:gd name="T62" fmla="*/ 528 w 633"/>
                <a:gd name="T63" fmla="*/ 235 h 660"/>
                <a:gd name="T64" fmla="*/ 460 w 633"/>
                <a:gd name="T65" fmla="*/ 179 h 660"/>
                <a:gd name="T66" fmla="*/ 472 w 633"/>
                <a:gd name="T67" fmla="*/ 155 h 660"/>
                <a:gd name="T68" fmla="*/ 456 w 633"/>
                <a:gd name="T69" fmla="*/ 131 h 660"/>
                <a:gd name="T70" fmla="*/ 416 w 633"/>
                <a:gd name="T71" fmla="*/ 79 h 660"/>
                <a:gd name="T72" fmla="*/ 392 w 633"/>
                <a:gd name="T73" fmla="*/ 31 h 660"/>
                <a:gd name="T74" fmla="*/ 388 w 633"/>
                <a:gd name="T75" fmla="*/ 19 h 660"/>
                <a:gd name="T76" fmla="*/ 364 w 633"/>
                <a:gd name="T77" fmla="*/ 151 h 660"/>
                <a:gd name="T78" fmla="*/ 324 w 633"/>
                <a:gd name="T79" fmla="*/ 115 h 660"/>
                <a:gd name="T80" fmla="*/ 292 w 633"/>
                <a:gd name="T81" fmla="*/ 111 h 660"/>
                <a:gd name="T82" fmla="*/ 272 w 633"/>
                <a:gd name="T83" fmla="*/ 87 h 660"/>
                <a:gd name="T84" fmla="*/ 264 w 633"/>
                <a:gd name="T85" fmla="*/ 63 h 660"/>
                <a:gd name="T86" fmla="*/ 276 w 633"/>
                <a:gd name="T87" fmla="*/ 55 h 660"/>
                <a:gd name="T88" fmla="*/ 240 w 633"/>
                <a:gd name="T89" fmla="*/ 19 h 660"/>
                <a:gd name="T90" fmla="*/ 216 w 633"/>
                <a:gd name="T91" fmla="*/ 11 h 660"/>
                <a:gd name="T92" fmla="*/ 204 w 633"/>
                <a:gd name="T93" fmla="*/ 7 h 660"/>
                <a:gd name="T94" fmla="*/ 212 w 633"/>
                <a:gd name="T95" fmla="*/ 11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3" h="660">
                  <a:moveTo>
                    <a:pt x="212" y="11"/>
                  </a:moveTo>
                  <a:cubicBezTo>
                    <a:pt x="195" y="0"/>
                    <a:pt x="187" y="2"/>
                    <a:pt x="176" y="19"/>
                  </a:cubicBezTo>
                  <a:cubicBezTo>
                    <a:pt x="171" y="61"/>
                    <a:pt x="181" y="88"/>
                    <a:pt x="144" y="51"/>
                  </a:cubicBezTo>
                  <a:cubicBezTo>
                    <a:pt x="131" y="53"/>
                    <a:pt x="115" y="51"/>
                    <a:pt x="104" y="59"/>
                  </a:cubicBezTo>
                  <a:cubicBezTo>
                    <a:pt x="78" y="80"/>
                    <a:pt x="114" y="65"/>
                    <a:pt x="84" y="75"/>
                  </a:cubicBezTo>
                  <a:cubicBezTo>
                    <a:pt x="78" y="94"/>
                    <a:pt x="92" y="107"/>
                    <a:pt x="68" y="115"/>
                  </a:cubicBezTo>
                  <a:cubicBezTo>
                    <a:pt x="55" y="135"/>
                    <a:pt x="59" y="159"/>
                    <a:pt x="36" y="167"/>
                  </a:cubicBezTo>
                  <a:cubicBezTo>
                    <a:pt x="16" y="163"/>
                    <a:pt x="7" y="158"/>
                    <a:pt x="0" y="179"/>
                  </a:cubicBezTo>
                  <a:cubicBezTo>
                    <a:pt x="9" y="232"/>
                    <a:pt x="43" y="279"/>
                    <a:pt x="72" y="323"/>
                  </a:cubicBezTo>
                  <a:cubicBezTo>
                    <a:pt x="82" y="371"/>
                    <a:pt x="85" y="392"/>
                    <a:pt x="120" y="427"/>
                  </a:cubicBezTo>
                  <a:cubicBezTo>
                    <a:pt x="127" y="434"/>
                    <a:pt x="136" y="438"/>
                    <a:pt x="144" y="443"/>
                  </a:cubicBezTo>
                  <a:cubicBezTo>
                    <a:pt x="151" y="448"/>
                    <a:pt x="168" y="451"/>
                    <a:pt x="168" y="451"/>
                  </a:cubicBezTo>
                  <a:cubicBezTo>
                    <a:pt x="188" y="444"/>
                    <a:pt x="208" y="438"/>
                    <a:pt x="228" y="431"/>
                  </a:cubicBezTo>
                  <a:cubicBezTo>
                    <a:pt x="236" y="428"/>
                    <a:pt x="252" y="423"/>
                    <a:pt x="252" y="423"/>
                  </a:cubicBezTo>
                  <a:cubicBezTo>
                    <a:pt x="271" y="429"/>
                    <a:pt x="281" y="445"/>
                    <a:pt x="300" y="451"/>
                  </a:cubicBezTo>
                  <a:cubicBezTo>
                    <a:pt x="320" y="471"/>
                    <a:pt x="315" y="500"/>
                    <a:pt x="324" y="527"/>
                  </a:cubicBezTo>
                  <a:cubicBezTo>
                    <a:pt x="328" y="526"/>
                    <a:pt x="333" y="526"/>
                    <a:pt x="336" y="523"/>
                  </a:cubicBezTo>
                  <a:cubicBezTo>
                    <a:pt x="340" y="520"/>
                    <a:pt x="339" y="511"/>
                    <a:pt x="344" y="511"/>
                  </a:cubicBezTo>
                  <a:cubicBezTo>
                    <a:pt x="358" y="511"/>
                    <a:pt x="362" y="541"/>
                    <a:pt x="368" y="547"/>
                  </a:cubicBezTo>
                  <a:cubicBezTo>
                    <a:pt x="378" y="557"/>
                    <a:pt x="392" y="563"/>
                    <a:pt x="404" y="571"/>
                  </a:cubicBezTo>
                  <a:cubicBezTo>
                    <a:pt x="418" y="580"/>
                    <a:pt x="422" y="594"/>
                    <a:pt x="436" y="603"/>
                  </a:cubicBezTo>
                  <a:cubicBezTo>
                    <a:pt x="439" y="607"/>
                    <a:pt x="441" y="612"/>
                    <a:pt x="444" y="615"/>
                  </a:cubicBezTo>
                  <a:cubicBezTo>
                    <a:pt x="447" y="618"/>
                    <a:pt x="453" y="619"/>
                    <a:pt x="456" y="623"/>
                  </a:cubicBezTo>
                  <a:cubicBezTo>
                    <a:pt x="489" y="660"/>
                    <a:pt x="457" y="637"/>
                    <a:pt x="484" y="655"/>
                  </a:cubicBezTo>
                  <a:cubicBezTo>
                    <a:pt x="487" y="647"/>
                    <a:pt x="485" y="626"/>
                    <a:pt x="492" y="631"/>
                  </a:cubicBezTo>
                  <a:cubicBezTo>
                    <a:pt x="509" y="642"/>
                    <a:pt x="522" y="653"/>
                    <a:pt x="540" y="659"/>
                  </a:cubicBezTo>
                  <a:cubicBezTo>
                    <a:pt x="557" y="642"/>
                    <a:pt x="567" y="648"/>
                    <a:pt x="588" y="655"/>
                  </a:cubicBezTo>
                  <a:cubicBezTo>
                    <a:pt x="611" y="621"/>
                    <a:pt x="573" y="560"/>
                    <a:pt x="616" y="531"/>
                  </a:cubicBezTo>
                  <a:cubicBezTo>
                    <a:pt x="632" y="507"/>
                    <a:pt x="629" y="496"/>
                    <a:pt x="632" y="463"/>
                  </a:cubicBezTo>
                  <a:cubicBezTo>
                    <a:pt x="630" y="440"/>
                    <a:pt x="633" y="390"/>
                    <a:pt x="620" y="367"/>
                  </a:cubicBezTo>
                  <a:cubicBezTo>
                    <a:pt x="600" y="332"/>
                    <a:pt x="565" y="300"/>
                    <a:pt x="536" y="271"/>
                  </a:cubicBezTo>
                  <a:cubicBezTo>
                    <a:pt x="532" y="259"/>
                    <a:pt x="532" y="247"/>
                    <a:pt x="528" y="235"/>
                  </a:cubicBezTo>
                  <a:cubicBezTo>
                    <a:pt x="525" y="225"/>
                    <a:pt x="474" y="188"/>
                    <a:pt x="460" y="179"/>
                  </a:cubicBezTo>
                  <a:cubicBezTo>
                    <a:pt x="463" y="171"/>
                    <a:pt x="471" y="164"/>
                    <a:pt x="472" y="155"/>
                  </a:cubicBezTo>
                  <a:cubicBezTo>
                    <a:pt x="474" y="144"/>
                    <a:pt x="461" y="137"/>
                    <a:pt x="456" y="131"/>
                  </a:cubicBezTo>
                  <a:cubicBezTo>
                    <a:pt x="435" y="106"/>
                    <a:pt x="451" y="88"/>
                    <a:pt x="416" y="79"/>
                  </a:cubicBezTo>
                  <a:cubicBezTo>
                    <a:pt x="395" y="48"/>
                    <a:pt x="403" y="64"/>
                    <a:pt x="392" y="31"/>
                  </a:cubicBezTo>
                  <a:cubicBezTo>
                    <a:pt x="391" y="27"/>
                    <a:pt x="388" y="19"/>
                    <a:pt x="388" y="19"/>
                  </a:cubicBezTo>
                  <a:cubicBezTo>
                    <a:pt x="362" y="58"/>
                    <a:pt x="379" y="107"/>
                    <a:pt x="364" y="151"/>
                  </a:cubicBezTo>
                  <a:cubicBezTo>
                    <a:pt x="344" y="144"/>
                    <a:pt x="344" y="120"/>
                    <a:pt x="324" y="115"/>
                  </a:cubicBezTo>
                  <a:cubicBezTo>
                    <a:pt x="314" y="112"/>
                    <a:pt x="303" y="112"/>
                    <a:pt x="292" y="111"/>
                  </a:cubicBezTo>
                  <a:cubicBezTo>
                    <a:pt x="284" y="103"/>
                    <a:pt x="276" y="97"/>
                    <a:pt x="272" y="87"/>
                  </a:cubicBezTo>
                  <a:cubicBezTo>
                    <a:pt x="269" y="79"/>
                    <a:pt x="264" y="63"/>
                    <a:pt x="264" y="63"/>
                  </a:cubicBezTo>
                  <a:cubicBezTo>
                    <a:pt x="268" y="60"/>
                    <a:pt x="273" y="58"/>
                    <a:pt x="276" y="55"/>
                  </a:cubicBezTo>
                  <a:cubicBezTo>
                    <a:pt x="300" y="31"/>
                    <a:pt x="256" y="24"/>
                    <a:pt x="240" y="19"/>
                  </a:cubicBezTo>
                  <a:cubicBezTo>
                    <a:pt x="232" y="16"/>
                    <a:pt x="224" y="14"/>
                    <a:pt x="216" y="11"/>
                  </a:cubicBezTo>
                  <a:cubicBezTo>
                    <a:pt x="212" y="10"/>
                    <a:pt x="200" y="5"/>
                    <a:pt x="204" y="7"/>
                  </a:cubicBezTo>
                  <a:cubicBezTo>
                    <a:pt x="207" y="8"/>
                    <a:pt x="209" y="10"/>
                    <a:pt x="212" y="11"/>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40" name="Freeform 50"/>
            <p:cNvSpPr>
              <a:spLocks/>
            </p:cNvSpPr>
            <p:nvPr/>
          </p:nvSpPr>
          <p:spPr bwMode="invGray">
            <a:xfrm>
              <a:off x="4246" y="3241"/>
              <a:ext cx="319" cy="210"/>
            </a:xfrm>
            <a:custGeom>
              <a:avLst/>
              <a:gdLst>
                <a:gd name="T0" fmla="*/ 84 w 426"/>
                <a:gd name="T1" fmla="*/ 60 h 280"/>
                <a:gd name="T2" fmla="*/ 68 w 426"/>
                <a:gd name="T3" fmla="*/ 36 h 280"/>
                <a:gd name="T4" fmla="*/ 64 w 426"/>
                <a:gd name="T5" fmla="*/ 16 h 280"/>
                <a:gd name="T6" fmla="*/ 52 w 426"/>
                <a:gd name="T7" fmla="*/ 12 h 280"/>
                <a:gd name="T8" fmla="*/ 16 w 426"/>
                <a:gd name="T9" fmla="*/ 16 h 280"/>
                <a:gd name="T10" fmla="*/ 44 w 426"/>
                <a:gd name="T11" fmla="*/ 40 h 280"/>
                <a:gd name="T12" fmla="*/ 48 w 426"/>
                <a:gd name="T13" fmla="*/ 52 h 280"/>
                <a:gd name="T14" fmla="*/ 24 w 426"/>
                <a:gd name="T15" fmla="*/ 68 h 280"/>
                <a:gd name="T16" fmla="*/ 88 w 426"/>
                <a:gd name="T17" fmla="*/ 92 h 280"/>
                <a:gd name="T18" fmla="*/ 124 w 426"/>
                <a:gd name="T19" fmla="*/ 112 h 280"/>
                <a:gd name="T20" fmla="*/ 128 w 426"/>
                <a:gd name="T21" fmla="*/ 124 h 280"/>
                <a:gd name="T22" fmla="*/ 140 w 426"/>
                <a:gd name="T23" fmla="*/ 132 h 280"/>
                <a:gd name="T24" fmla="*/ 148 w 426"/>
                <a:gd name="T25" fmla="*/ 156 h 280"/>
                <a:gd name="T26" fmla="*/ 132 w 426"/>
                <a:gd name="T27" fmla="*/ 196 h 280"/>
                <a:gd name="T28" fmla="*/ 180 w 426"/>
                <a:gd name="T29" fmla="*/ 188 h 280"/>
                <a:gd name="T30" fmla="*/ 192 w 426"/>
                <a:gd name="T31" fmla="*/ 216 h 280"/>
                <a:gd name="T32" fmla="*/ 216 w 426"/>
                <a:gd name="T33" fmla="*/ 224 h 280"/>
                <a:gd name="T34" fmla="*/ 228 w 426"/>
                <a:gd name="T35" fmla="*/ 228 h 280"/>
                <a:gd name="T36" fmla="*/ 252 w 426"/>
                <a:gd name="T37" fmla="*/ 224 h 280"/>
                <a:gd name="T38" fmla="*/ 276 w 426"/>
                <a:gd name="T39" fmla="*/ 196 h 280"/>
                <a:gd name="T40" fmla="*/ 336 w 426"/>
                <a:gd name="T41" fmla="*/ 252 h 280"/>
                <a:gd name="T42" fmla="*/ 364 w 426"/>
                <a:gd name="T43" fmla="*/ 280 h 280"/>
                <a:gd name="T44" fmla="*/ 360 w 426"/>
                <a:gd name="T45" fmla="*/ 224 h 280"/>
                <a:gd name="T46" fmla="*/ 336 w 426"/>
                <a:gd name="T47" fmla="*/ 200 h 280"/>
                <a:gd name="T48" fmla="*/ 372 w 426"/>
                <a:gd name="T49" fmla="*/ 168 h 280"/>
                <a:gd name="T50" fmla="*/ 408 w 426"/>
                <a:gd name="T51" fmla="*/ 156 h 280"/>
                <a:gd name="T52" fmla="*/ 420 w 426"/>
                <a:gd name="T53" fmla="*/ 152 h 280"/>
                <a:gd name="T54" fmla="*/ 424 w 426"/>
                <a:gd name="T55" fmla="*/ 140 h 280"/>
                <a:gd name="T56" fmla="*/ 356 w 426"/>
                <a:gd name="T57" fmla="*/ 148 h 280"/>
                <a:gd name="T58" fmla="*/ 304 w 426"/>
                <a:gd name="T59" fmla="*/ 140 h 280"/>
                <a:gd name="T60" fmla="*/ 300 w 426"/>
                <a:gd name="T61" fmla="*/ 128 h 280"/>
                <a:gd name="T62" fmla="*/ 292 w 426"/>
                <a:gd name="T63" fmla="*/ 116 h 280"/>
                <a:gd name="T64" fmla="*/ 220 w 426"/>
                <a:gd name="T65" fmla="*/ 80 h 280"/>
                <a:gd name="T66" fmla="*/ 160 w 426"/>
                <a:gd name="T67" fmla="*/ 60 h 280"/>
                <a:gd name="T68" fmla="*/ 136 w 426"/>
                <a:gd name="T69" fmla="*/ 52 h 280"/>
                <a:gd name="T70" fmla="*/ 80 w 426"/>
                <a:gd name="T71" fmla="*/ 52 h 280"/>
                <a:gd name="T72" fmla="*/ 68 w 426"/>
                <a:gd name="T73" fmla="*/ 32 h 280"/>
                <a:gd name="T74" fmla="*/ 68 w 426"/>
                <a:gd name="T7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6" h="280">
                  <a:moveTo>
                    <a:pt x="84" y="60"/>
                  </a:moveTo>
                  <a:cubicBezTo>
                    <a:pt x="79" y="52"/>
                    <a:pt x="70" y="45"/>
                    <a:pt x="68" y="36"/>
                  </a:cubicBezTo>
                  <a:cubicBezTo>
                    <a:pt x="67" y="29"/>
                    <a:pt x="68" y="22"/>
                    <a:pt x="64" y="16"/>
                  </a:cubicBezTo>
                  <a:cubicBezTo>
                    <a:pt x="62" y="12"/>
                    <a:pt x="56" y="13"/>
                    <a:pt x="52" y="12"/>
                  </a:cubicBezTo>
                  <a:cubicBezTo>
                    <a:pt x="40" y="13"/>
                    <a:pt x="27" y="11"/>
                    <a:pt x="16" y="16"/>
                  </a:cubicBezTo>
                  <a:cubicBezTo>
                    <a:pt x="0" y="24"/>
                    <a:pt x="43" y="40"/>
                    <a:pt x="44" y="40"/>
                  </a:cubicBezTo>
                  <a:cubicBezTo>
                    <a:pt x="45" y="44"/>
                    <a:pt x="50" y="49"/>
                    <a:pt x="48" y="52"/>
                  </a:cubicBezTo>
                  <a:cubicBezTo>
                    <a:pt x="42" y="60"/>
                    <a:pt x="24" y="68"/>
                    <a:pt x="24" y="68"/>
                  </a:cubicBezTo>
                  <a:cubicBezTo>
                    <a:pt x="38" y="88"/>
                    <a:pt x="65" y="89"/>
                    <a:pt x="88" y="92"/>
                  </a:cubicBezTo>
                  <a:cubicBezTo>
                    <a:pt x="101" y="96"/>
                    <a:pt x="124" y="112"/>
                    <a:pt x="124" y="112"/>
                  </a:cubicBezTo>
                  <a:cubicBezTo>
                    <a:pt x="125" y="116"/>
                    <a:pt x="125" y="121"/>
                    <a:pt x="128" y="124"/>
                  </a:cubicBezTo>
                  <a:cubicBezTo>
                    <a:pt x="131" y="128"/>
                    <a:pt x="137" y="128"/>
                    <a:pt x="140" y="132"/>
                  </a:cubicBezTo>
                  <a:cubicBezTo>
                    <a:pt x="144" y="139"/>
                    <a:pt x="148" y="156"/>
                    <a:pt x="148" y="156"/>
                  </a:cubicBezTo>
                  <a:cubicBezTo>
                    <a:pt x="144" y="171"/>
                    <a:pt x="137" y="181"/>
                    <a:pt x="132" y="196"/>
                  </a:cubicBezTo>
                  <a:cubicBezTo>
                    <a:pt x="151" y="209"/>
                    <a:pt x="167" y="207"/>
                    <a:pt x="180" y="188"/>
                  </a:cubicBezTo>
                  <a:cubicBezTo>
                    <a:pt x="182" y="196"/>
                    <a:pt x="184" y="211"/>
                    <a:pt x="192" y="216"/>
                  </a:cubicBezTo>
                  <a:cubicBezTo>
                    <a:pt x="199" y="220"/>
                    <a:pt x="208" y="221"/>
                    <a:pt x="216" y="224"/>
                  </a:cubicBezTo>
                  <a:cubicBezTo>
                    <a:pt x="220" y="225"/>
                    <a:pt x="228" y="228"/>
                    <a:pt x="228" y="228"/>
                  </a:cubicBezTo>
                  <a:cubicBezTo>
                    <a:pt x="236" y="227"/>
                    <a:pt x="245" y="228"/>
                    <a:pt x="252" y="224"/>
                  </a:cubicBezTo>
                  <a:cubicBezTo>
                    <a:pt x="269" y="216"/>
                    <a:pt x="252" y="204"/>
                    <a:pt x="276" y="196"/>
                  </a:cubicBezTo>
                  <a:cubicBezTo>
                    <a:pt x="296" y="209"/>
                    <a:pt x="322" y="231"/>
                    <a:pt x="336" y="252"/>
                  </a:cubicBezTo>
                  <a:cubicBezTo>
                    <a:pt x="354" y="280"/>
                    <a:pt x="343" y="273"/>
                    <a:pt x="364" y="280"/>
                  </a:cubicBezTo>
                  <a:cubicBezTo>
                    <a:pt x="376" y="262"/>
                    <a:pt x="375" y="241"/>
                    <a:pt x="360" y="224"/>
                  </a:cubicBezTo>
                  <a:cubicBezTo>
                    <a:pt x="352" y="216"/>
                    <a:pt x="336" y="200"/>
                    <a:pt x="336" y="200"/>
                  </a:cubicBezTo>
                  <a:cubicBezTo>
                    <a:pt x="323" y="162"/>
                    <a:pt x="322" y="174"/>
                    <a:pt x="372" y="168"/>
                  </a:cubicBezTo>
                  <a:cubicBezTo>
                    <a:pt x="384" y="164"/>
                    <a:pt x="396" y="160"/>
                    <a:pt x="408" y="156"/>
                  </a:cubicBezTo>
                  <a:cubicBezTo>
                    <a:pt x="412" y="155"/>
                    <a:pt x="420" y="152"/>
                    <a:pt x="420" y="152"/>
                  </a:cubicBezTo>
                  <a:cubicBezTo>
                    <a:pt x="421" y="148"/>
                    <a:pt x="426" y="144"/>
                    <a:pt x="424" y="140"/>
                  </a:cubicBezTo>
                  <a:cubicBezTo>
                    <a:pt x="420" y="131"/>
                    <a:pt x="365" y="146"/>
                    <a:pt x="356" y="148"/>
                  </a:cubicBezTo>
                  <a:cubicBezTo>
                    <a:pt x="339" y="146"/>
                    <a:pt x="316" y="152"/>
                    <a:pt x="304" y="140"/>
                  </a:cubicBezTo>
                  <a:cubicBezTo>
                    <a:pt x="301" y="137"/>
                    <a:pt x="302" y="132"/>
                    <a:pt x="300" y="128"/>
                  </a:cubicBezTo>
                  <a:cubicBezTo>
                    <a:pt x="298" y="124"/>
                    <a:pt x="296" y="119"/>
                    <a:pt x="292" y="116"/>
                  </a:cubicBezTo>
                  <a:cubicBezTo>
                    <a:pt x="272" y="98"/>
                    <a:pt x="244" y="91"/>
                    <a:pt x="220" y="80"/>
                  </a:cubicBezTo>
                  <a:cubicBezTo>
                    <a:pt x="201" y="72"/>
                    <a:pt x="180" y="67"/>
                    <a:pt x="160" y="60"/>
                  </a:cubicBezTo>
                  <a:cubicBezTo>
                    <a:pt x="152" y="57"/>
                    <a:pt x="136" y="52"/>
                    <a:pt x="136" y="52"/>
                  </a:cubicBezTo>
                  <a:cubicBezTo>
                    <a:pt x="113" y="55"/>
                    <a:pt x="98" y="64"/>
                    <a:pt x="80" y="52"/>
                  </a:cubicBezTo>
                  <a:cubicBezTo>
                    <a:pt x="70" y="38"/>
                    <a:pt x="74" y="44"/>
                    <a:pt x="68" y="32"/>
                  </a:cubicBezTo>
                  <a:lnTo>
                    <a:pt x="68" y="0"/>
                  </a:lnTo>
                </a:path>
              </a:pathLst>
            </a:custGeom>
            <a:solidFill>
              <a:srgbClr val="FEFEFE">
                <a:alpha val="30000"/>
              </a:srgbClr>
            </a:solidFill>
            <a:ln>
              <a:noFill/>
            </a:ln>
            <a:effectLst/>
            <a:extLst/>
          </p:spPr>
          <p:txBody>
            <a:bodyPr/>
            <a:lstStyle/>
            <a:p>
              <a:pPr>
                <a:defRPr/>
              </a:pPr>
              <a:endParaRPr lang="zh-CN" altLang="en-US">
                <a:ea typeface="+mn-ea"/>
              </a:endParaRPr>
            </a:p>
          </p:txBody>
        </p:sp>
        <p:sp>
          <p:nvSpPr>
            <p:cNvPr id="41" name="Freeform 51"/>
            <p:cNvSpPr>
              <a:spLocks/>
            </p:cNvSpPr>
            <p:nvPr/>
          </p:nvSpPr>
          <p:spPr bwMode="invGray">
            <a:xfrm>
              <a:off x="4255" y="3243"/>
              <a:ext cx="311" cy="211"/>
            </a:xfrm>
            <a:custGeom>
              <a:avLst/>
              <a:gdLst>
                <a:gd name="T0" fmla="*/ 0 w 416"/>
                <a:gd name="T1" fmla="*/ 1 h 282"/>
                <a:gd name="T2" fmla="*/ 20 w 416"/>
                <a:gd name="T3" fmla="*/ 37 h 282"/>
                <a:gd name="T4" fmla="*/ 28 w 416"/>
                <a:gd name="T5" fmla="*/ 49 h 282"/>
                <a:gd name="T6" fmla="*/ 84 w 416"/>
                <a:gd name="T7" fmla="*/ 89 h 282"/>
                <a:gd name="T8" fmla="*/ 120 w 416"/>
                <a:gd name="T9" fmla="*/ 113 h 282"/>
                <a:gd name="T10" fmla="*/ 132 w 416"/>
                <a:gd name="T11" fmla="*/ 121 h 282"/>
                <a:gd name="T12" fmla="*/ 136 w 416"/>
                <a:gd name="T13" fmla="*/ 169 h 282"/>
                <a:gd name="T14" fmla="*/ 116 w 416"/>
                <a:gd name="T15" fmla="*/ 201 h 282"/>
                <a:gd name="T16" fmla="*/ 136 w 416"/>
                <a:gd name="T17" fmla="*/ 197 h 282"/>
                <a:gd name="T18" fmla="*/ 148 w 416"/>
                <a:gd name="T19" fmla="*/ 189 h 282"/>
                <a:gd name="T20" fmla="*/ 160 w 416"/>
                <a:gd name="T21" fmla="*/ 201 h 282"/>
                <a:gd name="T22" fmla="*/ 184 w 416"/>
                <a:gd name="T23" fmla="*/ 217 h 282"/>
                <a:gd name="T24" fmla="*/ 208 w 416"/>
                <a:gd name="T25" fmla="*/ 233 h 282"/>
                <a:gd name="T26" fmla="*/ 240 w 416"/>
                <a:gd name="T27" fmla="*/ 221 h 282"/>
                <a:gd name="T28" fmla="*/ 248 w 416"/>
                <a:gd name="T29" fmla="*/ 197 h 282"/>
                <a:gd name="T30" fmla="*/ 268 w 416"/>
                <a:gd name="T31" fmla="*/ 201 h 282"/>
                <a:gd name="T32" fmla="*/ 292 w 416"/>
                <a:gd name="T33" fmla="*/ 209 h 282"/>
                <a:gd name="T34" fmla="*/ 340 w 416"/>
                <a:gd name="T35" fmla="*/ 281 h 282"/>
                <a:gd name="T36" fmla="*/ 356 w 416"/>
                <a:gd name="T37" fmla="*/ 277 h 282"/>
                <a:gd name="T38" fmla="*/ 352 w 416"/>
                <a:gd name="T39" fmla="*/ 253 h 282"/>
                <a:gd name="T40" fmla="*/ 316 w 416"/>
                <a:gd name="T41" fmla="*/ 197 h 282"/>
                <a:gd name="T42" fmla="*/ 360 w 416"/>
                <a:gd name="T43" fmla="*/ 173 h 282"/>
                <a:gd name="T44" fmla="*/ 408 w 416"/>
                <a:gd name="T45" fmla="*/ 145 h 282"/>
                <a:gd name="T46" fmla="*/ 409 w 416"/>
                <a:gd name="T47" fmla="*/ 120 h 282"/>
                <a:gd name="T48" fmla="*/ 367 w 416"/>
                <a:gd name="T49" fmla="*/ 138 h 282"/>
                <a:gd name="T50" fmla="*/ 308 w 416"/>
                <a:gd name="T51" fmla="*/ 137 h 282"/>
                <a:gd name="T52" fmla="*/ 264 w 416"/>
                <a:gd name="T53" fmla="*/ 97 h 282"/>
                <a:gd name="T54" fmla="*/ 180 w 416"/>
                <a:gd name="T55" fmla="*/ 61 h 282"/>
                <a:gd name="T56" fmla="*/ 132 w 416"/>
                <a:gd name="T57" fmla="*/ 33 h 282"/>
                <a:gd name="T58" fmla="*/ 92 w 416"/>
                <a:gd name="T59" fmla="*/ 41 h 282"/>
                <a:gd name="T60" fmla="*/ 76 w 416"/>
                <a:gd name="T61" fmla="*/ 57 h 282"/>
                <a:gd name="T62" fmla="*/ 56 w 416"/>
                <a:gd name="T63" fmla="*/ 17 h 282"/>
                <a:gd name="T64" fmla="*/ 0 w 416"/>
                <a:gd name="T65" fmla="*/ 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6" h="282">
                  <a:moveTo>
                    <a:pt x="0" y="1"/>
                  </a:moveTo>
                  <a:cubicBezTo>
                    <a:pt x="7" y="22"/>
                    <a:pt x="2" y="9"/>
                    <a:pt x="20" y="37"/>
                  </a:cubicBezTo>
                  <a:cubicBezTo>
                    <a:pt x="23" y="41"/>
                    <a:pt x="28" y="49"/>
                    <a:pt x="28" y="49"/>
                  </a:cubicBezTo>
                  <a:cubicBezTo>
                    <a:pt x="5" y="84"/>
                    <a:pt x="65" y="78"/>
                    <a:pt x="84" y="89"/>
                  </a:cubicBezTo>
                  <a:cubicBezTo>
                    <a:pt x="97" y="96"/>
                    <a:pt x="108" y="105"/>
                    <a:pt x="120" y="113"/>
                  </a:cubicBezTo>
                  <a:cubicBezTo>
                    <a:pt x="124" y="116"/>
                    <a:pt x="132" y="121"/>
                    <a:pt x="132" y="121"/>
                  </a:cubicBezTo>
                  <a:cubicBezTo>
                    <a:pt x="138" y="138"/>
                    <a:pt x="132" y="151"/>
                    <a:pt x="136" y="169"/>
                  </a:cubicBezTo>
                  <a:cubicBezTo>
                    <a:pt x="107" y="188"/>
                    <a:pt x="110" y="176"/>
                    <a:pt x="116" y="201"/>
                  </a:cubicBezTo>
                  <a:cubicBezTo>
                    <a:pt x="123" y="200"/>
                    <a:pt x="130" y="199"/>
                    <a:pt x="136" y="197"/>
                  </a:cubicBezTo>
                  <a:cubicBezTo>
                    <a:pt x="141" y="195"/>
                    <a:pt x="143" y="188"/>
                    <a:pt x="148" y="189"/>
                  </a:cubicBezTo>
                  <a:cubicBezTo>
                    <a:pt x="154" y="190"/>
                    <a:pt x="156" y="198"/>
                    <a:pt x="160" y="201"/>
                  </a:cubicBezTo>
                  <a:cubicBezTo>
                    <a:pt x="168" y="207"/>
                    <a:pt x="176" y="212"/>
                    <a:pt x="184" y="217"/>
                  </a:cubicBezTo>
                  <a:cubicBezTo>
                    <a:pt x="192" y="222"/>
                    <a:pt x="208" y="233"/>
                    <a:pt x="208" y="233"/>
                  </a:cubicBezTo>
                  <a:cubicBezTo>
                    <a:pt x="216" y="231"/>
                    <a:pt x="234" y="230"/>
                    <a:pt x="240" y="221"/>
                  </a:cubicBezTo>
                  <a:cubicBezTo>
                    <a:pt x="244" y="214"/>
                    <a:pt x="248" y="197"/>
                    <a:pt x="248" y="197"/>
                  </a:cubicBezTo>
                  <a:cubicBezTo>
                    <a:pt x="255" y="198"/>
                    <a:pt x="261" y="199"/>
                    <a:pt x="268" y="201"/>
                  </a:cubicBezTo>
                  <a:cubicBezTo>
                    <a:pt x="276" y="203"/>
                    <a:pt x="292" y="209"/>
                    <a:pt x="292" y="209"/>
                  </a:cubicBezTo>
                  <a:cubicBezTo>
                    <a:pt x="298" y="242"/>
                    <a:pt x="306" y="270"/>
                    <a:pt x="340" y="281"/>
                  </a:cubicBezTo>
                  <a:cubicBezTo>
                    <a:pt x="345" y="280"/>
                    <a:pt x="354" y="282"/>
                    <a:pt x="356" y="277"/>
                  </a:cubicBezTo>
                  <a:cubicBezTo>
                    <a:pt x="359" y="270"/>
                    <a:pt x="355" y="260"/>
                    <a:pt x="352" y="253"/>
                  </a:cubicBezTo>
                  <a:cubicBezTo>
                    <a:pt x="346" y="238"/>
                    <a:pt x="329" y="206"/>
                    <a:pt x="316" y="197"/>
                  </a:cubicBezTo>
                  <a:cubicBezTo>
                    <a:pt x="307" y="170"/>
                    <a:pt x="339" y="175"/>
                    <a:pt x="360" y="173"/>
                  </a:cubicBezTo>
                  <a:cubicBezTo>
                    <a:pt x="383" y="165"/>
                    <a:pt x="391" y="162"/>
                    <a:pt x="408" y="145"/>
                  </a:cubicBezTo>
                  <a:cubicBezTo>
                    <a:pt x="412" y="140"/>
                    <a:pt x="416" y="121"/>
                    <a:pt x="409" y="120"/>
                  </a:cubicBezTo>
                  <a:cubicBezTo>
                    <a:pt x="402" y="119"/>
                    <a:pt x="384" y="135"/>
                    <a:pt x="367" y="138"/>
                  </a:cubicBezTo>
                  <a:cubicBezTo>
                    <a:pt x="350" y="141"/>
                    <a:pt x="325" y="144"/>
                    <a:pt x="308" y="137"/>
                  </a:cubicBezTo>
                  <a:cubicBezTo>
                    <a:pt x="286" y="130"/>
                    <a:pt x="284" y="111"/>
                    <a:pt x="264" y="97"/>
                  </a:cubicBezTo>
                  <a:cubicBezTo>
                    <a:pt x="238" y="80"/>
                    <a:pt x="203" y="76"/>
                    <a:pt x="180" y="61"/>
                  </a:cubicBezTo>
                  <a:cubicBezTo>
                    <a:pt x="163" y="50"/>
                    <a:pt x="150" y="39"/>
                    <a:pt x="132" y="33"/>
                  </a:cubicBezTo>
                  <a:cubicBezTo>
                    <a:pt x="119" y="35"/>
                    <a:pt x="102" y="31"/>
                    <a:pt x="92" y="41"/>
                  </a:cubicBezTo>
                  <a:cubicBezTo>
                    <a:pt x="71" y="62"/>
                    <a:pt x="108" y="46"/>
                    <a:pt x="76" y="57"/>
                  </a:cubicBezTo>
                  <a:cubicBezTo>
                    <a:pt x="52" y="49"/>
                    <a:pt x="67" y="38"/>
                    <a:pt x="56" y="17"/>
                  </a:cubicBezTo>
                  <a:cubicBezTo>
                    <a:pt x="48" y="0"/>
                    <a:pt x="16" y="1"/>
                    <a:pt x="0" y="1"/>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42" name="Freeform 52"/>
            <p:cNvSpPr>
              <a:spLocks/>
            </p:cNvSpPr>
            <p:nvPr/>
          </p:nvSpPr>
          <p:spPr bwMode="invGray">
            <a:xfrm>
              <a:off x="4485" y="4013"/>
              <a:ext cx="45" cy="58"/>
            </a:xfrm>
            <a:custGeom>
              <a:avLst/>
              <a:gdLst>
                <a:gd name="T0" fmla="*/ 32 w 60"/>
                <a:gd name="T1" fmla="*/ 18 h 78"/>
                <a:gd name="T2" fmla="*/ 0 w 60"/>
                <a:gd name="T3" fmla="*/ 18 h 78"/>
                <a:gd name="T4" fmla="*/ 20 w 60"/>
                <a:gd name="T5" fmla="*/ 42 h 78"/>
                <a:gd name="T6" fmla="*/ 28 w 60"/>
                <a:gd name="T7" fmla="*/ 66 h 78"/>
                <a:gd name="T8" fmla="*/ 32 w 60"/>
                <a:gd name="T9" fmla="*/ 78 h 78"/>
                <a:gd name="T10" fmla="*/ 60 w 60"/>
                <a:gd name="T11" fmla="*/ 50 h 78"/>
                <a:gd name="T12" fmla="*/ 32 w 60"/>
                <a:gd name="T13" fmla="*/ 18 h 78"/>
              </a:gdLst>
              <a:ahLst/>
              <a:cxnLst>
                <a:cxn ang="0">
                  <a:pos x="T0" y="T1"/>
                </a:cxn>
                <a:cxn ang="0">
                  <a:pos x="T2" y="T3"/>
                </a:cxn>
                <a:cxn ang="0">
                  <a:pos x="T4" y="T5"/>
                </a:cxn>
                <a:cxn ang="0">
                  <a:pos x="T6" y="T7"/>
                </a:cxn>
                <a:cxn ang="0">
                  <a:pos x="T8" y="T9"/>
                </a:cxn>
                <a:cxn ang="0">
                  <a:pos x="T10" y="T11"/>
                </a:cxn>
                <a:cxn ang="0">
                  <a:pos x="T12" y="T13"/>
                </a:cxn>
              </a:cxnLst>
              <a:rect l="0" t="0" r="r" b="b"/>
              <a:pathLst>
                <a:path w="60" h="78">
                  <a:moveTo>
                    <a:pt x="32" y="18"/>
                  </a:moveTo>
                  <a:cubicBezTo>
                    <a:pt x="16" y="7"/>
                    <a:pt x="12" y="0"/>
                    <a:pt x="0" y="18"/>
                  </a:cubicBezTo>
                  <a:cubicBezTo>
                    <a:pt x="6" y="27"/>
                    <a:pt x="15" y="33"/>
                    <a:pt x="20" y="42"/>
                  </a:cubicBezTo>
                  <a:cubicBezTo>
                    <a:pt x="24" y="49"/>
                    <a:pt x="25" y="58"/>
                    <a:pt x="28" y="66"/>
                  </a:cubicBezTo>
                  <a:cubicBezTo>
                    <a:pt x="29" y="70"/>
                    <a:pt x="32" y="78"/>
                    <a:pt x="32" y="78"/>
                  </a:cubicBezTo>
                  <a:cubicBezTo>
                    <a:pt x="52" y="73"/>
                    <a:pt x="54" y="69"/>
                    <a:pt x="60" y="50"/>
                  </a:cubicBezTo>
                  <a:cubicBezTo>
                    <a:pt x="54" y="32"/>
                    <a:pt x="50" y="27"/>
                    <a:pt x="32" y="18"/>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43" name="Freeform 53"/>
            <p:cNvSpPr>
              <a:spLocks/>
            </p:cNvSpPr>
            <p:nvPr/>
          </p:nvSpPr>
          <p:spPr bwMode="invGray">
            <a:xfrm>
              <a:off x="4621" y="3923"/>
              <a:ext cx="164" cy="85"/>
            </a:xfrm>
            <a:custGeom>
              <a:avLst/>
              <a:gdLst>
                <a:gd name="T0" fmla="*/ 47 w 219"/>
                <a:gd name="T1" fmla="*/ 73 h 113"/>
                <a:gd name="T2" fmla="*/ 39 w 219"/>
                <a:gd name="T3" fmla="*/ 61 h 113"/>
                <a:gd name="T4" fmla="*/ 15 w 219"/>
                <a:gd name="T5" fmla="*/ 69 h 113"/>
                <a:gd name="T6" fmla="*/ 39 w 219"/>
                <a:gd name="T7" fmla="*/ 113 h 113"/>
                <a:gd name="T8" fmla="*/ 123 w 219"/>
                <a:gd name="T9" fmla="*/ 89 h 113"/>
                <a:gd name="T10" fmla="*/ 147 w 219"/>
                <a:gd name="T11" fmla="*/ 73 h 113"/>
                <a:gd name="T12" fmla="*/ 171 w 219"/>
                <a:gd name="T13" fmla="*/ 65 h 113"/>
                <a:gd name="T14" fmla="*/ 219 w 219"/>
                <a:gd name="T15" fmla="*/ 19 h 113"/>
                <a:gd name="T16" fmla="*/ 210 w 219"/>
                <a:gd name="T17" fmla="*/ 0 h 113"/>
                <a:gd name="T18" fmla="*/ 179 w 219"/>
                <a:gd name="T19" fmla="*/ 17 h 113"/>
                <a:gd name="T20" fmla="*/ 107 w 219"/>
                <a:gd name="T21" fmla="*/ 41 h 113"/>
                <a:gd name="T22" fmla="*/ 83 w 219"/>
                <a:gd name="T23" fmla="*/ 45 h 113"/>
                <a:gd name="T24" fmla="*/ 59 w 219"/>
                <a:gd name="T25" fmla="*/ 53 h 113"/>
                <a:gd name="T26" fmla="*/ 47 w 219"/>
                <a:gd name="T27" fmla="*/ 7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9" h="113">
                  <a:moveTo>
                    <a:pt x="47" y="73"/>
                  </a:moveTo>
                  <a:cubicBezTo>
                    <a:pt x="44" y="69"/>
                    <a:pt x="44" y="62"/>
                    <a:pt x="39" y="61"/>
                  </a:cubicBezTo>
                  <a:cubicBezTo>
                    <a:pt x="31" y="60"/>
                    <a:pt x="15" y="69"/>
                    <a:pt x="15" y="69"/>
                  </a:cubicBezTo>
                  <a:cubicBezTo>
                    <a:pt x="0" y="91"/>
                    <a:pt x="20" y="101"/>
                    <a:pt x="39" y="113"/>
                  </a:cubicBezTo>
                  <a:cubicBezTo>
                    <a:pt x="67" y="107"/>
                    <a:pt x="96" y="98"/>
                    <a:pt x="123" y="89"/>
                  </a:cubicBezTo>
                  <a:cubicBezTo>
                    <a:pt x="132" y="86"/>
                    <a:pt x="139" y="78"/>
                    <a:pt x="147" y="73"/>
                  </a:cubicBezTo>
                  <a:cubicBezTo>
                    <a:pt x="154" y="68"/>
                    <a:pt x="171" y="65"/>
                    <a:pt x="171" y="65"/>
                  </a:cubicBezTo>
                  <a:cubicBezTo>
                    <a:pt x="186" y="50"/>
                    <a:pt x="207" y="36"/>
                    <a:pt x="219" y="19"/>
                  </a:cubicBezTo>
                  <a:cubicBezTo>
                    <a:pt x="215" y="16"/>
                    <a:pt x="215" y="0"/>
                    <a:pt x="210" y="0"/>
                  </a:cubicBezTo>
                  <a:cubicBezTo>
                    <a:pt x="205" y="0"/>
                    <a:pt x="183" y="15"/>
                    <a:pt x="179" y="17"/>
                  </a:cubicBezTo>
                  <a:cubicBezTo>
                    <a:pt x="159" y="26"/>
                    <a:pt x="129" y="37"/>
                    <a:pt x="107" y="41"/>
                  </a:cubicBezTo>
                  <a:cubicBezTo>
                    <a:pt x="99" y="42"/>
                    <a:pt x="91" y="43"/>
                    <a:pt x="83" y="45"/>
                  </a:cubicBezTo>
                  <a:cubicBezTo>
                    <a:pt x="75" y="47"/>
                    <a:pt x="59" y="53"/>
                    <a:pt x="59" y="53"/>
                  </a:cubicBezTo>
                  <a:cubicBezTo>
                    <a:pt x="49" y="67"/>
                    <a:pt x="53" y="61"/>
                    <a:pt x="47" y="73"/>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44" name="Freeform 54"/>
            <p:cNvSpPr>
              <a:spLocks/>
            </p:cNvSpPr>
            <p:nvPr/>
          </p:nvSpPr>
          <p:spPr bwMode="invGray">
            <a:xfrm>
              <a:off x="4791" y="3873"/>
              <a:ext cx="104" cy="92"/>
            </a:xfrm>
            <a:custGeom>
              <a:avLst/>
              <a:gdLst>
                <a:gd name="T0" fmla="*/ 12 w 139"/>
                <a:gd name="T1" fmla="*/ 60 h 122"/>
                <a:gd name="T2" fmla="*/ 8 w 139"/>
                <a:gd name="T3" fmla="*/ 84 h 122"/>
                <a:gd name="T4" fmla="*/ 0 w 139"/>
                <a:gd name="T5" fmla="*/ 108 h 122"/>
                <a:gd name="T6" fmla="*/ 36 w 139"/>
                <a:gd name="T7" fmla="*/ 116 h 122"/>
                <a:gd name="T8" fmla="*/ 52 w 139"/>
                <a:gd name="T9" fmla="*/ 96 h 122"/>
                <a:gd name="T10" fmla="*/ 124 w 139"/>
                <a:gd name="T11" fmla="*/ 68 h 122"/>
                <a:gd name="T12" fmla="*/ 136 w 139"/>
                <a:gd name="T13" fmla="*/ 44 h 122"/>
                <a:gd name="T14" fmla="*/ 112 w 139"/>
                <a:gd name="T15" fmla="*/ 28 h 122"/>
                <a:gd name="T16" fmla="*/ 100 w 139"/>
                <a:gd name="T17" fmla="*/ 20 h 122"/>
                <a:gd name="T18" fmla="*/ 64 w 139"/>
                <a:gd name="T19" fmla="*/ 12 h 122"/>
                <a:gd name="T20" fmla="*/ 52 w 139"/>
                <a:gd name="T21" fmla="*/ 36 h 122"/>
                <a:gd name="T22" fmla="*/ 12 w 139"/>
                <a:gd name="T23" fmla="*/ 6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22">
                  <a:moveTo>
                    <a:pt x="12" y="60"/>
                  </a:moveTo>
                  <a:cubicBezTo>
                    <a:pt x="11" y="68"/>
                    <a:pt x="10" y="76"/>
                    <a:pt x="8" y="84"/>
                  </a:cubicBezTo>
                  <a:cubicBezTo>
                    <a:pt x="6" y="92"/>
                    <a:pt x="0" y="108"/>
                    <a:pt x="0" y="108"/>
                  </a:cubicBezTo>
                  <a:cubicBezTo>
                    <a:pt x="14" y="118"/>
                    <a:pt x="19" y="122"/>
                    <a:pt x="36" y="116"/>
                  </a:cubicBezTo>
                  <a:cubicBezTo>
                    <a:pt x="46" y="86"/>
                    <a:pt x="31" y="122"/>
                    <a:pt x="52" y="96"/>
                  </a:cubicBezTo>
                  <a:cubicBezTo>
                    <a:pt x="83" y="57"/>
                    <a:pt x="30" y="74"/>
                    <a:pt x="124" y="68"/>
                  </a:cubicBezTo>
                  <a:cubicBezTo>
                    <a:pt x="125" y="67"/>
                    <a:pt x="139" y="48"/>
                    <a:pt x="136" y="44"/>
                  </a:cubicBezTo>
                  <a:cubicBezTo>
                    <a:pt x="130" y="36"/>
                    <a:pt x="120" y="33"/>
                    <a:pt x="112" y="28"/>
                  </a:cubicBezTo>
                  <a:cubicBezTo>
                    <a:pt x="108" y="25"/>
                    <a:pt x="100" y="20"/>
                    <a:pt x="100" y="20"/>
                  </a:cubicBezTo>
                  <a:cubicBezTo>
                    <a:pt x="89" y="4"/>
                    <a:pt x="92" y="0"/>
                    <a:pt x="64" y="12"/>
                  </a:cubicBezTo>
                  <a:cubicBezTo>
                    <a:pt x="57" y="15"/>
                    <a:pt x="55" y="30"/>
                    <a:pt x="52" y="36"/>
                  </a:cubicBezTo>
                  <a:cubicBezTo>
                    <a:pt x="46" y="49"/>
                    <a:pt x="26" y="60"/>
                    <a:pt x="12" y="6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45" name="Freeform 55"/>
            <p:cNvSpPr>
              <a:spLocks/>
            </p:cNvSpPr>
            <p:nvPr/>
          </p:nvSpPr>
          <p:spPr bwMode="invGray">
            <a:xfrm>
              <a:off x="4846" y="3832"/>
              <a:ext cx="37" cy="26"/>
            </a:xfrm>
            <a:custGeom>
              <a:avLst/>
              <a:gdLst>
                <a:gd name="T0" fmla="*/ 29 w 49"/>
                <a:gd name="T1" fmla="*/ 0 h 35"/>
                <a:gd name="T2" fmla="*/ 8 w 49"/>
                <a:gd name="T3" fmla="*/ 11 h 35"/>
                <a:gd name="T4" fmla="*/ 24 w 49"/>
                <a:gd name="T5" fmla="*/ 35 h 35"/>
                <a:gd name="T6" fmla="*/ 39 w 49"/>
                <a:gd name="T7" fmla="*/ 26 h 35"/>
                <a:gd name="T8" fmla="*/ 29 w 49"/>
                <a:gd name="T9" fmla="*/ 0 h 35"/>
              </a:gdLst>
              <a:ahLst/>
              <a:cxnLst>
                <a:cxn ang="0">
                  <a:pos x="T0" y="T1"/>
                </a:cxn>
                <a:cxn ang="0">
                  <a:pos x="T2" y="T3"/>
                </a:cxn>
                <a:cxn ang="0">
                  <a:pos x="T4" y="T5"/>
                </a:cxn>
                <a:cxn ang="0">
                  <a:pos x="T6" y="T7"/>
                </a:cxn>
                <a:cxn ang="0">
                  <a:pos x="T8" y="T9"/>
                </a:cxn>
              </a:cxnLst>
              <a:rect l="0" t="0" r="r" b="b"/>
              <a:pathLst>
                <a:path w="49" h="35">
                  <a:moveTo>
                    <a:pt x="29" y="0"/>
                  </a:moveTo>
                  <a:cubicBezTo>
                    <a:pt x="25" y="12"/>
                    <a:pt x="19" y="7"/>
                    <a:pt x="8" y="11"/>
                  </a:cubicBezTo>
                  <a:cubicBezTo>
                    <a:pt x="0" y="23"/>
                    <a:pt x="14" y="34"/>
                    <a:pt x="24" y="35"/>
                  </a:cubicBezTo>
                  <a:cubicBezTo>
                    <a:pt x="30" y="34"/>
                    <a:pt x="33" y="28"/>
                    <a:pt x="39" y="26"/>
                  </a:cubicBezTo>
                  <a:cubicBezTo>
                    <a:pt x="49" y="22"/>
                    <a:pt x="29" y="3"/>
                    <a:pt x="29"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46" name="Freeform 56"/>
            <p:cNvSpPr>
              <a:spLocks/>
            </p:cNvSpPr>
            <p:nvPr/>
          </p:nvSpPr>
          <p:spPr bwMode="invGray">
            <a:xfrm>
              <a:off x="3123" y="3346"/>
              <a:ext cx="123" cy="201"/>
            </a:xfrm>
            <a:custGeom>
              <a:avLst/>
              <a:gdLst>
                <a:gd name="T0" fmla="*/ 128 w 164"/>
                <a:gd name="T1" fmla="*/ 0 h 268"/>
                <a:gd name="T2" fmla="*/ 104 w 164"/>
                <a:gd name="T3" fmla="*/ 28 h 268"/>
                <a:gd name="T4" fmla="*/ 88 w 164"/>
                <a:gd name="T5" fmla="*/ 64 h 268"/>
                <a:gd name="T6" fmla="*/ 36 w 164"/>
                <a:gd name="T7" fmla="*/ 84 h 268"/>
                <a:gd name="T8" fmla="*/ 28 w 164"/>
                <a:gd name="T9" fmla="*/ 96 h 268"/>
                <a:gd name="T10" fmla="*/ 16 w 164"/>
                <a:gd name="T11" fmla="*/ 100 h 268"/>
                <a:gd name="T12" fmla="*/ 20 w 164"/>
                <a:gd name="T13" fmla="*/ 132 h 268"/>
                <a:gd name="T14" fmla="*/ 28 w 164"/>
                <a:gd name="T15" fmla="*/ 156 h 268"/>
                <a:gd name="T16" fmla="*/ 0 w 164"/>
                <a:gd name="T17" fmla="*/ 200 h 268"/>
                <a:gd name="T18" fmla="*/ 28 w 164"/>
                <a:gd name="T19" fmla="*/ 260 h 268"/>
                <a:gd name="T20" fmla="*/ 52 w 164"/>
                <a:gd name="T21" fmla="*/ 268 h 268"/>
                <a:gd name="T22" fmla="*/ 88 w 164"/>
                <a:gd name="T23" fmla="*/ 216 h 268"/>
                <a:gd name="T24" fmla="*/ 104 w 164"/>
                <a:gd name="T25" fmla="*/ 192 h 268"/>
                <a:gd name="T26" fmla="*/ 128 w 164"/>
                <a:gd name="T27" fmla="*/ 116 h 268"/>
                <a:gd name="T28" fmla="*/ 140 w 164"/>
                <a:gd name="T29" fmla="*/ 76 h 268"/>
                <a:gd name="T30" fmla="*/ 164 w 164"/>
                <a:gd name="T31" fmla="*/ 72 h 268"/>
                <a:gd name="T32" fmla="*/ 128 w 164"/>
                <a:gd name="T33"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68">
                  <a:moveTo>
                    <a:pt x="128" y="0"/>
                  </a:moveTo>
                  <a:cubicBezTo>
                    <a:pt x="123" y="16"/>
                    <a:pt x="120" y="23"/>
                    <a:pt x="104" y="28"/>
                  </a:cubicBezTo>
                  <a:cubicBezTo>
                    <a:pt x="102" y="35"/>
                    <a:pt x="97" y="57"/>
                    <a:pt x="88" y="64"/>
                  </a:cubicBezTo>
                  <a:cubicBezTo>
                    <a:pt x="75" y="75"/>
                    <a:pt x="51" y="74"/>
                    <a:pt x="36" y="84"/>
                  </a:cubicBezTo>
                  <a:cubicBezTo>
                    <a:pt x="33" y="88"/>
                    <a:pt x="32" y="93"/>
                    <a:pt x="28" y="96"/>
                  </a:cubicBezTo>
                  <a:cubicBezTo>
                    <a:pt x="25" y="99"/>
                    <a:pt x="17" y="96"/>
                    <a:pt x="16" y="100"/>
                  </a:cubicBezTo>
                  <a:cubicBezTo>
                    <a:pt x="14" y="110"/>
                    <a:pt x="18" y="121"/>
                    <a:pt x="20" y="132"/>
                  </a:cubicBezTo>
                  <a:cubicBezTo>
                    <a:pt x="22" y="140"/>
                    <a:pt x="28" y="156"/>
                    <a:pt x="28" y="156"/>
                  </a:cubicBezTo>
                  <a:cubicBezTo>
                    <a:pt x="13" y="166"/>
                    <a:pt x="6" y="183"/>
                    <a:pt x="0" y="200"/>
                  </a:cubicBezTo>
                  <a:cubicBezTo>
                    <a:pt x="3" y="210"/>
                    <a:pt x="19" y="254"/>
                    <a:pt x="28" y="260"/>
                  </a:cubicBezTo>
                  <a:cubicBezTo>
                    <a:pt x="35" y="264"/>
                    <a:pt x="52" y="268"/>
                    <a:pt x="52" y="268"/>
                  </a:cubicBezTo>
                  <a:cubicBezTo>
                    <a:pt x="85" y="261"/>
                    <a:pt x="79" y="244"/>
                    <a:pt x="88" y="216"/>
                  </a:cubicBezTo>
                  <a:cubicBezTo>
                    <a:pt x="91" y="207"/>
                    <a:pt x="99" y="200"/>
                    <a:pt x="104" y="192"/>
                  </a:cubicBezTo>
                  <a:cubicBezTo>
                    <a:pt x="116" y="174"/>
                    <a:pt x="121" y="136"/>
                    <a:pt x="128" y="116"/>
                  </a:cubicBezTo>
                  <a:cubicBezTo>
                    <a:pt x="131" y="108"/>
                    <a:pt x="134" y="79"/>
                    <a:pt x="140" y="76"/>
                  </a:cubicBezTo>
                  <a:cubicBezTo>
                    <a:pt x="147" y="72"/>
                    <a:pt x="156" y="73"/>
                    <a:pt x="164" y="72"/>
                  </a:cubicBezTo>
                  <a:cubicBezTo>
                    <a:pt x="158" y="19"/>
                    <a:pt x="161" y="33"/>
                    <a:pt x="128"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47" name="Freeform 57"/>
            <p:cNvSpPr>
              <a:spLocks/>
            </p:cNvSpPr>
            <p:nvPr/>
          </p:nvSpPr>
          <p:spPr bwMode="invGray">
            <a:xfrm>
              <a:off x="3655" y="3034"/>
              <a:ext cx="49" cy="61"/>
            </a:xfrm>
            <a:custGeom>
              <a:avLst/>
              <a:gdLst>
                <a:gd name="T0" fmla="*/ 29 w 66"/>
                <a:gd name="T1" fmla="*/ 0 h 81"/>
                <a:gd name="T2" fmla="*/ 25 w 66"/>
                <a:gd name="T3" fmla="*/ 60 h 81"/>
                <a:gd name="T4" fmla="*/ 29 w 66"/>
                <a:gd name="T5" fmla="*/ 76 h 81"/>
                <a:gd name="T6" fmla="*/ 41 w 66"/>
                <a:gd name="T7" fmla="*/ 80 h 81"/>
                <a:gd name="T8" fmla="*/ 57 w 66"/>
                <a:gd name="T9" fmla="*/ 76 h 81"/>
                <a:gd name="T10" fmla="*/ 29 w 66"/>
                <a:gd name="T11" fmla="*/ 0 h 81"/>
              </a:gdLst>
              <a:ahLst/>
              <a:cxnLst>
                <a:cxn ang="0">
                  <a:pos x="T0" y="T1"/>
                </a:cxn>
                <a:cxn ang="0">
                  <a:pos x="T2" y="T3"/>
                </a:cxn>
                <a:cxn ang="0">
                  <a:pos x="T4" y="T5"/>
                </a:cxn>
                <a:cxn ang="0">
                  <a:pos x="T6" y="T7"/>
                </a:cxn>
                <a:cxn ang="0">
                  <a:pos x="T8" y="T9"/>
                </a:cxn>
                <a:cxn ang="0">
                  <a:pos x="T10" y="T11"/>
                </a:cxn>
              </a:cxnLst>
              <a:rect l="0" t="0" r="r" b="b"/>
              <a:pathLst>
                <a:path w="66" h="81">
                  <a:moveTo>
                    <a:pt x="29" y="0"/>
                  </a:moveTo>
                  <a:cubicBezTo>
                    <a:pt x="0" y="10"/>
                    <a:pt x="20" y="38"/>
                    <a:pt x="25" y="60"/>
                  </a:cubicBezTo>
                  <a:cubicBezTo>
                    <a:pt x="26" y="65"/>
                    <a:pt x="26" y="72"/>
                    <a:pt x="29" y="76"/>
                  </a:cubicBezTo>
                  <a:cubicBezTo>
                    <a:pt x="32" y="79"/>
                    <a:pt x="37" y="79"/>
                    <a:pt x="41" y="80"/>
                  </a:cubicBezTo>
                  <a:cubicBezTo>
                    <a:pt x="46" y="79"/>
                    <a:pt x="55" y="81"/>
                    <a:pt x="57" y="76"/>
                  </a:cubicBezTo>
                  <a:cubicBezTo>
                    <a:pt x="66" y="53"/>
                    <a:pt x="45" y="16"/>
                    <a:pt x="29"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48" name="Freeform 58"/>
            <p:cNvSpPr>
              <a:spLocks/>
            </p:cNvSpPr>
            <p:nvPr/>
          </p:nvSpPr>
          <p:spPr bwMode="invGray">
            <a:xfrm>
              <a:off x="3988" y="3100"/>
              <a:ext cx="111" cy="183"/>
            </a:xfrm>
            <a:custGeom>
              <a:avLst/>
              <a:gdLst>
                <a:gd name="T0" fmla="*/ 96 w 148"/>
                <a:gd name="T1" fmla="*/ 0 h 244"/>
                <a:gd name="T2" fmla="*/ 60 w 148"/>
                <a:gd name="T3" fmla="*/ 84 h 244"/>
                <a:gd name="T4" fmla="*/ 36 w 148"/>
                <a:gd name="T5" fmla="*/ 92 h 244"/>
                <a:gd name="T6" fmla="*/ 12 w 148"/>
                <a:gd name="T7" fmla="*/ 108 h 244"/>
                <a:gd name="T8" fmla="*/ 40 w 148"/>
                <a:gd name="T9" fmla="*/ 188 h 244"/>
                <a:gd name="T10" fmla="*/ 52 w 148"/>
                <a:gd name="T11" fmla="*/ 224 h 244"/>
                <a:gd name="T12" fmla="*/ 60 w 148"/>
                <a:gd name="T13" fmla="*/ 236 h 244"/>
                <a:gd name="T14" fmla="*/ 84 w 148"/>
                <a:gd name="T15" fmla="*/ 244 h 244"/>
                <a:gd name="T16" fmla="*/ 96 w 148"/>
                <a:gd name="T17" fmla="*/ 196 h 244"/>
                <a:gd name="T18" fmla="*/ 124 w 148"/>
                <a:gd name="T19" fmla="*/ 168 h 244"/>
                <a:gd name="T20" fmla="*/ 112 w 148"/>
                <a:gd name="T21" fmla="*/ 68 h 244"/>
                <a:gd name="T22" fmla="*/ 140 w 148"/>
                <a:gd name="T23" fmla="*/ 48 h 244"/>
                <a:gd name="T24" fmla="*/ 112 w 148"/>
                <a:gd name="T25" fmla="*/ 20 h 244"/>
                <a:gd name="T26" fmla="*/ 96 w 148"/>
                <a:gd name="T2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244">
                  <a:moveTo>
                    <a:pt x="96" y="0"/>
                  </a:moveTo>
                  <a:cubicBezTo>
                    <a:pt x="86" y="29"/>
                    <a:pt x="70" y="55"/>
                    <a:pt x="60" y="84"/>
                  </a:cubicBezTo>
                  <a:cubicBezTo>
                    <a:pt x="57" y="92"/>
                    <a:pt x="43" y="87"/>
                    <a:pt x="36" y="92"/>
                  </a:cubicBezTo>
                  <a:cubicBezTo>
                    <a:pt x="28" y="97"/>
                    <a:pt x="12" y="108"/>
                    <a:pt x="12" y="108"/>
                  </a:cubicBezTo>
                  <a:cubicBezTo>
                    <a:pt x="0" y="144"/>
                    <a:pt x="30" y="158"/>
                    <a:pt x="40" y="188"/>
                  </a:cubicBezTo>
                  <a:cubicBezTo>
                    <a:pt x="44" y="200"/>
                    <a:pt x="45" y="213"/>
                    <a:pt x="52" y="224"/>
                  </a:cubicBezTo>
                  <a:cubicBezTo>
                    <a:pt x="55" y="228"/>
                    <a:pt x="56" y="233"/>
                    <a:pt x="60" y="236"/>
                  </a:cubicBezTo>
                  <a:cubicBezTo>
                    <a:pt x="67" y="240"/>
                    <a:pt x="84" y="244"/>
                    <a:pt x="84" y="244"/>
                  </a:cubicBezTo>
                  <a:cubicBezTo>
                    <a:pt x="111" y="235"/>
                    <a:pt x="103" y="218"/>
                    <a:pt x="96" y="196"/>
                  </a:cubicBezTo>
                  <a:cubicBezTo>
                    <a:pt x="100" y="183"/>
                    <a:pt x="124" y="168"/>
                    <a:pt x="124" y="168"/>
                  </a:cubicBezTo>
                  <a:cubicBezTo>
                    <a:pt x="148" y="132"/>
                    <a:pt x="123" y="101"/>
                    <a:pt x="112" y="68"/>
                  </a:cubicBezTo>
                  <a:cubicBezTo>
                    <a:pt x="140" y="59"/>
                    <a:pt x="133" y="68"/>
                    <a:pt x="140" y="48"/>
                  </a:cubicBezTo>
                  <a:cubicBezTo>
                    <a:pt x="136" y="35"/>
                    <a:pt x="112" y="20"/>
                    <a:pt x="112" y="20"/>
                  </a:cubicBezTo>
                  <a:cubicBezTo>
                    <a:pt x="102" y="5"/>
                    <a:pt x="107" y="11"/>
                    <a:pt x="96"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49" name="Freeform 59"/>
            <p:cNvSpPr>
              <a:spLocks/>
            </p:cNvSpPr>
            <p:nvPr/>
          </p:nvSpPr>
          <p:spPr bwMode="invGray">
            <a:xfrm>
              <a:off x="3894" y="3043"/>
              <a:ext cx="72" cy="137"/>
            </a:xfrm>
            <a:custGeom>
              <a:avLst/>
              <a:gdLst>
                <a:gd name="T0" fmla="*/ 48 w 96"/>
                <a:gd name="T1" fmla="*/ 2 h 183"/>
                <a:gd name="T2" fmla="*/ 51 w 96"/>
                <a:gd name="T3" fmla="*/ 35 h 183"/>
                <a:gd name="T4" fmla="*/ 60 w 96"/>
                <a:gd name="T5" fmla="*/ 62 h 183"/>
                <a:gd name="T6" fmla="*/ 62 w 96"/>
                <a:gd name="T7" fmla="*/ 92 h 183"/>
                <a:gd name="T8" fmla="*/ 68 w 96"/>
                <a:gd name="T9" fmla="*/ 105 h 183"/>
                <a:gd name="T10" fmla="*/ 71 w 96"/>
                <a:gd name="T11" fmla="*/ 126 h 183"/>
                <a:gd name="T12" fmla="*/ 57 w 96"/>
                <a:gd name="T13" fmla="*/ 93 h 183"/>
                <a:gd name="T14" fmla="*/ 35 w 96"/>
                <a:gd name="T15" fmla="*/ 78 h 183"/>
                <a:gd name="T16" fmla="*/ 5 w 96"/>
                <a:gd name="T17" fmla="*/ 83 h 183"/>
                <a:gd name="T18" fmla="*/ 8 w 96"/>
                <a:gd name="T19" fmla="*/ 102 h 183"/>
                <a:gd name="T20" fmla="*/ 41 w 96"/>
                <a:gd name="T21" fmla="*/ 114 h 183"/>
                <a:gd name="T22" fmla="*/ 57 w 96"/>
                <a:gd name="T23" fmla="*/ 135 h 183"/>
                <a:gd name="T24" fmla="*/ 71 w 96"/>
                <a:gd name="T25" fmla="*/ 135 h 183"/>
                <a:gd name="T26" fmla="*/ 78 w 96"/>
                <a:gd name="T27" fmla="*/ 150 h 183"/>
                <a:gd name="T28" fmla="*/ 96 w 96"/>
                <a:gd name="T29" fmla="*/ 179 h 183"/>
                <a:gd name="T30" fmla="*/ 81 w 96"/>
                <a:gd name="T31" fmla="*/ 126 h 183"/>
                <a:gd name="T32" fmla="*/ 80 w 96"/>
                <a:gd name="T33" fmla="*/ 93 h 183"/>
                <a:gd name="T34" fmla="*/ 71 w 96"/>
                <a:gd name="T35" fmla="*/ 63 h 183"/>
                <a:gd name="T36" fmla="*/ 63 w 96"/>
                <a:gd name="T37" fmla="*/ 41 h 183"/>
                <a:gd name="T38" fmla="*/ 57 w 96"/>
                <a:gd name="T39" fmla="*/ 20 h 183"/>
                <a:gd name="T40" fmla="*/ 48 w 96"/>
                <a:gd name="T4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83">
                  <a:moveTo>
                    <a:pt x="48" y="2"/>
                  </a:moveTo>
                  <a:cubicBezTo>
                    <a:pt x="47" y="4"/>
                    <a:pt x="49" y="25"/>
                    <a:pt x="51" y="35"/>
                  </a:cubicBezTo>
                  <a:cubicBezTo>
                    <a:pt x="53" y="45"/>
                    <a:pt x="58" y="53"/>
                    <a:pt x="60" y="62"/>
                  </a:cubicBezTo>
                  <a:cubicBezTo>
                    <a:pt x="62" y="71"/>
                    <a:pt x="61" y="85"/>
                    <a:pt x="62" y="92"/>
                  </a:cubicBezTo>
                  <a:cubicBezTo>
                    <a:pt x="63" y="99"/>
                    <a:pt x="67" y="99"/>
                    <a:pt x="68" y="105"/>
                  </a:cubicBezTo>
                  <a:cubicBezTo>
                    <a:pt x="69" y="111"/>
                    <a:pt x="73" y="128"/>
                    <a:pt x="71" y="126"/>
                  </a:cubicBezTo>
                  <a:cubicBezTo>
                    <a:pt x="69" y="124"/>
                    <a:pt x="63" y="101"/>
                    <a:pt x="57" y="93"/>
                  </a:cubicBezTo>
                  <a:cubicBezTo>
                    <a:pt x="51" y="85"/>
                    <a:pt x="44" y="80"/>
                    <a:pt x="35" y="78"/>
                  </a:cubicBezTo>
                  <a:cubicBezTo>
                    <a:pt x="26" y="76"/>
                    <a:pt x="10" y="79"/>
                    <a:pt x="5" y="83"/>
                  </a:cubicBezTo>
                  <a:cubicBezTo>
                    <a:pt x="0" y="87"/>
                    <a:pt x="2" y="97"/>
                    <a:pt x="8" y="102"/>
                  </a:cubicBezTo>
                  <a:cubicBezTo>
                    <a:pt x="14" y="107"/>
                    <a:pt x="33" y="109"/>
                    <a:pt x="41" y="114"/>
                  </a:cubicBezTo>
                  <a:cubicBezTo>
                    <a:pt x="49" y="119"/>
                    <a:pt x="52" y="132"/>
                    <a:pt x="57" y="135"/>
                  </a:cubicBezTo>
                  <a:cubicBezTo>
                    <a:pt x="62" y="138"/>
                    <a:pt x="68" y="133"/>
                    <a:pt x="71" y="135"/>
                  </a:cubicBezTo>
                  <a:cubicBezTo>
                    <a:pt x="74" y="137"/>
                    <a:pt x="74" y="143"/>
                    <a:pt x="78" y="150"/>
                  </a:cubicBezTo>
                  <a:cubicBezTo>
                    <a:pt x="82" y="157"/>
                    <a:pt x="96" y="183"/>
                    <a:pt x="96" y="179"/>
                  </a:cubicBezTo>
                  <a:cubicBezTo>
                    <a:pt x="96" y="175"/>
                    <a:pt x="84" y="140"/>
                    <a:pt x="81" y="126"/>
                  </a:cubicBezTo>
                  <a:cubicBezTo>
                    <a:pt x="78" y="112"/>
                    <a:pt x="82" y="104"/>
                    <a:pt x="80" y="93"/>
                  </a:cubicBezTo>
                  <a:cubicBezTo>
                    <a:pt x="78" y="82"/>
                    <a:pt x="74" y="72"/>
                    <a:pt x="71" y="63"/>
                  </a:cubicBezTo>
                  <a:cubicBezTo>
                    <a:pt x="68" y="54"/>
                    <a:pt x="65" y="48"/>
                    <a:pt x="63" y="41"/>
                  </a:cubicBezTo>
                  <a:cubicBezTo>
                    <a:pt x="61" y="34"/>
                    <a:pt x="59" y="26"/>
                    <a:pt x="57" y="20"/>
                  </a:cubicBezTo>
                  <a:cubicBezTo>
                    <a:pt x="55" y="14"/>
                    <a:pt x="49" y="0"/>
                    <a:pt x="48" y="2"/>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50" name="Freeform 60"/>
            <p:cNvSpPr>
              <a:spLocks/>
            </p:cNvSpPr>
            <p:nvPr/>
          </p:nvSpPr>
          <p:spPr bwMode="invGray">
            <a:xfrm>
              <a:off x="3943" y="3153"/>
              <a:ext cx="40" cy="131"/>
            </a:xfrm>
            <a:custGeom>
              <a:avLst/>
              <a:gdLst>
                <a:gd name="T0" fmla="*/ 6 w 54"/>
                <a:gd name="T1" fmla="*/ 0 h 175"/>
                <a:gd name="T2" fmla="*/ 0 w 54"/>
                <a:gd name="T3" fmla="*/ 25 h 175"/>
                <a:gd name="T4" fmla="*/ 9 w 54"/>
                <a:gd name="T5" fmla="*/ 54 h 175"/>
                <a:gd name="T6" fmla="*/ 18 w 54"/>
                <a:gd name="T7" fmla="*/ 94 h 175"/>
                <a:gd name="T8" fmla="*/ 34 w 54"/>
                <a:gd name="T9" fmla="*/ 129 h 175"/>
                <a:gd name="T10" fmla="*/ 54 w 54"/>
                <a:gd name="T11" fmla="*/ 175 h 175"/>
                <a:gd name="T12" fmla="*/ 40 w 54"/>
                <a:gd name="T13" fmla="*/ 115 h 175"/>
                <a:gd name="T14" fmla="*/ 34 w 54"/>
                <a:gd name="T15" fmla="*/ 93 h 175"/>
                <a:gd name="T16" fmla="*/ 28 w 54"/>
                <a:gd name="T17" fmla="*/ 61 h 175"/>
                <a:gd name="T18" fmla="*/ 25 w 54"/>
                <a:gd name="T19" fmla="*/ 46 h 175"/>
                <a:gd name="T20" fmla="*/ 16 w 54"/>
                <a:gd name="T21" fmla="*/ 37 h 175"/>
                <a:gd name="T22" fmla="*/ 6 w 54"/>
                <a:gd name="T2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175">
                  <a:moveTo>
                    <a:pt x="6" y="0"/>
                  </a:moveTo>
                  <a:lnTo>
                    <a:pt x="0" y="25"/>
                  </a:lnTo>
                  <a:cubicBezTo>
                    <a:pt x="3" y="48"/>
                    <a:pt x="3" y="40"/>
                    <a:pt x="9" y="54"/>
                  </a:cubicBezTo>
                  <a:cubicBezTo>
                    <a:pt x="10" y="66"/>
                    <a:pt x="12" y="83"/>
                    <a:pt x="18" y="94"/>
                  </a:cubicBezTo>
                  <a:cubicBezTo>
                    <a:pt x="21" y="109"/>
                    <a:pt x="25" y="117"/>
                    <a:pt x="34" y="129"/>
                  </a:cubicBezTo>
                  <a:cubicBezTo>
                    <a:pt x="35" y="143"/>
                    <a:pt x="35" y="171"/>
                    <a:pt x="54" y="175"/>
                  </a:cubicBezTo>
                  <a:cubicBezTo>
                    <a:pt x="52" y="133"/>
                    <a:pt x="53" y="141"/>
                    <a:pt x="40" y="115"/>
                  </a:cubicBezTo>
                  <a:cubicBezTo>
                    <a:pt x="39" y="108"/>
                    <a:pt x="37" y="100"/>
                    <a:pt x="34" y="93"/>
                  </a:cubicBezTo>
                  <a:cubicBezTo>
                    <a:pt x="33" y="82"/>
                    <a:pt x="30" y="72"/>
                    <a:pt x="28" y="61"/>
                  </a:cubicBezTo>
                  <a:cubicBezTo>
                    <a:pt x="28" y="58"/>
                    <a:pt x="28" y="50"/>
                    <a:pt x="25" y="46"/>
                  </a:cubicBezTo>
                  <a:cubicBezTo>
                    <a:pt x="22" y="43"/>
                    <a:pt x="16" y="37"/>
                    <a:pt x="16" y="37"/>
                  </a:cubicBezTo>
                  <a:cubicBezTo>
                    <a:pt x="14" y="25"/>
                    <a:pt x="13" y="9"/>
                    <a:pt x="6"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51" name="Freeform 61"/>
            <p:cNvSpPr>
              <a:spLocks/>
            </p:cNvSpPr>
            <p:nvPr/>
          </p:nvSpPr>
          <p:spPr bwMode="invGray">
            <a:xfrm>
              <a:off x="3988" y="3290"/>
              <a:ext cx="65" cy="54"/>
            </a:xfrm>
            <a:custGeom>
              <a:avLst/>
              <a:gdLst>
                <a:gd name="T0" fmla="*/ 2 w 86"/>
                <a:gd name="T1" fmla="*/ 0 h 73"/>
                <a:gd name="T2" fmla="*/ 8 w 86"/>
                <a:gd name="T3" fmla="*/ 34 h 73"/>
                <a:gd name="T4" fmla="*/ 23 w 86"/>
                <a:gd name="T5" fmla="*/ 43 h 73"/>
                <a:gd name="T6" fmla="*/ 48 w 86"/>
                <a:gd name="T7" fmla="*/ 49 h 73"/>
                <a:gd name="T8" fmla="*/ 62 w 86"/>
                <a:gd name="T9" fmla="*/ 57 h 73"/>
                <a:gd name="T10" fmla="*/ 74 w 86"/>
                <a:gd name="T11" fmla="*/ 66 h 73"/>
                <a:gd name="T12" fmla="*/ 86 w 86"/>
                <a:gd name="T13" fmla="*/ 69 h 73"/>
                <a:gd name="T14" fmla="*/ 72 w 86"/>
                <a:gd name="T15" fmla="*/ 39 h 73"/>
                <a:gd name="T16" fmla="*/ 63 w 86"/>
                <a:gd name="T17" fmla="*/ 22 h 73"/>
                <a:gd name="T18" fmla="*/ 36 w 86"/>
                <a:gd name="T19" fmla="*/ 24 h 73"/>
                <a:gd name="T20" fmla="*/ 24 w 86"/>
                <a:gd name="T21" fmla="*/ 19 h 73"/>
                <a:gd name="T22" fmla="*/ 6 w 86"/>
                <a:gd name="T23" fmla="*/ 0 h 73"/>
                <a:gd name="T24" fmla="*/ 2 w 86"/>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73">
                  <a:moveTo>
                    <a:pt x="2" y="0"/>
                  </a:moveTo>
                  <a:cubicBezTo>
                    <a:pt x="3" y="17"/>
                    <a:pt x="0" y="23"/>
                    <a:pt x="8" y="34"/>
                  </a:cubicBezTo>
                  <a:cubicBezTo>
                    <a:pt x="10" y="43"/>
                    <a:pt x="14" y="42"/>
                    <a:pt x="23" y="43"/>
                  </a:cubicBezTo>
                  <a:cubicBezTo>
                    <a:pt x="30" y="47"/>
                    <a:pt x="40" y="48"/>
                    <a:pt x="48" y="49"/>
                  </a:cubicBezTo>
                  <a:cubicBezTo>
                    <a:pt x="53" y="51"/>
                    <a:pt x="57" y="54"/>
                    <a:pt x="62" y="57"/>
                  </a:cubicBezTo>
                  <a:cubicBezTo>
                    <a:pt x="66" y="62"/>
                    <a:pt x="68" y="64"/>
                    <a:pt x="74" y="66"/>
                  </a:cubicBezTo>
                  <a:cubicBezTo>
                    <a:pt x="78" y="72"/>
                    <a:pt x="79" y="73"/>
                    <a:pt x="86" y="69"/>
                  </a:cubicBezTo>
                  <a:cubicBezTo>
                    <a:pt x="83" y="53"/>
                    <a:pt x="80" y="52"/>
                    <a:pt x="72" y="39"/>
                  </a:cubicBezTo>
                  <a:cubicBezTo>
                    <a:pt x="68" y="34"/>
                    <a:pt x="63" y="22"/>
                    <a:pt x="63" y="22"/>
                  </a:cubicBezTo>
                  <a:cubicBezTo>
                    <a:pt x="52" y="26"/>
                    <a:pt x="48" y="26"/>
                    <a:pt x="36" y="24"/>
                  </a:cubicBezTo>
                  <a:cubicBezTo>
                    <a:pt x="24" y="15"/>
                    <a:pt x="43" y="29"/>
                    <a:pt x="24" y="19"/>
                  </a:cubicBezTo>
                  <a:cubicBezTo>
                    <a:pt x="15" y="15"/>
                    <a:pt x="16" y="2"/>
                    <a:pt x="6" y="0"/>
                  </a:cubicBezTo>
                  <a:cubicBezTo>
                    <a:pt x="1" y="4"/>
                    <a:pt x="2" y="5"/>
                    <a:pt x="2"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52" name="Freeform 62"/>
            <p:cNvSpPr>
              <a:spLocks/>
            </p:cNvSpPr>
            <p:nvPr/>
          </p:nvSpPr>
          <p:spPr bwMode="invGray">
            <a:xfrm>
              <a:off x="4092" y="3195"/>
              <a:ext cx="83" cy="117"/>
            </a:xfrm>
            <a:custGeom>
              <a:avLst/>
              <a:gdLst>
                <a:gd name="T0" fmla="*/ 98 w 111"/>
                <a:gd name="T1" fmla="*/ 0 h 156"/>
                <a:gd name="T2" fmla="*/ 75 w 111"/>
                <a:gd name="T3" fmla="*/ 10 h 156"/>
                <a:gd name="T4" fmla="*/ 23 w 111"/>
                <a:gd name="T5" fmla="*/ 15 h 156"/>
                <a:gd name="T6" fmla="*/ 14 w 111"/>
                <a:gd name="T7" fmla="*/ 33 h 156"/>
                <a:gd name="T8" fmla="*/ 11 w 111"/>
                <a:gd name="T9" fmla="*/ 61 h 156"/>
                <a:gd name="T10" fmla="*/ 14 w 111"/>
                <a:gd name="T11" fmla="*/ 75 h 156"/>
                <a:gd name="T12" fmla="*/ 3 w 111"/>
                <a:gd name="T13" fmla="*/ 88 h 156"/>
                <a:gd name="T14" fmla="*/ 14 w 111"/>
                <a:gd name="T15" fmla="*/ 109 h 156"/>
                <a:gd name="T16" fmla="*/ 23 w 111"/>
                <a:gd name="T17" fmla="*/ 124 h 156"/>
                <a:gd name="T18" fmla="*/ 15 w 111"/>
                <a:gd name="T19" fmla="*/ 144 h 156"/>
                <a:gd name="T20" fmla="*/ 24 w 111"/>
                <a:gd name="T21" fmla="*/ 156 h 156"/>
                <a:gd name="T22" fmla="*/ 42 w 111"/>
                <a:gd name="T23" fmla="*/ 144 h 156"/>
                <a:gd name="T24" fmla="*/ 50 w 111"/>
                <a:gd name="T25" fmla="*/ 93 h 156"/>
                <a:gd name="T26" fmla="*/ 56 w 111"/>
                <a:gd name="T27" fmla="*/ 126 h 156"/>
                <a:gd name="T28" fmla="*/ 65 w 111"/>
                <a:gd name="T29" fmla="*/ 145 h 156"/>
                <a:gd name="T30" fmla="*/ 62 w 111"/>
                <a:gd name="T31" fmla="*/ 112 h 156"/>
                <a:gd name="T32" fmla="*/ 72 w 111"/>
                <a:gd name="T33" fmla="*/ 73 h 156"/>
                <a:gd name="T34" fmla="*/ 69 w 111"/>
                <a:gd name="T35" fmla="*/ 51 h 156"/>
                <a:gd name="T36" fmla="*/ 54 w 111"/>
                <a:gd name="T37" fmla="*/ 60 h 156"/>
                <a:gd name="T38" fmla="*/ 35 w 111"/>
                <a:gd name="T39" fmla="*/ 54 h 156"/>
                <a:gd name="T40" fmla="*/ 41 w 111"/>
                <a:gd name="T41" fmla="*/ 36 h 156"/>
                <a:gd name="T42" fmla="*/ 62 w 111"/>
                <a:gd name="T43" fmla="*/ 34 h 156"/>
                <a:gd name="T44" fmla="*/ 78 w 111"/>
                <a:gd name="T45" fmla="*/ 39 h 156"/>
                <a:gd name="T46" fmla="*/ 98 w 111"/>
                <a:gd name="T47" fmla="*/ 30 h 156"/>
                <a:gd name="T48" fmla="*/ 111 w 111"/>
                <a:gd name="T49" fmla="*/ 13 h 156"/>
                <a:gd name="T50" fmla="*/ 98 w 111"/>
                <a:gd name="T5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156">
                  <a:moveTo>
                    <a:pt x="98" y="0"/>
                  </a:moveTo>
                  <a:cubicBezTo>
                    <a:pt x="75" y="2"/>
                    <a:pt x="87" y="8"/>
                    <a:pt x="75" y="10"/>
                  </a:cubicBezTo>
                  <a:cubicBezTo>
                    <a:pt x="72" y="10"/>
                    <a:pt x="25" y="3"/>
                    <a:pt x="23" y="15"/>
                  </a:cubicBezTo>
                  <a:cubicBezTo>
                    <a:pt x="25" y="26"/>
                    <a:pt x="23" y="27"/>
                    <a:pt x="14" y="33"/>
                  </a:cubicBezTo>
                  <a:cubicBezTo>
                    <a:pt x="15" y="43"/>
                    <a:pt x="20" y="54"/>
                    <a:pt x="11" y="61"/>
                  </a:cubicBezTo>
                  <a:cubicBezTo>
                    <a:pt x="8" y="68"/>
                    <a:pt x="10" y="69"/>
                    <a:pt x="14" y="75"/>
                  </a:cubicBezTo>
                  <a:cubicBezTo>
                    <a:pt x="16" y="84"/>
                    <a:pt x="12" y="86"/>
                    <a:pt x="3" y="88"/>
                  </a:cubicBezTo>
                  <a:cubicBezTo>
                    <a:pt x="1" y="99"/>
                    <a:pt x="0" y="106"/>
                    <a:pt x="14" y="109"/>
                  </a:cubicBezTo>
                  <a:cubicBezTo>
                    <a:pt x="21" y="112"/>
                    <a:pt x="20" y="118"/>
                    <a:pt x="23" y="124"/>
                  </a:cubicBezTo>
                  <a:cubicBezTo>
                    <a:pt x="25" y="133"/>
                    <a:pt x="23" y="139"/>
                    <a:pt x="15" y="144"/>
                  </a:cubicBezTo>
                  <a:cubicBezTo>
                    <a:pt x="17" y="150"/>
                    <a:pt x="18" y="153"/>
                    <a:pt x="24" y="156"/>
                  </a:cubicBezTo>
                  <a:cubicBezTo>
                    <a:pt x="31" y="154"/>
                    <a:pt x="36" y="148"/>
                    <a:pt x="42" y="144"/>
                  </a:cubicBezTo>
                  <a:cubicBezTo>
                    <a:pt x="41" y="128"/>
                    <a:pt x="33" y="103"/>
                    <a:pt x="50" y="93"/>
                  </a:cubicBezTo>
                  <a:cubicBezTo>
                    <a:pt x="52" y="105"/>
                    <a:pt x="46" y="116"/>
                    <a:pt x="56" y="126"/>
                  </a:cubicBezTo>
                  <a:cubicBezTo>
                    <a:pt x="57" y="134"/>
                    <a:pt x="58" y="141"/>
                    <a:pt x="65" y="145"/>
                  </a:cubicBezTo>
                  <a:cubicBezTo>
                    <a:pt x="70" y="134"/>
                    <a:pt x="64" y="123"/>
                    <a:pt x="62" y="112"/>
                  </a:cubicBezTo>
                  <a:cubicBezTo>
                    <a:pt x="65" y="97"/>
                    <a:pt x="55" y="81"/>
                    <a:pt x="72" y="73"/>
                  </a:cubicBezTo>
                  <a:cubicBezTo>
                    <a:pt x="79" y="64"/>
                    <a:pt x="75" y="59"/>
                    <a:pt x="69" y="51"/>
                  </a:cubicBezTo>
                  <a:cubicBezTo>
                    <a:pt x="61" y="52"/>
                    <a:pt x="61" y="56"/>
                    <a:pt x="54" y="60"/>
                  </a:cubicBezTo>
                  <a:cubicBezTo>
                    <a:pt x="37" y="57"/>
                    <a:pt x="43" y="60"/>
                    <a:pt x="35" y="54"/>
                  </a:cubicBezTo>
                  <a:cubicBezTo>
                    <a:pt x="31" y="45"/>
                    <a:pt x="28" y="39"/>
                    <a:pt x="41" y="36"/>
                  </a:cubicBezTo>
                  <a:cubicBezTo>
                    <a:pt x="49" y="32"/>
                    <a:pt x="53" y="33"/>
                    <a:pt x="62" y="34"/>
                  </a:cubicBezTo>
                  <a:cubicBezTo>
                    <a:pt x="67" y="36"/>
                    <a:pt x="73" y="36"/>
                    <a:pt x="78" y="39"/>
                  </a:cubicBezTo>
                  <a:cubicBezTo>
                    <a:pt x="85" y="36"/>
                    <a:pt x="90" y="31"/>
                    <a:pt x="98" y="30"/>
                  </a:cubicBezTo>
                  <a:cubicBezTo>
                    <a:pt x="104" y="26"/>
                    <a:pt x="107" y="19"/>
                    <a:pt x="111" y="13"/>
                  </a:cubicBezTo>
                  <a:cubicBezTo>
                    <a:pt x="107" y="8"/>
                    <a:pt x="102" y="4"/>
                    <a:pt x="98"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53" name="Freeform 63"/>
            <p:cNvSpPr>
              <a:spLocks/>
            </p:cNvSpPr>
            <p:nvPr/>
          </p:nvSpPr>
          <p:spPr bwMode="invGray">
            <a:xfrm>
              <a:off x="4064" y="2777"/>
              <a:ext cx="22" cy="71"/>
            </a:xfrm>
            <a:custGeom>
              <a:avLst/>
              <a:gdLst>
                <a:gd name="T0" fmla="*/ 12 w 30"/>
                <a:gd name="T1" fmla="*/ 0 h 94"/>
                <a:gd name="T2" fmla="*/ 0 w 30"/>
                <a:gd name="T3" fmla="*/ 16 h 94"/>
                <a:gd name="T4" fmla="*/ 6 w 30"/>
                <a:gd name="T5" fmla="*/ 37 h 94"/>
                <a:gd name="T6" fmla="*/ 1 w 30"/>
                <a:gd name="T7" fmla="*/ 61 h 94"/>
                <a:gd name="T8" fmla="*/ 16 w 30"/>
                <a:gd name="T9" fmla="*/ 94 h 94"/>
                <a:gd name="T10" fmla="*/ 30 w 30"/>
                <a:gd name="T11" fmla="*/ 82 h 94"/>
                <a:gd name="T12" fmla="*/ 22 w 30"/>
                <a:gd name="T13" fmla="*/ 61 h 94"/>
                <a:gd name="T14" fmla="*/ 12 w 30"/>
                <a:gd name="T15" fmla="*/ 0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94">
                  <a:moveTo>
                    <a:pt x="12" y="0"/>
                  </a:moveTo>
                  <a:cubicBezTo>
                    <a:pt x="9" y="6"/>
                    <a:pt x="4" y="11"/>
                    <a:pt x="0" y="16"/>
                  </a:cubicBezTo>
                  <a:cubicBezTo>
                    <a:pt x="1" y="23"/>
                    <a:pt x="3" y="30"/>
                    <a:pt x="6" y="37"/>
                  </a:cubicBezTo>
                  <a:cubicBezTo>
                    <a:pt x="3" y="45"/>
                    <a:pt x="4" y="53"/>
                    <a:pt x="1" y="61"/>
                  </a:cubicBezTo>
                  <a:cubicBezTo>
                    <a:pt x="3" y="81"/>
                    <a:pt x="2" y="83"/>
                    <a:pt x="16" y="94"/>
                  </a:cubicBezTo>
                  <a:cubicBezTo>
                    <a:pt x="24" y="92"/>
                    <a:pt x="27" y="90"/>
                    <a:pt x="30" y="82"/>
                  </a:cubicBezTo>
                  <a:cubicBezTo>
                    <a:pt x="28" y="73"/>
                    <a:pt x="26" y="69"/>
                    <a:pt x="22" y="61"/>
                  </a:cubicBezTo>
                  <a:cubicBezTo>
                    <a:pt x="19" y="40"/>
                    <a:pt x="18" y="20"/>
                    <a:pt x="12"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54" name="Freeform 64"/>
            <p:cNvSpPr>
              <a:spLocks/>
            </p:cNvSpPr>
            <p:nvPr/>
          </p:nvSpPr>
          <p:spPr bwMode="invGray">
            <a:xfrm>
              <a:off x="4078" y="2896"/>
              <a:ext cx="61" cy="118"/>
            </a:xfrm>
            <a:custGeom>
              <a:avLst/>
              <a:gdLst>
                <a:gd name="T0" fmla="*/ 12 w 81"/>
                <a:gd name="T1" fmla="*/ 2 h 158"/>
                <a:gd name="T2" fmla="*/ 0 w 81"/>
                <a:gd name="T3" fmla="*/ 20 h 158"/>
                <a:gd name="T4" fmla="*/ 8 w 81"/>
                <a:gd name="T5" fmla="*/ 49 h 158"/>
                <a:gd name="T6" fmla="*/ 6 w 81"/>
                <a:gd name="T7" fmla="*/ 107 h 158"/>
                <a:gd name="T8" fmla="*/ 17 w 81"/>
                <a:gd name="T9" fmla="*/ 103 h 158"/>
                <a:gd name="T10" fmla="*/ 20 w 81"/>
                <a:gd name="T11" fmla="*/ 115 h 158"/>
                <a:gd name="T12" fmla="*/ 29 w 81"/>
                <a:gd name="T13" fmla="*/ 122 h 158"/>
                <a:gd name="T14" fmla="*/ 38 w 81"/>
                <a:gd name="T15" fmla="*/ 140 h 158"/>
                <a:gd name="T16" fmla="*/ 48 w 81"/>
                <a:gd name="T17" fmla="*/ 128 h 158"/>
                <a:gd name="T18" fmla="*/ 65 w 81"/>
                <a:gd name="T19" fmla="*/ 134 h 158"/>
                <a:gd name="T20" fmla="*/ 63 w 81"/>
                <a:gd name="T21" fmla="*/ 109 h 158"/>
                <a:gd name="T22" fmla="*/ 48 w 81"/>
                <a:gd name="T23" fmla="*/ 104 h 158"/>
                <a:gd name="T24" fmla="*/ 39 w 81"/>
                <a:gd name="T25" fmla="*/ 91 h 158"/>
                <a:gd name="T26" fmla="*/ 33 w 81"/>
                <a:gd name="T27" fmla="*/ 73 h 158"/>
                <a:gd name="T28" fmla="*/ 41 w 81"/>
                <a:gd name="T29" fmla="*/ 53 h 158"/>
                <a:gd name="T30" fmla="*/ 35 w 81"/>
                <a:gd name="T31" fmla="*/ 35 h 158"/>
                <a:gd name="T32" fmla="*/ 42 w 81"/>
                <a:gd name="T33" fmla="*/ 20 h 158"/>
                <a:gd name="T34" fmla="*/ 29 w 81"/>
                <a:gd name="T35" fmla="*/ 4 h 158"/>
                <a:gd name="T36" fmla="*/ 18 w 81"/>
                <a:gd name="T37" fmla="*/ 7 h 158"/>
                <a:gd name="T38" fmla="*/ 12 w 81"/>
                <a:gd name="T39" fmla="*/ 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 h="158">
                  <a:moveTo>
                    <a:pt x="12" y="2"/>
                  </a:moveTo>
                  <a:cubicBezTo>
                    <a:pt x="8" y="8"/>
                    <a:pt x="3" y="13"/>
                    <a:pt x="0" y="20"/>
                  </a:cubicBezTo>
                  <a:cubicBezTo>
                    <a:pt x="5" y="31"/>
                    <a:pt x="6" y="35"/>
                    <a:pt x="8" y="49"/>
                  </a:cubicBezTo>
                  <a:cubicBezTo>
                    <a:pt x="7" y="69"/>
                    <a:pt x="4" y="87"/>
                    <a:pt x="6" y="107"/>
                  </a:cubicBezTo>
                  <a:cubicBezTo>
                    <a:pt x="8" y="106"/>
                    <a:pt x="14" y="101"/>
                    <a:pt x="17" y="103"/>
                  </a:cubicBezTo>
                  <a:cubicBezTo>
                    <a:pt x="20" y="105"/>
                    <a:pt x="17" y="112"/>
                    <a:pt x="20" y="115"/>
                  </a:cubicBezTo>
                  <a:cubicBezTo>
                    <a:pt x="22" y="118"/>
                    <a:pt x="29" y="122"/>
                    <a:pt x="29" y="122"/>
                  </a:cubicBezTo>
                  <a:cubicBezTo>
                    <a:pt x="29" y="133"/>
                    <a:pt x="27" y="158"/>
                    <a:pt x="38" y="140"/>
                  </a:cubicBezTo>
                  <a:cubicBezTo>
                    <a:pt x="39" y="133"/>
                    <a:pt x="41" y="131"/>
                    <a:pt x="48" y="128"/>
                  </a:cubicBezTo>
                  <a:cubicBezTo>
                    <a:pt x="55" y="130"/>
                    <a:pt x="59" y="133"/>
                    <a:pt x="65" y="134"/>
                  </a:cubicBezTo>
                  <a:cubicBezTo>
                    <a:pt x="81" y="131"/>
                    <a:pt x="76" y="112"/>
                    <a:pt x="63" y="109"/>
                  </a:cubicBezTo>
                  <a:cubicBezTo>
                    <a:pt x="58" y="107"/>
                    <a:pt x="53" y="106"/>
                    <a:pt x="48" y="104"/>
                  </a:cubicBezTo>
                  <a:cubicBezTo>
                    <a:pt x="45" y="100"/>
                    <a:pt x="42" y="95"/>
                    <a:pt x="39" y="91"/>
                  </a:cubicBezTo>
                  <a:cubicBezTo>
                    <a:pt x="38" y="85"/>
                    <a:pt x="36" y="79"/>
                    <a:pt x="33" y="73"/>
                  </a:cubicBezTo>
                  <a:cubicBezTo>
                    <a:pt x="31" y="64"/>
                    <a:pt x="33" y="58"/>
                    <a:pt x="41" y="53"/>
                  </a:cubicBezTo>
                  <a:cubicBezTo>
                    <a:pt x="48" y="44"/>
                    <a:pt x="47" y="38"/>
                    <a:pt x="35" y="35"/>
                  </a:cubicBezTo>
                  <a:cubicBezTo>
                    <a:pt x="36" y="28"/>
                    <a:pt x="39" y="26"/>
                    <a:pt x="42" y="20"/>
                  </a:cubicBezTo>
                  <a:cubicBezTo>
                    <a:pt x="41" y="13"/>
                    <a:pt x="35" y="8"/>
                    <a:pt x="29" y="4"/>
                  </a:cubicBezTo>
                  <a:cubicBezTo>
                    <a:pt x="25" y="9"/>
                    <a:pt x="23" y="13"/>
                    <a:pt x="18" y="7"/>
                  </a:cubicBezTo>
                  <a:cubicBezTo>
                    <a:pt x="17" y="0"/>
                    <a:pt x="19" y="2"/>
                    <a:pt x="12" y="2"/>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55" name="Freeform 65"/>
            <p:cNvSpPr>
              <a:spLocks/>
            </p:cNvSpPr>
            <p:nvPr/>
          </p:nvSpPr>
          <p:spPr bwMode="invGray">
            <a:xfrm>
              <a:off x="4121" y="3052"/>
              <a:ext cx="64" cy="79"/>
            </a:xfrm>
            <a:custGeom>
              <a:avLst/>
              <a:gdLst>
                <a:gd name="T0" fmla="*/ 52 w 85"/>
                <a:gd name="T1" fmla="*/ 0 h 105"/>
                <a:gd name="T2" fmla="*/ 44 w 85"/>
                <a:gd name="T3" fmla="*/ 18 h 105"/>
                <a:gd name="T4" fmla="*/ 32 w 85"/>
                <a:gd name="T5" fmla="*/ 30 h 105"/>
                <a:gd name="T6" fmla="*/ 16 w 85"/>
                <a:gd name="T7" fmla="*/ 35 h 105"/>
                <a:gd name="T8" fmla="*/ 8 w 85"/>
                <a:gd name="T9" fmla="*/ 48 h 105"/>
                <a:gd name="T10" fmla="*/ 4 w 85"/>
                <a:gd name="T11" fmla="*/ 74 h 105"/>
                <a:gd name="T12" fmla="*/ 13 w 85"/>
                <a:gd name="T13" fmla="*/ 71 h 105"/>
                <a:gd name="T14" fmla="*/ 25 w 85"/>
                <a:gd name="T15" fmla="*/ 62 h 105"/>
                <a:gd name="T16" fmla="*/ 34 w 85"/>
                <a:gd name="T17" fmla="*/ 69 h 105"/>
                <a:gd name="T18" fmla="*/ 58 w 85"/>
                <a:gd name="T19" fmla="*/ 99 h 105"/>
                <a:gd name="T20" fmla="*/ 71 w 85"/>
                <a:gd name="T21" fmla="*/ 72 h 105"/>
                <a:gd name="T22" fmla="*/ 85 w 85"/>
                <a:gd name="T23" fmla="*/ 68 h 105"/>
                <a:gd name="T24" fmla="*/ 74 w 85"/>
                <a:gd name="T25" fmla="*/ 39 h 105"/>
                <a:gd name="T26" fmla="*/ 52 w 85"/>
                <a:gd name="T2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105">
                  <a:moveTo>
                    <a:pt x="52" y="0"/>
                  </a:moveTo>
                  <a:cubicBezTo>
                    <a:pt x="50" y="6"/>
                    <a:pt x="47" y="12"/>
                    <a:pt x="44" y="18"/>
                  </a:cubicBezTo>
                  <a:cubicBezTo>
                    <a:pt x="43" y="28"/>
                    <a:pt x="42" y="28"/>
                    <a:pt x="32" y="30"/>
                  </a:cubicBezTo>
                  <a:cubicBezTo>
                    <a:pt x="27" y="33"/>
                    <a:pt x="21" y="33"/>
                    <a:pt x="16" y="35"/>
                  </a:cubicBezTo>
                  <a:cubicBezTo>
                    <a:pt x="13" y="39"/>
                    <a:pt x="11" y="44"/>
                    <a:pt x="8" y="48"/>
                  </a:cubicBezTo>
                  <a:cubicBezTo>
                    <a:pt x="4" y="66"/>
                    <a:pt x="0" y="42"/>
                    <a:pt x="4" y="74"/>
                  </a:cubicBezTo>
                  <a:cubicBezTo>
                    <a:pt x="7" y="73"/>
                    <a:pt x="10" y="73"/>
                    <a:pt x="13" y="71"/>
                  </a:cubicBezTo>
                  <a:cubicBezTo>
                    <a:pt x="19" y="67"/>
                    <a:pt x="17" y="64"/>
                    <a:pt x="25" y="62"/>
                  </a:cubicBezTo>
                  <a:cubicBezTo>
                    <a:pt x="32" y="59"/>
                    <a:pt x="31" y="64"/>
                    <a:pt x="34" y="69"/>
                  </a:cubicBezTo>
                  <a:cubicBezTo>
                    <a:pt x="37" y="82"/>
                    <a:pt x="44" y="96"/>
                    <a:pt x="58" y="99"/>
                  </a:cubicBezTo>
                  <a:cubicBezTo>
                    <a:pt x="70" y="105"/>
                    <a:pt x="60" y="78"/>
                    <a:pt x="71" y="72"/>
                  </a:cubicBezTo>
                  <a:cubicBezTo>
                    <a:pt x="78" y="74"/>
                    <a:pt x="80" y="74"/>
                    <a:pt x="85" y="68"/>
                  </a:cubicBezTo>
                  <a:cubicBezTo>
                    <a:pt x="82" y="56"/>
                    <a:pt x="80" y="49"/>
                    <a:pt x="74" y="39"/>
                  </a:cubicBezTo>
                  <a:cubicBezTo>
                    <a:pt x="73" y="6"/>
                    <a:pt x="80" y="6"/>
                    <a:pt x="52"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56" name="Freeform 66"/>
            <p:cNvSpPr>
              <a:spLocks/>
            </p:cNvSpPr>
            <p:nvPr/>
          </p:nvSpPr>
          <p:spPr bwMode="invGray">
            <a:xfrm>
              <a:off x="4197" y="3193"/>
              <a:ext cx="29" cy="49"/>
            </a:xfrm>
            <a:custGeom>
              <a:avLst/>
              <a:gdLst>
                <a:gd name="T0" fmla="*/ 6 w 38"/>
                <a:gd name="T1" fmla="*/ 27 h 66"/>
                <a:gd name="T2" fmla="*/ 26 w 38"/>
                <a:gd name="T3" fmla="*/ 66 h 66"/>
                <a:gd name="T4" fmla="*/ 30 w 38"/>
                <a:gd name="T5" fmla="*/ 52 h 66"/>
                <a:gd name="T6" fmla="*/ 38 w 38"/>
                <a:gd name="T7" fmla="*/ 40 h 66"/>
                <a:gd name="T8" fmla="*/ 30 w 38"/>
                <a:gd name="T9" fmla="*/ 25 h 66"/>
                <a:gd name="T10" fmla="*/ 20 w 38"/>
                <a:gd name="T11" fmla="*/ 13 h 66"/>
                <a:gd name="T12" fmla="*/ 11 w 38"/>
                <a:gd name="T13" fmla="*/ 1 h 66"/>
                <a:gd name="T14" fmla="*/ 2 w 38"/>
                <a:gd name="T15" fmla="*/ 12 h 66"/>
                <a:gd name="T16" fmla="*/ 6 w 38"/>
                <a:gd name="T17" fmla="*/ 2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6">
                  <a:moveTo>
                    <a:pt x="6" y="27"/>
                  </a:moveTo>
                  <a:cubicBezTo>
                    <a:pt x="8" y="52"/>
                    <a:pt x="5" y="58"/>
                    <a:pt x="26" y="66"/>
                  </a:cubicBezTo>
                  <a:cubicBezTo>
                    <a:pt x="36" y="63"/>
                    <a:pt x="33" y="61"/>
                    <a:pt x="30" y="52"/>
                  </a:cubicBezTo>
                  <a:cubicBezTo>
                    <a:pt x="28" y="41"/>
                    <a:pt x="34" y="49"/>
                    <a:pt x="38" y="40"/>
                  </a:cubicBezTo>
                  <a:cubicBezTo>
                    <a:pt x="34" y="35"/>
                    <a:pt x="33" y="30"/>
                    <a:pt x="30" y="25"/>
                  </a:cubicBezTo>
                  <a:cubicBezTo>
                    <a:pt x="29" y="14"/>
                    <a:pt x="30" y="0"/>
                    <a:pt x="20" y="13"/>
                  </a:cubicBezTo>
                  <a:cubicBezTo>
                    <a:pt x="14" y="9"/>
                    <a:pt x="12" y="8"/>
                    <a:pt x="11" y="1"/>
                  </a:cubicBezTo>
                  <a:cubicBezTo>
                    <a:pt x="5" y="4"/>
                    <a:pt x="3" y="5"/>
                    <a:pt x="2" y="12"/>
                  </a:cubicBezTo>
                  <a:cubicBezTo>
                    <a:pt x="3" y="25"/>
                    <a:pt x="0" y="21"/>
                    <a:pt x="6" y="27"/>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57" name="Freeform 67"/>
            <p:cNvSpPr>
              <a:spLocks/>
            </p:cNvSpPr>
            <p:nvPr/>
          </p:nvSpPr>
          <p:spPr bwMode="invGray">
            <a:xfrm>
              <a:off x="4181" y="3275"/>
              <a:ext cx="18" cy="17"/>
            </a:xfrm>
            <a:custGeom>
              <a:avLst/>
              <a:gdLst>
                <a:gd name="T0" fmla="*/ 0 w 24"/>
                <a:gd name="T1" fmla="*/ 0 h 23"/>
                <a:gd name="T2" fmla="*/ 6 w 24"/>
                <a:gd name="T3" fmla="*/ 23 h 23"/>
                <a:gd name="T4" fmla="*/ 24 w 24"/>
                <a:gd name="T5" fmla="*/ 11 h 23"/>
                <a:gd name="T6" fmla="*/ 0 w 24"/>
                <a:gd name="T7" fmla="*/ 0 h 23"/>
              </a:gdLst>
              <a:ahLst/>
              <a:cxnLst>
                <a:cxn ang="0">
                  <a:pos x="T0" y="T1"/>
                </a:cxn>
                <a:cxn ang="0">
                  <a:pos x="T2" y="T3"/>
                </a:cxn>
                <a:cxn ang="0">
                  <a:pos x="T4" y="T5"/>
                </a:cxn>
                <a:cxn ang="0">
                  <a:pos x="T6" y="T7"/>
                </a:cxn>
              </a:cxnLst>
              <a:rect l="0" t="0" r="r" b="b"/>
              <a:pathLst>
                <a:path w="24" h="23">
                  <a:moveTo>
                    <a:pt x="0" y="0"/>
                  </a:moveTo>
                  <a:cubicBezTo>
                    <a:pt x="1" y="8"/>
                    <a:pt x="3" y="16"/>
                    <a:pt x="6" y="23"/>
                  </a:cubicBezTo>
                  <a:cubicBezTo>
                    <a:pt x="19" y="20"/>
                    <a:pt x="19" y="22"/>
                    <a:pt x="24" y="11"/>
                  </a:cubicBezTo>
                  <a:cubicBezTo>
                    <a:pt x="20" y="0"/>
                    <a:pt x="4" y="8"/>
                    <a:pt x="0"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58" name="Freeform 68"/>
            <p:cNvSpPr>
              <a:spLocks/>
            </p:cNvSpPr>
            <p:nvPr/>
          </p:nvSpPr>
          <p:spPr bwMode="invGray">
            <a:xfrm>
              <a:off x="4208" y="3265"/>
              <a:ext cx="45" cy="37"/>
            </a:xfrm>
            <a:custGeom>
              <a:avLst/>
              <a:gdLst>
                <a:gd name="T0" fmla="*/ 9 w 60"/>
                <a:gd name="T1" fmla="*/ 0 h 49"/>
                <a:gd name="T2" fmla="*/ 0 w 60"/>
                <a:gd name="T3" fmla="*/ 18 h 49"/>
                <a:gd name="T4" fmla="*/ 28 w 60"/>
                <a:gd name="T5" fmla="*/ 33 h 49"/>
                <a:gd name="T6" fmla="*/ 42 w 60"/>
                <a:gd name="T7" fmla="*/ 46 h 49"/>
                <a:gd name="T8" fmla="*/ 60 w 60"/>
                <a:gd name="T9" fmla="*/ 42 h 49"/>
                <a:gd name="T10" fmla="*/ 49 w 60"/>
                <a:gd name="T11" fmla="*/ 24 h 49"/>
                <a:gd name="T12" fmla="*/ 28 w 60"/>
                <a:gd name="T13" fmla="*/ 3 h 49"/>
                <a:gd name="T14" fmla="*/ 19 w 60"/>
                <a:gd name="T15" fmla="*/ 16 h 49"/>
                <a:gd name="T16" fmla="*/ 9 w 60"/>
                <a:gd name="T1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49">
                  <a:moveTo>
                    <a:pt x="9" y="0"/>
                  </a:moveTo>
                  <a:cubicBezTo>
                    <a:pt x="8" y="7"/>
                    <a:pt x="0" y="18"/>
                    <a:pt x="0" y="18"/>
                  </a:cubicBezTo>
                  <a:cubicBezTo>
                    <a:pt x="2" y="36"/>
                    <a:pt x="9" y="31"/>
                    <a:pt x="28" y="33"/>
                  </a:cubicBezTo>
                  <a:cubicBezTo>
                    <a:pt x="33" y="40"/>
                    <a:pt x="33" y="44"/>
                    <a:pt x="42" y="46"/>
                  </a:cubicBezTo>
                  <a:cubicBezTo>
                    <a:pt x="49" y="49"/>
                    <a:pt x="56" y="49"/>
                    <a:pt x="60" y="42"/>
                  </a:cubicBezTo>
                  <a:cubicBezTo>
                    <a:pt x="58" y="32"/>
                    <a:pt x="59" y="26"/>
                    <a:pt x="49" y="24"/>
                  </a:cubicBezTo>
                  <a:cubicBezTo>
                    <a:pt x="47" y="12"/>
                    <a:pt x="41" y="5"/>
                    <a:pt x="28" y="3"/>
                  </a:cubicBezTo>
                  <a:cubicBezTo>
                    <a:pt x="23" y="10"/>
                    <a:pt x="30" y="23"/>
                    <a:pt x="19" y="16"/>
                  </a:cubicBezTo>
                  <a:cubicBezTo>
                    <a:pt x="17" y="6"/>
                    <a:pt x="20" y="0"/>
                    <a:pt x="9"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59" name="Freeform 69"/>
            <p:cNvSpPr>
              <a:spLocks/>
            </p:cNvSpPr>
            <p:nvPr/>
          </p:nvSpPr>
          <p:spPr bwMode="invGray">
            <a:xfrm>
              <a:off x="4277" y="3335"/>
              <a:ext cx="24" cy="33"/>
            </a:xfrm>
            <a:custGeom>
              <a:avLst/>
              <a:gdLst>
                <a:gd name="T0" fmla="*/ 28 w 32"/>
                <a:gd name="T1" fmla="*/ 0 h 44"/>
                <a:gd name="T2" fmla="*/ 10 w 32"/>
                <a:gd name="T3" fmla="*/ 11 h 44"/>
                <a:gd name="T4" fmla="*/ 12 w 32"/>
                <a:gd name="T5" fmla="*/ 32 h 44"/>
                <a:gd name="T6" fmla="*/ 24 w 32"/>
                <a:gd name="T7" fmla="*/ 36 h 44"/>
                <a:gd name="T8" fmla="*/ 28 w 32"/>
                <a:gd name="T9" fmla="*/ 0 h 44"/>
              </a:gdLst>
              <a:ahLst/>
              <a:cxnLst>
                <a:cxn ang="0">
                  <a:pos x="T0" y="T1"/>
                </a:cxn>
                <a:cxn ang="0">
                  <a:pos x="T2" y="T3"/>
                </a:cxn>
                <a:cxn ang="0">
                  <a:pos x="T4" y="T5"/>
                </a:cxn>
                <a:cxn ang="0">
                  <a:pos x="T6" y="T7"/>
                </a:cxn>
                <a:cxn ang="0">
                  <a:pos x="T8" y="T9"/>
                </a:cxn>
              </a:cxnLst>
              <a:rect l="0" t="0" r="r" b="b"/>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60" name="Freeform 70"/>
            <p:cNvSpPr>
              <a:spLocks/>
            </p:cNvSpPr>
            <p:nvPr/>
          </p:nvSpPr>
          <p:spPr bwMode="invGray">
            <a:xfrm>
              <a:off x="4544" y="3293"/>
              <a:ext cx="46" cy="47"/>
            </a:xfrm>
            <a:custGeom>
              <a:avLst/>
              <a:gdLst>
                <a:gd name="T0" fmla="*/ 7 w 61"/>
                <a:gd name="T1" fmla="*/ 0 h 63"/>
                <a:gd name="T2" fmla="*/ 0 w 61"/>
                <a:gd name="T3" fmla="*/ 14 h 63"/>
                <a:gd name="T4" fmla="*/ 24 w 61"/>
                <a:gd name="T5" fmla="*/ 35 h 63"/>
                <a:gd name="T6" fmla="*/ 36 w 61"/>
                <a:gd name="T7" fmla="*/ 54 h 63"/>
                <a:gd name="T8" fmla="*/ 46 w 61"/>
                <a:gd name="T9" fmla="*/ 63 h 63"/>
                <a:gd name="T10" fmla="*/ 61 w 61"/>
                <a:gd name="T11" fmla="*/ 56 h 63"/>
                <a:gd name="T12" fmla="*/ 33 w 61"/>
                <a:gd name="T13" fmla="*/ 17 h 63"/>
                <a:gd name="T14" fmla="*/ 7 w 61"/>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3">
                  <a:moveTo>
                    <a:pt x="7" y="0"/>
                  </a:moveTo>
                  <a:cubicBezTo>
                    <a:pt x="6" y="6"/>
                    <a:pt x="3" y="9"/>
                    <a:pt x="0" y="14"/>
                  </a:cubicBezTo>
                  <a:cubicBezTo>
                    <a:pt x="7" y="23"/>
                    <a:pt x="13" y="31"/>
                    <a:pt x="24" y="35"/>
                  </a:cubicBezTo>
                  <a:cubicBezTo>
                    <a:pt x="27" y="42"/>
                    <a:pt x="31" y="48"/>
                    <a:pt x="36" y="54"/>
                  </a:cubicBezTo>
                  <a:cubicBezTo>
                    <a:pt x="37" y="61"/>
                    <a:pt x="40" y="59"/>
                    <a:pt x="46" y="63"/>
                  </a:cubicBezTo>
                  <a:cubicBezTo>
                    <a:pt x="54" y="62"/>
                    <a:pt x="56" y="62"/>
                    <a:pt x="61" y="56"/>
                  </a:cubicBezTo>
                  <a:cubicBezTo>
                    <a:pt x="59" y="46"/>
                    <a:pt x="42" y="23"/>
                    <a:pt x="33" y="17"/>
                  </a:cubicBezTo>
                  <a:cubicBezTo>
                    <a:pt x="23" y="10"/>
                    <a:pt x="14" y="9"/>
                    <a:pt x="7"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61" name="Freeform 71"/>
            <p:cNvSpPr>
              <a:spLocks/>
            </p:cNvSpPr>
            <p:nvPr/>
          </p:nvSpPr>
          <p:spPr bwMode="invGray">
            <a:xfrm>
              <a:off x="4147" y="3352"/>
              <a:ext cx="46" cy="50"/>
            </a:xfrm>
            <a:custGeom>
              <a:avLst/>
              <a:gdLst>
                <a:gd name="T0" fmla="*/ 28 w 61"/>
                <a:gd name="T1" fmla="*/ 7 h 67"/>
                <a:gd name="T2" fmla="*/ 30 w 61"/>
                <a:gd name="T3" fmla="*/ 34 h 67"/>
                <a:gd name="T4" fmla="*/ 16 w 61"/>
                <a:gd name="T5" fmla="*/ 43 h 67"/>
                <a:gd name="T6" fmla="*/ 22 w 61"/>
                <a:gd name="T7" fmla="*/ 67 h 67"/>
                <a:gd name="T8" fmla="*/ 48 w 61"/>
                <a:gd name="T9" fmla="*/ 58 h 67"/>
                <a:gd name="T10" fmla="*/ 60 w 61"/>
                <a:gd name="T11" fmla="*/ 47 h 67"/>
                <a:gd name="T12" fmla="*/ 51 w 61"/>
                <a:gd name="T13" fmla="*/ 28 h 67"/>
                <a:gd name="T14" fmla="*/ 57 w 61"/>
                <a:gd name="T15" fmla="*/ 14 h 67"/>
                <a:gd name="T16" fmla="*/ 55 w 61"/>
                <a:gd name="T17" fmla="*/ 2 h 67"/>
                <a:gd name="T18" fmla="*/ 46 w 61"/>
                <a:gd name="T19" fmla="*/ 4 h 67"/>
                <a:gd name="T20" fmla="*/ 51 w 61"/>
                <a:gd name="T21" fmla="*/ 5 h 67"/>
                <a:gd name="T22" fmla="*/ 49 w 61"/>
                <a:gd name="T23" fmla="*/ 16 h 67"/>
                <a:gd name="T24" fmla="*/ 43 w 61"/>
                <a:gd name="T25" fmla="*/ 23 h 67"/>
                <a:gd name="T26" fmla="*/ 28 w 61"/>
                <a:gd name="T27"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67">
                  <a:moveTo>
                    <a:pt x="28" y="7"/>
                  </a:moveTo>
                  <a:cubicBezTo>
                    <a:pt x="17" y="15"/>
                    <a:pt x="24" y="25"/>
                    <a:pt x="30" y="34"/>
                  </a:cubicBezTo>
                  <a:cubicBezTo>
                    <a:pt x="27" y="44"/>
                    <a:pt x="26" y="44"/>
                    <a:pt x="16" y="43"/>
                  </a:cubicBezTo>
                  <a:cubicBezTo>
                    <a:pt x="0" y="46"/>
                    <a:pt x="13" y="63"/>
                    <a:pt x="22" y="67"/>
                  </a:cubicBezTo>
                  <a:cubicBezTo>
                    <a:pt x="31" y="65"/>
                    <a:pt x="39" y="60"/>
                    <a:pt x="48" y="58"/>
                  </a:cubicBezTo>
                  <a:cubicBezTo>
                    <a:pt x="51" y="52"/>
                    <a:pt x="54" y="50"/>
                    <a:pt x="60" y="47"/>
                  </a:cubicBezTo>
                  <a:cubicBezTo>
                    <a:pt x="61" y="40"/>
                    <a:pt x="51" y="28"/>
                    <a:pt x="51" y="28"/>
                  </a:cubicBezTo>
                  <a:cubicBezTo>
                    <a:pt x="52" y="22"/>
                    <a:pt x="55" y="19"/>
                    <a:pt x="57" y="14"/>
                  </a:cubicBezTo>
                  <a:cubicBezTo>
                    <a:pt x="56" y="10"/>
                    <a:pt x="58" y="5"/>
                    <a:pt x="55" y="2"/>
                  </a:cubicBezTo>
                  <a:cubicBezTo>
                    <a:pt x="53" y="0"/>
                    <a:pt x="48" y="2"/>
                    <a:pt x="46" y="4"/>
                  </a:cubicBezTo>
                  <a:cubicBezTo>
                    <a:pt x="45" y="5"/>
                    <a:pt x="49" y="5"/>
                    <a:pt x="51" y="5"/>
                  </a:cubicBezTo>
                  <a:cubicBezTo>
                    <a:pt x="57" y="10"/>
                    <a:pt x="52" y="9"/>
                    <a:pt x="49" y="16"/>
                  </a:cubicBezTo>
                  <a:cubicBezTo>
                    <a:pt x="58" y="23"/>
                    <a:pt x="50" y="22"/>
                    <a:pt x="43" y="23"/>
                  </a:cubicBezTo>
                  <a:cubicBezTo>
                    <a:pt x="34" y="22"/>
                    <a:pt x="31" y="16"/>
                    <a:pt x="28" y="7"/>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62" name="Freeform 72"/>
            <p:cNvSpPr>
              <a:spLocks/>
            </p:cNvSpPr>
            <p:nvPr/>
          </p:nvSpPr>
          <p:spPr bwMode="invGray">
            <a:xfrm>
              <a:off x="4098" y="3371"/>
              <a:ext cx="32" cy="27"/>
            </a:xfrm>
            <a:custGeom>
              <a:avLst/>
              <a:gdLst>
                <a:gd name="T0" fmla="*/ 21 w 43"/>
                <a:gd name="T1" fmla="*/ 3 h 36"/>
                <a:gd name="T2" fmla="*/ 6 w 43"/>
                <a:gd name="T3" fmla="*/ 6 h 36"/>
                <a:gd name="T4" fmla="*/ 33 w 43"/>
                <a:gd name="T5" fmla="*/ 36 h 36"/>
                <a:gd name="T6" fmla="*/ 42 w 43"/>
                <a:gd name="T7" fmla="*/ 30 h 36"/>
                <a:gd name="T8" fmla="*/ 21 w 43"/>
                <a:gd name="T9" fmla="*/ 3 h 36"/>
              </a:gdLst>
              <a:ahLst/>
              <a:cxnLst>
                <a:cxn ang="0">
                  <a:pos x="T0" y="T1"/>
                </a:cxn>
                <a:cxn ang="0">
                  <a:pos x="T2" y="T3"/>
                </a:cxn>
                <a:cxn ang="0">
                  <a:pos x="T4" y="T5"/>
                </a:cxn>
                <a:cxn ang="0">
                  <a:pos x="T6" y="T7"/>
                </a:cxn>
                <a:cxn ang="0">
                  <a:pos x="T8" y="T9"/>
                </a:cxn>
              </a:cxnLst>
              <a:rect l="0" t="0" r="r" b="b"/>
              <a:pathLst>
                <a:path w="43" h="36">
                  <a:moveTo>
                    <a:pt x="21" y="3"/>
                  </a:moveTo>
                  <a:cubicBezTo>
                    <a:pt x="14" y="0"/>
                    <a:pt x="12" y="2"/>
                    <a:pt x="6" y="6"/>
                  </a:cubicBezTo>
                  <a:cubicBezTo>
                    <a:pt x="0" y="17"/>
                    <a:pt x="23" y="32"/>
                    <a:pt x="33" y="36"/>
                  </a:cubicBezTo>
                  <a:cubicBezTo>
                    <a:pt x="36" y="35"/>
                    <a:pt x="42" y="34"/>
                    <a:pt x="42" y="30"/>
                  </a:cubicBezTo>
                  <a:cubicBezTo>
                    <a:pt x="43" y="24"/>
                    <a:pt x="27" y="3"/>
                    <a:pt x="21" y="3"/>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63" name="Freeform 73"/>
            <p:cNvSpPr>
              <a:spLocks/>
            </p:cNvSpPr>
            <p:nvPr/>
          </p:nvSpPr>
          <p:spPr bwMode="invGray">
            <a:xfrm>
              <a:off x="4077" y="3342"/>
              <a:ext cx="24" cy="31"/>
            </a:xfrm>
            <a:custGeom>
              <a:avLst/>
              <a:gdLst>
                <a:gd name="T0" fmla="*/ 21 w 32"/>
                <a:gd name="T1" fmla="*/ 0 h 41"/>
                <a:gd name="T2" fmla="*/ 0 w 32"/>
                <a:gd name="T3" fmla="*/ 26 h 41"/>
                <a:gd name="T4" fmla="*/ 16 w 32"/>
                <a:gd name="T5" fmla="*/ 24 h 41"/>
                <a:gd name="T6" fmla="*/ 19 w 32"/>
                <a:gd name="T7" fmla="*/ 29 h 41"/>
                <a:gd name="T8" fmla="*/ 16 w 32"/>
                <a:gd name="T9" fmla="*/ 35 h 41"/>
                <a:gd name="T10" fmla="*/ 30 w 32"/>
                <a:gd name="T11" fmla="*/ 21 h 41"/>
                <a:gd name="T12" fmla="*/ 24 w 32"/>
                <a:gd name="T13" fmla="*/ 9 h 41"/>
                <a:gd name="T14" fmla="*/ 21 w 32"/>
                <a:gd name="T15" fmla="*/ 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41">
                  <a:moveTo>
                    <a:pt x="21" y="0"/>
                  </a:moveTo>
                  <a:cubicBezTo>
                    <a:pt x="15" y="10"/>
                    <a:pt x="6" y="16"/>
                    <a:pt x="0" y="26"/>
                  </a:cubicBezTo>
                  <a:cubicBezTo>
                    <a:pt x="7" y="27"/>
                    <a:pt x="10" y="27"/>
                    <a:pt x="16" y="24"/>
                  </a:cubicBezTo>
                  <a:cubicBezTo>
                    <a:pt x="17" y="26"/>
                    <a:pt x="19" y="27"/>
                    <a:pt x="19" y="29"/>
                  </a:cubicBezTo>
                  <a:cubicBezTo>
                    <a:pt x="19" y="31"/>
                    <a:pt x="15" y="33"/>
                    <a:pt x="16" y="35"/>
                  </a:cubicBezTo>
                  <a:cubicBezTo>
                    <a:pt x="19" y="41"/>
                    <a:pt x="29" y="23"/>
                    <a:pt x="30" y="21"/>
                  </a:cubicBezTo>
                  <a:cubicBezTo>
                    <a:pt x="32" y="9"/>
                    <a:pt x="26" y="19"/>
                    <a:pt x="24" y="9"/>
                  </a:cubicBezTo>
                  <a:cubicBezTo>
                    <a:pt x="25" y="1"/>
                    <a:pt x="27" y="4"/>
                    <a:pt x="21"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64" name="Freeform 74"/>
            <p:cNvSpPr>
              <a:spLocks/>
            </p:cNvSpPr>
            <p:nvPr/>
          </p:nvSpPr>
          <p:spPr bwMode="invGray">
            <a:xfrm>
              <a:off x="4111" y="3353"/>
              <a:ext cx="34" cy="24"/>
            </a:xfrm>
            <a:custGeom>
              <a:avLst/>
              <a:gdLst>
                <a:gd name="T0" fmla="*/ 21 w 45"/>
                <a:gd name="T1" fmla="*/ 0 h 32"/>
                <a:gd name="T2" fmla="*/ 0 w 45"/>
                <a:gd name="T3" fmla="*/ 7 h 32"/>
                <a:gd name="T4" fmla="*/ 27 w 45"/>
                <a:gd name="T5" fmla="*/ 31 h 32"/>
                <a:gd name="T6" fmla="*/ 45 w 45"/>
                <a:gd name="T7" fmla="*/ 24 h 32"/>
                <a:gd name="T8" fmla="*/ 22 w 45"/>
                <a:gd name="T9" fmla="*/ 10 h 32"/>
                <a:gd name="T10" fmla="*/ 21 w 45"/>
                <a:gd name="T11" fmla="*/ 0 h 32"/>
              </a:gdLst>
              <a:ahLst/>
              <a:cxnLst>
                <a:cxn ang="0">
                  <a:pos x="T0" y="T1"/>
                </a:cxn>
                <a:cxn ang="0">
                  <a:pos x="T2" y="T3"/>
                </a:cxn>
                <a:cxn ang="0">
                  <a:pos x="T4" y="T5"/>
                </a:cxn>
                <a:cxn ang="0">
                  <a:pos x="T6" y="T7"/>
                </a:cxn>
                <a:cxn ang="0">
                  <a:pos x="T8" y="T9"/>
                </a:cxn>
                <a:cxn ang="0">
                  <a:pos x="T10" y="T11"/>
                </a:cxn>
              </a:cxnLst>
              <a:rect l="0" t="0" r="r" b="b"/>
              <a:pathLst>
                <a:path w="45" h="32">
                  <a:moveTo>
                    <a:pt x="21" y="0"/>
                  </a:moveTo>
                  <a:cubicBezTo>
                    <a:pt x="10" y="1"/>
                    <a:pt x="8" y="1"/>
                    <a:pt x="0" y="7"/>
                  </a:cubicBezTo>
                  <a:cubicBezTo>
                    <a:pt x="3" y="20"/>
                    <a:pt x="15" y="29"/>
                    <a:pt x="27" y="31"/>
                  </a:cubicBezTo>
                  <a:cubicBezTo>
                    <a:pt x="36" y="30"/>
                    <a:pt x="41" y="32"/>
                    <a:pt x="45" y="24"/>
                  </a:cubicBezTo>
                  <a:cubicBezTo>
                    <a:pt x="32" y="16"/>
                    <a:pt x="30" y="23"/>
                    <a:pt x="22" y="10"/>
                  </a:cubicBezTo>
                  <a:cubicBezTo>
                    <a:pt x="21" y="2"/>
                    <a:pt x="21" y="5"/>
                    <a:pt x="21"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65" name="Freeform 75"/>
            <p:cNvSpPr>
              <a:spLocks/>
            </p:cNvSpPr>
            <p:nvPr/>
          </p:nvSpPr>
          <p:spPr bwMode="invGray">
            <a:xfrm>
              <a:off x="4062" y="3021"/>
              <a:ext cx="27" cy="55"/>
            </a:xfrm>
            <a:custGeom>
              <a:avLst/>
              <a:gdLst>
                <a:gd name="T0" fmla="*/ 30 w 35"/>
                <a:gd name="T1" fmla="*/ 0 h 74"/>
                <a:gd name="T2" fmla="*/ 21 w 35"/>
                <a:gd name="T3" fmla="*/ 15 h 74"/>
                <a:gd name="T4" fmla="*/ 9 w 35"/>
                <a:gd name="T5" fmla="*/ 36 h 74"/>
                <a:gd name="T6" fmla="*/ 0 w 35"/>
                <a:gd name="T7" fmla="*/ 59 h 74"/>
                <a:gd name="T8" fmla="*/ 8 w 35"/>
                <a:gd name="T9" fmla="*/ 74 h 74"/>
                <a:gd name="T10" fmla="*/ 20 w 35"/>
                <a:gd name="T11" fmla="*/ 59 h 74"/>
                <a:gd name="T12" fmla="*/ 35 w 35"/>
                <a:gd name="T13" fmla="*/ 32 h 74"/>
                <a:gd name="T14" fmla="*/ 30 w 3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74">
                  <a:moveTo>
                    <a:pt x="30" y="0"/>
                  </a:moveTo>
                  <a:cubicBezTo>
                    <a:pt x="33" y="8"/>
                    <a:pt x="29" y="14"/>
                    <a:pt x="21" y="15"/>
                  </a:cubicBezTo>
                  <a:cubicBezTo>
                    <a:pt x="19" y="27"/>
                    <a:pt x="24" y="33"/>
                    <a:pt x="9" y="36"/>
                  </a:cubicBezTo>
                  <a:cubicBezTo>
                    <a:pt x="13" y="50"/>
                    <a:pt x="12" y="52"/>
                    <a:pt x="0" y="59"/>
                  </a:cubicBezTo>
                  <a:cubicBezTo>
                    <a:pt x="3" y="64"/>
                    <a:pt x="5" y="69"/>
                    <a:pt x="8" y="74"/>
                  </a:cubicBezTo>
                  <a:cubicBezTo>
                    <a:pt x="15" y="71"/>
                    <a:pt x="16" y="65"/>
                    <a:pt x="20" y="59"/>
                  </a:cubicBezTo>
                  <a:cubicBezTo>
                    <a:pt x="22" y="47"/>
                    <a:pt x="28" y="41"/>
                    <a:pt x="35" y="32"/>
                  </a:cubicBezTo>
                  <a:cubicBezTo>
                    <a:pt x="34" y="26"/>
                    <a:pt x="30" y="8"/>
                    <a:pt x="30"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66" name="Freeform 76"/>
            <p:cNvSpPr>
              <a:spLocks/>
            </p:cNvSpPr>
            <p:nvPr/>
          </p:nvSpPr>
          <p:spPr bwMode="invGray">
            <a:xfrm>
              <a:off x="4113" y="3012"/>
              <a:ext cx="19" cy="55"/>
            </a:xfrm>
            <a:custGeom>
              <a:avLst/>
              <a:gdLst>
                <a:gd name="T0" fmla="*/ 13 w 25"/>
                <a:gd name="T1" fmla="*/ 7 h 73"/>
                <a:gd name="T2" fmla="*/ 4 w 25"/>
                <a:gd name="T3" fmla="*/ 8 h 73"/>
                <a:gd name="T4" fmla="*/ 0 w 25"/>
                <a:gd name="T5" fmla="*/ 22 h 73"/>
                <a:gd name="T6" fmla="*/ 15 w 25"/>
                <a:gd name="T7" fmla="*/ 41 h 73"/>
                <a:gd name="T8" fmla="*/ 25 w 25"/>
                <a:gd name="T9" fmla="*/ 56 h 73"/>
                <a:gd name="T10" fmla="*/ 16 w 25"/>
                <a:gd name="T11" fmla="*/ 20 h 73"/>
                <a:gd name="T12" fmla="*/ 13 w 25"/>
                <a:gd name="T13" fmla="*/ 7 h 73"/>
              </a:gdLst>
              <a:ahLst/>
              <a:cxnLst>
                <a:cxn ang="0">
                  <a:pos x="T0" y="T1"/>
                </a:cxn>
                <a:cxn ang="0">
                  <a:pos x="T2" y="T3"/>
                </a:cxn>
                <a:cxn ang="0">
                  <a:pos x="T4" y="T5"/>
                </a:cxn>
                <a:cxn ang="0">
                  <a:pos x="T6" y="T7"/>
                </a:cxn>
                <a:cxn ang="0">
                  <a:pos x="T8" y="T9"/>
                </a:cxn>
                <a:cxn ang="0">
                  <a:pos x="T10" y="T11"/>
                </a:cxn>
                <a:cxn ang="0">
                  <a:pos x="T12" y="T13"/>
                </a:cxn>
              </a:cxnLst>
              <a:rect l="0" t="0" r="r" b="b"/>
              <a:pathLst>
                <a:path w="25" h="73">
                  <a:moveTo>
                    <a:pt x="13" y="7"/>
                  </a:moveTo>
                  <a:cubicBezTo>
                    <a:pt x="9" y="0"/>
                    <a:pt x="7" y="2"/>
                    <a:pt x="4" y="8"/>
                  </a:cubicBezTo>
                  <a:cubicBezTo>
                    <a:pt x="3" y="13"/>
                    <a:pt x="1" y="17"/>
                    <a:pt x="0" y="22"/>
                  </a:cubicBezTo>
                  <a:cubicBezTo>
                    <a:pt x="1" y="35"/>
                    <a:pt x="6" y="33"/>
                    <a:pt x="15" y="41"/>
                  </a:cubicBezTo>
                  <a:cubicBezTo>
                    <a:pt x="16" y="52"/>
                    <a:pt x="15" y="73"/>
                    <a:pt x="25" y="56"/>
                  </a:cubicBezTo>
                  <a:cubicBezTo>
                    <a:pt x="24" y="33"/>
                    <a:pt x="23" y="36"/>
                    <a:pt x="16" y="20"/>
                  </a:cubicBezTo>
                  <a:cubicBezTo>
                    <a:pt x="15" y="11"/>
                    <a:pt x="16" y="15"/>
                    <a:pt x="13" y="7"/>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67" name="Freeform 77"/>
            <p:cNvSpPr>
              <a:spLocks/>
            </p:cNvSpPr>
            <p:nvPr/>
          </p:nvSpPr>
          <p:spPr bwMode="invGray">
            <a:xfrm>
              <a:off x="4135" y="2995"/>
              <a:ext cx="10" cy="25"/>
            </a:xfrm>
            <a:custGeom>
              <a:avLst/>
              <a:gdLst>
                <a:gd name="T0" fmla="*/ 11 w 14"/>
                <a:gd name="T1" fmla="*/ 0 h 33"/>
                <a:gd name="T2" fmla="*/ 1 w 14"/>
                <a:gd name="T3" fmla="*/ 10 h 33"/>
                <a:gd name="T4" fmla="*/ 11 w 14"/>
                <a:gd name="T5" fmla="*/ 25 h 33"/>
                <a:gd name="T6" fmla="*/ 11 w 14"/>
                <a:gd name="T7" fmla="*/ 0 h 33"/>
              </a:gdLst>
              <a:ahLst/>
              <a:cxnLst>
                <a:cxn ang="0">
                  <a:pos x="T0" y="T1"/>
                </a:cxn>
                <a:cxn ang="0">
                  <a:pos x="T2" y="T3"/>
                </a:cxn>
                <a:cxn ang="0">
                  <a:pos x="T4" y="T5"/>
                </a:cxn>
                <a:cxn ang="0">
                  <a:pos x="T6" y="T7"/>
                </a:cxn>
              </a:cxnLst>
              <a:rect l="0" t="0" r="r" b="b"/>
              <a:pathLst>
                <a:path w="14" h="33">
                  <a:moveTo>
                    <a:pt x="11" y="0"/>
                  </a:moveTo>
                  <a:cubicBezTo>
                    <a:pt x="7" y="3"/>
                    <a:pt x="5" y="7"/>
                    <a:pt x="1" y="10"/>
                  </a:cubicBezTo>
                  <a:cubicBezTo>
                    <a:pt x="2" y="18"/>
                    <a:pt x="0" y="33"/>
                    <a:pt x="11" y="25"/>
                  </a:cubicBezTo>
                  <a:cubicBezTo>
                    <a:pt x="14" y="15"/>
                    <a:pt x="5" y="4"/>
                    <a:pt x="11"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68" name="Freeform 78"/>
            <p:cNvSpPr>
              <a:spLocks/>
            </p:cNvSpPr>
            <p:nvPr/>
          </p:nvSpPr>
          <p:spPr bwMode="invGray">
            <a:xfrm>
              <a:off x="4145" y="3007"/>
              <a:ext cx="21" cy="48"/>
            </a:xfrm>
            <a:custGeom>
              <a:avLst/>
              <a:gdLst>
                <a:gd name="T0" fmla="*/ 5 w 28"/>
                <a:gd name="T1" fmla="*/ 0 h 64"/>
                <a:gd name="T2" fmla="*/ 11 w 28"/>
                <a:gd name="T3" fmla="*/ 14 h 64"/>
                <a:gd name="T4" fmla="*/ 20 w 28"/>
                <a:gd name="T5" fmla="*/ 21 h 64"/>
                <a:gd name="T6" fmla="*/ 8 w 28"/>
                <a:gd name="T7" fmla="*/ 39 h 64"/>
                <a:gd name="T8" fmla="*/ 0 w 28"/>
                <a:gd name="T9" fmla="*/ 56 h 64"/>
                <a:gd name="T10" fmla="*/ 11 w 28"/>
                <a:gd name="T11" fmla="*/ 57 h 64"/>
                <a:gd name="T12" fmla="*/ 26 w 28"/>
                <a:gd name="T13" fmla="*/ 26 h 64"/>
                <a:gd name="T14" fmla="*/ 5 w 28"/>
                <a:gd name="T15" fmla="*/ 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4">
                  <a:moveTo>
                    <a:pt x="5" y="0"/>
                  </a:moveTo>
                  <a:cubicBezTo>
                    <a:pt x="6" y="5"/>
                    <a:pt x="7" y="10"/>
                    <a:pt x="11" y="14"/>
                  </a:cubicBezTo>
                  <a:cubicBezTo>
                    <a:pt x="14" y="17"/>
                    <a:pt x="20" y="21"/>
                    <a:pt x="20" y="21"/>
                  </a:cubicBezTo>
                  <a:cubicBezTo>
                    <a:pt x="9" y="27"/>
                    <a:pt x="0" y="23"/>
                    <a:pt x="8" y="39"/>
                  </a:cubicBezTo>
                  <a:cubicBezTo>
                    <a:pt x="6" y="47"/>
                    <a:pt x="4" y="50"/>
                    <a:pt x="0" y="56"/>
                  </a:cubicBezTo>
                  <a:cubicBezTo>
                    <a:pt x="4" y="62"/>
                    <a:pt x="7" y="64"/>
                    <a:pt x="11" y="57"/>
                  </a:cubicBezTo>
                  <a:cubicBezTo>
                    <a:pt x="13" y="43"/>
                    <a:pt x="10" y="29"/>
                    <a:pt x="26" y="26"/>
                  </a:cubicBezTo>
                  <a:cubicBezTo>
                    <a:pt x="28" y="15"/>
                    <a:pt x="14" y="4"/>
                    <a:pt x="5"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69" name="Freeform 79"/>
            <p:cNvSpPr>
              <a:spLocks/>
            </p:cNvSpPr>
            <p:nvPr/>
          </p:nvSpPr>
          <p:spPr bwMode="invGray">
            <a:xfrm>
              <a:off x="3876" y="3076"/>
              <a:ext cx="12" cy="27"/>
            </a:xfrm>
            <a:custGeom>
              <a:avLst/>
              <a:gdLst>
                <a:gd name="T0" fmla="*/ 14 w 16"/>
                <a:gd name="T1" fmla="*/ 3 h 36"/>
                <a:gd name="T2" fmla="*/ 0 w 16"/>
                <a:gd name="T3" fmla="*/ 7 h 36"/>
                <a:gd name="T4" fmla="*/ 8 w 16"/>
                <a:gd name="T5" fmla="*/ 22 h 36"/>
                <a:gd name="T6" fmla="*/ 14 w 16"/>
                <a:gd name="T7" fmla="*/ 3 h 36"/>
              </a:gdLst>
              <a:ahLst/>
              <a:cxnLst>
                <a:cxn ang="0">
                  <a:pos x="T0" y="T1"/>
                </a:cxn>
                <a:cxn ang="0">
                  <a:pos x="T2" y="T3"/>
                </a:cxn>
                <a:cxn ang="0">
                  <a:pos x="T4" y="T5"/>
                </a:cxn>
                <a:cxn ang="0">
                  <a:pos x="T6" y="T7"/>
                </a:cxn>
              </a:cxnLst>
              <a:rect l="0" t="0" r="r" b="b"/>
              <a:pathLst>
                <a:path w="16" h="36">
                  <a:moveTo>
                    <a:pt x="14" y="3"/>
                  </a:moveTo>
                  <a:cubicBezTo>
                    <a:pt x="7" y="0"/>
                    <a:pt x="4" y="1"/>
                    <a:pt x="0" y="7"/>
                  </a:cubicBezTo>
                  <a:cubicBezTo>
                    <a:pt x="3" y="14"/>
                    <a:pt x="2" y="17"/>
                    <a:pt x="8" y="22"/>
                  </a:cubicBezTo>
                  <a:cubicBezTo>
                    <a:pt x="16" y="36"/>
                    <a:pt x="11" y="7"/>
                    <a:pt x="14" y="3"/>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70" name="Freeform 80"/>
            <p:cNvSpPr>
              <a:spLocks/>
            </p:cNvSpPr>
            <p:nvPr/>
          </p:nvSpPr>
          <p:spPr bwMode="invGray">
            <a:xfrm>
              <a:off x="3866" y="3053"/>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71" name="Freeform 81"/>
            <p:cNvSpPr>
              <a:spLocks/>
            </p:cNvSpPr>
            <p:nvPr/>
          </p:nvSpPr>
          <p:spPr bwMode="invGray">
            <a:xfrm>
              <a:off x="3862" y="3035"/>
              <a:ext cx="12" cy="14"/>
            </a:xfrm>
            <a:custGeom>
              <a:avLst/>
              <a:gdLst>
                <a:gd name="T0" fmla="*/ 10 w 16"/>
                <a:gd name="T1" fmla="*/ 5 h 19"/>
                <a:gd name="T2" fmla="*/ 0 w 16"/>
                <a:gd name="T3" fmla="*/ 10 h 19"/>
                <a:gd name="T4" fmla="*/ 12 w 16"/>
                <a:gd name="T5" fmla="*/ 19 h 19"/>
                <a:gd name="T6" fmla="*/ 10 w 16"/>
                <a:gd name="T7" fmla="*/ 5 h 19"/>
              </a:gdLst>
              <a:ahLst/>
              <a:cxnLst>
                <a:cxn ang="0">
                  <a:pos x="T0" y="T1"/>
                </a:cxn>
                <a:cxn ang="0">
                  <a:pos x="T2" y="T3"/>
                </a:cxn>
                <a:cxn ang="0">
                  <a:pos x="T4" y="T5"/>
                </a:cxn>
                <a:cxn ang="0">
                  <a:pos x="T6" y="T7"/>
                </a:cxn>
              </a:cxnLst>
              <a:rect l="0" t="0" r="r" b="b"/>
              <a:pathLst>
                <a:path w="16" h="19">
                  <a:moveTo>
                    <a:pt x="10" y="5"/>
                  </a:moveTo>
                  <a:cubicBezTo>
                    <a:pt x="4" y="0"/>
                    <a:pt x="1" y="3"/>
                    <a:pt x="0" y="10"/>
                  </a:cubicBezTo>
                  <a:cubicBezTo>
                    <a:pt x="4" y="15"/>
                    <a:pt x="7" y="16"/>
                    <a:pt x="12" y="19"/>
                  </a:cubicBezTo>
                  <a:cubicBezTo>
                    <a:pt x="16" y="12"/>
                    <a:pt x="14" y="12"/>
                    <a:pt x="10" y="5"/>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72" name="Freeform 82"/>
            <p:cNvSpPr>
              <a:spLocks/>
            </p:cNvSpPr>
            <p:nvPr/>
          </p:nvSpPr>
          <p:spPr bwMode="invGray">
            <a:xfrm>
              <a:off x="3850" y="2995"/>
              <a:ext cx="11" cy="19"/>
            </a:xfrm>
            <a:custGeom>
              <a:avLst/>
              <a:gdLst>
                <a:gd name="T0" fmla="*/ 6 w 14"/>
                <a:gd name="T1" fmla="*/ 0 h 25"/>
                <a:gd name="T2" fmla="*/ 0 w 14"/>
                <a:gd name="T3" fmla="*/ 13 h 25"/>
                <a:gd name="T4" fmla="*/ 12 w 14"/>
                <a:gd name="T5" fmla="*/ 24 h 25"/>
                <a:gd name="T6" fmla="*/ 6 w 14"/>
                <a:gd name="T7" fmla="*/ 0 h 25"/>
              </a:gdLst>
              <a:ahLst/>
              <a:cxnLst>
                <a:cxn ang="0">
                  <a:pos x="T0" y="T1"/>
                </a:cxn>
                <a:cxn ang="0">
                  <a:pos x="T2" y="T3"/>
                </a:cxn>
                <a:cxn ang="0">
                  <a:pos x="T4" y="T5"/>
                </a:cxn>
                <a:cxn ang="0">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73" name="Freeform 83"/>
            <p:cNvSpPr>
              <a:spLocks/>
            </p:cNvSpPr>
            <p:nvPr/>
          </p:nvSpPr>
          <p:spPr bwMode="invGray">
            <a:xfrm>
              <a:off x="3852" y="3020"/>
              <a:ext cx="16" cy="13"/>
            </a:xfrm>
            <a:custGeom>
              <a:avLst/>
              <a:gdLst>
                <a:gd name="T0" fmla="*/ 13 w 22"/>
                <a:gd name="T1" fmla="*/ 0 h 18"/>
                <a:gd name="T2" fmla="*/ 19 w 22"/>
                <a:gd name="T3" fmla="*/ 18 h 18"/>
                <a:gd name="T4" fmla="*/ 14 w 22"/>
                <a:gd name="T5" fmla="*/ 6 h 18"/>
                <a:gd name="T6" fmla="*/ 13 w 22"/>
                <a:gd name="T7" fmla="*/ 0 h 18"/>
              </a:gdLst>
              <a:ahLst/>
              <a:cxnLst>
                <a:cxn ang="0">
                  <a:pos x="T0" y="T1"/>
                </a:cxn>
                <a:cxn ang="0">
                  <a:pos x="T2" y="T3"/>
                </a:cxn>
                <a:cxn ang="0">
                  <a:pos x="T4" y="T5"/>
                </a:cxn>
                <a:cxn ang="0">
                  <a:pos x="T6" y="T7"/>
                </a:cxn>
              </a:cxnLst>
              <a:rect l="0" t="0" r="r" b="b"/>
              <a:pathLst>
                <a:path w="22" h="18">
                  <a:moveTo>
                    <a:pt x="13" y="0"/>
                  </a:moveTo>
                  <a:cubicBezTo>
                    <a:pt x="0" y="8"/>
                    <a:pt x="9" y="12"/>
                    <a:pt x="19" y="18"/>
                  </a:cubicBezTo>
                  <a:cubicBezTo>
                    <a:pt x="20" y="11"/>
                    <a:pt x="22" y="8"/>
                    <a:pt x="14" y="6"/>
                  </a:cubicBezTo>
                  <a:cubicBezTo>
                    <a:pt x="9" y="3"/>
                    <a:pt x="9" y="5"/>
                    <a:pt x="13"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74" name="Freeform 84"/>
            <p:cNvSpPr>
              <a:spLocks/>
            </p:cNvSpPr>
            <p:nvPr/>
          </p:nvSpPr>
          <p:spPr bwMode="invGray">
            <a:xfrm>
              <a:off x="4688" y="3643"/>
              <a:ext cx="45" cy="60"/>
            </a:xfrm>
            <a:custGeom>
              <a:avLst/>
              <a:gdLst>
                <a:gd name="T0" fmla="*/ 10 w 60"/>
                <a:gd name="T1" fmla="*/ 7 h 81"/>
                <a:gd name="T2" fmla="*/ 3 w 60"/>
                <a:gd name="T3" fmla="*/ 18 h 81"/>
                <a:gd name="T4" fmla="*/ 15 w 60"/>
                <a:gd name="T5" fmla="*/ 39 h 81"/>
                <a:gd name="T6" fmla="*/ 27 w 60"/>
                <a:gd name="T7" fmla="*/ 54 h 81"/>
                <a:gd name="T8" fmla="*/ 40 w 60"/>
                <a:gd name="T9" fmla="*/ 63 h 81"/>
                <a:gd name="T10" fmla="*/ 51 w 60"/>
                <a:gd name="T11" fmla="*/ 81 h 81"/>
                <a:gd name="T12" fmla="*/ 52 w 60"/>
                <a:gd name="T13" fmla="*/ 57 h 81"/>
                <a:gd name="T14" fmla="*/ 43 w 60"/>
                <a:gd name="T15" fmla="*/ 37 h 81"/>
                <a:gd name="T16" fmla="*/ 25 w 60"/>
                <a:gd name="T17" fmla="*/ 18 h 81"/>
                <a:gd name="T18" fmla="*/ 10 w 60"/>
                <a:gd name="T19" fmla="*/ 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81">
                  <a:moveTo>
                    <a:pt x="10" y="7"/>
                  </a:moveTo>
                  <a:cubicBezTo>
                    <a:pt x="0" y="0"/>
                    <a:pt x="0" y="9"/>
                    <a:pt x="3" y="18"/>
                  </a:cubicBezTo>
                  <a:cubicBezTo>
                    <a:pt x="5" y="25"/>
                    <a:pt x="12" y="32"/>
                    <a:pt x="15" y="39"/>
                  </a:cubicBezTo>
                  <a:cubicBezTo>
                    <a:pt x="16" y="51"/>
                    <a:pt x="17" y="51"/>
                    <a:pt x="27" y="54"/>
                  </a:cubicBezTo>
                  <a:cubicBezTo>
                    <a:pt x="31" y="57"/>
                    <a:pt x="36" y="60"/>
                    <a:pt x="40" y="63"/>
                  </a:cubicBezTo>
                  <a:cubicBezTo>
                    <a:pt x="43" y="70"/>
                    <a:pt x="45" y="77"/>
                    <a:pt x="51" y="81"/>
                  </a:cubicBezTo>
                  <a:cubicBezTo>
                    <a:pt x="60" y="75"/>
                    <a:pt x="56" y="66"/>
                    <a:pt x="52" y="57"/>
                  </a:cubicBezTo>
                  <a:cubicBezTo>
                    <a:pt x="51" y="49"/>
                    <a:pt x="50" y="41"/>
                    <a:pt x="43" y="37"/>
                  </a:cubicBezTo>
                  <a:cubicBezTo>
                    <a:pt x="37" y="30"/>
                    <a:pt x="33" y="23"/>
                    <a:pt x="25" y="18"/>
                  </a:cubicBezTo>
                  <a:cubicBezTo>
                    <a:pt x="20" y="12"/>
                    <a:pt x="17" y="9"/>
                    <a:pt x="10" y="7"/>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75" name="Freeform 85"/>
            <p:cNvSpPr>
              <a:spLocks/>
            </p:cNvSpPr>
            <p:nvPr/>
          </p:nvSpPr>
          <p:spPr bwMode="invGray">
            <a:xfrm>
              <a:off x="4919" y="3594"/>
              <a:ext cx="53" cy="46"/>
            </a:xfrm>
            <a:custGeom>
              <a:avLst/>
              <a:gdLst>
                <a:gd name="T0" fmla="*/ 28 w 71"/>
                <a:gd name="T1" fmla="*/ 23 h 61"/>
                <a:gd name="T2" fmla="*/ 13 w 71"/>
                <a:gd name="T3" fmla="*/ 32 h 61"/>
                <a:gd name="T4" fmla="*/ 1 w 71"/>
                <a:gd name="T5" fmla="*/ 44 h 61"/>
                <a:gd name="T6" fmla="*/ 13 w 71"/>
                <a:gd name="T7" fmla="*/ 59 h 61"/>
                <a:gd name="T8" fmla="*/ 28 w 71"/>
                <a:gd name="T9" fmla="*/ 44 h 61"/>
                <a:gd name="T10" fmla="*/ 40 w 71"/>
                <a:gd name="T11" fmla="*/ 23 h 61"/>
                <a:gd name="T12" fmla="*/ 55 w 71"/>
                <a:gd name="T13" fmla="*/ 0 h 61"/>
                <a:gd name="T14" fmla="*/ 71 w 71"/>
                <a:gd name="T15" fmla="*/ 11 h 61"/>
                <a:gd name="T16" fmla="*/ 35 w 71"/>
                <a:gd name="T17" fmla="*/ 23 h 61"/>
                <a:gd name="T18" fmla="*/ 28 w 71"/>
                <a:gd name="T19" fmla="*/ 2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61">
                  <a:moveTo>
                    <a:pt x="28" y="23"/>
                  </a:moveTo>
                  <a:cubicBezTo>
                    <a:pt x="25" y="33"/>
                    <a:pt x="25" y="33"/>
                    <a:pt x="13" y="32"/>
                  </a:cubicBezTo>
                  <a:cubicBezTo>
                    <a:pt x="2" y="33"/>
                    <a:pt x="3" y="34"/>
                    <a:pt x="1" y="44"/>
                  </a:cubicBezTo>
                  <a:cubicBezTo>
                    <a:pt x="2" y="60"/>
                    <a:pt x="0" y="61"/>
                    <a:pt x="13" y="59"/>
                  </a:cubicBezTo>
                  <a:cubicBezTo>
                    <a:pt x="19" y="54"/>
                    <a:pt x="21" y="48"/>
                    <a:pt x="28" y="44"/>
                  </a:cubicBezTo>
                  <a:cubicBezTo>
                    <a:pt x="30" y="33"/>
                    <a:pt x="28" y="25"/>
                    <a:pt x="40" y="23"/>
                  </a:cubicBezTo>
                  <a:cubicBezTo>
                    <a:pt x="42" y="12"/>
                    <a:pt x="44" y="4"/>
                    <a:pt x="55" y="0"/>
                  </a:cubicBezTo>
                  <a:cubicBezTo>
                    <a:pt x="65" y="2"/>
                    <a:pt x="69" y="1"/>
                    <a:pt x="71" y="11"/>
                  </a:cubicBezTo>
                  <a:cubicBezTo>
                    <a:pt x="63" y="22"/>
                    <a:pt x="48" y="21"/>
                    <a:pt x="35" y="23"/>
                  </a:cubicBezTo>
                  <a:cubicBezTo>
                    <a:pt x="30" y="27"/>
                    <a:pt x="32" y="27"/>
                    <a:pt x="28" y="23"/>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76" name="Freeform 86"/>
            <p:cNvSpPr>
              <a:spLocks/>
            </p:cNvSpPr>
            <p:nvPr/>
          </p:nvSpPr>
          <p:spPr bwMode="invGray">
            <a:xfrm>
              <a:off x="4759" y="3569"/>
              <a:ext cx="17" cy="23"/>
            </a:xfrm>
            <a:custGeom>
              <a:avLst/>
              <a:gdLst>
                <a:gd name="T0" fmla="*/ 9 w 23"/>
                <a:gd name="T1" fmla="*/ 0 h 30"/>
                <a:gd name="T2" fmla="*/ 0 w 23"/>
                <a:gd name="T3" fmla="*/ 14 h 30"/>
                <a:gd name="T4" fmla="*/ 12 w 23"/>
                <a:gd name="T5" fmla="*/ 30 h 30"/>
                <a:gd name="T6" fmla="*/ 9 w 23"/>
                <a:gd name="T7" fmla="*/ 0 h 30"/>
              </a:gdLst>
              <a:ahLst/>
              <a:cxnLst>
                <a:cxn ang="0">
                  <a:pos x="T0" y="T1"/>
                </a:cxn>
                <a:cxn ang="0">
                  <a:pos x="T2" y="T3"/>
                </a:cxn>
                <a:cxn ang="0">
                  <a:pos x="T4" y="T5"/>
                </a:cxn>
                <a:cxn ang="0">
                  <a:pos x="T6" y="T7"/>
                </a:cxn>
              </a:cxnLst>
              <a:rect l="0" t="0" r="r" b="b"/>
              <a:pathLst>
                <a:path w="23" h="30">
                  <a:moveTo>
                    <a:pt x="9" y="0"/>
                  </a:moveTo>
                  <a:cubicBezTo>
                    <a:pt x="8" y="7"/>
                    <a:pt x="3" y="8"/>
                    <a:pt x="0" y="14"/>
                  </a:cubicBezTo>
                  <a:cubicBezTo>
                    <a:pt x="3" y="21"/>
                    <a:pt x="8" y="24"/>
                    <a:pt x="12" y="30"/>
                  </a:cubicBezTo>
                  <a:cubicBezTo>
                    <a:pt x="23" y="15"/>
                    <a:pt x="4" y="9"/>
                    <a:pt x="9"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77" name="Freeform 87"/>
            <p:cNvSpPr>
              <a:spLocks/>
            </p:cNvSpPr>
            <p:nvPr/>
          </p:nvSpPr>
          <p:spPr bwMode="invGray">
            <a:xfrm>
              <a:off x="4751" y="3547"/>
              <a:ext cx="20" cy="17"/>
            </a:xfrm>
            <a:custGeom>
              <a:avLst/>
              <a:gdLst>
                <a:gd name="T0" fmla="*/ 19 w 26"/>
                <a:gd name="T1" fmla="*/ 0 h 23"/>
                <a:gd name="T2" fmla="*/ 0 w 26"/>
                <a:gd name="T3" fmla="*/ 14 h 23"/>
                <a:gd name="T4" fmla="*/ 21 w 26"/>
                <a:gd name="T5" fmla="*/ 20 h 23"/>
                <a:gd name="T6" fmla="*/ 19 w 26"/>
                <a:gd name="T7" fmla="*/ 0 h 23"/>
              </a:gdLst>
              <a:ahLst/>
              <a:cxnLst>
                <a:cxn ang="0">
                  <a:pos x="T0" y="T1"/>
                </a:cxn>
                <a:cxn ang="0">
                  <a:pos x="T2" y="T3"/>
                </a:cxn>
                <a:cxn ang="0">
                  <a:pos x="T4" y="T5"/>
                </a:cxn>
                <a:cxn ang="0">
                  <a:pos x="T6" y="T7"/>
                </a:cxn>
              </a:cxnLst>
              <a:rect l="0" t="0" r="r" b="b"/>
              <a:pathLst>
                <a:path w="26" h="23">
                  <a:moveTo>
                    <a:pt x="19" y="0"/>
                  </a:moveTo>
                  <a:cubicBezTo>
                    <a:pt x="17" y="12"/>
                    <a:pt x="10" y="11"/>
                    <a:pt x="0" y="14"/>
                  </a:cubicBezTo>
                  <a:cubicBezTo>
                    <a:pt x="5" y="23"/>
                    <a:pt x="11" y="22"/>
                    <a:pt x="21" y="20"/>
                  </a:cubicBezTo>
                  <a:cubicBezTo>
                    <a:pt x="26" y="12"/>
                    <a:pt x="23" y="7"/>
                    <a:pt x="19"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78" name="Freeform 88"/>
            <p:cNvSpPr>
              <a:spLocks/>
            </p:cNvSpPr>
            <p:nvPr/>
          </p:nvSpPr>
          <p:spPr bwMode="invGray">
            <a:xfrm>
              <a:off x="4598" y="3353"/>
              <a:ext cx="24" cy="33"/>
            </a:xfrm>
            <a:custGeom>
              <a:avLst/>
              <a:gdLst>
                <a:gd name="T0" fmla="*/ 28 w 32"/>
                <a:gd name="T1" fmla="*/ 0 h 44"/>
                <a:gd name="T2" fmla="*/ 10 w 32"/>
                <a:gd name="T3" fmla="*/ 11 h 44"/>
                <a:gd name="T4" fmla="*/ 12 w 32"/>
                <a:gd name="T5" fmla="*/ 32 h 44"/>
                <a:gd name="T6" fmla="*/ 24 w 32"/>
                <a:gd name="T7" fmla="*/ 36 h 44"/>
                <a:gd name="T8" fmla="*/ 28 w 32"/>
                <a:gd name="T9" fmla="*/ 0 h 44"/>
              </a:gdLst>
              <a:ahLst/>
              <a:cxnLst>
                <a:cxn ang="0">
                  <a:pos x="T0" y="T1"/>
                </a:cxn>
                <a:cxn ang="0">
                  <a:pos x="T2" y="T3"/>
                </a:cxn>
                <a:cxn ang="0">
                  <a:pos x="T4" y="T5"/>
                </a:cxn>
                <a:cxn ang="0">
                  <a:pos x="T6" y="T7"/>
                </a:cxn>
                <a:cxn ang="0">
                  <a:pos x="T8" y="T9"/>
                </a:cxn>
              </a:cxnLst>
              <a:rect l="0" t="0" r="r" b="b"/>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79" name="Freeform 89"/>
            <p:cNvSpPr>
              <a:spLocks/>
            </p:cNvSpPr>
            <p:nvPr/>
          </p:nvSpPr>
          <p:spPr bwMode="invGray">
            <a:xfrm>
              <a:off x="4632" y="3396"/>
              <a:ext cx="26" cy="33"/>
            </a:xfrm>
            <a:custGeom>
              <a:avLst/>
              <a:gdLst>
                <a:gd name="T0" fmla="*/ 30 w 34"/>
                <a:gd name="T1" fmla="*/ 0 h 44"/>
                <a:gd name="T2" fmla="*/ 10 w 34"/>
                <a:gd name="T3" fmla="*/ 9 h 44"/>
                <a:gd name="T4" fmla="*/ 14 w 34"/>
                <a:gd name="T5" fmla="*/ 32 h 44"/>
                <a:gd name="T6" fmla="*/ 26 w 34"/>
                <a:gd name="T7" fmla="*/ 36 h 44"/>
                <a:gd name="T8" fmla="*/ 30 w 34"/>
                <a:gd name="T9" fmla="*/ 0 h 44"/>
              </a:gdLst>
              <a:ahLst/>
              <a:cxnLst>
                <a:cxn ang="0">
                  <a:pos x="T0" y="T1"/>
                </a:cxn>
                <a:cxn ang="0">
                  <a:pos x="T2" y="T3"/>
                </a:cxn>
                <a:cxn ang="0">
                  <a:pos x="T4" y="T5"/>
                </a:cxn>
                <a:cxn ang="0">
                  <a:pos x="T6" y="T7"/>
                </a:cxn>
                <a:cxn ang="0">
                  <a:pos x="T8" y="T9"/>
                </a:cxn>
              </a:cxnLst>
              <a:rect l="0" t="0" r="r" b="b"/>
              <a:pathLst>
                <a:path w="34" h="44">
                  <a:moveTo>
                    <a:pt x="30" y="0"/>
                  </a:moveTo>
                  <a:cubicBezTo>
                    <a:pt x="34" y="10"/>
                    <a:pt x="18" y="7"/>
                    <a:pt x="10" y="9"/>
                  </a:cubicBezTo>
                  <a:cubicBezTo>
                    <a:pt x="0" y="16"/>
                    <a:pt x="9" y="24"/>
                    <a:pt x="14" y="32"/>
                  </a:cubicBezTo>
                  <a:cubicBezTo>
                    <a:pt x="16" y="44"/>
                    <a:pt x="17" y="41"/>
                    <a:pt x="26" y="36"/>
                  </a:cubicBezTo>
                  <a:cubicBezTo>
                    <a:pt x="34" y="25"/>
                    <a:pt x="31" y="14"/>
                    <a:pt x="30"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80" name="Freeform 90"/>
            <p:cNvSpPr>
              <a:spLocks/>
            </p:cNvSpPr>
            <p:nvPr/>
          </p:nvSpPr>
          <p:spPr bwMode="invGray">
            <a:xfrm>
              <a:off x="4659" y="3459"/>
              <a:ext cx="28" cy="28"/>
            </a:xfrm>
            <a:custGeom>
              <a:avLst/>
              <a:gdLst>
                <a:gd name="T0" fmla="*/ 34 w 38"/>
                <a:gd name="T1" fmla="*/ 2 h 37"/>
                <a:gd name="T2" fmla="*/ 10 w 38"/>
                <a:gd name="T3" fmla="*/ 2 h 37"/>
                <a:gd name="T4" fmla="*/ 14 w 38"/>
                <a:gd name="T5" fmla="*/ 25 h 37"/>
                <a:gd name="T6" fmla="*/ 26 w 38"/>
                <a:gd name="T7" fmla="*/ 29 h 37"/>
                <a:gd name="T8" fmla="*/ 34 w 38"/>
                <a:gd name="T9" fmla="*/ 2 h 37"/>
              </a:gdLst>
              <a:ahLst/>
              <a:cxnLst>
                <a:cxn ang="0">
                  <a:pos x="T0" y="T1"/>
                </a:cxn>
                <a:cxn ang="0">
                  <a:pos x="T2" y="T3"/>
                </a:cxn>
                <a:cxn ang="0">
                  <a:pos x="T4" y="T5"/>
                </a:cxn>
                <a:cxn ang="0">
                  <a:pos x="T6" y="T7"/>
                </a:cxn>
                <a:cxn ang="0">
                  <a:pos x="T8" y="T9"/>
                </a:cxn>
              </a:cxnLst>
              <a:rect l="0" t="0" r="r" b="b"/>
              <a:pathLst>
                <a:path w="38" h="37">
                  <a:moveTo>
                    <a:pt x="34" y="2"/>
                  </a:moveTo>
                  <a:cubicBezTo>
                    <a:pt x="38" y="12"/>
                    <a:pt x="18" y="0"/>
                    <a:pt x="10" y="2"/>
                  </a:cubicBezTo>
                  <a:cubicBezTo>
                    <a:pt x="0" y="9"/>
                    <a:pt x="9" y="17"/>
                    <a:pt x="14" y="25"/>
                  </a:cubicBezTo>
                  <a:cubicBezTo>
                    <a:pt x="16" y="37"/>
                    <a:pt x="17" y="34"/>
                    <a:pt x="26" y="29"/>
                  </a:cubicBezTo>
                  <a:cubicBezTo>
                    <a:pt x="34" y="18"/>
                    <a:pt x="35" y="16"/>
                    <a:pt x="34" y="2"/>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81" name="Freeform 91"/>
            <p:cNvSpPr>
              <a:spLocks/>
            </p:cNvSpPr>
            <p:nvPr/>
          </p:nvSpPr>
          <p:spPr bwMode="invGray">
            <a:xfrm>
              <a:off x="4693" y="3449"/>
              <a:ext cx="28" cy="26"/>
            </a:xfrm>
            <a:custGeom>
              <a:avLst/>
              <a:gdLst>
                <a:gd name="T0" fmla="*/ 34 w 38"/>
                <a:gd name="T1" fmla="*/ 2 h 34"/>
                <a:gd name="T2" fmla="*/ 10 w 38"/>
                <a:gd name="T3" fmla="*/ 2 h 34"/>
                <a:gd name="T4" fmla="*/ 16 w 38"/>
                <a:gd name="T5" fmla="*/ 22 h 34"/>
                <a:gd name="T6" fmla="*/ 27 w 38"/>
                <a:gd name="T7" fmla="*/ 22 h 34"/>
                <a:gd name="T8" fmla="*/ 34 w 38"/>
                <a:gd name="T9" fmla="*/ 2 h 34"/>
              </a:gdLst>
              <a:ahLst/>
              <a:cxnLst>
                <a:cxn ang="0">
                  <a:pos x="T0" y="T1"/>
                </a:cxn>
                <a:cxn ang="0">
                  <a:pos x="T2" y="T3"/>
                </a:cxn>
                <a:cxn ang="0">
                  <a:pos x="T4" y="T5"/>
                </a:cxn>
                <a:cxn ang="0">
                  <a:pos x="T6" y="T7"/>
                </a:cxn>
                <a:cxn ang="0">
                  <a:pos x="T8" y="T9"/>
                </a:cxn>
              </a:cxnLst>
              <a:rect l="0" t="0" r="r" b="b"/>
              <a:pathLst>
                <a:path w="38" h="34">
                  <a:moveTo>
                    <a:pt x="34" y="2"/>
                  </a:moveTo>
                  <a:cubicBezTo>
                    <a:pt x="38" y="12"/>
                    <a:pt x="18" y="0"/>
                    <a:pt x="10" y="2"/>
                  </a:cubicBezTo>
                  <a:cubicBezTo>
                    <a:pt x="0" y="9"/>
                    <a:pt x="11" y="14"/>
                    <a:pt x="16" y="22"/>
                  </a:cubicBezTo>
                  <a:cubicBezTo>
                    <a:pt x="18" y="34"/>
                    <a:pt x="18" y="27"/>
                    <a:pt x="27" y="22"/>
                  </a:cubicBezTo>
                  <a:cubicBezTo>
                    <a:pt x="35" y="11"/>
                    <a:pt x="35" y="16"/>
                    <a:pt x="34" y="2"/>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82" name="Freeform 92"/>
            <p:cNvSpPr>
              <a:spLocks/>
            </p:cNvSpPr>
            <p:nvPr/>
          </p:nvSpPr>
          <p:spPr bwMode="invGray">
            <a:xfrm>
              <a:off x="4683" y="3413"/>
              <a:ext cx="26" cy="20"/>
            </a:xfrm>
            <a:custGeom>
              <a:avLst/>
              <a:gdLst>
                <a:gd name="T0" fmla="*/ 31 w 35"/>
                <a:gd name="T1" fmla="*/ 1 h 27"/>
                <a:gd name="T2" fmla="*/ 10 w 35"/>
                <a:gd name="T3" fmla="*/ 2 h 27"/>
                <a:gd name="T4" fmla="*/ 13 w 35"/>
                <a:gd name="T5" fmla="*/ 15 h 27"/>
                <a:gd name="T6" fmla="*/ 25 w 35"/>
                <a:gd name="T7" fmla="*/ 19 h 27"/>
                <a:gd name="T8" fmla="*/ 31 w 35"/>
                <a:gd name="T9" fmla="*/ 1 h 27"/>
              </a:gdLst>
              <a:ahLst/>
              <a:cxnLst>
                <a:cxn ang="0">
                  <a:pos x="T0" y="T1"/>
                </a:cxn>
                <a:cxn ang="0">
                  <a:pos x="T2" y="T3"/>
                </a:cxn>
                <a:cxn ang="0">
                  <a:pos x="T4" y="T5"/>
                </a:cxn>
                <a:cxn ang="0">
                  <a:pos x="T6" y="T7"/>
                </a:cxn>
                <a:cxn ang="0">
                  <a:pos x="T8" y="T9"/>
                </a:cxn>
              </a:cxnLst>
              <a:rect l="0" t="0" r="r" b="b"/>
              <a:pathLst>
                <a:path w="35" h="27">
                  <a:moveTo>
                    <a:pt x="31" y="1"/>
                  </a:moveTo>
                  <a:cubicBezTo>
                    <a:pt x="35" y="11"/>
                    <a:pt x="18" y="0"/>
                    <a:pt x="10" y="2"/>
                  </a:cubicBezTo>
                  <a:cubicBezTo>
                    <a:pt x="0" y="9"/>
                    <a:pt x="8" y="7"/>
                    <a:pt x="13" y="15"/>
                  </a:cubicBezTo>
                  <a:cubicBezTo>
                    <a:pt x="15" y="27"/>
                    <a:pt x="16" y="24"/>
                    <a:pt x="25" y="19"/>
                  </a:cubicBezTo>
                  <a:cubicBezTo>
                    <a:pt x="33" y="8"/>
                    <a:pt x="32" y="15"/>
                    <a:pt x="31" y="1"/>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83" name="Freeform 93"/>
            <p:cNvSpPr>
              <a:spLocks/>
            </p:cNvSpPr>
            <p:nvPr/>
          </p:nvSpPr>
          <p:spPr bwMode="invGray">
            <a:xfrm>
              <a:off x="4657" y="3388"/>
              <a:ext cx="26" cy="35"/>
            </a:xfrm>
            <a:custGeom>
              <a:avLst/>
              <a:gdLst>
                <a:gd name="T0" fmla="*/ 28 w 35"/>
                <a:gd name="T1" fmla="*/ 16 h 47"/>
                <a:gd name="T2" fmla="*/ 19 w 35"/>
                <a:gd name="T3" fmla="*/ 2 h 47"/>
                <a:gd name="T4" fmla="*/ 10 w 35"/>
                <a:gd name="T5" fmla="*/ 25 h 47"/>
                <a:gd name="T6" fmla="*/ 19 w 35"/>
                <a:gd name="T7" fmla="*/ 35 h 47"/>
                <a:gd name="T8" fmla="*/ 27 w 35"/>
                <a:gd name="T9" fmla="*/ 29 h 47"/>
                <a:gd name="T10" fmla="*/ 28 w 35"/>
                <a:gd name="T11" fmla="*/ 16 h 47"/>
              </a:gdLst>
              <a:ahLst/>
              <a:cxnLst>
                <a:cxn ang="0">
                  <a:pos x="T0" y="T1"/>
                </a:cxn>
                <a:cxn ang="0">
                  <a:pos x="T2" y="T3"/>
                </a:cxn>
                <a:cxn ang="0">
                  <a:pos x="T4" y="T5"/>
                </a:cxn>
                <a:cxn ang="0">
                  <a:pos x="T6" y="T7"/>
                </a:cxn>
                <a:cxn ang="0">
                  <a:pos x="T8" y="T9"/>
                </a:cxn>
                <a:cxn ang="0">
                  <a:pos x="T10" y="T11"/>
                </a:cxn>
              </a:cxnLst>
              <a:rect l="0" t="0" r="r" b="b"/>
              <a:pathLst>
                <a:path w="35" h="47">
                  <a:moveTo>
                    <a:pt x="28" y="16"/>
                  </a:moveTo>
                  <a:cubicBezTo>
                    <a:pt x="27" y="13"/>
                    <a:pt x="22" y="0"/>
                    <a:pt x="19" y="2"/>
                  </a:cubicBezTo>
                  <a:cubicBezTo>
                    <a:pt x="16" y="4"/>
                    <a:pt x="10" y="20"/>
                    <a:pt x="10" y="25"/>
                  </a:cubicBezTo>
                  <a:cubicBezTo>
                    <a:pt x="0" y="32"/>
                    <a:pt x="14" y="27"/>
                    <a:pt x="19" y="35"/>
                  </a:cubicBezTo>
                  <a:cubicBezTo>
                    <a:pt x="21" y="47"/>
                    <a:pt x="18" y="34"/>
                    <a:pt x="27" y="29"/>
                  </a:cubicBezTo>
                  <a:cubicBezTo>
                    <a:pt x="35" y="18"/>
                    <a:pt x="29" y="30"/>
                    <a:pt x="28" y="16"/>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84" name="Freeform 94"/>
            <p:cNvSpPr>
              <a:spLocks/>
            </p:cNvSpPr>
            <p:nvPr/>
          </p:nvSpPr>
          <p:spPr bwMode="invGray">
            <a:xfrm>
              <a:off x="4625" y="3372"/>
              <a:ext cx="24" cy="26"/>
            </a:xfrm>
            <a:custGeom>
              <a:avLst/>
              <a:gdLst>
                <a:gd name="T0" fmla="*/ 22 w 32"/>
                <a:gd name="T1" fmla="*/ 10 h 35"/>
                <a:gd name="T2" fmla="*/ 10 w 32"/>
                <a:gd name="T3" fmla="*/ 2 h 35"/>
                <a:gd name="T4" fmla="*/ 12 w 32"/>
                <a:gd name="T5" fmla="*/ 23 h 35"/>
                <a:gd name="T6" fmla="*/ 24 w 32"/>
                <a:gd name="T7" fmla="*/ 27 h 35"/>
                <a:gd name="T8" fmla="*/ 22 w 32"/>
                <a:gd name="T9" fmla="*/ 10 h 35"/>
              </a:gdLst>
              <a:ahLst/>
              <a:cxnLst>
                <a:cxn ang="0">
                  <a:pos x="T0" y="T1"/>
                </a:cxn>
                <a:cxn ang="0">
                  <a:pos x="T2" y="T3"/>
                </a:cxn>
                <a:cxn ang="0">
                  <a:pos x="T4" y="T5"/>
                </a:cxn>
                <a:cxn ang="0">
                  <a:pos x="T6" y="T7"/>
                </a:cxn>
                <a:cxn ang="0">
                  <a:pos x="T8" y="T9"/>
                </a:cxn>
              </a:cxnLst>
              <a:rect l="0" t="0" r="r" b="b"/>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85" name="Freeform 95"/>
            <p:cNvSpPr>
              <a:spLocks/>
            </p:cNvSpPr>
            <p:nvPr/>
          </p:nvSpPr>
          <p:spPr bwMode="invGray">
            <a:xfrm>
              <a:off x="4665" y="3425"/>
              <a:ext cx="24" cy="26"/>
            </a:xfrm>
            <a:custGeom>
              <a:avLst/>
              <a:gdLst>
                <a:gd name="T0" fmla="*/ 22 w 32"/>
                <a:gd name="T1" fmla="*/ 10 h 35"/>
                <a:gd name="T2" fmla="*/ 10 w 32"/>
                <a:gd name="T3" fmla="*/ 2 h 35"/>
                <a:gd name="T4" fmla="*/ 12 w 32"/>
                <a:gd name="T5" fmla="*/ 23 h 35"/>
                <a:gd name="T6" fmla="*/ 24 w 32"/>
                <a:gd name="T7" fmla="*/ 27 h 35"/>
                <a:gd name="T8" fmla="*/ 22 w 32"/>
                <a:gd name="T9" fmla="*/ 10 h 35"/>
              </a:gdLst>
              <a:ahLst/>
              <a:cxnLst>
                <a:cxn ang="0">
                  <a:pos x="T0" y="T1"/>
                </a:cxn>
                <a:cxn ang="0">
                  <a:pos x="T2" y="T3"/>
                </a:cxn>
                <a:cxn ang="0">
                  <a:pos x="T4" y="T5"/>
                </a:cxn>
                <a:cxn ang="0">
                  <a:pos x="T6" y="T7"/>
                </a:cxn>
                <a:cxn ang="0">
                  <a:pos x="T8" y="T9"/>
                </a:cxn>
              </a:cxnLst>
              <a:rect l="0" t="0" r="r" b="b"/>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86" name="Freeform 96"/>
            <p:cNvSpPr>
              <a:spLocks/>
            </p:cNvSpPr>
            <p:nvPr/>
          </p:nvSpPr>
          <p:spPr bwMode="invGray">
            <a:xfrm>
              <a:off x="3055" y="2051"/>
              <a:ext cx="141" cy="108"/>
            </a:xfrm>
            <a:custGeom>
              <a:avLst/>
              <a:gdLst>
                <a:gd name="T0" fmla="*/ 171 w 189"/>
                <a:gd name="T1" fmla="*/ 4 h 144"/>
                <a:gd name="T2" fmla="*/ 185 w 189"/>
                <a:gd name="T3" fmla="*/ 4 h 144"/>
                <a:gd name="T4" fmla="*/ 189 w 189"/>
                <a:gd name="T5" fmla="*/ 16 h 144"/>
                <a:gd name="T6" fmla="*/ 187 w 189"/>
                <a:gd name="T7" fmla="*/ 24 h 144"/>
                <a:gd name="T8" fmla="*/ 131 w 189"/>
                <a:gd name="T9" fmla="*/ 44 h 144"/>
                <a:gd name="T10" fmla="*/ 109 w 189"/>
                <a:gd name="T11" fmla="*/ 58 h 144"/>
                <a:gd name="T12" fmla="*/ 97 w 189"/>
                <a:gd name="T13" fmla="*/ 62 h 144"/>
                <a:gd name="T14" fmla="*/ 71 w 189"/>
                <a:gd name="T15" fmla="*/ 82 h 144"/>
                <a:gd name="T16" fmla="*/ 75 w 189"/>
                <a:gd name="T17" fmla="*/ 92 h 144"/>
                <a:gd name="T18" fmla="*/ 83 w 189"/>
                <a:gd name="T19" fmla="*/ 116 h 144"/>
                <a:gd name="T20" fmla="*/ 107 w 189"/>
                <a:gd name="T21" fmla="*/ 126 h 144"/>
                <a:gd name="T22" fmla="*/ 93 w 189"/>
                <a:gd name="T23" fmla="*/ 140 h 144"/>
                <a:gd name="T24" fmla="*/ 83 w 189"/>
                <a:gd name="T25" fmla="*/ 130 h 144"/>
                <a:gd name="T26" fmla="*/ 71 w 189"/>
                <a:gd name="T27" fmla="*/ 134 h 144"/>
                <a:gd name="T28" fmla="*/ 21 w 189"/>
                <a:gd name="T29" fmla="*/ 122 h 144"/>
                <a:gd name="T30" fmla="*/ 19 w 189"/>
                <a:gd name="T31" fmla="*/ 106 h 144"/>
                <a:gd name="T32" fmla="*/ 47 w 189"/>
                <a:gd name="T33" fmla="*/ 90 h 144"/>
                <a:gd name="T34" fmla="*/ 51 w 189"/>
                <a:gd name="T35" fmla="*/ 76 h 144"/>
                <a:gd name="T36" fmla="*/ 47 w 189"/>
                <a:gd name="T37" fmla="*/ 64 h 144"/>
                <a:gd name="T38" fmla="*/ 73 w 189"/>
                <a:gd name="T39" fmla="*/ 46 h 144"/>
                <a:gd name="T40" fmla="*/ 97 w 189"/>
                <a:gd name="T41" fmla="*/ 36 h 144"/>
                <a:gd name="T42" fmla="*/ 113 w 189"/>
                <a:gd name="T43" fmla="*/ 24 h 144"/>
                <a:gd name="T44" fmla="*/ 171 w 189"/>
                <a:gd name="T45" fmla="*/ 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9" h="144">
                  <a:moveTo>
                    <a:pt x="171" y="4"/>
                  </a:moveTo>
                  <a:cubicBezTo>
                    <a:pt x="174" y="3"/>
                    <a:pt x="182" y="0"/>
                    <a:pt x="185" y="4"/>
                  </a:cubicBezTo>
                  <a:cubicBezTo>
                    <a:pt x="187" y="7"/>
                    <a:pt x="189" y="16"/>
                    <a:pt x="189" y="16"/>
                  </a:cubicBezTo>
                  <a:cubicBezTo>
                    <a:pt x="188" y="19"/>
                    <a:pt x="189" y="22"/>
                    <a:pt x="187" y="24"/>
                  </a:cubicBezTo>
                  <a:cubicBezTo>
                    <a:pt x="175" y="34"/>
                    <a:pt x="146" y="34"/>
                    <a:pt x="131" y="44"/>
                  </a:cubicBezTo>
                  <a:cubicBezTo>
                    <a:pt x="125" y="53"/>
                    <a:pt x="120" y="54"/>
                    <a:pt x="109" y="58"/>
                  </a:cubicBezTo>
                  <a:cubicBezTo>
                    <a:pt x="105" y="59"/>
                    <a:pt x="97" y="62"/>
                    <a:pt x="97" y="62"/>
                  </a:cubicBezTo>
                  <a:cubicBezTo>
                    <a:pt x="88" y="76"/>
                    <a:pt x="83" y="74"/>
                    <a:pt x="71" y="82"/>
                  </a:cubicBezTo>
                  <a:cubicBezTo>
                    <a:pt x="66" y="98"/>
                    <a:pt x="70" y="78"/>
                    <a:pt x="75" y="92"/>
                  </a:cubicBezTo>
                  <a:cubicBezTo>
                    <a:pt x="81" y="108"/>
                    <a:pt x="71" y="108"/>
                    <a:pt x="83" y="116"/>
                  </a:cubicBezTo>
                  <a:cubicBezTo>
                    <a:pt x="90" y="121"/>
                    <a:pt x="107" y="126"/>
                    <a:pt x="107" y="126"/>
                  </a:cubicBezTo>
                  <a:cubicBezTo>
                    <a:pt x="105" y="139"/>
                    <a:pt x="106" y="144"/>
                    <a:pt x="93" y="140"/>
                  </a:cubicBezTo>
                  <a:cubicBezTo>
                    <a:pt x="91" y="137"/>
                    <a:pt x="87" y="130"/>
                    <a:pt x="83" y="130"/>
                  </a:cubicBezTo>
                  <a:cubicBezTo>
                    <a:pt x="79" y="130"/>
                    <a:pt x="71" y="134"/>
                    <a:pt x="71" y="134"/>
                  </a:cubicBezTo>
                  <a:cubicBezTo>
                    <a:pt x="52" y="129"/>
                    <a:pt x="42" y="124"/>
                    <a:pt x="21" y="122"/>
                  </a:cubicBezTo>
                  <a:cubicBezTo>
                    <a:pt x="14" y="115"/>
                    <a:pt x="0" y="102"/>
                    <a:pt x="19" y="106"/>
                  </a:cubicBezTo>
                  <a:cubicBezTo>
                    <a:pt x="29" y="91"/>
                    <a:pt x="26" y="93"/>
                    <a:pt x="47" y="90"/>
                  </a:cubicBezTo>
                  <a:cubicBezTo>
                    <a:pt x="55" y="84"/>
                    <a:pt x="54" y="88"/>
                    <a:pt x="51" y="76"/>
                  </a:cubicBezTo>
                  <a:cubicBezTo>
                    <a:pt x="50" y="72"/>
                    <a:pt x="47" y="64"/>
                    <a:pt x="47" y="64"/>
                  </a:cubicBezTo>
                  <a:cubicBezTo>
                    <a:pt x="50" y="41"/>
                    <a:pt x="50" y="43"/>
                    <a:pt x="73" y="46"/>
                  </a:cubicBezTo>
                  <a:cubicBezTo>
                    <a:pt x="82" y="45"/>
                    <a:pt x="97" y="36"/>
                    <a:pt x="97" y="36"/>
                  </a:cubicBezTo>
                  <a:cubicBezTo>
                    <a:pt x="102" y="29"/>
                    <a:pt x="105" y="27"/>
                    <a:pt x="113" y="24"/>
                  </a:cubicBezTo>
                  <a:cubicBezTo>
                    <a:pt x="134" y="27"/>
                    <a:pt x="161" y="25"/>
                    <a:pt x="171" y="4"/>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87" name="Freeform 97"/>
            <p:cNvSpPr>
              <a:spLocks/>
            </p:cNvSpPr>
            <p:nvPr/>
          </p:nvSpPr>
          <p:spPr bwMode="invGray">
            <a:xfrm>
              <a:off x="3139" y="2155"/>
              <a:ext cx="40" cy="12"/>
            </a:xfrm>
            <a:custGeom>
              <a:avLst/>
              <a:gdLst>
                <a:gd name="T0" fmla="*/ 24 w 53"/>
                <a:gd name="T1" fmla="*/ 0 h 17"/>
                <a:gd name="T2" fmla="*/ 12 w 53"/>
                <a:gd name="T3" fmla="*/ 2 h 17"/>
                <a:gd name="T4" fmla="*/ 32 w 53"/>
                <a:gd name="T5" fmla="*/ 16 h 17"/>
                <a:gd name="T6" fmla="*/ 44 w 53"/>
                <a:gd name="T7" fmla="*/ 14 h 17"/>
                <a:gd name="T8" fmla="*/ 24 w 53"/>
                <a:gd name="T9" fmla="*/ 0 h 17"/>
              </a:gdLst>
              <a:ahLst/>
              <a:cxnLst>
                <a:cxn ang="0">
                  <a:pos x="T0" y="T1"/>
                </a:cxn>
                <a:cxn ang="0">
                  <a:pos x="T2" y="T3"/>
                </a:cxn>
                <a:cxn ang="0">
                  <a:pos x="T4" y="T5"/>
                </a:cxn>
                <a:cxn ang="0">
                  <a:pos x="T6" y="T7"/>
                </a:cxn>
                <a:cxn ang="0">
                  <a:pos x="T8" y="T9"/>
                </a:cxn>
              </a:cxnLst>
              <a:rect l="0" t="0" r="r" b="b"/>
              <a:pathLst>
                <a:path w="53" h="17">
                  <a:moveTo>
                    <a:pt x="24" y="0"/>
                  </a:moveTo>
                  <a:cubicBezTo>
                    <a:pt x="20" y="1"/>
                    <a:pt x="16" y="0"/>
                    <a:pt x="12" y="2"/>
                  </a:cubicBezTo>
                  <a:cubicBezTo>
                    <a:pt x="0" y="9"/>
                    <a:pt x="30" y="15"/>
                    <a:pt x="32" y="16"/>
                  </a:cubicBezTo>
                  <a:cubicBezTo>
                    <a:pt x="36" y="15"/>
                    <a:pt x="41" y="17"/>
                    <a:pt x="44" y="14"/>
                  </a:cubicBezTo>
                  <a:cubicBezTo>
                    <a:pt x="53" y="3"/>
                    <a:pt x="30" y="0"/>
                    <a:pt x="24"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88" name="Freeform 98"/>
            <p:cNvSpPr>
              <a:spLocks/>
            </p:cNvSpPr>
            <p:nvPr/>
          </p:nvSpPr>
          <p:spPr bwMode="invGray">
            <a:xfrm>
              <a:off x="3344" y="1999"/>
              <a:ext cx="42" cy="28"/>
            </a:xfrm>
            <a:custGeom>
              <a:avLst/>
              <a:gdLst>
                <a:gd name="T0" fmla="*/ 57 w 57"/>
                <a:gd name="T1" fmla="*/ 4 h 37"/>
                <a:gd name="T2" fmla="*/ 25 w 57"/>
                <a:gd name="T3" fmla="*/ 24 h 37"/>
                <a:gd name="T4" fmla="*/ 11 w 57"/>
                <a:gd name="T5" fmla="*/ 34 h 37"/>
                <a:gd name="T6" fmla="*/ 9 w 57"/>
                <a:gd name="T7" fmla="*/ 4 h 37"/>
                <a:gd name="T8" fmla="*/ 21 w 57"/>
                <a:gd name="T9" fmla="*/ 0 h 37"/>
                <a:gd name="T10" fmla="*/ 57 w 57"/>
                <a:gd name="T11" fmla="*/ 4 h 37"/>
              </a:gdLst>
              <a:ahLst/>
              <a:cxnLst>
                <a:cxn ang="0">
                  <a:pos x="T0" y="T1"/>
                </a:cxn>
                <a:cxn ang="0">
                  <a:pos x="T2" y="T3"/>
                </a:cxn>
                <a:cxn ang="0">
                  <a:pos x="T4" y="T5"/>
                </a:cxn>
                <a:cxn ang="0">
                  <a:pos x="T6" y="T7"/>
                </a:cxn>
                <a:cxn ang="0">
                  <a:pos x="T8" y="T9"/>
                </a:cxn>
                <a:cxn ang="0">
                  <a:pos x="T10" y="T11"/>
                </a:cxn>
              </a:cxnLst>
              <a:rect l="0" t="0" r="r" b="b"/>
              <a:pathLst>
                <a:path w="57" h="37">
                  <a:moveTo>
                    <a:pt x="57" y="4"/>
                  </a:moveTo>
                  <a:cubicBezTo>
                    <a:pt x="53" y="16"/>
                    <a:pt x="35" y="17"/>
                    <a:pt x="25" y="24"/>
                  </a:cubicBezTo>
                  <a:cubicBezTo>
                    <a:pt x="22" y="34"/>
                    <a:pt x="22" y="37"/>
                    <a:pt x="11" y="34"/>
                  </a:cubicBezTo>
                  <a:cubicBezTo>
                    <a:pt x="6" y="27"/>
                    <a:pt x="0" y="10"/>
                    <a:pt x="9" y="4"/>
                  </a:cubicBezTo>
                  <a:cubicBezTo>
                    <a:pt x="12" y="2"/>
                    <a:pt x="21" y="0"/>
                    <a:pt x="21" y="0"/>
                  </a:cubicBezTo>
                  <a:cubicBezTo>
                    <a:pt x="33" y="2"/>
                    <a:pt x="45" y="4"/>
                    <a:pt x="57" y="4"/>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89" name="Freeform 99"/>
            <p:cNvSpPr>
              <a:spLocks/>
            </p:cNvSpPr>
            <p:nvPr/>
          </p:nvSpPr>
          <p:spPr bwMode="invGray">
            <a:xfrm>
              <a:off x="3374" y="2012"/>
              <a:ext cx="50" cy="20"/>
            </a:xfrm>
            <a:custGeom>
              <a:avLst/>
              <a:gdLst>
                <a:gd name="T0" fmla="*/ 29 w 68"/>
                <a:gd name="T1" fmla="*/ 0 h 26"/>
                <a:gd name="T2" fmla="*/ 11 w 68"/>
                <a:gd name="T3" fmla="*/ 6 h 26"/>
                <a:gd name="T4" fmla="*/ 57 w 68"/>
                <a:gd name="T5" fmla="*/ 26 h 26"/>
                <a:gd name="T6" fmla="*/ 63 w 68"/>
                <a:gd name="T7" fmla="*/ 24 h 26"/>
                <a:gd name="T8" fmla="*/ 29 w 68"/>
                <a:gd name="T9" fmla="*/ 0 h 26"/>
              </a:gdLst>
              <a:ahLst/>
              <a:cxnLst>
                <a:cxn ang="0">
                  <a:pos x="T0" y="T1"/>
                </a:cxn>
                <a:cxn ang="0">
                  <a:pos x="T2" y="T3"/>
                </a:cxn>
                <a:cxn ang="0">
                  <a:pos x="T4" y="T5"/>
                </a:cxn>
                <a:cxn ang="0">
                  <a:pos x="T6" y="T7"/>
                </a:cxn>
                <a:cxn ang="0">
                  <a:pos x="T8" y="T9"/>
                </a:cxn>
              </a:cxnLst>
              <a:rect l="0" t="0" r="r" b="b"/>
              <a:pathLst>
                <a:path w="68" h="26">
                  <a:moveTo>
                    <a:pt x="29" y="0"/>
                  </a:moveTo>
                  <a:cubicBezTo>
                    <a:pt x="23" y="2"/>
                    <a:pt x="11" y="6"/>
                    <a:pt x="11" y="6"/>
                  </a:cubicBezTo>
                  <a:cubicBezTo>
                    <a:pt x="0" y="23"/>
                    <a:pt x="47" y="24"/>
                    <a:pt x="57" y="26"/>
                  </a:cubicBezTo>
                  <a:cubicBezTo>
                    <a:pt x="59" y="25"/>
                    <a:pt x="62" y="26"/>
                    <a:pt x="63" y="24"/>
                  </a:cubicBezTo>
                  <a:cubicBezTo>
                    <a:pt x="68" y="3"/>
                    <a:pt x="42" y="3"/>
                    <a:pt x="29"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90" name="Freeform 100"/>
            <p:cNvSpPr>
              <a:spLocks/>
            </p:cNvSpPr>
            <p:nvPr/>
          </p:nvSpPr>
          <p:spPr bwMode="invGray">
            <a:xfrm>
              <a:off x="3428" y="2015"/>
              <a:ext cx="50" cy="32"/>
            </a:xfrm>
            <a:custGeom>
              <a:avLst/>
              <a:gdLst>
                <a:gd name="T0" fmla="*/ 50 w 66"/>
                <a:gd name="T1" fmla="*/ 9 h 43"/>
                <a:gd name="T2" fmla="*/ 26 w 66"/>
                <a:gd name="T3" fmla="*/ 9 h 43"/>
                <a:gd name="T4" fmla="*/ 10 w 66"/>
                <a:gd name="T5" fmla="*/ 9 h 43"/>
                <a:gd name="T6" fmla="*/ 8 w 66"/>
                <a:gd name="T7" fmla="*/ 35 h 43"/>
                <a:gd name="T8" fmla="*/ 32 w 66"/>
                <a:gd name="T9" fmla="*/ 43 h 43"/>
                <a:gd name="T10" fmla="*/ 62 w 66"/>
                <a:gd name="T11" fmla="*/ 27 h 43"/>
                <a:gd name="T12" fmla="*/ 50 w 66"/>
                <a:gd name="T13" fmla="*/ 9 h 43"/>
              </a:gdLst>
              <a:ahLst/>
              <a:cxnLst>
                <a:cxn ang="0">
                  <a:pos x="T0" y="T1"/>
                </a:cxn>
                <a:cxn ang="0">
                  <a:pos x="T2" y="T3"/>
                </a:cxn>
                <a:cxn ang="0">
                  <a:pos x="T4" y="T5"/>
                </a:cxn>
                <a:cxn ang="0">
                  <a:pos x="T6" y="T7"/>
                </a:cxn>
                <a:cxn ang="0">
                  <a:pos x="T8" y="T9"/>
                </a:cxn>
                <a:cxn ang="0">
                  <a:pos x="T10" y="T11"/>
                </a:cxn>
                <a:cxn ang="0">
                  <a:pos x="T12" y="T13"/>
                </a:cxn>
              </a:cxnLst>
              <a:rect l="0" t="0" r="r" b="b"/>
              <a:pathLst>
                <a:path w="66" h="43">
                  <a:moveTo>
                    <a:pt x="50" y="9"/>
                  </a:moveTo>
                  <a:cubicBezTo>
                    <a:pt x="40" y="16"/>
                    <a:pt x="36" y="16"/>
                    <a:pt x="26" y="9"/>
                  </a:cubicBezTo>
                  <a:cubicBezTo>
                    <a:pt x="20" y="0"/>
                    <a:pt x="18" y="4"/>
                    <a:pt x="10" y="9"/>
                  </a:cubicBezTo>
                  <a:cubicBezTo>
                    <a:pt x="4" y="17"/>
                    <a:pt x="0" y="21"/>
                    <a:pt x="8" y="35"/>
                  </a:cubicBezTo>
                  <a:cubicBezTo>
                    <a:pt x="12" y="42"/>
                    <a:pt x="32" y="43"/>
                    <a:pt x="32" y="43"/>
                  </a:cubicBezTo>
                  <a:cubicBezTo>
                    <a:pt x="41" y="40"/>
                    <a:pt x="54" y="33"/>
                    <a:pt x="62" y="27"/>
                  </a:cubicBezTo>
                  <a:cubicBezTo>
                    <a:pt x="66" y="15"/>
                    <a:pt x="61" y="15"/>
                    <a:pt x="50" y="9"/>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91" name="Freeform 101"/>
            <p:cNvSpPr>
              <a:spLocks/>
            </p:cNvSpPr>
            <p:nvPr/>
          </p:nvSpPr>
          <p:spPr bwMode="invGray">
            <a:xfrm>
              <a:off x="3777" y="2042"/>
              <a:ext cx="88" cy="31"/>
            </a:xfrm>
            <a:custGeom>
              <a:avLst/>
              <a:gdLst>
                <a:gd name="T0" fmla="*/ 14 w 117"/>
                <a:gd name="T1" fmla="*/ 0 h 41"/>
                <a:gd name="T2" fmla="*/ 8 w 117"/>
                <a:gd name="T3" fmla="*/ 16 h 41"/>
                <a:gd name="T4" fmla="*/ 50 w 117"/>
                <a:gd name="T5" fmla="*/ 30 h 41"/>
                <a:gd name="T6" fmla="*/ 76 w 117"/>
                <a:gd name="T7" fmla="*/ 36 h 41"/>
                <a:gd name="T8" fmla="*/ 112 w 117"/>
                <a:gd name="T9" fmla="*/ 22 h 41"/>
                <a:gd name="T10" fmla="*/ 78 w 117"/>
                <a:gd name="T11" fmla="*/ 4 h 41"/>
                <a:gd name="T12" fmla="*/ 14 w 117"/>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117" h="41">
                  <a:moveTo>
                    <a:pt x="14" y="0"/>
                  </a:moveTo>
                  <a:cubicBezTo>
                    <a:pt x="8" y="4"/>
                    <a:pt x="0" y="9"/>
                    <a:pt x="8" y="16"/>
                  </a:cubicBezTo>
                  <a:cubicBezTo>
                    <a:pt x="21" y="27"/>
                    <a:pt x="34" y="28"/>
                    <a:pt x="50" y="30"/>
                  </a:cubicBezTo>
                  <a:cubicBezTo>
                    <a:pt x="66" y="41"/>
                    <a:pt x="57" y="39"/>
                    <a:pt x="76" y="36"/>
                  </a:cubicBezTo>
                  <a:cubicBezTo>
                    <a:pt x="88" y="32"/>
                    <a:pt x="101" y="29"/>
                    <a:pt x="112" y="22"/>
                  </a:cubicBezTo>
                  <a:cubicBezTo>
                    <a:pt x="117" y="6"/>
                    <a:pt x="87" y="5"/>
                    <a:pt x="78" y="4"/>
                  </a:cubicBezTo>
                  <a:cubicBezTo>
                    <a:pt x="17" y="6"/>
                    <a:pt x="34" y="20"/>
                    <a:pt x="14"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92" name="Freeform 102"/>
            <p:cNvSpPr>
              <a:spLocks/>
            </p:cNvSpPr>
            <p:nvPr/>
          </p:nvSpPr>
          <p:spPr bwMode="invGray">
            <a:xfrm>
              <a:off x="3867" y="2041"/>
              <a:ext cx="46" cy="24"/>
            </a:xfrm>
            <a:custGeom>
              <a:avLst/>
              <a:gdLst>
                <a:gd name="T0" fmla="*/ 32 w 62"/>
                <a:gd name="T1" fmla="*/ 4 h 32"/>
                <a:gd name="T2" fmla="*/ 62 w 62"/>
                <a:gd name="T3" fmla="*/ 10 h 32"/>
                <a:gd name="T4" fmla="*/ 30 w 62"/>
                <a:gd name="T5" fmla="*/ 32 h 32"/>
                <a:gd name="T6" fmla="*/ 6 w 62"/>
                <a:gd name="T7" fmla="*/ 22 h 32"/>
                <a:gd name="T8" fmla="*/ 32 w 62"/>
                <a:gd name="T9" fmla="*/ 4 h 32"/>
              </a:gdLst>
              <a:ahLst/>
              <a:cxnLst>
                <a:cxn ang="0">
                  <a:pos x="T0" y="T1"/>
                </a:cxn>
                <a:cxn ang="0">
                  <a:pos x="T2" y="T3"/>
                </a:cxn>
                <a:cxn ang="0">
                  <a:pos x="T4" y="T5"/>
                </a:cxn>
                <a:cxn ang="0">
                  <a:pos x="T6" y="T7"/>
                </a:cxn>
                <a:cxn ang="0">
                  <a:pos x="T8" y="T9"/>
                </a:cxn>
              </a:cxnLst>
              <a:rect l="0" t="0" r="r" b="b"/>
              <a:pathLst>
                <a:path w="62" h="32">
                  <a:moveTo>
                    <a:pt x="32" y="4"/>
                  </a:moveTo>
                  <a:cubicBezTo>
                    <a:pt x="44" y="0"/>
                    <a:pt x="53" y="1"/>
                    <a:pt x="62" y="10"/>
                  </a:cubicBezTo>
                  <a:cubicBezTo>
                    <a:pt x="59" y="23"/>
                    <a:pt x="42" y="28"/>
                    <a:pt x="30" y="32"/>
                  </a:cubicBezTo>
                  <a:cubicBezTo>
                    <a:pt x="15" y="22"/>
                    <a:pt x="23" y="25"/>
                    <a:pt x="6" y="22"/>
                  </a:cubicBezTo>
                  <a:cubicBezTo>
                    <a:pt x="0" y="4"/>
                    <a:pt x="14" y="8"/>
                    <a:pt x="32" y="4"/>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93" name="Freeform 103"/>
            <p:cNvSpPr>
              <a:spLocks/>
            </p:cNvSpPr>
            <p:nvPr/>
          </p:nvSpPr>
          <p:spPr bwMode="invGray">
            <a:xfrm>
              <a:off x="3846" y="2070"/>
              <a:ext cx="37" cy="17"/>
            </a:xfrm>
            <a:custGeom>
              <a:avLst/>
              <a:gdLst>
                <a:gd name="T0" fmla="*/ 20 w 49"/>
                <a:gd name="T1" fmla="*/ 1 h 23"/>
                <a:gd name="T2" fmla="*/ 6 w 49"/>
                <a:gd name="T3" fmla="*/ 5 h 23"/>
                <a:gd name="T4" fmla="*/ 38 w 49"/>
                <a:gd name="T5" fmla="*/ 23 h 23"/>
                <a:gd name="T6" fmla="*/ 20 w 49"/>
                <a:gd name="T7" fmla="*/ 1 h 23"/>
              </a:gdLst>
              <a:ahLst/>
              <a:cxnLst>
                <a:cxn ang="0">
                  <a:pos x="T0" y="T1"/>
                </a:cxn>
                <a:cxn ang="0">
                  <a:pos x="T2" y="T3"/>
                </a:cxn>
                <a:cxn ang="0">
                  <a:pos x="T4" y="T5"/>
                </a:cxn>
                <a:cxn ang="0">
                  <a:pos x="T6" y="T7"/>
                </a:cxn>
              </a:cxnLst>
              <a:rect l="0" t="0" r="r" b="b"/>
              <a:pathLst>
                <a:path w="49" h="23">
                  <a:moveTo>
                    <a:pt x="20" y="1"/>
                  </a:moveTo>
                  <a:cubicBezTo>
                    <a:pt x="15" y="2"/>
                    <a:pt x="8" y="0"/>
                    <a:pt x="6" y="5"/>
                  </a:cubicBezTo>
                  <a:cubicBezTo>
                    <a:pt x="0" y="19"/>
                    <a:pt x="32" y="21"/>
                    <a:pt x="38" y="23"/>
                  </a:cubicBezTo>
                  <a:cubicBezTo>
                    <a:pt x="49" y="6"/>
                    <a:pt x="35" y="3"/>
                    <a:pt x="20" y="1"/>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94" name="Freeform 104"/>
            <p:cNvSpPr>
              <a:spLocks/>
            </p:cNvSpPr>
            <p:nvPr/>
          </p:nvSpPr>
          <p:spPr bwMode="invGray">
            <a:xfrm>
              <a:off x="4098" y="2294"/>
              <a:ext cx="76" cy="114"/>
            </a:xfrm>
            <a:custGeom>
              <a:avLst/>
              <a:gdLst>
                <a:gd name="T0" fmla="*/ 6 w 102"/>
                <a:gd name="T1" fmla="*/ 0 h 152"/>
                <a:gd name="T2" fmla="*/ 0 w 102"/>
                <a:gd name="T3" fmla="*/ 18 h 152"/>
                <a:gd name="T4" fmla="*/ 14 w 102"/>
                <a:gd name="T5" fmla="*/ 42 h 152"/>
                <a:gd name="T6" fmla="*/ 32 w 102"/>
                <a:gd name="T7" fmla="*/ 72 h 152"/>
                <a:gd name="T8" fmla="*/ 36 w 102"/>
                <a:gd name="T9" fmla="*/ 104 h 152"/>
                <a:gd name="T10" fmla="*/ 80 w 102"/>
                <a:gd name="T11" fmla="*/ 152 h 152"/>
                <a:gd name="T12" fmla="*/ 86 w 102"/>
                <a:gd name="T13" fmla="*/ 124 h 152"/>
                <a:gd name="T14" fmla="*/ 74 w 102"/>
                <a:gd name="T15" fmla="*/ 102 h 152"/>
                <a:gd name="T16" fmla="*/ 62 w 102"/>
                <a:gd name="T17" fmla="*/ 92 h 152"/>
                <a:gd name="T18" fmla="*/ 52 w 102"/>
                <a:gd name="T19" fmla="*/ 74 h 152"/>
                <a:gd name="T20" fmla="*/ 42 w 102"/>
                <a:gd name="T21" fmla="*/ 44 h 152"/>
                <a:gd name="T22" fmla="*/ 4 w 102"/>
                <a:gd name="T23" fmla="*/ 12 h 152"/>
                <a:gd name="T24" fmla="*/ 6 w 102"/>
                <a:gd name="T2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152">
                  <a:moveTo>
                    <a:pt x="6" y="0"/>
                  </a:moveTo>
                  <a:cubicBezTo>
                    <a:pt x="4" y="6"/>
                    <a:pt x="0" y="18"/>
                    <a:pt x="0" y="18"/>
                  </a:cubicBezTo>
                  <a:cubicBezTo>
                    <a:pt x="3" y="26"/>
                    <a:pt x="9" y="35"/>
                    <a:pt x="14" y="42"/>
                  </a:cubicBezTo>
                  <a:cubicBezTo>
                    <a:pt x="17" y="58"/>
                    <a:pt x="16" y="69"/>
                    <a:pt x="32" y="72"/>
                  </a:cubicBezTo>
                  <a:cubicBezTo>
                    <a:pt x="44" y="80"/>
                    <a:pt x="40" y="91"/>
                    <a:pt x="36" y="104"/>
                  </a:cubicBezTo>
                  <a:cubicBezTo>
                    <a:pt x="57" y="118"/>
                    <a:pt x="60" y="139"/>
                    <a:pt x="80" y="152"/>
                  </a:cubicBezTo>
                  <a:cubicBezTo>
                    <a:pt x="95" y="148"/>
                    <a:pt x="102" y="135"/>
                    <a:pt x="86" y="124"/>
                  </a:cubicBezTo>
                  <a:cubicBezTo>
                    <a:pt x="72" y="129"/>
                    <a:pt x="78" y="110"/>
                    <a:pt x="74" y="102"/>
                  </a:cubicBezTo>
                  <a:cubicBezTo>
                    <a:pt x="72" y="98"/>
                    <a:pt x="65" y="94"/>
                    <a:pt x="62" y="92"/>
                  </a:cubicBezTo>
                  <a:cubicBezTo>
                    <a:pt x="59" y="82"/>
                    <a:pt x="65" y="65"/>
                    <a:pt x="52" y="74"/>
                  </a:cubicBezTo>
                  <a:cubicBezTo>
                    <a:pt x="46" y="65"/>
                    <a:pt x="47" y="54"/>
                    <a:pt x="42" y="44"/>
                  </a:cubicBezTo>
                  <a:cubicBezTo>
                    <a:pt x="36" y="32"/>
                    <a:pt x="16" y="18"/>
                    <a:pt x="4" y="12"/>
                  </a:cubicBezTo>
                  <a:lnTo>
                    <a:pt x="6" y="0"/>
                  </a:ln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95" name="Freeform 105"/>
            <p:cNvSpPr>
              <a:spLocks/>
            </p:cNvSpPr>
            <p:nvPr/>
          </p:nvSpPr>
          <p:spPr bwMode="invGray">
            <a:xfrm>
              <a:off x="4159" y="2412"/>
              <a:ext cx="55" cy="78"/>
            </a:xfrm>
            <a:custGeom>
              <a:avLst/>
              <a:gdLst>
                <a:gd name="T0" fmla="*/ 64 w 74"/>
                <a:gd name="T1" fmla="*/ 22 h 103"/>
                <a:gd name="T2" fmla="*/ 74 w 74"/>
                <a:gd name="T3" fmla="*/ 40 h 103"/>
                <a:gd name="T4" fmla="*/ 30 w 74"/>
                <a:gd name="T5" fmla="*/ 84 h 103"/>
                <a:gd name="T6" fmla="*/ 32 w 74"/>
                <a:gd name="T7" fmla="*/ 100 h 103"/>
                <a:gd name="T8" fmla="*/ 20 w 74"/>
                <a:gd name="T9" fmla="*/ 94 h 103"/>
                <a:gd name="T10" fmla="*/ 6 w 74"/>
                <a:gd name="T11" fmla="*/ 84 h 103"/>
                <a:gd name="T12" fmla="*/ 0 w 74"/>
                <a:gd name="T13" fmla="*/ 82 h 103"/>
                <a:gd name="T14" fmla="*/ 10 w 74"/>
                <a:gd name="T15" fmla="*/ 58 h 103"/>
                <a:gd name="T16" fmla="*/ 12 w 74"/>
                <a:gd name="T17" fmla="*/ 52 h 103"/>
                <a:gd name="T18" fmla="*/ 2 w 74"/>
                <a:gd name="T19" fmla="*/ 24 h 103"/>
                <a:gd name="T20" fmla="*/ 4 w 74"/>
                <a:gd name="T21" fmla="*/ 14 h 103"/>
                <a:gd name="T22" fmla="*/ 26 w 74"/>
                <a:gd name="T23" fmla="*/ 22 h 103"/>
                <a:gd name="T24" fmla="*/ 36 w 74"/>
                <a:gd name="T25" fmla="*/ 36 h 103"/>
                <a:gd name="T26" fmla="*/ 64 w 74"/>
                <a:gd name="T27" fmla="*/ 2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103">
                  <a:moveTo>
                    <a:pt x="64" y="22"/>
                  </a:moveTo>
                  <a:cubicBezTo>
                    <a:pt x="73" y="36"/>
                    <a:pt x="70" y="29"/>
                    <a:pt x="74" y="40"/>
                  </a:cubicBezTo>
                  <a:cubicBezTo>
                    <a:pt x="70" y="77"/>
                    <a:pt x="68" y="81"/>
                    <a:pt x="30" y="84"/>
                  </a:cubicBezTo>
                  <a:cubicBezTo>
                    <a:pt x="33" y="88"/>
                    <a:pt x="39" y="95"/>
                    <a:pt x="32" y="100"/>
                  </a:cubicBezTo>
                  <a:cubicBezTo>
                    <a:pt x="28" y="103"/>
                    <a:pt x="24" y="95"/>
                    <a:pt x="20" y="94"/>
                  </a:cubicBezTo>
                  <a:cubicBezTo>
                    <a:pt x="17" y="84"/>
                    <a:pt x="20" y="89"/>
                    <a:pt x="6" y="84"/>
                  </a:cubicBezTo>
                  <a:cubicBezTo>
                    <a:pt x="4" y="83"/>
                    <a:pt x="0" y="82"/>
                    <a:pt x="0" y="82"/>
                  </a:cubicBezTo>
                  <a:cubicBezTo>
                    <a:pt x="3" y="73"/>
                    <a:pt x="7" y="67"/>
                    <a:pt x="10" y="58"/>
                  </a:cubicBezTo>
                  <a:cubicBezTo>
                    <a:pt x="11" y="56"/>
                    <a:pt x="12" y="52"/>
                    <a:pt x="12" y="52"/>
                  </a:cubicBezTo>
                  <a:cubicBezTo>
                    <a:pt x="10" y="42"/>
                    <a:pt x="8" y="33"/>
                    <a:pt x="2" y="24"/>
                  </a:cubicBezTo>
                  <a:cubicBezTo>
                    <a:pt x="3" y="21"/>
                    <a:pt x="2" y="17"/>
                    <a:pt x="4" y="14"/>
                  </a:cubicBezTo>
                  <a:cubicBezTo>
                    <a:pt x="11" y="0"/>
                    <a:pt x="18" y="19"/>
                    <a:pt x="26" y="22"/>
                  </a:cubicBezTo>
                  <a:cubicBezTo>
                    <a:pt x="31" y="36"/>
                    <a:pt x="26" y="33"/>
                    <a:pt x="36" y="36"/>
                  </a:cubicBezTo>
                  <a:cubicBezTo>
                    <a:pt x="45" y="30"/>
                    <a:pt x="55" y="28"/>
                    <a:pt x="64" y="22"/>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96" name="Freeform 106"/>
            <p:cNvSpPr>
              <a:spLocks/>
            </p:cNvSpPr>
            <p:nvPr/>
          </p:nvSpPr>
          <p:spPr bwMode="invGray">
            <a:xfrm>
              <a:off x="4123" y="2492"/>
              <a:ext cx="109" cy="189"/>
            </a:xfrm>
            <a:custGeom>
              <a:avLst/>
              <a:gdLst>
                <a:gd name="T0" fmla="*/ 82 w 146"/>
                <a:gd name="T1" fmla="*/ 100 h 252"/>
                <a:gd name="T2" fmla="*/ 66 w 146"/>
                <a:gd name="T3" fmla="*/ 106 h 252"/>
                <a:gd name="T4" fmla="*/ 64 w 146"/>
                <a:gd name="T5" fmla="*/ 132 h 252"/>
                <a:gd name="T6" fmla="*/ 22 w 146"/>
                <a:gd name="T7" fmla="*/ 146 h 252"/>
                <a:gd name="T8" fmla="*/ 8 w 146"/>
                <a:gd name="T9" fmla="*/ 168 h 252"/>
                <a:gd name="T10" fmla="*/ 20 w 146"/>
                <a:gd name="T11" fmla="*/ 182 h 252"/>
                <a:gd name="T12" fmla="*/ 8 w 146"/>
                <a:gd name="T13" fmla="*/ 198 h 252"/>
                <a:gd name="T14" fmla="*/ 24 w 146"/>
                <a:gd name="T15" fmla="*/ 252 h 252"/>
                <a:gd name="T16" fmla="*/ 28 w 146"/>
                <a:gd name="T17" fmla="*/ 214 h 252"/>
                <a:gd name="T18" fmla="*/ 22 w 146"/>
                <a:gd name="T19" fmla="*/ 192 h 252"/>
                <a:gd name="T20" fmla="*/ 42 w 146"/>
                <a:gd name="T21" fmla="*/ 176 h 252"/>
                <a:gd name="T22" fmla="*/ 52 w 146"/>
                <a:gd name="T23" fmla="*/ 158 h 252"/>
                <a:gd name="T24" fmla="*/ 66 w 146"/>
                <a:gd name="T25" fmla="*/ 174 h 252"/>
                <a:gd name="T26" fmla="*/ 44 w 146"/>
                <a:gd name="T27" fmla="*/ 190 h 252"/>
                <a:gd name="T28" fmla="*/ 56 w 146"/>
                <a:gd name="T29" fmla="*/ 200 h 252"/>
                <a:gd name="T30" fmla="*/ 68 w 146"/>
                <a:gd name="T31" fmla="*/ 178 h 252"/>
                <a:gd name="T32" fmla="*/ 84 w 146"/>
                <a:gd name="T33" fmla="*/ 184 h 252"/>
                <a:gd name="T34" fmla="*/ 104 w 146"/>
                <a:gd name="T35" fmla="*/ 148 h 252"/>
                <a:gd name="T36" fmla="*/ 114 w 146"/>
                <a:gd name="T37" fmla="*/ 156 h 252"/>
                <a:gd name="T38" fmla="*/ 136 w 146"/>
                <a:gd name="T39" fmla="*/ 148 h 252"/>
                <a:gd name="T40" fmla="*/ 146 w 146"/>
                <a:gd name="T41" fmla="*/ 130 h 252"/>
                <a:gd name="T42" fmla="*/ 142 w 146"/>
                <a:gd name="T43" fmla="*/ 110 h 252"/>
                <a:gd name="T44" fmla="*/ 134 w 146"/>
                <a:gd name="T45" fmla="*/ 98 h 252"/>
                <a:gd name="T46" fmla="*/ 122 w 146"/>
                <a:gd name="T47" fmla="*/ 40 h 252"/>
                <a:gd name="T48" fmla="*/ 94 w 146"/>
                <a:gd name="T49" fmla="*/ 0 h 252"/>
                <a:gd name="T50" fmla="*/ 78 w 146"/>
                <a:gd name="T51" fmla="*/ 12 h 252"/>
                <a:gd name="T52" fmla="*/ 96 w 146"/>
                <a:gd name="T53" fmla="*/ 34 h 252"/>
                <a:gd name="T54" fmla="*/ 96 w 146"/>
                <a:gd name="T55" fmla="*/ 64 h 252"/>
                <a:gd name="T56" fmla="*/ 82 w 146"/>
                <a:gd name="T57" fmla="*/ 10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252">
                  <a:moveTo>
                    <a:pt x="82" y="100"/>
                  </a:moveTo>
                  <a:cubicBezTo>
                    <a:pt x="70" y="88"/>
                    <a:pt x="69" y="92"/>
                    <a:pt x="66" y="106"/>
                  </a:cubicBezTo>
                  <a:cubicBezTo>
                    <a:pt x="65" y="115"/>
                    <a:pt x="68" y="124"/>
                    <a:pt x="64" y="132"/>
                  </a:cubicBezTo>
                  <a:cubicBezTo>
                    <a:pt x="63" y="133"/>
                    <a:pt x="28" y="142"/>
                    <a:pt x="22" y="146"/>
                  </a:cubicBezTo>
                  <a:cubicBezTo>
                    <a:pt x="18" y="157"/>
                    <a:pt x="18" y="162"/>
                    <a:pt x="8" y="168"/>
                  </a:cubicBezTo>
                  <a:cubicBezTo>
                    <a:pt x="0" y="180"/>
                    <a:pt x="7" y="180"/>
                    <a:pt x="20" y="182"/>
                  </a:cubicBezTo>
                  <a:cubicBezTo>
                    <a:pt x="17" y="190"/>
                    <a:pt x="15" y="193"/>
                    <a:pt x="8" y="198"/>
                  </a:cubicBezTo>
                  <a:cubicBezTo>
                    <a:pt x="10" y="214"/>
                    <a:pt x="9" y="242"/>
                    <a:pt x="24" y="252"/>
                  </a:cubicBezTo>
                  <a:cubicBezTo>
                    <a:pt x="42" y="246"/>
                    <a:pt x="31" y="227"/>
                    <a:pt x="28" y="214"/>
                  </a:cubicBezTo>
                  <a:cubicBezTo>
                    <a:pt x="26" y="207"/>
                    <a:pt x="22" y="192"/>
                    <a:pt x="22" y="192"/>
                  </a:cubicBezTo>
                  <a:cubicBezTo>
                    <a:pt x="25" y="180"/>
                    <a:pt x="33" y="182"/>
                    <a:pt x="42" y="176"/>
                  </a:cubicBezTo>
                  <a:cubicBezTo>
                    <a:pt x="44" y="169"/>
                    <a:pt x="52" y="158"/>
                    <a:pt x="52" y="158"/>
                  </a:cubicBezTo>
                  <a:cubicBezTo>
                    <a:pt x="58" y="164"/>
                    <a:pt x="63" y="166"/>
                    <a:pt x="66" y="174"/>
                  </a:cubicBezTo>
                  <a:cubicBezTo>
                    <a:pt x="59" y="178"/>
                    <a:pt x="51" y="188"/>
                    <a:pt x="44" y="190"/>
                  </a:cubicBezTo>
                  <a:cubicBezTo>
                    <a:pt x="36" y="202"/>
                    <a:pt x="46" y="202"/>
                    <a:pt x="56" y="200"/>
                  </a:cubicBezTo>
                  <a:cubicBezTo>
                    <a:pt x="60" y="189"/>
                    <a:pt x="59" y="184"/>
                    <a:pt x="68" y="178"/>
                  </a:cubicBezTo>
                  <a:cubicBezTo>
                    <a:pt x="77" y="181"/>
                    <a:pt x="75" y="187"/>
                    <a:pt x="84" y="184"/>
                  </a:cubicBezTo>
                  <a:cubicBezTo>
                    <a:pt x="92" y="171"/>
                    <a:pt x="91" y="157"/>
                    <a:pt x="104" y="148"/>
                  </a:cubicBezTo>
                  <a:cubicBezTo>
                    <a:pt x="108" y="149"/>
                    <a:pt x="110" y="155"/>
                    <a:pt x="114" y="156"/>
                  </a:cubicBezTo>
                  <a:cubicBezTo>
                    <a:pt x="120" y="158"/>
                    <a:pt x="131" y="151"/>
                    <a:pt x="136" y="148"/>
                  </a:cubicBezTo>
                  <a:cubicBezTo>
                    <a:pt x="145" y="134"/>
                    <a:pt x="142" y="141"/>
                    <a:pt x="146" y="130"/>
                  </a:cubicBezTo>
                  <a:cubicBezTo>
                    <a:pt x="146" y="127"/>
                    <a:pt x="145" y="115"/>
                    <a:pt x="142" y="110"/>
                  </a:cubicBezTo>
                  <a:cubicBezTo>
                    <a:pt x="140" y="106"/>
                    <a:pt x="134" y="98"/>
                    <a:pt x="134" y="98"/>
                  </a:cubicBezTo>
                  <a:cubicBezTo>
                    <a:pt x="131" y="78"/>
                    <a:pt x="142" y="53"/>
                    <a:pt x="122" y="40"/>
                  </a:cubicBezTo>
                  <a:cubicBezTo>
                    <a:pt x="112" y="26"/>
                    <a:pt x="109" y="10"/>
                    <a:pt x="94" y="0"/>
                  </a:cubicBezTo>
                  <a:cubicBezTo>
                    <a:pt x="87" y="4"/>
                    <a:pt x="86" y="9"/>
                    <a:pt x="78" y="12"/>
                  </a:cubicBezTo>
                  <a:cubicBezTo>
                    <a:pt x="67" y="29"/>
                    <a:pt x="80" y="31"/>
                    <a:pt x="96" y="34"/>
                  </a:cubicBezTo>
                  <a:cubicBezTo>
                    <a:pt x="103" y="44"/>
                    <a:pt x="100" y="53"/>
                    <a:pt x="96" y="64"/>
                  </a:cubicBezTo>
                  <a:cubicBezTo>
                    <a:pt x="96" y="68"/>
                    <a:pt x="95" y="106"/>
                    <a:pt x="82" y="10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97" name="Freeform 107"/>
            <p:cNvSpPr>
              <a:spLocks/>
            </p:cNvSpPr>
            <p:nvPr/>
          </p:nvSpPr>
          <p:spPr bwMode="invGray">
            <a:xfrm>
              <a:off x="3062" y="1988"/>
              <a:ext cx="52" cy="30"/>
            </a:xfrm>
            <a:custGeom>
              <a:avLst/>
              <a:gdLst>
                <a:gd name="T0" fmla="*/ 59 w 70"/>
                <a:gd name="T1" fmla="*/ 0 h 40"/>
                <a:gd name="T2" fmla="*/ 65 w 70"/>
                <a:gd name="T3" fmla="*/ 20 h 40"/>
                <a:gd name="T4" fmla="*/ 41 w 70"/>
                <a:gd name="T5" fmla="*/ 24 h 40"/>
                <a:gd name="T6" fmla="*/ 31 w 70"/>
                <a:gd name="T7" fmla="*/ 40 h 40"/>
                <a:gd name="T8" fmla="*/ 7 w 70"/>
                <a:gd name="T9" fmla="*/ 38 h 40"/>
                <a:gd name="T10" fmla="*/ 1 w 70"/>
                <a:gd name="T11" fmla="*/ 36 h 40"/>
                <a:gd name="T12" fmla="*/ 33 w 70"/>
                <a:gd name="T13" fmla="*/ 20 h 40"/>
                <a:gd name="T14" fmla="*/ 59 w 7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40">
                  <a:moveTo>
                    <a:pt x="59" y="0"/>
                  </a:moveTo>
                  <a:cubicBezTo>
                    <a:pt x="68" y="3"/>
                    <a:pt x="70" y="10"/>
                    <a:pt x="65" y="20"/>
                  </a:cubicBezTo>
                  <a:cubicBezTo>
                    <a:pt x="61" y="27"/>
                    <a:pt x="49" y="23"/>
                    <a:pt x="41" y="24"/>
                  </a:cubicBezTo>
                  <a:cubicBezTo>
                    <a:pt x="36" y="38"/>
                    <a:pt x="41" y="34"/>
                    <a:pt x="31" y="40"/>
                  </a:cubicBezTo>
                  <a:cubicBezTo>
                    <a:pt x="23" y="39"/>
                    <a:pt x="15" y="39"/>
                    <a:pt x="7" y="38"/>
                  </a:cubicBezTo>
                  <a:cubicBezTo>
                    <a:pt x="5" y="38"/>
                    <a:pt x="0" y="38"/>
                    <a:pt x="1" y="36"/>
                  </a:cubicBezTo>
                  <a:cubicBezTo>
                    <a:pt x="7" y="26"/>
                    <a:pt x="23" y="23"/>
                    <a:pt x="33" y="20"/>
                  </a:cubicBezTo>
                  <a:cubicBezTo>
                    <a:pt x="39" y="11"/>
                    <a:pt x="51" y="8"/>
                    <a:pt x="59"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98" name="Freeform 108"/>
            <p:cNvSpPr>
              <a:spLocks/>
            </p:cNvSpPr>
            <p:nvPr/>
          </p:nvSpPr>
          <p:spPr bwMode="invGray">
            <a:xfrm>
              <a:off x="2955" y="1997"/>
              <a:ext cx="19" cy="22"/>
            </a:xfrm>
            <a:custGeom>
              <a:avLst/>
              <a:gdLst>
                <a:gd name="T0" fmla="*/ 18 w 26"/>
                <a:gd name="T1" fmla="*/ 0 h 29"/>
                <a:gd name="T2" fmla="*/ 0 w 26"/>
                <a:gd name="T3" fmla="*/ 18 h 29"/>
                <a:gd name="T4" fmla="*/ 18 w 26"/>
                <a:gd name="T5" fmla="*/ 26 h 29"/>
                <a:gd name="T6" fmla="*/ 18 w 26"/>
                <a:gd name="T7" fmla="*/ 0 h 29"/>
              </a:gdLst>
              <a:ahLst/>
              <a:cxnLst>
                <a:cxn ang="0">
                  <a:pos x="T0" y="T1"/>
                </a:cxn>
                <a:cxn ang="0">
                  <a:pos x="T2" y="T3"/>
                </a:cxn>
                <a:cxn ang="0">
                  <a:pos x="T4" y="T5"/>
                </a:cxn>
                <a:cxn ang="0">
                  <a:pos x="T6" y="T7"/>
                </a:cxn>
              </a:cxnLst>
              <a:rect l="0" t="0" r="r" b="b"/>
              <a:pathLst>
                <a:path w="26" h="29">
                  <a:moveTo>
                    <a:pt x="18" y="0"/>
                  </a:moveTo>
                  <a:cubicBezTo>
                    <a:pt x="9" y="6"/>
                    <a:pt x="4" y="7"/>
                    <a:pt x="0" y="18"/>
                  </a:cubicBezTo>
                  <a:cubicBezTo>
                    <a:pt x="7" y="25"/>
                    <a:pt x="9" y="29"/>
                    <a:pt x="18" y="26"/>
                  </a:cubicBezTo>
                  <a:cubicBezTo>
                    <a:pt x="22" y="14"/>
                    <a:pt x="26" y="12"/>
                    <a:pt x="18"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99" name="Freeform 109"/>
            <p:cNvSpPr>
              <a:spLocks/>
            </p:cNvSpPr>
            <p:nvPr/>
          </p:nvSpPr>
          <p:spPr bwMode="invGray">
            <a:xfrm>
              <a:off x="2979" y="1996"/>
              <a:ext cx="37" cy="27"/>
            </a:xfrm>
            <a:custGeom>
              <a:avLst/>
              <a:gdLst>
                <a:gd name="T0" fmla="*/ 14 w 49"/>
                <a:gd name="T1" fmla="*/ 6 h 36"/>
                <a:gd name="T2" fmla="*/ 0 w 49"/>
                <a:gd name="T3" fmla="*/ 18 h 36"/>
                <a:gd name="T4" fmla="*/ 6 w 49"/>
                <a:gd name="T5" fmla="*/ 32 h 36"/>
                <a:gd name="T6" fmla="*/ 18 w 49"/>
                <a:gd name="T7" fmla="*/ 36 h 36"/>
                <a:gd name="T8" fmla="*/ 40 w 49"/>
                <a:gd name="T9" fmla="*/ 26 h 36"/>
                <a:gd name="T10" fmla="*/ 14 w 49"/>
                <a:gd name="T11" fmla="*/ 6 h 36"/>
              </a:gdLst>
              <a:ahLst/>
              <a:cxnLst>
                <a:cxn ang="0">
                  <a:pos x="T0" y="T1"/>
                </a:cxn>
                <a:cxn ang="0">
                  <a:pos x="T2" y="T3"/>
                </a:cxn>
                <a:cxn ang="0">
                  <a:pos x="T4" y="T5"/>
                </a:cxn>
                <a:cxn ang="0">
                  <a:pos x="T6" y="T7"/>
                </a:cxn>
                <a:cxn ang="0">
                  <a:pos x="T8" y="T9"/>
                </a:cxn>
                <a:cxn ang="0">
                  <a:pos x="T10" y="T11"/>
                </a:cxn>
              </a:cxnLst>
              <a:rect l="0" t="0" r="r" b="b"/>
              <a:pathLst>
                <a:path w="49" h="36">
                  <a:moveTo>
                    <a:pt x="14" y="6"/>
                  </a:moveTo>
                  <a:cubicBezTo>
                    <a:pt x="11" y="14"/>
                    <a:pt x="7" y="13"/>
                    <a:pt x="0" y="18"/>
                  </a:cubicBezTo>
                  <a:cubicBezTo>
                    <a:pt x="1" y="22"/>
                    <a:pt x="2" y="29"/>
                    <a:pt x="6" y="32"/>
                  </a:cubicBezTo>
                  <a:cubicBezTo>
                    <a:pt x="10" y="34"/>
                    <a:pt x="18" y="36"/>
                    <a:pt x="18" y="36"/>
                  </a:cubicBezTo>
                  <a:cubicBezTo>
                    <a:pt x="24" y="27"/>
                    <a:pt x="30" y="28"/>
                    <a:pt x="40" y="26"/>
                  </a:cubicBezTo>
                  <a:cubicBezTo>
                    <a:pt x="49" y="0"/>
                    <a:pt x="26" y="18"/>
                    <a:pt x="14" y="6"/>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00" name="Freeform 110"/>
            <p:cNvSpPr>
              <a:spLocks/>
            </p:cNvSpPr>
            <p:nvPr/>
          </p:nvSpPr>
          <p:spPr bwMode="invGray">
            <a:xfrm>
              <a:off x="3040" y="1987"/>
              <a:ext cx="20" cy="16"/>
            </a:xfrm>
            <a:custGeom>
              <a:avLst/>
              <a:gdLst>
                <a:gd name="T0" fmla="*/ 11 w 27"/>
                <a:gd name="T1" fmla="*/ 0 h 22"/>
                <a:gd name="T2" fmla="*/ 3 w 27"/>
                <a:gd name="T3" fmla="*/ 12 h 22"/>
                <a:gd name="T4" fmla="*/ 19 w 27"/>
                <a:gd name="T5" fmla="*/ 22 h 22"/>
                <a:gd name="T6" fmla="*/ 11 w 27"/>
                <a:gd name="T7" fmla="*/ 0 h 22"/>
              </a:gdLst>
              <a:ahLst/>
              <a:cxnLst>
                <a:cxn ang="0">
                  <a:pos x="T0" y="T1"/>
                </a:cxn>
                <a:cxn ang="0">
                  <a:pos x="T2" y="T3"/>
                </a:cxn>
                <a:cxn ang="0">
                  <a:pos x="T4" y="T5"/>
                </a:cxn>
                <a:cxn ang="0">
                  <a:pos x="T6" y="T7"/>
                </a:cxn>
              </a:cxnLst>
              <a:rect l="0" t="0" r="r" b="b"/>
              <a:pathLst>
                <a:path w="27" h="22">
                  <a:moveTo>
                    <a:pt x="11" y="0"/>
                  </a:moveTo>
                  <a:cubicBezTo>
                    <a:pt x="8" y="4"/>
                    <a:pt x="0" y="8"/>
                    <a:pt x="3" y="12"/>
                  </a:cubicBezTo>
                  <a:cubicBezTo>
                    <a:pt x="6" y="17"/>
                    <a:pt x="19" y="22"/>
                    <a:pt x="19" y="22"/>
                  </a:cubicBezTo>
                  <a:cubicBezTo>
                    <a:pt x="27" y="10"/>
                    <a:pt x="15" y="11"/>
                    <a:pt x="11"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01" name="Freeform 111"/>
            <p:cNvSpPr>
              <a:spLocks/>
            </p:cNvSpPr>
            <p:nvPr/>
          </p:nvSpPr>
          <p:spPr bwMode="invGray">
            <a:xfrm>
              <a:off x="3022" y="2005"/>
              <a:ext cx="15" cy="13"/>
            </a:xfrm>
            <a:custGeom>
              <a:avLst/>
              <a:gdLst>
                <a:gd name="T0" fmla="*/ 11 w 20"/>
                <a:gd name="T1" fmla="*/ 0 h 18"/>
                <a:gd name="T2" fmla="*/ 9 w 20"/>
                <a:gd name="T3" fmla="*/ 18 h 18"/>
                <a:gd name="T4" fmla="*/ 11 w 20"/>
                <a:gd name="T5" fmla="*/ 0 h 18"/>
              </a:gdLst>
              <a:ahLst/>
              <a:cxnLst>
                <a:cxn ang="0">
                  <a:pos x="T0" y="T1"/>
                </a:cxn>
                <a:cxn ang="0">
                  <a:pos x="T2" y="T3"/>
                </a:cxn>
                <a:cxn ang="0">
                  <a:pos x="T4" y="T5"/>
                </a:cxn>
              </a:cxnLst>
              <a:rect l="0" t="0" r="r" b="b"/>
              <a:pathLst>
                <a:path w="20" h="18">
                  <a:moveTo>
                    <a:pt x="11" y="0"/>
                  </a:moveTo>
                  <a:cubicBezTo>
                    <a:pt x="1" y="14"/>
                    <a:pt x="0" y="9"/>
                    <a:pt x="9" y="18"/>
                  </a:cubicBezTo>
                  <a:cubicBezTo>
                    <a:pt x="20" y="14"/>
                    <a:pt x="16" y="18"/>
                    <a:pt x="11"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02" name="Freeform 112"/>
            <p:cNvSpPr>
              <a:spLocks/>
            </p:cNvSpPr>
            <p:nvPr/>
          </p:nvSpPr>
          <p:spPr bwMode="invGray">
            <a:xfrm>
              <a:off x="4162" y="2021"/>
              <a:ext cx="18" cy="33"/>
            </a:xfrm>
            <a:custGeom>
              <a:avLst/>
              <a:gdLst>
                <a:gd name="T0" fmla="*/ 24 w 24"/>
                <a:gd name="T1" fmla="*/ 0 h 44"/>
                <a:gd name="T2" fmla="*/ 8 w 24"/>
                <a:gd name="T3" fmla="*/ 16 h 44"/>
                <a:gd name="T4" fmla="*/ 0 w 24"/>
                <a:gd name="T5" fmla="*/ 34 h 44"/>
                <a:gd name="T6" fmla="*/ 16 w 24"/>
                <a:gd name="T7" fmla="*/ 40 h 44"/>
                <a:gd name="T8" fmla="*/ 24 w 24"/>
                <a:gd name="T9" fmla="*/ 0 h 44"/>
              </a:gdLst>
              <a:ahLst/>
              <a:cxnLst>
                <a:cxn ang="0">
                  <a:pos x="T0" y="T1"/>
                </a:cxn>
                <a:cxn ang="0">
                  <a:pos x="T2" y="T3"/>
                </a:cxn>
                <a:cxn ang="0">
                  <a:pos x="T4" y="T5"/>
                </a:cxn>
                <a:cxn ang="0">
                  <a:pos x="T6" y="T7"/>
                </a:cxn>
                <a:cxn ang="0">
                  <a:pos x="T8" y="T9"/>
                </a:cxn>
              </a:cxnLst>
              <a:rect l="0" t="0" r="r" b="b"/>
              <a:pathLst>
                <a:path w="24" h="44">
                  <a:moveTo>
                    <a:pt x="24" y="0"/>
                  </a:moveTo>
                  <a:cubicBezTo>
                    <a:pt x="19" y="7"/>
                    <a:pt x="15" y="11"/>
                    <a:pt x="8" y="16"/>
                  </a:cubicBezTo>
                  <a:cubicBezTo>
                    <a:pt x="4" y="21"/>
                    <a:pt x="0" y="34"/>
                    <a:pt x="0" y="34"/>
                  </a:cubicBezTo>
                  <a:cubicBezTo>
                    <a:pt x="3" y="44"/>
                    <a:pt x="7" y="42"/>
                    <a:pt x="16" y="40"/>
                  </a:cubicBezTo>
                  <a:cubicBezTo>
                    <a:pt x="20" y="27"/>
                    <a:pt x="24" y="14"/>
                    <a:pt x="24"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03" name="Freeform 113"/>
            <p:cNvSpPr>
              <a:spLocks/>
            </p:cNvSpPr>
            <p:nvPr/>
          </p:nvSpPr>
          <p:spPr bwMode="invGray">
            <a:xfrm>
              <a:off x="3278" y="3473"/>
              <a:ext cx="31" cy="18"/>
            </a:xfrm>
            <a:custGeom>
              <a:avLst/>
              <a:gdLst>
                <a:gd name="T0" fmla="*/ 30 w 41"/>
                <a:gd name="T1" fmla="*/ 0 h 24"/>
                <a:gd name="T2" fmla="*/ 26 w 41"/>
                <a:gd name="T3" fmla="*/ 24 h 24"/>
                <a:gd name="T4" fmla="*/ 30 w 41"/>
                <a:gd name="T5" fmla="*/ 0 h 24"/>
              </a:gdLst>
              <a:ahLst/>
              <a:cxnLst>
                <a:cxn ang="0">
                  <a:pos x="T0" y="T1"/>
                </a:cxn>
                <a:cxn ang="0">
                  <a:pos x="T2" y="T3"/>
                </a:cxn>
                <a:cxn ang="0">
                  <a:pos x="T4" y="T5"/>
                </a:cxn>
              </a:cxnLst>
              <a:rect l="0" t="0" r="r" b="b"/>
              <a:pathLst>
                <a:path w="41" h="24">
                  <a:moveTo>
                    <a:pt x="30" y="0"/>
                  </a:moveTo>
                  <a:cubicBezTo>
                    <a:pt x="4" y="4"/>
                    <a:pt x="0" y="17"/>
                    <a:pt x="26" y="24"/>
                  </a:cubicBezTo>
                  <a:cubicBezTo>
                    <a:pt x="41" y="19"/>
                    <a:pt x="38" y="10"/>
                    <a:pt x="30"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04" name="Freeform 114"/>
            <p:cNvSpPr>
              <a:spLocks/>
            </p:cNvSpPr>
            <p:nvPr/>
          </p:nvSpPr>
          <p:spPr bwMode="invGray">
            <a:xfrm>
              <a:off x="3318" y="3466"/>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05" name="Freeform 115"/>
            <p:cNvSpPr>
              <a:spLocks/>
            </p:cNvSpPr>
            <p:nvPr/>
          </p:nvSpPr>
          <p:spPr bwMode="invGray">
            <a:xfrm>
              <a:off x="3251" y="3312"/>
              <a:ext cx="9"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06" name="Freeform 116"/>
            <p:cNvSpPr>
              <a:spLocks/>
            </p:cNvSpPr>
            <p:nvPr/>
          </p:nvSpPr>
          <p:spPr bwMode="invGray">
            <a:xfrm>
              <a:off x="3311" y="3239"/>
              <a:ext cx="11" cy="19"/>
            </a:xfrm>
            <a:custGeom>
              <a:avLst/>
              <a:gdLst>
                <a:gd name="T0" fmla="*/ 6 w 14"/>
                <a:gd name="T1" fmla="*/ 0 h 25"/>
                <a:gd name="T2" fmla="*/ 0 w 14"/>
                <a:gd name="T3" fmla="*/ 13 h 25"/>
                <a:gd name="T4" fmla="*/ 12 w 14"/>
                <a:gd name="T5" fmla="*/ 24 h 25"/>
                <a:gd name="T6" fmla="*/ 6 w 14"/>
                <a:gd name="T7" fmla="*/ 0 h 25"/>
              </a:gdLst>
              <a:ahLst/>
              <a:cxnLst>
                <a:cxn ang="0">
                  <a:pos x="T0" y="T1"/>
                </a:cxn>
                <a:cxn ang="0">
                  <a:pos x="T2" y="T3"/>
                </a:cxn>
                <a:cxn ang="0">
                  <a:pos x="T4" y="T5"/>
                </a:cxn>
                <a:cxn ang="0">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07" name="Freeform 117"/>
            <p:cNvSpPr>
              <a:spLocks/>
            </p:cNvSpPr>
            <p:nvPr/>
          </p:nvSpPr>
          <p:spPr bwMode="invGray">
            <a:xfrm>
              <a:off x="3287" y="3238"/>
              <a:ext cx="11" cy="19"/>
            </a:xfrm>
            <a:custGeom>
              <a:avLst/>
              <a:gdLst>
                <a:gd name="T0" fmla="*/ 6 w 14"/>
                <a:gd name="T1" fmla="*/ 0 h 25"/>
                <a:gd name="T2" fmla="*/ 0 w 14"/>
                <a:gd name="T3" fmla="*/ 13 h 25"/>
                <a:gd name="T4" fmla="*/ 12 w 14"/>
                <a:gd name="T5" fmla="*/ 24 h 25"/>
                <a:gd name="T6" fmla="*/ 6 w 14"/>
                <a:gd name="T7" fmla="*/ 0 h 25"/>
              </a:gdLst>
              <a:ahLst/>
              <a:cxnLst>
                <a:cxn ang="0">
                  <a:pos x="T0" y="T1"/>
                </a:cxn>
                <a:cxn ang="0">
                  <a:pos x="T2" y="T3"/>
                </a:cxn>
                <a:cxn ang="0">
                  <a:pos x="T4" y="T5"/>
                </a:cxn>
                <a:cxn ang="0">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08" name="Freeform 118"/>
            <p:cNvSpPr>
              <a:spLocks/>
            </p:cNvSpPr>
            <p:nvPr/>
          </p:nvSpPr>
          <p:spPr bwMode="invGray">
            <a:xfrm>
              <a:off x="3276" y="3260"/>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09" name="Freeform 119"/>
            <p:cNvSpPr>
              <a:spLocks/>
            </p:cNvSpPr>
            <p:nvPr/>
          </p:nvSpPr>
          <p:spPr bwMode="invGray">
            <a:xfrm>
              <a:off x="3251" y="3294"/>
              <a:ext cx="9"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10" name="Freeform 120"/>
            <p:cNvSpPr>
              <a:spLocks/>
            </p:cNvSpPr>
            <p:nvPr/>
          </p:nvSpPr>
          <p:spPr bwMode="invGray">
            <a:xfrm>
              <a:off x="3270" y="3281"/>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11" name="Freeform 121"/>
            <p:cNvSpPr>
              <a:spLocks/>
            </p:cNvSpPr>
            <p:nvPr/>
          </p:nvSpPr>
          <p:spPr bwMode="invGray">
            <a:xfrm>
              <a:off x="2537" y="2293"/>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12" name="Freeform 122"/>
            <p:cNvSpPr>
              <a:spLocks/>
            </p:cNvSpPr>
            <p:nvPr/>
          </p:nvSpPr>
          <p:spPr bwMode="invGray">
            <a:xfrm>
              <a:off x="2476" y="2259"/>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p:spPr>
          <p:txBody>
            <a:bodyPr/>
            <a:lstStyle/>
            <a:p>
              <a:pPr>
                <a:defRPr/>
              </a:pPr>
              <a:endParaRPr lang="zh-CN" altLang="en-US">
                <a:ea typeface="+mn-ea"/>
              </a:endParaRPr>
            </a:p>
          </p:txBody>
        </p:sp>
        <p:sp>
          <p:nvSpPr>
            <p:cNvPr id="113" name="Freeform 123"/>
            <p:cNvSpPr>
              <a:spLocks/>
            </p:cNvSpPr>
            <p:nvPr/>
          </p:nvSpPr>
          <p:spPr bwMode="invGray">
            <a:xfrm>
              <a:off x="2238" y="2042"/>
              <a:ext cx="2060" cy="1644"/>
            </a:xfrm>
            <a:custGeom>
              <a:avLst/>
              <a:gdLst>
                <a:gd name="T0" fmla="*/ 452 w 2060"/>
                <a:gd name="T1" fmla="*/ 653 h 1644"/>
                <a:gd name="T2" fmla="*/ 333 w 2060"/>
                <a:gd name="T3" fmla="*/ 595 h 1644"/>
                <a:gd name="T4" fmla="*/ 158 w 2060"/>
                <a:gd name="T5" fmla="*/ 645 h 1644"/>
                <a:gd name="T6" fmla="*/ 46 w 2060"/>
                <a:gd name="T7" fmla="*/ 759 h 1644"/>
                <a:gd name="T8" fmla="*/ 12 w 2060"/>
                <a:gd name="T9" fmla="*/ 941 h 1644"/>
                <a:gd name="T10" fmla="*/ 146 w 2060"/>
                <a:gd name="T11" fmla="*/ 1059 h 1644"/>
                <a:gd name="T12" fmla="*/ 308 w 2060"/>
                <a:gd name="T13" fmla="*/ 1041 h 1644"/>
                <a:gd name="T14" fmla="*/ 396 w 2060"/>
                <a:gd name="T15" fmla="*/ 1138 h 1644"/>
                <a:gd name="T16" fmla="*/ 452 w 2060"/>
                <a:gd name="T17" fmla="*/ 1447 h 1644"/>
                <a:gd name="T18" fmla="*/ 497 w 2060"/>
                <a:gd name="T19" fmla="*/ 1628 h 1644"/>
                <a:gd name="T20" fmla="*/ 704 w 2060"/>
                <a:gd name="T21" fmla="*/ 1574 h 1644"/>
                <a:gd name="T22" fmla="*/ 817 w 2060"/>
                <a:gd name="T23" fmla="*/ 1380 h 1644"/>
                <a:gd name="T24" fmla="*/ 885 w 2060"/>
                <a:gd name="T25" fmla="*/ 1153 h 1644"/>
                <a:gd name="T26" fmla="*/ 998 w 2060"/>
                <a:gd name="T27" fmla="*/ 999 h 1644"/>
                <a:gd name="T28" fmla="*/ 796 w 2060"/>
                <a:gd name="T29" fmla="*/ 856 h 1644"/>
                <a:gd name="T30" fmla="*/ 817 w 2060"/>
                <a:gd name="T31" fmla="*/ 819 h 1644"/>
                <a:gd name="T32" fmla="*/ 1003 w 2060"/>
                <a:gd name="T33" fmla="*/ 916 h 1644"/>
                <a:gd name="T34" fmla="*/ 1098 w 2060"/>
                <a:gd name="T35" fmla="*/ 792 h 1644"/>
                <a:gd name="T36" fmla="*/ 1046 w 2060"/>
                <a:gd name="T37" fmla="*/ 763 h 1644"/>
                <a:gd name="T38" fmla="*/ 929 w 2060"/>
                <a:gd name="T39" fmla="*/ 716 h 1644"/>
                <a:gd name="T40" fmla="*/ 1141 w 2060"/>
                <a:gd name="T41" fmla="*/ 761 h 1644"/>
                <a:gd name="T42" fmla="*/ 1296 w 2060"/>
                <a:gd name="T43" fmla="*/ 852 h 1644"/>
                <a:gd name="T44" fmla="*/ 1373 w 2060"/>
                <a:gd name="T45" fmla="*/ 1033 h 1644"/>
                <a:gd name="T46" fmla="*/ 1608 w 2060"/>
                <a:gd name="T47" fmla="*/ 847 h 1644"/>
                <a:gd name="T48" fmla="*/ 1704 w 2060"/>
                <a:gd name="T49" fmla="*/ 1030 h 1644"/>
                <a:gd name="T50" fmla="*/ 1707 w 2060"/>
                <a:gd name="T51" fmla="*/ 874 h 1644"/>
                <a:gd name="T52" fmla="*/ 1759 w 2060"/>
                <a:gd name="T53" fmla="*/ 800 h 1644"/>
                <a:gd name="T54" fmla="*/ 1783 w 2060"/>
                <a:gd name="T55" fmla="*/ 544 h 1644"/>
                <a:gd name="T56" fmla="*/ 1824 w 2060"/>
                <a:gd name="T57" fmla="*/ 528 h 1644"/>
                <a:gd name="T58" fmla="*/ 1844 w 2060"/>
                <a:gd name="T59" fmla="*/ 427 h 1644"/>
                <a:gd name="T60" fmla="*/ 1805 w 2060"/>
                <a:gd name="T61" fmla="*/ 226 h 1644"/>
                <a:gd name="T62" fmla="*/ 1899 w 2060"/>
                <a:gd name="T63" fmla="*/ 108 h 1644"/>
                <a:gd name="T64" fmla="*/ 1947 w 2060"/>
                <a:gd name="T65" fmla="*/ 209 h 1644"/>
                <a:gd name="T66" fmla="*/ 1943 w 2060"/>
                <a:gd name="T67" fmla="*/ 123 h 1644"/>
                <a:gd name="T68" fmla="*/ 1975 w 2060"/>
                <a:gd name="T69" fmla="*/ 51 h 1644"/>
                <a:gd name="T70" fmla="*/ 2038 w 2060"/>
                <a:gd name="T71" fmla="*/ 0 h 1644"/>
                <a:gd name="T72" fmla="*/ 1820 w 2060"/>
                <a:gd name="T73" fmla="*/ 63 h 1644"/>
                <a:gd name="T74" fmla="*/ 1583 w 2060"/>
                <a:gd name="T75" fmla="*/ 83 h 1644"/>
                <a:gd name="T76" fmla="*/ 1349 w 2060"/>
                <a:gd name="T77" fmla="*/ 30 h 1644"/>
                <a:gd name="T78" fmla="*/ 1132 w 2060"/>
                <a:gd name="T79" fmla="*/ 65 h 1644"/>
                <a:gd name="T80" fmla="*/ 1040 w 2060"/>
                <a:gd name="T81" fmla="*/ 170 h 1644"/>
                <a:gd name="T82" fmla="*/ 926 w 2060"/>
                <a:gd name="T83" fmla="*/ 137 h 1644"/>
                <a:gd name="T84" fmla="*/ 758 w 2060"/>
                <a:gd name="T85" fmla="*/ 183 h 1644"/>
                <a:gd name="T86" fmla="*/ 667 w 2060"/>
                <a:gd name="T87" fmla="*/ 140 h 1644"/>
                <a:gd name="T88" fmla="*/ 364 w 2060"/>
                <a:gd name="T89" fmla="*/ 248 h 1644"/>
                <a:gd name="T90" fmla="*/ 535 w 2060"/>
                <a:gd name="T91" fmla="*/ 213 h 1644"/>
                <a:gd name="T92" fmla="*/ 638 w 2060"/>
                <a:gd name="T93" fmla="*/ 276 h 1644"/>
                <a:gd name="T94" fmla="*/ 443 w 2060"/>
                <a:gd name="T95" fmla="*/ 357 h 1644"/>
                <a:gd name="T96" fmla="*/ 275 w 2060"/>
                <a:gd name="T97" fmla="*/ 416 h 1644"/>
                <a:gd name="T98" fmla="*/ 167 w 2060"/>
                <a:gd name="T99" fmla="*/ 537 h 1644"/>
                <a:gd name="T100" fmla="*/ 283 w 2060"/>
                <a:gd name="T101" fmla="*/ 552 h 1644"/>
                <a:gd name="T102" fmla="*/ 381 w 2060"/>
                <a:gd name="T103" fmla="*/ 573 h 1644"/>
                <a:gd name="T104" fmla="*/ 493 w 2060"/>
                <a:gd name="T105" fmla="*/ 590 h 1644"/>
                <a:gd name="T106" fmla="*/ 487 w 2060"/>
                <a:gd name="T107" fmla="*/ 512 h 1644"/>
                <a:gd name="T108" fmla="*/ 592 w 2060"/>
                <a:gd name="T109" fmla="*/ 548 h 1644"/>
                <a:gd name="T110" fmla="*/ 686 w 2060"/>
                <a:gd name="T111" fmla="*/ 470 h 1644"/>
                <a:gd name="T112" fmla="*/ 772 w 2060"/>
                <a:gd name="T113" fmla="*/ 480 h 1644"/>
                <a:gd name="T114" fmla="*/ 639 w 2060"/>
                <a:gd name="T115" fmla="*/ 598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60" h="1644">
                  <a:moveTo>
                    <a:pt x="697" y="677"/>
                  </a:moveTo>
                  <a:cubicBezTo>
                    <a:pt x="659" y="675"/>
                    <a:pt x="652" y="669"/>
                    <a:pt x="618" y="667"/>
                  </a:cubicBezTo>
                  <a:cubicBezTo>
                    <a:pt x="607" y="666"/>
                    <a:pt x="594" y="661"/>
                    <a:pt x="582" y="658"/>
                  </a:cubicBezTo>
                  <a:cubicBezTo>
                    <a:pt x="577" y="655"/>
                    <a:pt x="568" y="650"/>
                    <a:pt x="568" y="650"/>
                  </a:cubicBezTo>
                  <a:cubicBezTo>
                    <a:pt x="551" y="652"/>
                    <a:pt x="557" y="655"/>
                    <a:pt x="546" y="658"/>
                  </a:cubicBezTo>
                  <a:cubicBezTo>
                    <a:pt x="540" y="667"/>
                    <a:pt x="542" y="669"/>
                    <a:pt x="546" y="677"/>
                  </a:cubicBezTo>
                  <a:cubicBezTo>
                    <a:pt x="548" y="680"/>
                    <a:pt x="550" y="686"/>
                    <a:pt x="550" y="686"/>
                  </a:cubicBezTo>
                  <a:cubicBezTo>
                    <a:pt x="526" y="694"/>
                    <a:pt x="506" y="678"/>
                    <a:pt x="488" y="670"/>
                  </a:cubicBezTo>
                  <a:cubicBezTo>
                    <a:pt x="481" y="653"/>
                    <a:pt x="472" y="655"/>
                    <a:pt x="452" y="653"/>
                  </a:cubicBezTo>
                  <a:cubicBezTo>
                    <a:pt x="446" y="648"/>
                    <a:pt x="444" y="648"/>
                    <a:pt x="437" y="650"/>
                  </a:cubicBezTo>
                  <a:cubicBezTo>
                    <a:pt x="427" y="647"/>
                    <a:pt x="433" y="648"/>
                    <a:pt x="423" y="642"/>
                  </a:cubicBezTo>
                  <a:cubicBezTo>
                    <a:pt x="421" y="641"/>
                    <a:pt x="418" y="639"/>
                    <a:pt x="418" y="639"/>
                  </a:cubicBezTo>
                  <a:cubicBezTo>
                    <a:pt x="416" y="638"/>
                    <a:pt x="413" y="633"/>
                    <a:pt x="413" y="630"/>
                  </a:cubicBezTo>
                  <a:cubicBezTo>
                    <a:pt x="415" y="625"/>
                    <a:pt x="418" y="616"/>
                    <a:pt x="418" y="616"/>
                  </a:cubicBezTo>
                  <a:cubicBezTo>
                    <a:pt x="416" y="592"/>
                    <a:pt x="421" y="588"/>
                    <a:pt x="398" y="591"/>
                  </a:cubicBezTo>
                  <a:cubicBezTo>
                    <a:pt x="390" y="598"/>
                    <a:pt x="390" y="595"/>
                    <a:pt x="381" y="592"/>
                  </a:cubicBezTo>
                  <a:cubicBezTo>
                    <a:pt x="370" y="592"/>
                    <a:pt x="361" y="595"/>
                    <a:pt x="348" y="597"/>
                  </a:cubicBezTo>
                  <a:cubicBezTo>
                    <a:pt x="344" y="595"/>
                    <a:pt x="337" y="597"/>
                    <a:pt x="333" y="595"/>
                  </a:cubicBezTo>
                  <a:cubicBezTo>
                    <a:pt x="331" y="594"/>
                    <a:pt x="330" y="592"/>
                    <a:pt x="328" y="592"/>
                  </a:cubicBezTo>
                  <a:cubicBezTo>
                    <a:pt x="314" y="591"/>
                    <a:pt x="296" y="597"/>
                    <a:pt x="283" y="602"/>
                  </a:cubicBezTo>
                  <a:cubicBezTo>
                    <a:pt x="276" y="603"/>
                    <a:pt x="268" y="606"/>
                    <a:pt x="260" y="608"/>
                  </a:cubicBezTo>
                  <a:cubicBezTo>
                    <a:pt x="255" y="609"/>
                    <a:pt x="246" y="613"/>
                    <a:pt x="246" y="613"/>
                  </a:cubicBezTo>
                  <a:cubicBezTo>
                    <a:pt x="228" y="611"/>
                    <a:pt x="209" y="609"/>
                    <a:pt x="189" y="611"/>
                  </a:cubicBezTo>
                  <a:cubicBezTo>
                    <a:pt x="184" y="613"/>
                    <a:pt x="180" y="614"/>
                    <a:pt x="175" y="617"/>
                  </a:cubicBezTo>
                  <a:cubicBezTo>
                    <a:pt x="173" y="619"/>
                    <a:pt x="173" y="620"/>
                    <a:pt x="173" y="622"/>
                  </a:cubicBezTo>
                  <a:cubicBezTo>
                    <a:pt x="172" y="623"/>
                    <a:pt x="169" y="623"/>
                    <a:pt x="169" y="625"/>
                  </a:cubicBezTo>
                  <a:cubicBezTo>
                    <a:pt x="163" y="634"/>
                    <a:pt x="167" y="641"/>
                    <a:pt x="158" y="645"/>
                  </a:cubicBezTo>
                  <a:cubicBezTo>
                    <a:pt x="153" y="648"/>
                    <a:pt x="149" y="652"/>
                    <a:pt x="144" y="655"/>
                  </a:cubicBezTo>
                  <a:cubicBezTo>
                    <a:pt x="141" y="656"/>
                    <a:pt x="135" y="659"/>
                    <a:pt x="135" y="659"/>
                  </a:cubicBezTo>
                  <a:cubicBezTo>
                    <a:pt x="133" y="664"/>
                    <a:pt x="130" y="666"/>
                    <a:pt x="130" y="669"/>
                  </a:cubicBezTo>
                  <a:cubicBezTo>
                    <a:pt x="128" y="677"/>
                    <a:pt x="132" y="691"/>
                    <a:pt x="124" y="698"/>
                  </a:cubicBezTo>
                  <a:cubicBezTo>
                    <a:pt x="118" y="703"/>
                    <a:pt x="108" y="709"/>
                    <a:pt x="101" y="711"/>
                  </a:cubicBezTo>
                  <a:cubicBezTo>
                    <a:pt x="101" y="711"/>
                    <a:pt x="90" y="716"/>
                    <a:pt x="87" y="716"/>
                  </a:cubicBezTo>
                  <a:cubicBezTo>
                    <a:pt x="85" y="717"/>
                    <a:pt x="82" y="717"/>
                    <a:pt x="82" y="717"/>
                  </a:cubicBezTo>
                  <a:cubicBezTo>
                    <a:pt x="76" y="725"/>
                    <a:pt x="68" y="733"/>
                    <a:pt x="60" y="738"/>
                  </a:cubicBezTo>
                  <a:cubicBezTo>
                    <a:pt x="56" y="745"/>
                    <a:pt x="53" y="755"/>
                    <a:pt x="46" y="759"/>
                  </a:cubicBezTo>
                  <a:cubicBezTo>
                    <a:pt x="43" y="764"/>
                    <a:pt x="37" y="767"/>
                    <a:pt x="31" y="773"/>
                  </a:cubicBezTo>
                  <a:cubicBezTo>
                    <a:pt x="26" y="780"/>
                    <a:pt x="25" y="789"/>
                    <a:pt x="23" y="797"/>
                  </a:cubicBezTo>
                  <a:cubicBezTo>
                    <a:pt x="20" y="803"/>
                    <a:pt x="19" y="809"/>
                    <a:pt x="17" y="816"/>
                  </a:cubicBezTo>
                  <a:cubicBezTo>
                    <a:pt x="15" y="817"/>
                    <a:pt x="14" y="824"/>
                    <a:pt x="14" y="824"/>
                  </a:cubicBezTo>
                  <a:cubicBezTo>
                    <a:pt x="15" y="831"/>
                    <a:pt x="26" y="842"/>
                    <a:pt x="26" y="842"/>
                  </a:cubicBezTo>
                  <a:cubicBezTo>
                    <a:pt x="26" y="847"/>
                    <a:pt x="17" y="855"/>
                    <a:pt x="17" y="855"/>
                  </a:cubicBezTo>
                  <a:cubicBezTo>
                    <a:pt x="14" y="863"/>
                    <a:pt x="17" y="867"/>
                    <a:pt x="25" y="870"/>
                  </a:cubicBezTo>
                  <a:cubicBezTo>
                    <a:pt x="28" y="884"/>
                    <a:pt x="17" y="902"/>
                    <a:pt x="6" y="909"/>
                  </a:cubicBezTo>
                  <a:cubicBezTo>
                    <a:pt x="0" y="927"/>
                    <a:pt x="5" y="927"/>
                    <a:pt x="12" y="941"/>
                  </a:cubicBezTo>
                  <a:cubicBezTo>
                    <a:pt x="23" y="963"/>
                    <a:pt x="29" y="969"/>
                    <a:pt x="53" y="977"/>
                  </a:cubicBezTo>
                  <a:cubicBezTo>
                    <a:pt x="60" y="986"/>
                    <a:pt x="56" y="983"/>
                    <a:pt x="63" y="989"/>
                  </a:cubicBezTo>
                  <a:cubicBezTo>
                    <a:pt x="62" y="994"/>
                    <a:pt x="59" y="997"/>
                    <a:pt x="59" y="1002"/>
                  </a:cubicBezTo>
                  <a:cubicBezTo>
                    <a:pt x="57" y="1009"/>
                    <a:pt x="70" y="1020"/>
                    <a:pt x="74" y="1027"/>
                  </a:cubicBezTo>
                  <a:cubicBezTo>
                    <a:pt x="77" y="1031"/>
                    <a:pt x="91" y="1036"/>
                    <a:pt x="91" y="1036"/>
                  </a:cubicBezTo>
                  <a:cubicBezTo>
                    <a:pt x="94" y="1036"/>
                    <a:pt x="96" y="1036"/>
                    <a:pt x="98" y="1034"/>
                  </a:cubicBezTo>
                  <a:cubicBezTo>
                    <a:pt x="99" y="1034"/>
                    <a:pt x="98" y="1031"/>
                    <a:pt x="99" y="1030"/>
                  </a:cubicBezTo>
                  <a:cubicBezTo>
                    <a:pt x="101" y="1030"/>
                    <a:pt x="107" y="1038"/>
                    <a:pt x="108" y="1038"/>
                  </a:cubicBezTo>
                  <a:cubicBezTo>
                    <a:pt x="119" y="1047"/>
                    <a:pt x="133" y="1055"/>
                    <a:pt x="146" y="1059"/>
                  </a:cubicBezTo>
                  <a:cubicBezTo>
                    <a:pt x="149" y="1067"/>
                    <a:pt x="152" y="1066"/>
                    <a:pt x="159" y="1064"/>
                  </a:cubicBezTo>
                  <a:cubicBezTo>
                    <a:pt x="163" y="1061"/>
                    <a:pt x="166" y="1059"/>
                    <a:pt x="169" y="1058"/>
                  </a:cubicBezTo>
                  <a:cubicBezTo>
                    <a:pt x="172" y="1056"/>
                    <a:pt x="178" y="1055"/>
                    <a:pt x="178" y="1055"/>
                  </a:cubicBezTo>
                  <a:cubicBezTo>
                    <a:pt x="192" y="1059"/>
                    <a:pt x="209" y="1061"/>
                    <a:pt x="224" y="1063"/>
                  </a:cubicBezTo>
                  <a:cubicBezTo>
                    <a:pt x="231" y="1067"/>
                    <a:pt x="229" y="1070"/>
                    <a:pt x="238" y="1069"/>
                  </a:cubicBezTo>
                  <a:cubicBezTo>
                    <a:pt x="238" y="1063"/>
                    <a:pt x="238" y="1056"/>
                    <a:pt x="238" y="1050"/>
                  </a:cubicBezTo>
                  <a:cubicBezTo>
                    <a:pt x="241" y="1041"/>
                    <a:pt x="257" y="1059"/>
                    <a:pt x="260" y="1061"/>
                  </a:cubicBezTo>
                  <a:cubicBezTo>
                    <a:pt x="266" y="1050"/>
                    <a:pt x="279" y="1052"/>
                    <a:pt x="291" y="1050"/>
                  </a:cubicBezTo>
                  <a:cubicBezTo>
                    <a:pt x="297" y="1049"/>
                    <a:pt x="302" y="1044"/>
                    <a:pt x="308" y="1041"/>
                  </a:cubicBezTo>
                  <a:cubicBezTo>
                    <a:pt x="319" y="1042"/>
                    <a:pt x="330" y="1045"/>
                    <a:pt x="341" y="1049"/>
                  </a:cubicBezTo>
                  <a:cubicBezTo>
                    <a:pt x="342" y="1050"/>
                    <a:pt x="344" y="1055"/>
                    <a:pt x="344" y="1058"/>
                  </a:cubicBezTo>
                  <a:cubicBezTo>
                    <a:pt x="344" y="1061"/>
                    <a:pt x="342" y="1067"/>
                    <a:pt x="342" y="1067"/>
                  </a:cubicBezTo>
                  <a:cubicBezTo>
                    <a:pt x="347" y="1070"/>
                    <a:pt x="355" y="1072"/>
                    <a:pt x="361" y="1075"/>
                  </a:cubicBezTo>
                  <a:cubicBezTo>
                    <a:pt x="362" y="1075"/>
                    <a:pt x="365" y="1077"/>
                    <a:pt x="365" y="1077"/>
                  </a:cubicBezTo>
                  <a:cubicBezTo>
                    <a:pt x="375" y="1074"/>
                    <a:pt x="384" y="1074"/>
                    <a:pt x="393" y="1080"/>
                  </a:cubicBezTo>
                  <a:cubicBezTo>
                    <a:pt x="396" y="1083"/>
                    <a:pt x="398" y="1088"/>
                    <a:pt x="401" y="1092"/>
                  </a:cubicBezTo>
                  <a:cubicBezTo>
                    <a:pt x="404" y="1095"/>
                    <a:pt x="407" y="1102"/>
                    <a:pt x="407" y="1102"/>
                  </a:cubicBezTo>
                  <a:cubicBezTo>
                    <a:pt x="404" y="1114"/>
                    <a:pt x="399" y="1127"/>
                    <a:pt x="396" y="1138"/>
                  </a:cubicBezTo>
                  <a:cubicBezTo>
                    <a:pt x="393" y="1147"/>
                    <a:pt x="395" y="1141"/>
                    <a:pt x="389" y="1152"/>
                  </a:cubicBezTo>
                  <a:cubicBezTo>
                    <a:pt x="387" y="1153"/>
                    <a:pt x="385" y="1156"/>
                    <a:pt x="385" y="1156"/>
                  </a:cubicBezTo>
                  <a:cubicBezTo>
                    <a:pt x="389" y="1185"/>
                    <a:pt x="396" y="1180"/>
                    <a:pt x="410" y="1197"/>
                  </a:cubicBezTo>
                  <a:cubicBezTo>
                    <a:pt x="427" y="1219"/>
                    <a:pt x="440" y="1239"/>
                    <a:pt x="447" y="1266"/>
                  </a:cubicBezTo>
                  <a:cubicBezTo>
                    <a:pt x="446" y="1280"/>
                    <a:pt x="452" y="1314"/>
                    <a:pt x="435" y="1325"/>
                  </a:cubicBezTo>
                  <a:cubicBezTo>
                    <a:pt x="427" y="1347"/>
                    <a:pt x="433" y="1325"/>
                    <a:pt x="430" y="1367"/>
                  </a:cubicBezTo>
                  <a:cubicBezTo>
                    <a:pt x="429" y="1377"/>
                    <a:pt x="421" y="1381"/>
                    <a:pt x="418" y="1391"/>
                  </a:cubicBezTo>
                  <a:cubicBezTo>
                    <a:pt x="421" y="1413"/>
                    <a:pt x="430" y="1422"/>
                    <a:pt x="446" y="1438"/>
                  </a:cubicBezTo>
                  <a:cubicBezTo>
                    <a:pt x="449" y="1441"/>
                    <a:pt x="450" y="1442"/>
                    <a:pt x="452" y="1447"/>
                  </a:cubicBezTo>
                  <a:cubicBezTo>
                    <a:pt x="454" y="1450"/>
                    <a:pt x="455" y="1456"/>
                    <a:pt x="455" y="1456"/>
                  </a:cubicBezTo>
                  <a:cubicBezTo>
                    <a:pt x="457" y="1475"/>
                    <a:pt x="458" y="1488"/>
                    <a:pt x="460" y="1505"/>
                  </a:cubicBezTo>
                  <a:cubicBezTo>
                    <a:pt x="461" y="1514"/>
                    <a:pt x="461" y="1511"/>
                    <a:pt x="464" y="1522"/>
                  </a:cubicBezTo>
                  <a:cubicBezTo>
                    <a:pt x="466" y="1524"/>
                    <a:pt x="466" y="1527"/>
                    <a:pt x="466" y="1527"/>
                  </a:cubicBezTo>
                  <a:cubicBezTo>
                    <a:pt x="468" y="1542"/>
                    <a:pt x="469" y="1552"/>
                    <a:pt x="481" y="1561"/>
                  </a:cubicBezTo>
                  <a:cubicBezTo>
                    <a:pt x="485" y="1566"/>
                    <a:pt x="488" y="1569"/>
                    <a:pt x="494" y="1572"/>
                  </a:cubicBezTo>
                  <a:cubicBezTo>
                    <a:pt x="497" y="1585"/>
                    <a:pt x="503" y="1597"/>
                    <a:pt x="506" y="1610"/>
                  </a:cubicBezTo>
                  <a:cubicBezTo>
                    <a:pt x="506" y="1614"/>
                    <a:pt x="508" y="1619"/>
                    <a:pt x="505" y="1622"/>
                  </a:cubicBezTo>
                  <a:cubicBezTo>
                    <a:pt x="503" y="1625"/>
                    <a:pt x="497" y="1628"/>
                    <a:pt x="497" y="1628"/>
                  </a:cubicBezTo>
                  <a:cubicBezTo>
                    <a:pt x="488" y="1642"/>
                    <a:pt x="509" y="1644"/>
                    <a:pt x="517" y="1644"/>
                  </a:cubicBezTo>
                  <a:cubicBezTo>
                    <a:pt x="539" y="1639"/>
                    <a:pt x="557" y="1635"/>
                    <a:pt x="579" y="1633"/>
                  </a:cubicBezTo>
                  <a:cubicBezTo>
                    <a:pt x="598" y="1630"/>
                    <a:pt x="613" y="1627"/>
                    <a:pt x="632" y="1624"/>
                  </a:cubicBezTo>
                  <a:cubicBezTo>
                    <a:pt x="635" y="1624"/>
                    <a:pt x="638" y="1622"/>
                    <a:pt x="641" y="1621"/>
                  </a:cubicBezTo>
                  <a:cubicBezTo>
                    <a:pt x="642" y="1621"/>
                    <a:pt x="644" y="1619"/>
                    <a:pt x="646" y="1617"/>
                  </a:cubicBezTo>
                  <a:cubicBezTo>
                    <a:pt x="649" y="1617"/>
                    <a:pt x="655" y="1616"/>
                    <a:pt x="655" y="1616"/>
                  </a:cubicBezTo>
                  <a:cubicBezTo>
                    <a:pt x="659" y="1610"/>
                    <a:pt x="664" y="1603"/>
                    <a:pt x="670" y="1600"/>
                  </a:cubicBezTo>
                  <a:cubicBezTo>
                    <a:pt x="675" y="1594"/>
                    <a:pt x="678" y="1591"/>
                    <a:pt x="683" y="1588"/>
                  </a:cubicBezTo>
                  <a:cubicBezTo>
                    <a:pt x="687" y="1581"/>
                    <a:pt x="697" y="1577"/>
                    <a:pt x="704" y="1574"/>
                  </a:cubicBezTo>
                  <a:cubicBezTo>
                    <a:pt x="715" y="1563"/>
                    <a:pt x="726" y="1550"/>
                    <a:pt x="731" y="1535"/>
                  </a:cubicBezTo>
                  <a:cubicBezTo>
                    <a:pt x="731" y="1531"/>
                    <a:pt x="729" y="1528"/>
                    <a:pt x="729" y="1525"/>
                  </a:cubicBezTo>
                  <a:cubicBezTo>
                    <a:pt x="729" y="1494"/>
                    <a:pt x="737" y="1505"/>
                    <a:pt x="754" y="1494"/>
                  </a:cubicBezTo>
                  <a:cubicBezTo>
                    <a:pt x="759" y="1488"/>
                    <a:pt x="762" y="1483"/>
                    <a:pt x="765" y="1475"/>
                  </a:cubicBezTo>
                  <a:cubicBezTo>
                    <a:pt x="763" y="1458"/>
                    <a:pt x="765" y="1439"/>
                    <a:pt x="755" y="1424"/>
                  </a:cubicBezTo>
                  <a:cubicBezTo>
                    <a:pt x="759" y="1413"/>
                    <a:pt x="771" y="1419"/>
                    <a:pt x="779" y="1422"/>
                  </a:cubicBezTo>
                  <a:cubicBezTo>
                    <a:pt x="782" y="1427"/>
                    <a:pt x="782" y="1435"/>
                    <a:pt x="785" y="1427"/>
                  </a:cubicBezTo>
                  <a:cubicBezTo>
                    <a:pt x="786" y="1416"/>
                    <a:pt x="786" y="1405"/>
                    <a:pt x="786" y="1396"/>
                  </a:cubicBezTo>
                  <a:cubicBezTo>
                    <a:pt x="788" y="1386"/>
                    <a:pt x="810" y="1385"/>
                    <a:pt x="817" y="1380"/>
                  </a:cubicBezTo>
                  <a:cubicBezTo>
                    <a:pt x="820" y="1374"/>
                    <a:pt x="831" y="1367"/>
                    <a:pt x="837" y="1363"/>
                  </a:cubicBezTo>
                  <a:cubicBezTo>
                    <a:pt x="841" y="1361"/>
                    <a:pt x="847" y="1356"/>
                    <a:pt x="847" y="1356"/>
                  </a:cubicBezTo>
                  <a:cubicBezTo>
                    <a:pt x="855" y="1345"/>
                    <a:pt x="845" y="1333"/>
                    <a:pt x="844" y="1320"/>
                  </a:cubicBezTo>
                  <a:cubicBezTo>
                    <a:pt x="845" y="1310"/>
                    <a:pt x="847" y="1308"/>
                    <a:pt x="850" y="1299"/>
                  </a:cubicBezTo>
                  <a:cubicBezTo>
                    <a:pt x="847" y="1288"/>
                    <a:pt x="842" y="1288"/>
                    <a:pt x="834" y="1280"/>
                  </a:cubicBezTo>
                  <a:cubicBezTo>
                    <a:pt x="833" y="1275"/>
                    <a:pt x="830" y="1266"/>
                    <a:pt x="830" y="1266"/>
                  </a:cubicBezTo>
                  <a:cubicBezTo>
                    <a:pt x="831" y="1250"/>
                    <a:pt x="831" y="1236"/>
                    <a:pt x="831" y="1220"/>
                  </a:cubicBezTo>
                  <a:cubicBezTo>
                    <a:pt x="833" y="1192"/>
                    <a:pt x="861" y="1183"/>
                    <a:pt x="876" y="1166"/>
                  </a:cubicBezTo>
                  <a:cubicBezTo>
                    <a:pt x="879" y="1160"/>
                    <a:pt x="884" y="1160"/>
                    <a:pt x="885" y="1153"/>
                  </a:cubicBezTo>
                  <a:cubicBezTo>
                    <a:pt x="890" y="1144"/>
                    <a:pt x="889" y="1142"/>
                    <a:pt x="895" y="1136"/>
                  </a:cubicBezTo>
                  <a:cubicBezTo>
                    <a:pt x="898" y="1127"/>
                    <a:pt x="906" y="1114"/>
                    <a:pt x="915" y="1111"/>
                  </a:cubicBezTo>
                  <a:cubicBezTo>
                    <a:pt x="920" y="1105"/>
                    <a:pt x="924" y="1099"/>
                    <a:pt x="930" y="1094"/>
                  </a:cubicBezTo>
                  <a:cubicBezTo>
                    <a:pt x="935" y="1089"/>
                    <a:pt x="938" y="1089"/>
                    <a:pt x="943" y="1084"/>
                  </a:cubicBezTo>
                  <a:cubicBezTo>
                    <a:pt x="947" y="1080"/>
                    <a:pt x="949" y="1078"/>
                    <a:pt x="955" y="1077"/>
                  </a:cubicBezTo>
                  <a:cubicBezTo>
                    <a:pt x="961" y="1066"/>
                    <a:pt x="958" y="1069"/>
                    <a:pt x="966" y="1064"/>
                  </a:cubicBezTo>
                  <a:cubicBezTo>
                    <a:pt x="972" y="1055"/>
                    <a:pt x="978" y="1045"/>
                    <a:pt x="983" y="1036"/>
                  </a:cubicBezTo>
                  <a:cubicBezTo>
                    <a:pt x="988" y="1030"/>
                    <a:pt x="989" y="1019"/>
                    <a:pt x="991" y="1013"/>
                  </a:cubicBezTo>
                  <a:cubicBezTo>
                    <a:pt x="994" y="1003"/>
                    <a:pt x="992" y="1009"/>
                    <a:pt x="998" y="999"/>
                  </a:cubicBezTo>
                  <a:cubicBezTo>
                    <a:pt x="1003" y="992"/>
                    <a:pt x="1003" y="984"/>
                    <a:pt x="1005" y="977"/>
                  </a:cubicBezTo>
                  <a:cubicBezTo>
                    <a:pt x="1003" y="966"/>
                    <a:pt x="1000" y="970"/>
                    <a:pt x="989" y="974"/>
                  </a:cubicBezTo>
                  <a:cubicBezTo>
                    <a:pt x="971" y="986"/>
                    <a:pt x="941" y="983"/>
                    <a:pt x="921" y="983"/>
                  </a:cubicBezTo>
                  <a:cubicBezTo>
                    <a:pt x="892" y="981"/>
                    <a:pt x="895" y="977"/>
                    <a:pt x="878" y="961"/>
                  </a:cubicBezTo>
                  <a:cubicBezTo>
                    <a:pt x="875" y="949"/>
                    <a:pt x="867" y="944"/>
                    <a:pt x="858" y="936"/>
                  </a:cubicBezTo>
                  <a:cubicBezTo>
                    <a:pt x="853" y="933"/>
                    <a:pt x="844" y="930"/>
                    <a:pt x="844" y="930"/>
                  </a:cubicBezTo>
                  <a:cubicBezTo>
                    <a:pt x="837" y="909"/>
                    <a:pt x="828" y="891"/>
                    <a:pt x="817" y="872"/>
                  </a:cubicBezTo>
                  <a:cubicBezTo>
                    <a:pt x="811" y="866"/>
                    <a:pt x="816" y="869"/>
                    <a:pt x="805" y="863"/>
                  </a:cubicBezTo>
                  <a:cubicBezTo>
                    <a:pt x="802" y="859"/>
                    <a:pt x="796" y="856"/>
                    <a:pt x="796" y="856"/>
                  </a:cubicBezTo>
                  <a:cubicBezTo>
                    <a:pt x="786" y="842"/>
                    <a:pt x="794" y="825"/>
                    <a:pt x="785" y="813"/>
                  </a:cubicBezTo>
                  <a:cubicBezTo>
                    <a:pt x="774" y="794"/>
                    <a:pt x="759" y="772"/>
                    <a:pt x="745" y="758"/>
                  </a:cubicBezTo>
                  <a:cubicBezTo>
                    <a:pt x="742" y="744"/>
                    <a:pt x="737" y="736"/>
                    <a:pt x="729" y="723"/>
                  </a:cubicBezTo>
                  <a:cubicBezTo>
                    <a:pt x="726" y="720"/>
                    <a:pt x="723" y="709"/>
                    <a:pt x="723" y="709"/>
                  </a:cubicBezTo>
                  <a:cubicBezTo>
                    <a:pt x="740" y="705"/>
                    <a:pt x="757" y="733"/>
                    <a:pt x="766" y="744"/>
                  </a:cubicBezTo>
                  <a:cubicBezTo>
                    <a:pt x="771" y="758"/>
                    <a:pt x="771" y="759"/>
                    <a:pt x="786" y="764"/>
                  </a:cubicBezTo>
                  <a:cubicBezTo>
                    <a:pt x="793" y="766"/>
                    <a:pt x="800" y="773"/>
                    <a:pt x="800" y="773"/>
                  </a:cubicBezTo>
                  <a:cubicBezTo>
                    <a:pt x="803" y="780"/>
                    <a:pt x="808" y="784"/>
                    <a:pt x="813" y="791"/>
                  </a:cubicBezTo>
                  <a:cubicBezTo>
                    <a:pt x="813" y="803"/>
                    <a:pt x="814" y="809"/>
                    <a:pt x="817" y="819"/>
                  </a:cubicBezTo>
                  <a:cubicBezTo>
                    <a:pt x="819" y="842"/>
                    <a:pt x="820" y="841"/>
                    <a:pt x="839" y="847"/>
                  </a:cubicBezTo>
                  <a:cubicBezTo>
                    <a:pt x="844" y="852"/>
                    <a:pt x="847" y="856"/>
                    <a:pt x="851" y="861"/>
                  </a:cubicBezTo>
                  <a:cubicBezTo>
                    <a:pt x="851" y="863"/>
                    <a:pt x="853" y="864"/>
                    <a:pt x="853" y="866"/>
                  </a:cubicBezTo>
                  <a:cubicBezTo>
                    <a:pt x="853" y="869"/>
                    <a:pt x="853" y="874"/>
                    <a:pt x="855" y="877"/>
                  </a:cubicBezTo>
                  <a:cubicBezTo>
                    <a:pt x="856" y="884"/>
                    <a:pt x="870" y="889"/>
                    <a:pt x="875" y="894"/>
                  </a:cubicBezTo>
                  <a:cubicBezTo>
                    <a:pt x="887" y="927"/>
                    <a:pt x="870" y="945"/>
                    <a:pt x="910" y="955"/>
                  </a:cubicBezTo>
                  <a:cubicBezTo>
                    <a:pt x="921" y="953"/>
                    <a:pt x="926" y="955"/>
                    <a:pt x="933" y="949"/>
                  </a:cubicBezTo>
                  <a:cubicBezTo>
                    <a:pt x="938" y="942"/>
                    <a:pt x="944" y="941"/>
                    <a:pt x="951" y="936"/>
                  </a:cubicBezTo>
                  <a:cubicBezTo>
                    <a:pt x="972" y="924"/>
                    <a:pt x="978" y="920"/>
                    <a:pt x="1003" y="916"/>
                  </a:cubicBezTo>
                  <a:cubicBezTo>
                    <a:pt x="1009" y="914"/>
                    <a:pt x="1017" y="911"/>
                    <a:pt x="1025" y="909"/>
                  </a:cubicBezTo>
                  <a:cubicBezTo>
                    <a:pt x="1031" y="906"/>
                    <a:pt x="1036" y="899"/>
                    <a:pt x="1042" y="897"/>
                  </a:cubicBezTo>
                  <a:cubicBezTo>
                    <a:pt x="1051" y="894"/>
                    <a:pt x="1060" y="894"/>
                    <a:pt x="1068" y="888"/>
                  </a:cubicBezTo>
                  <a:cubicBezTo>
                    <a:pt x="1073" y="881"/>
                    <a:pt x="1079" y="877"/>
                    <a:pt x="1084" y="869"/>
                  </a:cubicBezTo>
                  <a:cubicBezTo>
                    <a:pt x="1087" y="861"/>
                    <a:pt x="1088" y="850"/>
                    <a:pt x="1098" y="844"/>
                  </a:cubicBezTo>
                  <a:cubicBezTo>
                    <a:pt x="1104" y="836"/>
                    <a:pt x="1105" y="825"/>
                    <a:pt x="1108" y="816"/>
                  </a:cubicBezTo>
                  <a:cubicBezTo>
                    <a:pt x="1110" y="811"/>
                    <a:pt x="1115" y="808"/>
                    <a:pt x="1116" y="803"/>
                  </a:cubicBezTo>
                  <a:cubicBezTo>
                    <a:pt x="1110" y="800"/>
                    <a:pt x="1110" y="805"/>
                    <a:pt x="1102" y="808"/>
                  </a:cubicBezTo>
                  <a:cubicBezTo>
                    <a:pt x="1099" y="802"/>
                    <a:pt x="1104" y="795"/>
                    <a:pt x="1098" y="792"/>
                  </a:cubicBezTo>
                  <a:cubicBezTo>
                    <a:pt x="1094" y="789"/>
                    <a:pt x="1084" y="788"/>
                    <a:pt x="1084" y="788"/>
                  </a:cubicBezTo>
                  <a:cubicBezTo>
                    <a:pt x="1077" y="780"/>
                    <a:pt x="1076" y="783"/>
                    <a:pt x="1067" y="786"/>
                  </a:cubicBezTo>
                  <a:cubicBezTo>
                    <a:pt x="1064" y="788"/>
                    <a:pt x="1057" y="789"/>
                    <a:pt x="1057" y="789"/>
                  </a:cubicBezTo>
                  <a:cubicBezTo>
                    <a:pt x="1054" y="789"/>
                    <a:pt x="1051" y="789"/>
                    <a:pt x="1048" y="788"/>
                  </a:cubicBezTo>
                  <a:cubicBezTo>
                    <a:pt x="1046" y="786"/>
                    <a:pt x="1045" y="778"/>
                    <a:pt x="1045" y="778"/>
                  </a:cubicBezTo>
                  <a:cubicBezTo>
                    <a:pt x="1046" y="778"/>
                    <a:pt x="1048" y="777"/>
                    <a:pt x="1050" y="775"/>
                  </a:cubicBezTo>
                  <a:cubicBezTo>
                    <a:pt x="1060" y="772"/>
                    <a:pt x="1067" y="778"/>
                    <a:pt x="1060" y="763"/>
                  </a:cubicBezTo>
                  <a:cubicBezTo>
                    <a:pt x="1059" y="763"/>
                    <a:pt x="1057" y="761"/>
                    <a:pt x="1056" y="761"/>
                  </a:cubicBezTo>
                  <a:cubicBezTo>
                    <a:pt x="1053" y="761"/>
                    <a:pt x="1048" y="761"/>
                    <a:pt x="1046" y="763"/>
                  </a:cubicBezTo>
                  <a:cubicBezTo>
                    <a:pt x="1046" y="764"/>
                    <a:pt x="1045" y="766"/>
                    <a:pt x="1043" y="767"/>
                  </a:cubicBezTo>
                  <a:cubicBezTo>
                    <a:pt x="1036" y="775"/>
                    <a:pt x="1025" y="777"/>
                    <a:pt x="1016" y="780"/>
                  </a:cubicBezTo>
                  <a:cubicBezTo>
                    <a:pt x="1011" y="780"/>
                    <a:pt x="1006" y="778"/>
                    <a:pt x="1003" y="777"/>
                  </a:cubicBezTo>
                  <a:cubicBezTo>
                    <a:pt x="1002" y="777"/>
                    <a:pt x="997" y="775"/>
                    <a:pt x="997" y="775"/>
                  </a:cubicBezTo>
                  <a:cubicBezTo>
                    <a:pt x="988" y="763"/>
                    <a:pt x="986" y="761"/>
                    <a:pt x="971" y="758"/>
                  </a:cubicBezTo>
                  <a:cubicBezTo>
                    <a:pt x="971" y="753"/>
                    <a:pt x="974" y="747"/>
                    <a:pt x="971" y="742"/>
                  </a:cubicBezTo>
                  <a:cubicBezTo>
                    <a:pt x="969" y="739"/>
                    <a:pt x="960" y="736"/>
                    <a:pt x="957" y="734"/>
                  </a:cubicBezTo>
                  <a:cubicBezTo>
                    <a:pt x="954" y="733"/>
                    <a:pt x="947" y="731"/>
                    <a:pt x="947" y="731"/>
                  </a:cubicBezTo>
                  <a:cubicBezTo>
                    <a:pt x="941" y="725"/>
                    <a:pt x="935" y="722"/>
                    <a:pt x="929" y="716"/>
                  </a:cubicBezTo>
                  <a:cubicBezTo>
                    <a:pt x="930" y="706"/>
                    <a:pt x="932" y="700"/>
                    <a:pt x="941" y="697"/>
                  </a:cubicBezTo>
                  <a:cubicBezTo>
                    <a:pt x="955" y="698"/>
                    <a:pt x="968" y="702"/>
                    <a:pt x="980" y="705"/>
                  </a:cubicBezTo>
                  <a:cubicBezTo>
                    <a:pt x="986" y="711"/>
                    <a:pt x="988" y="716"/>
                    <a:pt x="995" y="720"/>
                  </a:cubicBezTo>
                  <a:cubicBezTo>
                    <a:pt x="1005" y="734"/>
                    <a:pt x="1012" y="736"/>
                    <a:pt x="1025" y="744"/>
                  </a:cubicBezTo>
                  <a:cubicBezTo>
                    <a:pt x="1033" y="742"/>
                    <a:pt x="1045" y="747"/>
                    <a:pt x="1051" y="741"/>
                  </a:cubicBezTo>
                  <a:cubicBezTo>
                    <a:pt x="1060" y="733"/>
                    <a:pt x="1048" y="738"/>
                    <a:pt x="1059" y="734"/>
                  </a:cubicBezTo>
                  <a:cubicBezTo>
                    <a:pt x="1064" y="738"/>
                    <a:pt x="1068" y="739"/>
                    <a:pt x="1073" y="742"/>
                  </a:cubicBezTo>
                  <a:cubicBezTo>
                    <a:pt x="1079" y="752"/>
                    <a:pt x="1093" y="750"/>
                    <a:pt x="1104" y="753"/>
                  </a:cubicBezTo>
                  <a:cubicBezTo>
                    <a:pt x="1121" y="764"/>
                    <a:pt x="1110" y="759"/>
                    <a:pt x="1141" y="761"/>
                  </a:cubicBezTo>
                  <a:cubicBezTo>
                    <a:pt x="1152" y="763"/>
                    <a:pt x="1156" y="766"/>
                    <a:pt x="1163" y="775"/>
                  </a:cubicBezTo>
                  <a:cubicBezTo>
                    <a:pt x="1159" y="788"/>
                    <a:pt x="1167" y="781"/>
                    <a:pt x="1173" y="777"/>
                  </a:cubicBezTo>
                  <a:cubicBezTo>
                    <a:pt x="1175" y="770"/>
                    <a:pt x="1178" y="770"/>
                    <a:pt x="1181" y="764"/>
                  </a:cubicBezTo>
                  <a:cubicBezTo>
                    <a:pt x="1190" y="767"/>
                    <a:pt x="1189" y="772"/>
                    <a:pt x="1187" y="783"/>
                  </a:cubicBezTo>
                  <a:cubicBezTo>
                    <a:pt x="1195" y="789"/>
                    <a:pt x="1206" y="786"/>
                    <a:pt x="1215" y="789"/>
                  </a:cubicBezTo>
                  <a:cubicBezTo>
                    <a:pt x="1221" y="791"/>
                    <a:pt x="1226" y="797"/>
                    <a:pt x="1234" y="800"/>
                  </a:cubicBezTo>
                  <a:cubicBezTo>
                    <a:pt x="1245" y="803"/>
                    <a:pt x="1255" y="808"/>
                    <a:pt x="1265" y="816"/>
                  </a:cubicBezTo>
                  <a:cubicBezTo>
                    <a:pt x="1268" y="827"/>
                    <a:pt x="1272" y="831"/>
                    <a:pt x="1282" y="834"/>
                  </a:cubicBezTo>
                  <a:cubicBezTo>
                    <a:pt x="1286" y="842"/>
                    <a:pt x="1288" y="847"/>
                    <a:pt x="1296" y="852"/>
                  </a:cubicBezTo>
                  <a:cubicBezTo>
                    <a:pt x="1308" y="849"/>
                    <a:pt x="1302" y="850"/>
                    <a:pt x="1314" y="847"/>
                  </a:cubicBezTo>
                  <a:cubicBezTo>
                    <a:pt x="1316" y="845"/>
                    <a:pt x="1319" y="845"/>
                    <a:pt x="1319" y="845"/>
                  </a:cubicBezTo>
                  <a:cubicBezTo>
                    <a:pt x="1328" y="852"/>
                    <a:pt x="1322" y="842"/>
                    <a:pt x="1319" y="839"/>
                  </a:cubicBezTo>
                  <a:cubicBezTo>
                    <a:pt x="1316" y="844"/>
                    <a:pt x="1311" y="847"/>
                    <a:pt x="1310" y="853"/>
                  </a:cubicBezTo>
                  <a:cubicBezTo>
                    <a:pt x="1310" y="856"/>
                    <a:pt x="1307" y="863"/>
                    <a:pt x="1307" y="863"/>
                  </a:cubicBezTo>
                  <a:cubicBezTo>
                    <a:pt x="1308" y="869"/>
                    <a:pt x="1310" y="880"/>
                    <a:pt x="1319" y="880"/>
                  </a:cubicBezTo>
                  <a:lnTo>
                    <a:pt x="1320" y="916"/>
                  </a:lnTo>
                  <a:lnTo>
                    <a:pt x="1348" y="1005"/>
                  </a:lnTo>
                  <a:lnTo>
                    <a:pt x="1373" y="1033"/>
                  </a:lnTo>
                  <a:lnTo>
                    <a:pt x="1416" y="994"/>
                  </a:lnTo>
                  <a:lnTo>
                    <a:pt x="1413" y="967"/>
                  </a:lnTo>
                  <a:lnTo>
                    <a:pt x="1424" y="959"/>
                  </a:lnTo>
                  <a:lnTo>
                    <a:pt x="1423" y="925"/>
                  </a:lnTo>
                  <a:lnTo>
                    <a:pt x="1452" y="916"/>
                  </a:lnTo>
                  <a:lnTo>
                    <a:pt x="1520" y="855"/>
                  </a:lnTo>
                  <a:lnTo>
                    <a:pt x="1533" y="839"/>
                  </a:lnTo>
                  <a:lnTo>
                    <a:pt x="1588" y="824"/>
                  </a:lnTo>
                  <a:lnTo>
                    <a:pt x="1608" y="847"/>
                  </a:lnTo>
                  <a:lnTo>
                    <a:pt x="1602" y="858"/>
                  </a:lnTo>
                  <a:lnTo>
                    <a:pt x="1619" y="875"/>
                  </a:lnTo>
                  <a:lnTo>
                    <a:pt x="1624" y="899"/>
                  </a:lnTo>
                  <a:lnTo>
                    <a:pt x="1641" y="906"/>
                  </a:lnTo>
                  <a:lnTo>
                    <a:pt x="1677" y="892"/>
                  </a:lnTo>
                  <a:lnTo>
                    <a:pt x="1675" y="975"/>
                  </a:lnTo>
                  <a:lnTo>
                    <a:pt x="1684" y="956"/>
                  </a:lnTo>
                  <a:lnTo>
                    <a:pt x="1707" y="1000"/>
                  </a:lnTo>
                  <a:lnTo>
                    <a:pt x="1704" y="1030"/>
                  </a:lnTo>
                  <a:lnTo>
                    <a:pt x="1718" y="1013"/>
                  </a:lnTo>
                  <a:lnTo>
                    <a:pt x="1721" y="997"/>
                  </a:lnTo>
                  <a:lnTo>
                    <a:pt x="1738" y="972"/>
                  </a:lnTo>
                  <a:lnTo>
                    <a:pt x="1728" y="958"/>
                  </a:lnTo>
                  <a:lnTo>
                    <a:pt x="1737" y="942"/>
                  </a:lnTo>
                  <a:lnTo>
                    <a:pt x="1725" y="913"/>
                  </a:lnTo>
                  <a:lnTo>
                    <a:pt x="1732" y="889"/>
                  </a:lnTo>
                  <a:lnTo>
                    <a:pt x="1715" y="895"/>
                  </a:lnTo>
                  <a:lnTo>
                    <a:pt x="1707" y="874"/>
                  </a:lnTo>
                  <a:lnTo>
                    <a:pt x="1701" y="844"/>
                  </a:lnTo>
                  <a:lnTo>
                    <a:pt x="1714" y="816"/>
                  </a:lnTo>
                  <a:lnTo>
                    <a:pt x="1728" y="834"/>
                  </a:lnTo>
                  <a:lnTo>
                    <a:pt x="1721" y="880"/>
                  </a:lnTo>
                  <a:lnTo>
                    <a:pt x="1738" y="849"/>
                  </a:lnTo>
                  <a:lnTo>
                    <a:pt x="1732" y="824"/>
                  </a:lnTo>
                  <a:lnTo>
                    <a:pt x="1752" y="808"/>
                  </a:lnTo>
                  <a:lnTo>
                    <a:pt x="1752" y="797"/>
                  </a:lnTo>
                  <a:lnTo>
                    <a:pt x="1759" y="800"/>
                  </a:lnTo>
                  <a:lnTo>
                    <a:pt x="1796" y="756"/>
                  </a:lnTo>
                  <a:lnTo>
                    <a:pt x="1805" y="684"/>
                  </a:lnTo>
                  <a:lnTo>
                    <a:pt x="1810" y="655"/>
                  </a:lnTo>
                  <a:lnTo>
                    <a:pt x="1794" y="664"/>
                  </a:lnTo>
                  <a:lnTo>
                    <a:pt x="1788" y="655"/>
                  </a:lnTo>
                  <a:lnTo>
                    <a:pt x="1800" y="638"/>
                  </a:lnTo>
                  <a:lnTo>
                    <a:pt x="1776" y="592"/>
                  </a:lnTo>
                  <a:lnTo>
                    <a:pt x="1763" y="580"/>
                  </a:lnTo>
                  <a:lnTo>
                    <a:pt x="1783" y="544"/>
                  </a:lnTo>
                  <a:lnTo>
                    <a:pt x="1762" y="539"/>
                  </a:lnTo>
                  <a:lnTo>
                    <a:pt x="1743" y="531"/>
                  </a:lnTo>
                  <a:lnTo>
                    <a:pt x="1751" y="503"/>
                  </a:lnTo>
                  <a:lnTo>
                    <a:pt x="1763" y="487"/>
                  </a:lnTo>
                  <a:lnTo>
                    <a:pt x="1766" y="519"/>
                  </a:lnTo>
                  <a:lnTo>
                    <a:pt x="1788" y="498"/>
                  </a:lnTo>
                  <a:lnTo>
                    <a:pt x="1805" y="497"/>
                  </a:lnTo>
                  <a:lnTo>
                    <a:pt x="1797" y="519"/>
                  </a:lnTo>
                  <a:lnTo>
                    <a:pt x="1824" y="528"/>
                  </a:lnTo>
                  <a:lnTo>
                    <a:pt x="1816" y="545"/>
                  </a:lnTo>
                  <a:lnTo>
                    <a:pt x="1830" y="559"/>
                  </a:lnTo>
                  <a:lnTo>
                    <a:pt x="1830" y="588"/>
                  </a:lnTo>
                  <a:lnTo>
                    <a:pt x="1861" y="559"/>
                  </a:lnTo>
                  <a:lnTo>
                    <a:pt x="1850" y="531"/>
                  </a:lnTo>
                  <a:lnTo>
                    <a:pt x="1821" y="489"/>
                  </a:lnTo>
                  <a:lnTo>
                    <a:pt x="1830" y="473"/>
                  </a:lnTo>
                  <a:lnTo>
                    <a:pt x="1824" y="448"/>
                  </a:lnTo>
                  <a:lnTo>
                    <a:pt x="1844" y="427"/>
                  </a:lnTo>
                  <a:lnTo>
                    <a:pt x="1868" y="416"/>
                  </a:lnTo>
                  <a:lnTo>
                    <a:pt x="1867" y="367"/>
                  </a:lnTo>
                  <a:lnTo>
                    <a:pt x="1865" y="333"/>
                  </a:lnTo>
                  <a:lnTo>
                    <a:pt x="1858" y="302"/>
                  </a:lnTo>
                  <a:lnTo>
                    <a:pt x="1830" y="248"/>
                  </a:lnTo>
                  <a:lnTo>
                    <a:pt x="1825" y="275"/>
                  </a:lnTo>
                  <a:lnTo>
                    <a:pt x="1807" y="258"/>
                  </a:lnTo>
                  <a:lnTo>
                    <a:pt x="1790" y="266"/>
                  </a:lnTo>
                  <a:lnTo>
                    <a:pt x="1805" y="226"/>
                  </a:lnTo>
                  <a:lnTo>
                    <a:pt x="1821" y="192"/>
                  </a:lnTo>
                  <a:lnTo>
                    <a:pt x="1850" y="176"/>
                  </a:lnTo>
                  <a:lnTo>
                    <a:pt x="1853" y="161"/>
                  </a:lnTo>
                  <a:lnTo>
                    <a:pt x="1873" y="155"/>
                  </a:lnTo>
                  <a:lnTo>
                    <a:pt x="1873" y="170"/>
                  </a:lnTo>
                  <a:lnTo>
                    <a:pt x="1896" y="145"/>
                  </a:lnTo>
                  <a:lnTo>
                    <a:pt x="1882" y="139"/>
                  </a:lnTo>
                  <a:lnTo>
                    <a:pt x="1882" y="120"/>
                  </a:lnTo>
                  <a:lnTo>
                    <a:pt x="1899" y="108"/>
                  </a:lnTo>
                  <a:lnTo>
                    <a:pt x="1906" y="122"/>
                  </a:lnTo>
                  <a:lnTo>
                    <a:pt x="1929" y="100"/>
                  </a:lnTo>
                  <a:lnTo>
                    <a:pt x="1926" y="120"/>
                  </a:lnTo>
                  <a:lnTo>
                    <a:pt x="1927" y="136"/>
                  </a:lnTo>
                  <a:lnTo>
                    <a:pt x="1926" y="158"/>
                  </a:lnTo>
                  <a:lnTo>
                    <a:pt x="1918" y="175"/>
                  </a:lnTo>
                  <a:lnTo>
                    <a:pt x="1932" y="197"/>
                  </a:lnTo>
                  <a:lnTo>
                    <a:pt x="1938" y="212"/>
                  </a:lnTo>
                  <a:lnTo>
                    <a:pt x="1947" y="209"/>
                  </a:lnTo>
                  <a:lnTo>
                    <a:pt x="1992" y="256"/>
                  </a:lnTo>
                  <a:lnTo>
                    <a:pt x="2002" y="233"/>
                  </a:lnTo>
                  <a:lnTo>
                    <a:pt x="2014" y="216"/>
                  </a:lnTo>
                  <a:lnTo>
                    <a:pt x="1994" y="205"/>
                  </a:lnTo>
                  <a:lnTo>
                    <a:pt x="1999" y="184"/>
                  </a:lnTo>
                  <a:lnTo>
                    <a:pt x="1999" y="172"/>
                  </a:lnTo>
                  <a:lnTo>
                    <a:pt x="1978" y="150"/>
                  </a:lnTo>
                  <a:lnTo>
                    <a:pt x="1960" y="147"/>
                  </a:lnTo>
                  <a:lnTo>
                    <a:pt x="1943" y="123"/>
                  </a:lnTo>
                  <a:lnTo>
                    <a:pt x="1966" y="119"/>
                  </a:lnTo>
                  <a:lnTo>
                    <a:pt x="1977" y="100"/>
                  </a:lnTo>
                  <a:lnTo>
                    <a:pt x="1991" y="106"/>
                  </a:lnTo>
                  <a:lnTo>
                    <a:pt x="2005" y="98"/>
                  </a:lnTo>
                  <a:lnTo>
                    <a:pt x="1990" y="80"/>
                  </a:lnTo>
                  <a:lnTo>
                    <a:pt x="2002" y="69"/>
                  </a:lnTo>
                  <a:lnTo>
                    <a:pt x="2021" y="68"/>
                  </a:lnTo>
                  <a:lnTo>
                    <a:pt x="2000" y="53"/>
                  </a:lnTo>
                  <a:lnTo>
                    <a:pt x="1975" y="51"/>
                  </a:lnTo>
                  <a:lnTo>
                    <a:pt x="1990" y="32"/>
                  </a:lnTo>
                  <a:lnTo>
                    <a:pt x="1989" y="11"/>
                  </a:lnTo>
                  <a:lnTo>
                    <a:pt x="2005" y="27"/>
                  </a:lnTo>
                  <a:lnTo>
                    <a:pt x="2015" y="18"/>
                  </a:lnTo>
                  <a:lnTo>
                    <a:pt x="2024" y="21"/>
                  </a:lnTo>
                  <a:lnTo>
                    <a:pt x="2038" y="36"/>
                  </a:lnTo>
                  <a:lnTo>
                    <a:pt x="2060" y="33"/>
                  </a:lnTo>
                  <a:lnTo>
                    <a:pt x="2042" y="15"/>
                  </a:lnTo>
                  <a:lnTo>
                    <a:pt x="2038" y="0"/>
                  </a:lnTo>
                  <a:lnTo>
                    <a:pt x="2006" y="5"/>
                  </a:lnTo>
                  <a:lnTo>
                    <a:pt x="1994" y="0"/>
                  </a:lnTo>
                  <a:lnTo>
                    <a:pt x="1955" y="11"/>
                  </a:lnTo>
                  <a:lnTo>
                    <a:pt x="1913" y="18"/>
                  </a:lnTo>
                  <a:lnTo>
                    <a:pt x="1886" y="30"/>
                  </a:lnTo>
                  <a:lnTo>
                    <a:pt x="1885" y="47"/>
                  </a:lnTo>
                  <a:lnTo>
                    <a:pt x="1864" y="50"/>
                  </a:lnTo>
                  <a:cubicBezTo>
                    <a:pt x="1858" y="55"/>
                    <a:pt x="1854" y="75"/>
                    <a:pt x="1847" y="77"/>
                  </a:cubicBezTo>
                  <a:cubicBezTo>
                    <a:pt x="1839" y="82"/>
                    <a:pt x="1830" y="65"/>
                    <a:pt x="1820" y="63"/>
                  </a:cubicBezTo>
                  <a:lnTo>
                    <a:pt x="1786" y="66"/>
                  </a:lnTo>
                  <a:lnTo>
                    <a:pt x="1732" y="56"/>
                  </a:lnTo>
                  <a:lnTo>
                    <a:pt x="1709" y="62"/>
                  </a:lnTo>
                  <a:lnTo>
                    <a:pt x="1678" y="56"/>
                  </a:lnTo>
                  <a:lnTo>
                    <a:pt x="1666" y="47"/>
                  </a:lnTo>
                  <a:lnTo>
                    <a:pt x="1643" y="50"/>
                  </a:lnTo>
                  <a:cubicBezTo>
                    <a:pt x="1635" y="52"/>
                    <a:pt x="1626" y="57"/>
                    <a:pt x="1618" y="60"/>
                  </a:cubicBezTo>
                  <a:cubicBezTo>
                    <a:pt x="1610" y="63"/>
                    <a:pt x="1603" y="67"/>
                    <a:pt x="1597" y="71"/>
                  </a:cubicBezTo>
                  <a:cubicBezTo>
                    <a:pt x="1591" y="75"/>
                    <a:pt x="1587" y="84"/>
                    <a:pt x="1583" y="83"/>
                  </a:cubicBezTo>
                  <a:cubicBezTo>
                    <a:pt x="1571" y="90"/>
                    <a:pt x="1576" y="67"/>
                    <a:pt x="1571" y="65"/>
                  </a:cubicBezTo>
                  <a:lnTo>
                    <a:pt x="1553" y="69"/>
                  </a:lnTo>
                  <a:cubicBezTo>
                    <a:pt x="1544" y="66"/>
                    <a:pt x="1531" y="50"/>
                    <a:pt x="1517" y="47"/>
                  </a:cubicBezTo>
                  <a:cubicBezTo>
                    <a:pt x="1503" y="46"/>
                    <a:pt x="1479" y="45"/>
                    <a:pt x="1468" y="48"/>
                  </a:cubicBezTo>
                  <a:cubicBezTo>
                    <a:pt x="1457" y="51"/>
                    <a:pt x="1461" y="63"/>
                    <a:pt x="1451" y="63"/>
                  </a:cubicBezTo>
                  <a:cubicBezTo>
                    <a:pt x="1439" y="66"/>
                    <a:pt x="1419" y="48"/>
                    <a:pt x="1408" y="47"/>
                  </a:cubicBezTo>
                  <a:cubicBezTo>
                    <a:pt x="1397" y="46"/>
                    <a:pt x="1390" y="59"/>
                    <a:pt x="1382" y="59"/>
                  </a:cubicBezTo>
                  <a:cubicBezTo>
                    <a:pt x="1374" y="59"/>
                    <a:pt x="1362" y="52"/>
                    <a:pt x="1357" y="47"/>
                  </a:cubicBezTo>
                  <a:cubicBezTo>
                    <a:pt x="1352" y="42"/>
                    <a:pt x="1356" y="36"/>
                    <a:pt x="1349" y="30"/>
                  </a:cubicBezTo>
                  <a:cubicBezTo>
                    <a:pt x="1333" y="26"/>
                    <a:pt x="1330" y="13"/>
                    <a:pt x="1318" y="11"/>
                  </a:cubicBezTo>
                  <a:cubicBezTo>
                    <a:pt x="1306" y="9"/>
                    <a:pt x="1287" y="20"/>
                    <a:pt x="1277" y="20"/>
                  </a:cubicBezTo>
                  <a:cubicBezTo>
                    <a:pt x="1267" y="20"/>
                    <a:pt x="1268" y="10"/>
                    <a:pt x="1259" y="9"/>
                  </a:cubicBezTo>
                  <a:lnTo>
                    <a:pt x="1222" y="14"/>
                  </a:lnTo>
                  <a:lnTo>
                    <a:pt x="1210" y="32"/>
                  </a:lnTo>
                  <a:cubicBezTo>
                    <a:pt x="1203" y="35"/>
                    <a:pt x="1187" y="28"/>
                    <a:pt x="1178" y="29"/>
                  </a:cubicBezTo>
                  <a:cubicBezTo>
                    <a:pt x="1169" y="30"/>
                    <a:pt x="1164" y="36"/>
                    <a:pt x="1154" y="39"/>
                  </a:cubicBezTo>
                  <a:cubicBezTo>
                    <a:pt x="1144" y="42"/>
                    <a:pt x="1124" y="44"/>
                    <a:pt x="1120" y="48"/>
                  </a:cubicBezTo>
                  <a:cubicBezTo>
                    <a:pt x="1109" y="57"/>
                    <a:pt x="1132" y="61"/>
                    <a:pt x="1132" y="65"/>
                  </a:cubicBezTo>
                  <a:cubicBezTo>
                    <a:pt x="1132" y="69"/>
                    <a:pt x="1126" y="70"/>
                    <a:pt x="1118" y="72"/>
                  </a:cubicBezTo>
                  <a:cubicBezTo>
                    <a:pt x="1110" y="74"/>
                    <a:pt x="1084" y="72"/>
                    <a:pt x="1085" y="77"/>
                  </a:cubicBezTo>
                  <a:cubicBezTo>
                    <a:pt x="1085" y="86"/>
                    <a:pt x="1126" y="103"/>
                    <a:pt x="1127" y="105"/>
                  </a:cubicBezTo>
                  <a:lnTo>
                    <a:pt x="1090" y="90"/>
                  </a:lnTo>
                  <a:lnTo>
                    <a:pt x="1072" y="95"/>
                  </a:lnTo>
                  <a:cubicBezTo>
                    <a:pt x="1063" y="93"/>
                    <a:pt x="1039" y="65"/>
                    <a:pt x="1033" y="80"/>
                  </a:cubicBezTo>
                  <a:cubicBezTo>
                    <a:pt x="1027" y="95"/>
                    <a:pt x="1077" y="132"/>
                    <a:pt x="1084" y="147"/>
                  </a:cubicBezTo>
                  <a:lnTo>
                    <a:pt x="1075" y="171"/>
                  </a:lnTo>
                  <a:lnTo>
                    <a:pt x="1040" y="170"/>
                  </a:lnTo>
                  <a:cubicBezTo>
                    <a:pt x="1040" y="170"/>
                    <a:pt x="1061" y="164"/>
                    <a:pt x="1060" y="155"/>
                  </a:cubicBezTo>
                  <a:cubicBezTo>
                    <a:pt x="1059" y="146"/>
                    <a:pt x="1043" y="127"/>
                    <a:pt x="1031" y="113"/>
                  </a:cubicBezTo>
                  <a:cubicBezTo>
                    <a:pt x="1025" y="101"/>
                    <a:pt x="1030" y="84"/>
                    <a:pt x="1024" y="81"/>
                  </a:cubicBezTo>
                  <a:cubicBezTo>
                    <a:pt x="1018" y="78"/>
                    <a:pt x="997" y="65"/>
                    <a:pt x="989" y="71"/>
                  </a:cubicBezTo>
                  <a:cubicBezTo>
                    <a:pt x="968" y="74"/>
                    <a:pt x="970" y="107"/>
                    <a:pt x="974" y="116"/>
                  </a:cubicBezTo>
                  <a:cubicBezTo>
                    <a:pt x="978" y="125"/>
                    <a:pt x="1009" y="122"/>
                    <a:pt x="1012" y="125"/>
                  </a:cubicBezTo>
                  <a:cubicBezTo>
                    <a:pt x="1028" y="153"/>
                    <a:pt x="1005" y="143"/>
                    <a:pt x="989" y="134"/>
                  </a:cubicBezTo>
                  <a:cubicBezTo>
                    <a:pt x="973" y="125"/>
                    <a:pt x="968" y="128"/>
                    <a:pt x="958" y="128"/>
                  </a:cubicBezTo>
                  <a:cubicBezTo>
                    <a:pt x="948" y="128"/>
                    <a:pt x="931" y="133"/>
                    <a:pt x="926" y="137"/>
                  </a:cubicBezTo>
                  <a:cubicBezTo>
                    <a:pt x="921" y="141"/>
                    <a:pt x="939" y="157"/>
                    <a:pt x="926" y="152"/>
                  </a:cubicBezTo>
                  <a:cubicBezTo>
                    <a:pt x="913" y="147"/>
                    <a:pt x="899" y="149"/>
                    <a:pt x="886" y="147"/>
                  </a:cubicBezTo>
                  <a:cubicBezTo>
                    <a:pt x="873" y="145"/>
                    <a:pt x="863" y="136"/>
                    <a:pt x="847" y="140"/>
                  </a:cubicBezTo>
                  <a:cubicBezTo>
                    <a:pt x="825" y="147"/>
                    <a:pt x="794" y="185"/>
                    <a:pt x="787" y="171"/>
                  </a:cubicBezTo>
                  <a:cubicBezTo>
                    <a:pt x="780" y="157"/>
                    <a:pt x="800" y="155"/>
                    <a:pt x="800" y="150"/>
                  </a:cubicBezTo>
                  <a:cubicBezTo>
                    <a:pt x="800" y="145"/>
                    <a:pt x="796" y="138"/>
                    <a:pt x="790" y="138"/>
                  </a:cubicBezTo>
                  <a:cubicBezTo>
                    <a:pt x="784" y="138"/>
                    <a:pt x="764" y="144"/>
                    <a:pt x="763" y="152"/>
                  </a:cubicBezTo>
                  <a:cubicBezTo>
                    <a:pt x="761" y="163"/>
                    <a:pt x="783" y="181"/>
                    <a:pt x="782" y="186"/>
                  </a:cubicBezTo>
                  <a:cubicBezTo>
                    <a:pt x="781" y="191"/>
                    <a:pt x="765" y="180"/>
                    <a:pt x="758" y="183"/>
                  </a:cubicBezTo>
                  <a:cubicBezTo>
                    <a:pt x="751" y="186"/>
                    <a:pt x="746" y="207"/>
                    <a:pt x="742" y="203"/>
                  </a:cubicBezTo>
                  <a:lnTo>
                    <a:pt x="728" y="189"/>
                  </a:lnTo>
                  <a:lnTo>
                    <a:pt x="746" y="170"/>
                  </a:lnTo>
                  <a:lnTo>
                    <a:pt x="733" y="158"/>
                  </a:lnTo>
                  <a:cubicBezTo>
                    <a:pt x="727" y="155"/>
                    <a:pt x="718" y="150"/>
                    <a:pt x="712" y="149"/>
                  </a:cubicBezTo>
                  <a:cubicBezTo>
                    <a:pt x="706" y="148"/>
                    <a:pt x="701" y="154"/>
                    <a:pt x="698" y="152"/>
                  </a:cubicBezTo>
                  <a:cubicBezTo>
                    <a:pt x="695" y="150"/>
                    <a:pt x="698" y="139"/>
                    <a:pt x="695" y="138"/>
                  </a:cubicBezTo>
                  <a:cubicBezTo>
                    <a:pt x="692" y="137"/>
                    <a:pt x="685" y="146"/>
                    <a:pt x="680" y="146"/>
                  </a:cubicBezTo>
                  <a:cubicBezTo>
                    <a:pt x="675" y="146"/>
                    <a:pt x="677" y="142"/>
                    <a:pt x="667" y="140"/>
                  </a:cubicBezTo>
                  <a:cubicBezTo>
                    <a:pt x="657" y="138"/>
                    <a:pt x="632" y="139"/>
                    <a:pt x="622" y="135"/>
                  </a:cubicBezTo>
                  <a:cubicBezTo>
                    <a:pt x="612" y="131"/>
                    <a:pt x="632" y="117"/>
                    <a:pt x="608" y="113"/>
                  </a:cubicBezTo>
                  <a:cubicBezTo>
                    <a:pt x="584" y="109"/>
                    <a:pt x="590" y="119"/>
                    <a:pt x="583" y="119"/>
                  </a:cubicBezTo>
                  <a:lnTo>
                    <a:pt x="568" y="114"/>
                  </a:lnTo>
                  <a:cubicBezTo>
                    <a:pt x="555" y="116"/>
                    <a:pt x="521" y="125"/>
                    <a:pt x="505" y="131"/>
                  </a:cubicBezTo>
                  <a:cubicBezTo>
                    <a:pt x="482" y="140"/>
                    <a:pt x="485" y="140"/>
                    <a:pt x="472" y="152"/>
                  </a:cubicBezTo>
                  <a:cubicBezTo>
                    <a:pt x="459" y="164"/>
                    <a:pt x="443" y="192"/>
                    <a:pt x="428" y="204"/>
                  </a:cubicBezTo>
                  <a:cubicBezTo>
                    <a:pt x="410" y="223"/>
                    <a:pt x="393" y="217"/>
                    <a:pt x="382" y="224"/>
                  </a:cubicBezTo>
                  <a:lnTo>
                    <a:pt x="364" y="248"/>
                  </a:lnTo>
                  <a:lnTo>
                    <a:pt x="368" y="290"/>
                  </a:lnTo>
                  <a:lnTo>
                    <a:pt x="389" y="306"/>
                  </a:lnTo>
                  <a:lnTo>
                    <a:pt x="436" y="290"/>
                  </a:lnTo>
                  <a:cubicBezTo>
                    <a:pt x="447" y="296"/>
                    <a:pt x="448" y="335"/>
                    <a:pt x="457" y="341"/>
                  </a:cubicBezTo>
                  <a:cubicBezTo>
                    <a:pt x="468" y="348"/>
                    <a:pt x="486" y="330"/>
                    <a:pt x="491" y="324"/>
                  </a:cubicBezTo>
                  <a:lnTo>
                    <a:pt x="496" y="300"/>
                  </a:lnTo>
                  <a:lnTo>
                    <a:pt x="514" y="281"/>
                  </a:lnTo>
                  <a:cubicBezTo>
                    <a:pt x="515" y="270"/>
                    <a:pt x="499" y="245"/>
                    <a:pt x="502" y="234"/>
                  </a:cubicBezTo>
                  <a:cubicBezTo>
                    <a:pt x="505" y="225"/>
                    <a:pt x="526" y="220"/>
                    <a:pt x="535" y="213"/>
                  </a:cubicBezTo>
                  <a:cubicBezTo>
                    <a:pt x="544" y="206"/>
                    <a:pt x="546" y="192"/>
                    <a:pt x="554" y="191"/>
                  </a:cubicBezTo>
                  <a:cubicBezTo>
                    <a:pt x="567" y="190"/>
                    <a:pt x="580" y="200"/>
                    <a:pt x="581" y="204"/>
                  </a:cubicBezTo>
                  <a:cubicBezTo>
                    <a:pt x="581" y="208"/>
                    <a:pt x="560" y="200"/>
                    <a:pt x="557" y="215"/>
                  </a:cubicBezTo>
                  <a:cubicBezTo>
                    <a:pt x="554" y="230"/>
                    <a:pt x="535" y="233"/>
                    <a:pt x="533" y="242"/>
                  </a:cubicBezTo>
                  <a:lnTo>
                    <a:pt x="548" y="267"/>
                  </a:lnTo>
                  <a:lnTo>
                    <a:pt x="571" y="276"/>
                  </a:lnTo>
                  <a:lnTo>
                    <a:pt x="598" y="264"/>
                  </a:lnTo>
                  <a:lnTo>
                    <a:pt x="625" y="261"/>
                  </a:lnTo>
                  <a:cubicBezTo>
                    <a:pt x="632" y="263"/>
                    <a:pt x="645" y="271"/>
                    <a:pt x="638" y="276"/>
                  </a:cubicBezTo>
                  <a:cubicBezTo>
                    <a:pt x="631" y="281"/>
                    <a:pt x="593" y="287"/>
                    <a:pt x="584" y="293"/>
                  </a:cubicBezTo>
                  <a:cubicBezTo>
                    <a:pt x="575" y="299"/>
                    <a:pt x="587" y="309"/>
                    <a:pt x="581" y="311"/>
                  </a:cubicBezTo>
                  <a:cubicBezTo>
                    <a:pt x="567" y="319"/>
                    <a:pt x="556" y="301"/>
                    <a:pt x="550" y="303"/>
                  </a:cubicBezTo>
                  <a:lnTo>
                    <a:pt x="547" y="323"/>
                  </a:lnTo>
                  <a:lnTo>
                    <a:pt x="536" y="350"/>
                  </a:lnTo>
                  <a:lnTo>
                    <a:pt x="512" y="351"/>
                  </a:lnTo>
                  <a:lnTo>
                    <a:pt x="476" y="360"/>
                  </a:lnTo>
                  <a:lnTo>
                    <a:pt x="457" y="351"/>
                  </a:lnTo>
                  <a:lnTo>
                    <a:pt x="443" y="357"/>
                  </a:lnTo>
                  <a:lnTo>
                    <a:pt x="419" y="342"/>
                  </a:lnTo>
                  <a:cubicBezTo>
                    <a:pt x="417" y="335"/>
                    <a:pt x="433" y="329"/>
                    <a:pt x="428" y="317"/>
                  </a:cubicBezTo>
                  <a:cubicBezTo>
                    <a:pt x="423" y="305"/>
                    <a:pt x="396" y="313"/>
                    <a:pt x="392" y="321"/>
                  </a:cubicBezTo>
                  <a:lnTo>
                    <a:pt x="397" y="362"/>
                  </a:lnTo>
                  <a:lnTo>
                    <a:pt x="373" y="362"/>
                  </a:lnTo>
                  <a:cubicBezTo>
                    <a:pt x="365" y="366"/>
                    <a:pt x="355" y="380"/>
                    <a:pt x="347" y="386"/>
                  </a:cubicBezTo>
                  <a:cubicBezTo>
                    <a:pt x="339" y="392"/>
                    <a:pt x="332" y="379"/>
                    <a:pt x="322" y="399"/>
                  </a:cubicBezTo>
                  <a:cubicBezTo>
                    <a:pt x="312" y="419"/>
                    <a:pt x="301" y="411"/>
                    <a:pt x="293" y="414"/>
                  </a:cubicBezTo>
                  <a:cubicBezTo>
                    <a:pt x="285" y="417"/>
                    <a:pt x="280" y="414"/>
                    <a:pt x="275" y="416"/>
                  </a:cubicBezTo>
                  <a:cubicBezTo>
                    <a:pt x="270" y="418"/>
                    <a:pt x="267" y="426"/>
                    <a:pt x="260" y="426"/>
                  </a:cubicBezTo>
                  <a:cubicBezTo>
                    <a:pt x="253" y="426"/>
                    <a:pt x="238" y="417"/>
                    <a:pt x="232" y="419"/>
                  </a:cubicBezTo>
                  <a:cubicBezTo>
                    <a:pt x="226" y="421"/>
                    <a:pt x="221" y="432"/>
                    <a:pt x="226" y="437"/>
                  </a:cubicBezTo>
                  <a:lnTo>
                    <a:pt x="263" y="449"/>
                  </a:lnTo>
                  <a:lnTo>
                    <a:pt x="272" y="474"/>
                  </a:lnTo>
                  <a:lnTo>
                    <a:pt x="262" y="503"/>
                  </a:lnTo>
                  <a:cubicBezTo>
                    <a:pt x="251" y="507"/>
                    <a:pt x="223" y="499"/>
                    <a:pt x="206" y="498"/>
                  </a:cubicBezTo>
                  <a:cubicBezTo>
                    <a:pt x="189" y="497"/>
                    <a:pt x="164" y="492"/>
                    <a:pt x="158" y="498"/>
                  </a:cubicBezTo>
                  <a:cubicBezTo>
                    <a:pt x="152" y="504"/>
                    <a:pt x="167" y="527"/>
                    <a:pt x="167" y="537"/>
                  </a:cubicBezTo>
                  <a:cubicBezTo>
                    <a:pt x="167" y="547"/>
                    <a:pt x="159" y="551"/>
                    <a:pt x="157" y="557"/>
                  </a:cubicBezTo>
                  <a:cubicBezTo>
                    <a:pt x="155" y="563"/>
                    <a:pt x="161" y="569"/>
                    <a:pt x="157" y="576"/>
                  </a:cubicBezTo>
                  <a:cubicBezTo>
                    <a:pt x="153" y="583"/>
                    <a:pt x="127" y="594"/>
                    <a:pt x="130" y="597"/>
                  </a:cubicBezTo>
                  <a:cubicBezTo>
                    <a:pt x="139" y="606"/>
                    <a:pt x="160" y="592"/>
                    <a:pt x="176" y="592"/>
                  </a:cubicBezTo>
                  <a:lnTo>
                    <a:pt x="226" y="598"/>
                  </a:lnTo>
                  <a:lnTo>
                    <a:pt x="260" y="588"/>
                  </a:lnTo>
                  <a:lnTo>
                    <a:pt x="274" y="576"/>
                  </a:lnTo>
                  <a:cubicBezTo>
                    <a:pt x="282" y="573"/>
                    <a:pt x="306" y="573"/>
                    <a:pt x="307" y="569"/>
                  </a:cubicBezTo>
                  <a:cubicBezTo>
                    <a:pt x="321" y="557"/>
                    <a:pt x="283" y="559"/>
                    <a:pt x="283" y="552"/>
                  </a:cubicBezTo>
                  <a:cubicBezTo>
                    <a:pt x="283" y="545"/>
                    <a:pt x="300" y="533"/>
                    <a:pt x="307" y="528"/>
                  </a:cubicBezTo>
                  <a:lnTo>
                    <a:pt x="325" y="522"/>
                  </a:lnTo>
                  <a:lnTo>
                    <a:pt x="320" y="503"/>
                  </a:lnTo>
                  <a:cubicBezTo>
                    <a:pt x="323" y="499"/>
                    <a:pt x="336" y="495"/>
                    <a:pt x="342" y="495"/>
                  </a:cubicBezTo>
                  <a:cubicBezTo>
                    <a:pt x="348" y="495"/>
                    <a:pt x="350" y="506"/>
                    <a:pt x="358" y="505"/>
                  </a:cubicBezTo>
                  <a:cubicBezTo>
                    <a:pt x="366" y="504"/>
                    <a:pt x="384" y="490"/>
                    <a:pt x="393" y="491"/>
                  </a:cubicBezTo>
                  <a:lnTo>
                    <a:pt x="415" y="510"/>
                  </a:lnTo>
                  <a:cubicBezTo>
                    <a:pt x="416" y="517"/>
                    <a:pt x="407" y="520"/>
                    <a:pt x="401" y="530"/>
                  </a:cubicBezTo>
                  <a:lnTo>
                    <a:pt x="381" y="573"/>
                  </a:lnTo>
                  <a:lnTo>
                    <a:pt x="406" y="576"/>
                  </a:lnTo>
                  <a:lnTo>
                    <a:pt x="412" y="561"/>
                  </a:lnTo>
                  <a:lnTo>
                    <a:pt x="404" y="543"/>
                  </a:lnTo>
                  <a:cubicBezTo>
                    <a:pt x="406" y="539"/>
                    <a:pt x="417" y="541"/>
                    <a:pt x="423" y="538"/>
                  </a:cubicBezTo>
                  <a:cubicBezTo>
                    <a:pt x="430" y="537"/>
                    <a:pt x="435" y="526"/>
                    <a:pt x="441" y="527"/>
                  </a:cubicBezTo>
                  <a:cubicBezTo>
                    <a:pt x="447" y="528"/>
                    <a:pt x="453" y="542"/>
                    <a:pt x="460" y="547"/>
                  </a:cubicBezTo>
                  <a:lnTo>
                    <a:pt x="483" y="559"/>
                  </a:lnTo>
                  <a:lnTo>
                    <a:pt x="490" y="573"/>
                  </a:lnTo>
                  <a:lnTo>
                    <a:pt x="493" y="590"/>
                  </a:lnTo>
                  <a:lnTo>
                    <a:pt x="508" y="579"/>
                  </a:lnTo>
                  <a:cubicBezTo>
                    <a:pt x="508" y="579"/>
                    <a:pt x="507" y="566"/>
                    <a:pt x="509" y="564"/>
                  </a:cubicBezTo>
                  <a:cubicBezTo>
                    <a:pt x="513" y="561"/>
                    <a:pt x="512" y="581"/>
                    <a:pt x="521" y="569"/>
                  </a:cubicBezTo>
                  <a:cubicBezTo>
                    <a:pt x="530" y="557"/>
                    <a:pt x="525" y="556"/>
                    <a:pt x="515" y="549"/>
                  </a:cubicBezTo>
                  <a:lnTo>
                    <a:pt x="468" y="523"/>
                  </a:lnTo>
                  <a:lnTo>
                    <a:pt x="441" y="508"/>
                  </a:lnTo>
                  <a:lnTo>
                    <a:pt x="455" y="480"/>
                  </a:lnTo>
                  <a:lnTo>
                    <a:pt x="464" y="498"/>
                  </a:lnTo>
                  <a:lnTo>
                    <a:pt x="487" y="512"/>
                  </a:lnTo>
                  <a:lnTo>
                    <a:pt x="517" y="527"/>
                  </a:lnTo>
                  <a:cubicBezTo>
                    <a:pt x="526" y="535"/>
                    <a:pt x="529" y="546"/>
                    <a:pt x="539" y="559"/>
                  </a:cubicBezTo>
                  <a:cubicBezTo>
                    <a:pt x="549" y="572"/>
                    <a:pt x="570" y="602"/>
                    <a:pt x="579" y="608"/>
                  </a:cubicBezTo>
                  <a:cubicBezTo>
                    <a:pt x="588" y="614"/>
                    <a:pt x="588" y="598"/>
                    <a:pt x="592" y="597"/>
                  </a:cubicBezTo>
                  <a:cubicBezTo>
                    <a:pt x="596" y="594"/>
                    <a:pt x="604" y="602"/>
                    <a:pt x="604" y="599"/>
                  </a:cubicBezTo>
                  <a:cubicBezTo>
                    <a:pt x="604" y="596"/>
                    <a:pt x="596" y="583"/>
                    <a:pt x="593" y="578"/>
                  </a:cubicBezTo>
                  <a:cubicBezTo>
                    <a:pt x="589" y="574"/>
                    <a:pt x="590" y="568"/>
                    <a:pt x="587" y="567"/>
                  </a:cubicBezTo>
                  <a:cubicBezTo>
                    <a:pt x="585" y="563"/>
                    <a:pt x="583" y="558"/>
                    <a:pt x="584" y="555"/>
                  </a:cubicBezTo>
                  <a:cubicBezTo>
                    <a:pt x="585" y="552"/>
                    <a:pt x="589" y="550"/>
                    <a:pt x="592" y="548"/>
                  </a:cubicBezTo>
                  <a:lnTo>
                    <a:pt x="601" y="542"/>
                  </a:lnTo>
                  <a:cubicBezTo>
                    <a:pt x="607" y="541"/>
                    <a:pt x="621" y="541"/>
                    <a:pt x="627" y="541"/>
                  </a:cubicBezTo>
                  <a:cubicBezTo>
                    <a:pt x="633" y="541"/>
                    <a:pt x="636" y="541"/>
                    <a:pt x="640" y="539"/>
                  </a:cubicBezTo>
                  <a:cubicBezTo>
                    <a:pt x="644" y="537"/>
                    <a:pt x="648" y="532"/>
                    <a:pt x="650" y="528"/>
                  </a:cubicBezTo>
                  <a:lnTo>
                    <a:pt x="653" y="513"/>
                  </a:lnTo>
                  <a:lnTo>
                    <a:pt x="639" y="505"/>
                  </a:lnTo>
                  <a:cubicBezTo>
                    <a:pt x="639" y="503"/>
                    <a:pt x="650" y="505"/>
                    <a:pt x="655" y="501"/>
                  </a:cubicBezTo>
                  <a:cubicBezTo>
                    <a:pt x="660" y="497"/>
                    <a:pt x="665" y="488"/>
                    <a:pt x="670" y="483"/>
                  </a:cubicBezTo>
                  <a:cubicBezTo>
                    <a:pt x="675" y="478"/>
                    <a:pt x="681" y="471"/>
                    <a:pt x="686" y="470"/>
                  </a:cubicBezTo>
                  <a:lnTo>
                    <a:pt x="703" y="476"/>
                  </a:lnTo>
                  <a:lnTo>
                    <a:pt x="718" y="494"/>
                  </a:lnTo>
                  <a:cubicBezTo>
                    <a:pt x="723" y="498"/>
                    <a:pt x="727" y="503"/>
                    <a:pt x="731" y="501"/>
                  </a:cubicBezTo>
                  <a:cubicBezTo>
                    <a:pt x="735" y="499"/>
                    <a:pt x="742" y="488"/>
                    <a:pt x="742" y="482"/>
                  </a:cubicBezTo>
                  <a:lnTo>
                    <a:pt x="728" y="466"/>
                  </a:lnTo>
                  <a:cubicBezTo>
                    <a:pt x="730" y="462"/>
                    <a:pt x="746" y="463"/>
                    <a:pt x="755" y="459"/>
                  </a:cubicBezTo>
                  <a:cubicBezTo>
                    <a:pt x="764" y="455"/>
                    <a:pt x="777" y="444"/>
                    <a:pt x="782" y="444"/>
                  </a:cubicBezTo>
                  <a:cubicBezTo>
                    <a:pt x="787" y="444"/>
                    <a:pt x="786" y="452"/>
                    <a:pt x="784" y="458"/>
                  </a:cubicBezTo>
                  <a:cubicBezTo>
                    <a:pt x="782" y="464"/>
                    <a:pt x="765" y="469"/>
                    <a:pt x="772" y="480"/>
                  </a:cubicBezTo>
                  <a:cubicBezTo>
                    <a:pt x="779" y="491"/>
                    <a:pt x="820" y="516"/>
                    <a:pt x="824" y="525"/>
                  </a:cubicBezTo>
                  <a:cubicBezTo>
                    <a:pt x="828" y="534"/>
                    <a:pt x="808" y="535"/>
                    <a:pt x="796" y="537"/>
                  </a:cubicBezTo>
                  <a:cubicBezTo>
                    <a:pt x="784" y="539"/>
                    <a:pt x="763" y="541"/>
                    <a:pt x="751" y="539"/>
                  </a:cubicBezTo>
                  <a:cubicBezTo>
                    <a:pt x="739" y="537"/>
                    <a:pt x="739" y="524"/>
                    <a:pt x="722" y="524"/>
                  </a:cubicBezTo>
                  <a:cubicBezTo>
                    <a:pt x="705" y="524"/>
                    <a:pt x="707" y="533"/>
                    <a:pt x="697" y="537"/>
                  </a:cubicBezTo>
                  <a:lnTo>
                    <a:pt x="667" y="538"/>
                  </a:lnTo>
                  <a:lnTo>
                    <a:pt x="623" y="560"/>
                  </a:lnTo>
                  <a:lnTo>
                    <a:pt x="634" y="576"/>
                  </a:lnTo>
                  <a:lnTo>
                    <a:pt x="639" y="598"/>
                  </a:lnTo>
                  <a:lnTo>
                    <a:pt x="669" y="617"/>
                  </a:lnTo>
                  <a:lnTo>
                    <a:pt x="700" y="602"/>
                  </a:lnTo>
                  <a:lnTo>
                    <a:pt x="718" y="611"/>
                  </a:lnTo>
                  <a:lnTo>
                    <a:pt x="752" y="608"/>
                  </a:lnTo>
                  <a:lnTo>
                    <a:pt x="757" y="644"/>
                  </a:lnTo>
                  <a:lnTo>
                    <a:pt x="697" y="677"/>
                  </a:lnTo>
                  <a:close/>
                </a:path>
              </a:pathLst>
            </a:custGeom>
            <a:solidFill>
              <a:srgbClr val="FEFEFE">
                <a:alpha val="30000"/>
              </a:srgbClr>
            </a:solidFill>
            <a:ln>
              <a:noFill/>
            </a:ln>
            <a:effectLst/>
            <a:extLst/>
          </p:spPr>
          <p:txBody>
            <a:bodyPr/>
            <a:lstStyle/>
            <a:p>
              <a:pPr>
                <a:defRPr/>
              </a:pPr>
              <a:endParaRPr lang="zh-CN" altLang="en-US">
                <a:ea typeface="+mn-ea"/>
              </a:endParaRPr>
            </a:p>
          </p:txBody>
        </p:sp>
      </p:grpSp>
      <p:pic>
        <p:nvPicPr>
          <p:cNvPr id="114" name="Picture 7" descr="artplus_nature_naturalcity42_a"/>
          <p:cNvPicPr>
            <a:picLocks noChangeAspect="1" noChangeArrowheads="1"/>
          </p:cNvPicPr>
          <p:nvPr/>
        </p:nvPicPr>
        <p:blipFill>
          <a:blip r:embed="rId3" cstate="print"/>
          <a:srcRect/>
          <a:stretch>
            <a:fillRect/>
          </a:stretch>
        </p:blipFill>
        <p:spPr bwMode="auto">
          <a:xfrm>
            <a:off x="4870450" y="3167063"/>
            <a:ext cx="4425950" cy="2989262"/>
          </a:xfrm>
          <a:prstGeom prst="rect">
            <a:avLst/>
          </a:prstGeom>
          <a:noFill/>
          <a:ln w="9525">
            <a:noFill/>
            <a:miter lim="800000"/>
            <a:headEnd/>
            <a:tailEnd/>
          </a:ln>
        </p:spPr>
      </p:pic>
      <p:pic>
        <p:nvPicPr>
          <p:cNvPr id="115" name="Picture 12" descr="artplus_nature_naturalcity42_i"/>
          <p:cNvPicPr>
            <a:picLocks noChangeAspect="1" noChangeArrowheads="1"/>
          </p:cNvPicPr>
          <p:nvPr/>
        </p:nvPicPr>
        <p:blipFill>
          <a:blip r:embed="rId4" cstate="print"/>
          <a:srcRect/>
          <a:stretch>
            <a:fillRect/>
          </a:stretch>
        </p:blipFill>
        <p:spPr bwMode="auto">
          <a:xfrm>
            <a:off x="6956425" y="3352800"/>
            <a:ext cx="1654175" cy="877888"/>
          </a:xfrm>
          <a:prstGeom prst="rect">
            <a:avLst/>
          </a:prstGeom>
          <a:noFill/>
          <a:ln w="9525">
            <a:noFill/>
            <a:miter lim="800000"/>
            <a:headEnd/>
            <a:tailEnd/>
          </a:ln>
        </p:spPr>
      </p:pic>
      <p:pic>
        <p:nvPicPr>
          <p:cNvPr id="117" name="Picture 13" descr="artplus_nature_naturalcity42_f"/>
          <p:cNvPicPr>
            <a:picLocks noChangeAspect="1" noChangeArrowheads="1"/>
          </p:cNvPicPr>
          <p:nvPr/>
        </p:nvPicPr>
        <p:blipFill>
          <a:blip r:embed="rId5" cstate="print"/>
          <a:srcRect/>
          <a:stretch>
            <a:fillRect/>
          </a:stretch>
        </p:blipFill>
        <p:spPr bwMode="auto">
          <a:xfrm>
            <a:off x="4994275" y="4594225"/>
            <a:ext cx="4911725" cy="1882775"/>
          </a:xfrm>
          <a:prstGeom prst="rect">
            <a:avLst/>
          </a:prstGeom>
          <a:noFill/>
          <a:ln w="9525">
            <a:noFill/>
            <a:miter lim="800000"/>
            <a:headEnd/>
            <a:tailEnd/>
          </a:ln>
        </p:spPr>
      </p:pic>
      <p:pic>
        <p:nvPicPr>
          <p:cNvPr id="119" name="Picture 9" descr="artplus_nature_naturalcity42_b"/>
          <p:cNvPicPr>
            <a:picLocks noChangeAspect="1" noChangeArrowheads="1"/>
          </p:cNvPicPr>
          <p:nvPr/>
        </p:nvPicPr>
        <p:blipFill>
          <a:blip r:embed="rId6" cstate="print"/>
          <a:srcRect/>
          <a:stretch>
            <a:fillRect/>
          </a:stretch>
        </p:blipFill>
        <p:spPr bwMode="auto">
          <a:xfrm>
            <a:off x="5195888" y="3097213"/>
            <a:ext cx="2971800" cy="571500"/>
          </a:xfrm>
          <a:prstGeom prst="rect">
            <a:avLst/>
          </a:prstGeom>
          <a:noFill/>
          <a:ln w="9525">
            <a:noFill/>
            <a:miter lim="800000"/>
            <a:headEnd/>
            <a:tailEnd/>
          </a:ln>
        </p:spPr>
      </p:pic>
      <p:pic>
        <p:nvPicPr>
          <p:cNvPr id="120" name="Picture 8" descr="artplus_nature_naturalcity42_e"/>
          <p:cNvPicPr>
            <a:picLocks noChangeAspect="1" noChangeArrowheads="1"/>
          </p:cNvPicPr>
          <p:nvPr/>
        </p:nvPicPr>
        <p:blipFill>
          <a:blip r:embed="rId7" cstate="print"/>
          <a:srcRect/>
          <a:stretch>
            <a:fillRect/>
          </a:stretch>
        </p:blipFill>
        <p:spPr bwMode="auto">
          <a:xfrm>
            <a:off x="5943600" y="1993900"/>
            <a:ext cx="1546225" cy="1663700"/>
          </a:xfrm>
          <a:prstGeom prst="rect">
            <a:avLst/>
          </a:prstGeom>
          <a:noFill/>
          <a:ln w="9525">
            <a:noFill/>
            <a:miter lim="800000"/>
            <a:headEnd/>
            <a:tailEnd/>
          </a:ln>
        </p:spPr>
      </p:pic>
      <p:pic>
        <p:nvPicPr>
          <p:cNvPr id="121" name="Picture 11" descr="artplus_nature_naturalcity42_d"/>
          <p:cNvPicPr>
            <a:picLocks noChangeAspect="1" noChangeArrowheads="1"/>
          </p:cNvPicPr>
          <p:nvPr/>
        </p:nvPicPr>
        <p:blipFill>
          <a:blip r:embed="rId8" cstate="print"/>
          <a:srcRect/>
          <a:stretch>
            <a:fillRect/>
          </a:stretch>
        </p:blipFill>
        <p:spPr bwMode="auto">
          <a:xfrm>
            <a:off x="5626100" y="2862263"/>
            <a:ext cx="623888" cy="579437"/>
          </a:xfrm>
          <a:prstGeom prst="rect">
            <a:avLst/>
          </a:prstGeom>
          <a:noFill/>
          <a:ln w="9525">
            <a:noFill/>
            <a:miter lim="800000"/>
            <a:headEnd/>
            <a:tailEnd/>
          </a:ln>
        </p:spPr>
      </p:pic>
      <p:sp>
        <p:nvSpPr>
          <p:cNvPr id="4098" name="Rectangle 2"/>
          <p:cNvSpPr>
            <a:spLocks noGrp="1" noChangeArrowheads="1"/>
          </p:cNvSpPr>
          <p:nvPr>
            <p:ph type="ctrTitle"/>
          </p:nvPr>
        </p:nvSpPr>
        <p:spPr>
          <a:xfrm>
            <a:off x="304800" y="4419600"/>
            <a:ext cx="6400800" cy="1143000"/>
          </a:xfrm>
        </p:spPr>
        <p:txBody>
          <a:bodyPr/>
          <a:lstStyle>
            <a:lvl1pPr algn="l">
              <a:defRPr sz="4300">
                <a:solidFill>
                  <a:schemeClr val="bg1"/>
                </a:solidFill>
              </a:defRPr>
            </a:lvl1pPr>
          </a:lstStyle>
          <a:p>
            <a:pPr lvl="0"/>
            <a:r>
              <a:rPr lang="zh-CN" altLang="en-US" noProof="0" smtClean="0"/>
              <a:t>单击此处编辑母版标题样式</a:t>
            </a:r>
            <a:endParaRPr lang="en-US" altLang="zh-CN" noProof="0" smtClean="0"/>
          </a:p>
        </p:txBody>
      </p:sp>
      <p:sp>
        <p:nvSpPr>
          <p:cNvPr id="4099" name="Rectangle 3"/>
          <p:cNvSpPr>
            <a:spLocks noGrp="1" noChangeArrowheads="1"/>
          </p:cNvSpPr>
          <p:nvPr>
            <p:ph type="subTitle" idx="1"/>
          </p:nvPr>
        </p:nvSpPr>
        <p:spPr>
          <a:xfrm>
            <a:off x="304800" y="5715000"/>
            <a:ext cx="6400800" cy="381000"/>
          </a:xfrm>
        </p:spPr>
        <p:txBody>
          <a:bodyPr/>
          <a:lstStyle>
            <a:lvl1pPr marL="0" indent="0">
              <a:buFont typeface="Wingdings" pitchFamily="2" charset="2"/>
              <a:buNone/>
              <a:defRPr sz="1800" b="1" i="1">
                <a:solidFill>
                  <a:schemeClr val="bg1"/>
                </a:solidFill>
              </a:defRPr>
            </a:lvl1pPr>
          </a:lstStyle>
          <a:p>
            <a:pPr lvl="0"/>
            <a:r>
              <a:rPr lang="zh-CN" altLang="en-US" noProof="0" smtClean="0"/>
              <a:t>单击此处编辑母版副标题样式</a:t>
            </a:r>
            <a:endParaRPr lang="en-US" altLang="zh-CN" noProof="0" smtClean="0"/>
          </a:p>
        </p:txBody>
      </p:sp>
      <p:sp>
        <p:nvSpPr>
          <p:cNvPr id="124" name="Rectangle 4"/>
          <p:cNvSpPr>
            <a:spLocks noGrp="1" noChangeArrowheads="1"/>
          </p:cNvSpPr>
          <p:nvPr>
            <p:ph type="dt" sz="half" idx="10"/>
          </p:nvPr>
        </p:nvSpPr>
        <p:spPr>
          <a:xfrm>
            <a:off x="304800" y="6477000"/>
            <a:ext cx="2133600" cy="168275"/>
          </a:xfrm>
        </p:spPr>
        <p:txBody>
          <a:bodyPr/>
          <a:lstStyle>
            <a:lvl1pPr>
              <a:defRPr/>
            </a:lvl1pPr>
          </a:lstStyle>
          <a:p>
            <a:pPr>
              <a:defRPr/>
            </a:pPr>
            <a:endParaRPr lang="en-US" altLang="zh-CN"/>
          </a:p>
        </p:txBody>
      </p:sp>
      <p:sp>
        <p:nvSpPr>
          <p:cNvPr id="125" name="Rectangle 5"/>
          <p:cNvSpPr>
            <a:spLocks noGrp="1" noChangeArrowheads="1"/>
          </p:cNvSpPr>
          <p:nvPr>
            <p:ph type="ftr" sz="quarter" idx="11"/>
          </p:nvPr>
        </p:nvSpPr>
        <p:spPr>
          <a:xfrm>
            <a:off x="6705600" y="6477000"/>
            <a:ext cx="2286000" cy="168275"/>
          </a:xfrm>
        </p:spPr>
        <p:txBody>
          <a:bodyPr/>
          <a:lstStyle>
            <a:lvl1pPr algn="r">
              <a:defRPr/>
            </a:lvl1pPr>
          </a:lstStyle>
          <a:p>
            <a:pPr>
              <a:defRPr/>
            </a:pPr>
            <a:r>
              <a:rPr lang="en-US" altLang="zh-CN"/>
              <a:t>www.1ppt.com</a:t>
            </a:r>
          </a:p>
        </p:txBody>
      </p:sp>
      <p:sp>
        <p:nvSpPr>
          <p:cNvPr id="126" name="Rectangle 6"/>
          <p:cNvSpPr>
            <a:spLocks noGrp="1" noChangeArrowheads="1"/>
          </p:cNvSpPr>
          <p:nvPr>
            <p:ph type="sldNum" sz="quarter" idx="12"/>
          </p:nvPr>
        </p:nvSpPr>
        <p:spPr>
          <a:xfrm>
            <a:off x="3657600" y="6477000"/>
            <a:ext cx="2133600" cy="168275"/>
          </a:xfrm>
        </p:spPr>
        <p:txBody>
          <a:bodyPr/>
          <a:lstStyle>
            <a:lvl1pPr algn="ctr">
              <a:defRPr/>
            </a:lvl1pPr>
          </a:lstStyle>
          <a:p>
            <a:pPr>
              <a:defRPr/>
            </a:pPr>
            <a:fld id="{7F94E3DC-37D4-4543-968B-98B96A74FDF5}" type="slidenum">
              <a:rPr lang="zh-CN" altLang="en-US"/>
              <a:pPr>
                <a:defRPr/>
              </a:pPr>
              <a:t>‹N°›</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14"/>
                                        </p:tgtEl>
                                        <p:attrNameLst>
                                          <p:attrName>style.visibility</p:attrName>
                                        </p:attrNameLst>
                                      </p:cBhvr>
                                      <p:to>
                                        <p:strVal val="visible"/>
                                      </p:to>
                                    </p:set>
                                    <p:animEffect transition="in" filter="fade">
                                      <p:cBhvr>
                                        <p:cTn id="10" dur="2000"/>
                                        <p:tgtEl>
                                          <p:spTgt spid="114"/>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119"/>
                                        </p:tgtEl>
                                        <p:attrNameLst>
                                          <p:attrName>style.visibility</p:attrName>
                                        </p:attrNameLst>
                                      </p:cBhvr>
                                      <p:to>
                                        <p:strVal val="visible"/>
                                      </p:to>
                                    </p:set>
                                    <p:animEffect transition="in" filter="fade">
                                      <p:cBhvr>
                                        <p:cTn id="14" dur="1000"/>
                                        <p:tgtEl>
                                          <p:spTgt spid="119"/>
                                        </p:tgtEl>
                                      </p:cBhvr>
                                    </p:animEffect>
                                  </p:childTnLst>
                                </p:cTn>
                              </p:par>
                            </p:childTnLst>
                          </p:cTn>
                        </p:par>
                        <p:par>
                          <p:cTn id="15" fill="hold">
                            <p:stCondLst>
                              <p:cond delay="3000"/>
                            </p:stCondLst>
                            <p:childTnLst>
                              <p:par>
                                <p:cTn id="16" presetID="22" presetClass="entr" presetSubtype="4" fill="hold" nodeType="afterEffect">
                                  <p:stCondLst>
                                    <p:cond delay="0"/>
                                  </p:stCondLst>
                                  <p:childTnLst>
                                    <p:set>
                                      <p:cBhvr>
                                        <p:cTn id="17" dur="1" fill="hold">
                                          <p:stCondLst>
                                            <p:cond delay="0"/>
                                          </p:stCondLst>
                                        </p:cTn>
                                        <p:tgtEl>
                                          <p:spTgt spid="121"/>
                                        </p:tgtEl>
                                        <p:attrNameLst>
                                          <p:attrName>style.visibility</p:attrName>
                                        </p:attrNameLst>
                                      </p:cBhvr>
                                      <p:to>
                                        <p:strVal val="visible"/>
                                      </p:to>
                                    </p:set>
                                    <p:animEffect transition="in" filter="wipe(down)">
                                      <p:cBhvr>
                                        <p:cTn id="18" dur="500"/>
                                        <p:tgtEl>
                                          <p:spTgt spid="121"/>
                                        </p:tgtEl>
                                      </p:cBhvr>
                                    </p:animEffect>
                                  </p:childTnLst>
                                </p:cTn>
                              </p:par>
                            </p:childTnLst>
                          </p:cTn>
                        </p:par>
                        <p:par>
                          <p:cTn id="19" fill="hold">
                            <p:stCondLst>
                              <p:cond delay="3500"/>
                            </p:stCondLst>
                            <p:childTnLst>
                              <p:par>
                                <p:cTn id="20" presetID="22" presetClass="entr" presetSubtype="4" fill="hold" nodeType="after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wipe(down)">
                                      <p:cBhvr>
                                        <p:cTn id="22" dur="500"/>
                                        <p:tgtEl>
                                          <p:spTgt spid="120"/>
                                        </p:tgtEl>
                                      </p:cBhvr>
                                    </p:animEffect>
                                  </p:childTnLst>
                                </p:cTn>
                              </p:par>
                            </p:childTnLst>
                          </p:cTn>
                        </p:par>
                        <p:par>
                          <p:cTn id="23" fill="hold">
                            <p:stCondLst>
                              <p:cond delay="4000"/>
                            </p:stCondLst>
                            <p:childTnLst>
                              <p:par>
                                <p:cTn id="24" presetID="22" presetClass="entr" presetSubtype="4" fill="hold" nodeType="afterEffect">
                                  <p:stCondLst>
                                    <p:cond delay="0"/>
                                  </p:stCondLst>
                                  <p:childTnLst>
                                    <p:set>
                                      <p:cBhvr>
                                        <p:cTn id="25" dur="1" fill="hold">
                                          <p:stCondLst>
                                            <p:cond delay="0"/>
                                          </p:stCondLst>
                                        </p:cTn>
                                        <p:tgtEl>
                                          <p:spTgt spid="115"/>
                                        </p:tgtEl>
                                        <p:attrNameLst>
                                          <p:attrName>style.visibility</p:attrName>
                                        </p:attrNameLst>
                                      </p:cBhvr>
                                      <p:to>
                                        <p:strVal val="visible"/>
                                      </p:to>
                                    </p:set>
                                    <p:animEffect transition="in" filter="wipe(down)">
                                      <p:cBhvr>
                                        <p:cTn id="26" dur="500"/>
                                        <p:tgtEl>
                                          <p:spTgt spid="115"/>
                                        </p:tgtEl>
                                      </p:cBhvr>
                                    </p:animEffect>
                                  </p:childTnLst>
                                </p:cTn>
                              </p:par>
                            </p:childTnLst>
                          </p:cTn>
                        </p:par>
                        <p:par>
                          <p:cTn id="27" fill="hold">
                            <p:stCondLst>
                              <p:cond delay="4500"/>
                            </p:stCondLst>
                            <p:childTnLst>
                              <p:par>
                                <p:cTn id="28" presetID="22" presetClass="entr" presetSubtype="4" fill="hold" nodeType="afterEffect">
                                  <p:stCondLst>
                                    <p:cond delay="0"/>
                                  </p:stCondLst>
                                  <p:childTnLst>
                                    <p:set>
                                      <p:cBhvr>
                                        <p:cTn id="29" dur="1" fill="hold">
                                          <p:stCondLst>
                                            <p:cond delay="0"/>
                                          </p:stCondLst>
                                        </p:cTn>
                                        <p:tgtEl>
                                          <p:spTgt spid="117"/>
                                        </p:tgtEl>
                                        <p:attrNameLst>
                                          <p:attrName>style.visibility</p:attrName>
                                        </p:attrNameLst>
                                      </p:cBhvr>
                                      <p:to>
                                        <p:strVal val="visible"/>
                                      </p:to>
                                    </p:set>
                                    <p:animEffect transition="in" filter="wipe(down)">
                                      <p:cBhvr>
                                        <p:cTn id="30" dur="1000"/>
                                        <p:tgtEl>
                                          <p:spTgt spid="117"/>
                                        </p:tgtEl>
                                      </p:cBhvr>
                                    </p:animEffect>
                                  </p:childTnLst>
                                </p:cTn>
                              </p:par>
                              <p:par>
                                <p:cTn id="31" presetID="10" presetClass="entr" presetSubtype="0" fill="hold" nodeType="withEffect">
                                  <p:stCondLst>
                                    <p:cond delay="80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
          <p:cNvSpPr>
            <a:spLocks noGrp="1" noChangeArrowheads="1"/>
          </p:cNvSpPr>
          <p:nvPr>
            <p:ph type="dt" sz="half" idx="11"/>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2"/>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3"/>
          </p:nvPr>
        </p:nvSpPr>
        <p:spPr>
          <a:ln/>
        </p:spPr>
        <p:txBody>
          <a:bodyPr/>
          <a:lstStyle>
            <a:lvl1pPr>
              <a:defRPr/>
            </a:lvl1pPr>
          </a:lstStyle>
          <a:p>
            <a:pPr>
              <a:defRPr/>
            </a:pPr>
            <a:fld id="{6F0AC2F3-146C-47C4-8E20-58A0B5CC1D14}" type="slidenum">
              <a:rPr lang="zh-CN" altLang="en-US"/>
              <a:pPr>
                <a:defRPr/>
              </a:pPr>
              <a:t>‹N°›</a:t>
            </a:fld>
            <a:endParaRPr lang="en-US" altLang="zh-CN"/>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
          <p:cNvSpPr>
            <a:spLocks noGrp="1" noChangeArrowheads="1"/>
          </p:cNvSpPr>
          <p:nvPr>
            <p:ph type="dt" sz="half" idx="11"/>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2"/>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3"/>
          </p:nvPr>
        </p:nvSpPr>
        <p:spPr>
          <a:ln/>
        </p:spPr>
        <p:txBody>
          <a:bodyPr/>
          <a:lstStyle>
            <a:lvl1pPr>
              <a:defRPr/>
            </a:lvl1pPr>
          </a:lstStyle>
          <a:p>
            <a:pPr>
              <a:defRPr/>
            </a:pPr>
            <a:fld id="{0D4DCF14-F290-4DAD-B4B4-1247C5A05DFE}" type="slidenum">
              <a:rPr lang="zh-CN" altLang="en-US"/>
              <a:pPr>
                <a:defRPr/>
              </a:pPr>
              <a:t>‹N°›</a:t>
            </a:fld>
            <a:endParaRPr lang="en-US" altLang="zh-CN"/>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95400"/>
            <a:ext cx="40386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95400"/>
            <a:ext cx="40386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4"/>
          <p:cNvSpPr>
            <a:spLocks noGrp="1" noChangeArrowheads="1"/>
          </p:cNvSpPr>
          <p:nvPr>
            <p:ph type="dt" sz="half" idx="11"/>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2"/>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3"/>
          </p:nvPr>
        </p:nvSpPr>
        <p:spPr>
          <a:ln/>
        </p:spPr>
        <p:txBody>
          <a:bodyPr/>
          <a:lstStyle>
            <a:lvl1pPr>
              <a:defRPr/>
            </a:lvl1pPr>
          </a:lstStyle>
          <a:p>
            <a:pPr>
              <a:defRPr/>
            </a:pPr>
            <a:fld id="{99474BDC-73BB-4FC4-A0A5-58B11F0D4A1F}" type="slidenum">
              <a:rPr lang="zh-CN" altLang="en-US"/>
              <a:pPr>
                <a:defRPr/>
              </a:pPr>
              <a:t>‹N°›</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4"/>
          <p:cNvSpPr>
            <a:spLocks noGrp="1" noChangeArrowheads="1"/>
          </p:cNvSpPr>
          <p:nvPr>
            <p:ph type="dt" sz="half" idx="11"/>
          </p:nvPr>
        </p:nvSpPr>
        <p:spPr>
          <a:ln/>
        </p:spPr>
        <p:txBody>
          <a:bodyPr/>
          <a:lstStyle>
            <a:lvl1pPr>
              <a:defRPr/>
            </a:lvl1pPr>
          </a:lstStyle>
          <a:p>
            <a:pPr>
              <a:defRPr/>
            </a:pPr>
            <a:endParaRPr lang="en-US" altLang="zh-CN"/>
          </a:p>
        </p:txBody>
      </p:sp>
      <p:sp>
        <p:nvSpPr>
          <p:cNvPr id="9" name="Rectangle 5"/>
          <p:cNvSpPr>
            <a:spLocks noGrp="1" noChangeArrowheads="1"/>
          </p:cNvSpPr>
          <p:nvPr>
            <p:ph type="ftr" sz="quarter" idx="12"/>
          </p:nvPr>
        </p:nvSpPr>
        <p:spPr>
          <a:ln/>
        </p:spPr>
        <p:txBody>
          <a:bodyPr/>
          <a:lstStyle>
            <a:lvl1pPr>
              <a:defRPr/>
            </a:lvl1pPr>
          </a:lstStyle>
          <a:p>
            <a:pPr>
              <a:defRPr/>
            </a:pPr>
            <a:endParaRPr lang="en-US" altLang="zh-CN"/>
          </a:p>
        </p:txBody>
      </p:sp>
      <p:sp>
        <p:nvSpPr>
          <p:cNvPr id="10" name="Rectangle 6"/>
          <p:cNvSpPr>
            <a:spLocks noGrp="1" noChangeArrowheads="1"/>
          </p:cNvSpPr>
          <p:nvPr>
            <p:ph type="sldNum" sz="quarter" idx="13"/>
          </p:nvPr>
        </p:nvSpPr>
        <p:spPr>
          <a:ln/>
        </p:spPr>
        <p:txBody>
          <a:bodyPr/>
          <a:lstStyle>
            <a:lvl1pPr>
              <a:defRPr/>
            </a:lvl1pPr>
          </a:lstStyle>
          <a:p>
            <a:pPr>
              <a:defRPr/>
            </a:pPr>
            <a:fld id="{FBA58F9B-018B-4F0B-96DF-EDADF4EC294D}" type="slidenum">
              <a:rPr lang="zh-CN" altLang="en-US"/>
              <a:pPr>
                <a:defRPr/>
              </a:pPr>
              <a:t>‹N°›</a:t>
            </a:fld>
            <a:endParaRPr lang="en-US" altLang="zh-CN"/>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4"/>
          <p:cNvSpPr>
            <a:spLocks noGrp="1" noChangeArrowheads="1"/>
          </p:cNvSpPr>
          <p:nvPr>
            <p:ph type="dt" sz="half" idx="11"/>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2"/>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3"/>
          </p:nvPr>
        </p:nvSpPr>
        <p:spPr>
          <a:ln/>
        </p:spPr>
        <p:txBody>
          <a:bodyPr/>
          <a:lstStyle>
            <a:lvl1pPr>
              <a:defRPr/>
            </a:lvl1pPr>
          </a:lstStyle>
          <a:p>
            <a:pPr>
              <a:defRPr/>
            </a:pPr>
            <a:fld id="{15AC9491-8FF8-4DBE-8E99-61B34F4814B0}" type="slidenum">
              <a:rPr lang="zh-CN" altLang="en-US"/>
              <a:pPr>
                <a:defRPr/>
              </a:pPr>
              <a:t>‹N°›</a:t>
            </a:fld>
            <a:endParaRPr lang="en-US" altLang="zh-CN"/>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4"/>
          <p:cNvSpPr>
            <a:spLocks noGrp="1" noChangeArrowheads="1"/>
          </p:cNvSpPr>
          <p:nvPr>
            <p:ph type="dt" sz="half" idx="11"/>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2"/>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3"/>
          </p:nvPr>
        </p:nvSpPr>
        <p:spPr>
          <a:ln/>
        </p:spPr>
        <p:txBody>
          <a:bodyPr/>
          <a:lstStyle>
            <a:lvl1pPr>
              <a:defRPr/>
            </a:lvl1pPr>
          </a:lstStyle>
          <a:p>
            <a:pPr>
              <a:defRPr/>
            </a:pPr>
            <a:fld id="{0C618646-D003-4CB8-A0BB-1FC016333211}" type="slidenum">
              <a:rPr lang="zh-CN" altLang="en-US"/>
              <a:pPr>
                <a:defRPr/>
              </a:pPr>
              <a:t>‹N°›</a:t>
            </a:fld>
            <a:endParaRPr lang="en-US" altLang="zh-CN"/>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4"/>
          <p:cNvSpPr>
            <a:spLocks noGrp="1" noChangeArrowheads="1"/>
          </p:cNvSpPr>
          <p:nvPr>
            <p:ph type="dt" sz="half" idx="11"/>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2"/>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3"/>
          </p:nvPr>
        </p:nvSpPr>
        <p:spPr>
          <a:ln/>
        </p:spPr>
        <p:txBody>
          <a:bodyPr/>
          <a:lstStyle>
            <a:lvl1pPr>
              <a:defRPr/>
            </a:lvl1pPr>
          </a:lstStyle>
          <a:p>
            <a:pPr>
              <a:defRPr/>
            </a:pPr>
            <a:fld id="{F8523AB0-F6EC-4065-9C2B-D36244B03BA5}" type="slidenum">
              <a:rPr lang="zh-CN" altLang="en-US"/>
              <a:pPr>
                <a:defRPr/>
              </a:pPr>
              <a:t>‹N°›</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4"/>
          <p:cNvSpPr>
            <a:spLocks noGrp="1" noChangeArrowheads="1"/>
          </p:cNvSpPr>
          <p:nvPr>
            <p:ph type="dt" sz="half" idx="11"/>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2"/>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3"/>
          </p:nvPr>
        </p:nvSpPr>
        <p:spPr>
          <a:ln/>
        </p:spPr>
        <p:txBody>
          <a:bodyPr/>
          <a:lstStyle>
            <a:lvl1pPr>
              <a:defRPr/>
            </a:lvl1pPr>
          </a:lstStyle>
          <a:p>
            <a:pPr>
              <a:defRPr/>
            </a:pPr>
            <a:fld id="{15F683D2-960D-4C9E-93C3-3C0AB7FC5EF1}" type="slidenum">
              <a:rPr lang="zh-CN" altLang="en-US"/>
              <a:pPr>
                <a:defRPr/>
              </a:pPr>
              <a:t>‹N°›</a:t>
            </a:fld>
            <a:endParaRPr lang="en-US" altLang="zh-CN"/>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
          <p:cNvSpPr>
            <a:spLocks noGrp="1" noChangeArrowheads="1"/>
          </p:cNvSpPr>
          <p:nvPr>
            <p:ph type="dt" sz="half" idx="11"/>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2"/>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3"/>
          </p:nvPr>
        </p:nvSpPr>
        <p:spPr>
          <a:ln/>
        </p:spPr>
        <p:txBody>
          <a:bodyPr/>
          <a:lstStyle>
            <a:lvl1pPr>
              <a:defRPr/>
            </a:lvl1pPr>
          </a:lstStyle>
          <a:p>
            <a:pPr>
              <a:defRPr/>
            </a:pPr>
            <a:fld id="{D2A585F5-CB39-49D4-A177-2FBDC6430959}" type="slidenum">
              <a:rPr lang="zh-CN" altLang="en-US"/>
              <a:pPr>
                <a:defRPr/>
              </a:pPr>
              <a:t>‹N°›</a:t>
            </a:fld>
            <a:endParaRPr lang="en-US" altLang="zh-CN"/>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60960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600"/>
            <a:ext cx="6019800" cy="60960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
          <p:cNvSpPr>
            <a:spLocks noGrp="1" noChangeArrowheads="1"/>
          </p:cNvSpPr>
          <p:nvPr>
            <p:ph type="dt" sz="half" idx="11"/>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2"/>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3"/>
          </p:nvPr>
        </p:nvSpPr>
        <p:spPr>
          <a:ln/>
        </p:spPr>
        <p:txBody>
          <a:bodyPr/>
          <a:lstStyle>
            <a:lvl1pPr>
              <a:defRPr/>
            </a:lvl1pPr>
          </a:lstStyle>
          <a:p>
            <a:pPr>
              <a:defRPr/>
            </a:pPr>
            <a:fld id="{7B40E02F-B5D4-4E3F-9BA5-CB1FC42B9115}" type="slidenum">
              <a:rPr lang="zh-CN" altLang="en-US"/>
              <a:pPr>
                <a:defRPr/>
              </a:pPr>
              <a:t>‹N°›</a:t>
            </a:fld>
            <a:endParaRPr lang="en-US" altLang="zh-CN"/>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868363"/>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295400"/>
            <a:ext cx="8229600" cy="5029200"/>
          </a:xfrm>
        </p:spPr>
        <p:txBody>
          <a:bodyPr/>
          <a:lstStyle/>
          <a:p>
            <a:pPr lvl="0"/>
            <a:r>
              <a:rPr lang="zh-CN" altLang="en-US" noProof="0" smtClean="0"/>
              <a:t>单击图标添加表格</a:t>
            </a:r>
            <a:endParaRPr lang="zh-CN" alt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
          <p:cNvSpPr>
            <a:spLocks noGrp="1" noChangeArrowheads="1"/>
          </p:cNvSpPr>
          <p:nvPr>
            <p:ph type="dt" sz="half" idx="11"/>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2"/>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3"/>
          </p:nvPr>
        </p:nvSpPr>
        <p:spPr>
          <a:ln/>
        </p:spPr>
        <p:txBody>
          <a:bodyPr/>
          <a:lstStyle>
            <a:lvl1pPr>
              <a:defRPr/>
            </a:lvl1pPr>
          </a:lstStyle>
          <a:p>
            <a:pPr>
              <a:defRPr/>
            </a:pPr>
            <a:fld id="{A434076E-582F-411E-95D5-B3EE9824B1C0}" type="slidenum">
              <a:rPr lang="zh-CN" altLang="en-US"/>
              <a:pPr>
                <a:defRPr/>
              </a:pPr>
              <a:t>‹N°›</a:t>
            </a:fld>
            <a:endParaRPr lang="en-US" altLang="zh-CN"/>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9" descr="1"/>
          <p:cNvPicPr>
            <a:picLocks noChangeAspect="1" noChangeArrowheads="1"/>
          </p:cNvPicPr>
          <p:nvPr/>
        </p:nvPicPr>
        <p:blipFill>
          <a:blip r:embed="rId14" cstate="print"/>
          <a:srcRect b="38461"/>
          <a:stretch>
            <a:fillRect/>
          </a:stretch>
        </p:blipFill>
        <p:spPr bwMode="auto">
          <a:xfrm>
            <a:off x="0" y="6324600"/>
            <a:ext cx="9144000" cy="542925"/>
          </a:xfrm>
          <a:prstGeom prst="rect">
            <a:avLst/>
          </a:prstGeom>
          <a:noFill/>
          <a:ln w="9525">
            <a:noFill/>
            <a:miter lim="800000"/>
            <a:headEnd/>
            <a:tailEnd/>
          </a:ln>
        </p:spPr>
      </p:pic>
      <p:sp>
        <p:nvSpPr>
          <p:cNvPr id="1041" name="Rectangle 17"/>
          <p:cNvSpPr>
            <a:spLocks noChangeArrowheads="1"/>
          </p:cNvSpPr>
          <p:nvPr/>
        </p:nvSpPr>
        <p:spPr bwMode="gray">
          <a:xfrm>
            <a:off x="0" y="0"/>
            <a:ext cx="9144000" cy="1219200"/>
          </a:xfrm>
          <a:prstGeom prst="rect">
            <a:avLst/>
          </a:prstGeom>
          <a:gradFill rotWithShape="1">
            <a:gsLst>
              <a:gs pos="0">
                <a:schemeClr val="accent1"/>
              </a:gs>
              <a:gs pos="100000">
                <a:schemeClr val="accent1">
                  <a:gamma/>
                  <a:tint val="0"/>
                  <a:invGamma/>
                </a:schemeClr>
              </a:gs>
            </a:gsLst>
            <a:lin ang="5400000" scaled="1"/>
          </a:gradFill>
          <a:ln>
            <a:noFill/>
          </a:ln>
          <a:effectLst/>
          <a:extLst/>
        </p:spPr>
        <p:txBody>
          <a:bodyPr wrap="none" anchor="ctr"/>
          <a:lstStyle/>
          <a:p>
            <a:pPr>
              <a:defRPr/>
            </a:pPr>
            <a:endParaRPr lang="zh-CN" altLang="en-US">
              <a:ea typeface="+mn-ea"/>
            </a:endParaRPr>
          </a:p>
        </p:txBody>
      </p:sp>
      <p:sp>
        <p:nvSpPr>
          <p:cNvPr id="1028" name="Rectangle 3"/>
          <p:cNvSpPr>
            <a:spLocks noGrp="1" noChangeArrowheads="1"/>
          </p:cNvSpPr>
          <p:nvPr>
            <p:ph type="body" idx="1"/>
          </p:nvPr>
        </p:nvSpPr>
        <p:spPr bwMode="auto">
          <a:xfrm>
            <a:off x="457200" y="1295400"/>
            <a:ext cx="82296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2" name="Rectangle 4"/>
          <p:cNvSpPr>
            <a:spLocks noGrp="1" noChangeArrowheads="1"/>
          </p:cNvSpPr>
          <p:nvPr>
            <p:ph type="dt" sz="half" idx="2"/>
          </p:nvPr>
        </p:nvSpPr>
        <p:spPr bwMode="auto">
          <a:xfrm>
            <a:off x="457200" y="6537325"/>
            <a:ext cx="2133600" cy="244475"/>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solidFill>
                  <a:schemeClr val="bg1"/>
                </a:solidFill>
                <a:ea typeface="宋体" charset="-122"/>
              </a:defRPr>
            </a:lvl1pPr>
          </a:lstStyle>
          <a:p>
            <a:pPr>
              <a:defRPr/>
            </a:pPr>
            <a:endParaRPr lang="en-US" altLang="zh-CN"/>
          </a:p>
        </p:txBody>
      </p:sp>
      <p:sp>
        <p:nvSpPr>
          <p:cNvPr id="3" name="Rectangle 4"/>
          <p:cNvSpPr>
            <a:spLocks noGrp="1" noChangeArrowheads="1"/>
          </p:cNvSpPr>
          <p:nvPr>
            <p:ph type="dt" sz="half" idx="2"/>
          </p:nvPr>
        </p:nvSpPr>
        <p:spPr bwMode="auto">
          <a:xfrm>
            <a:off x="457200" y="6537325"/>
            <a:ext cx="2133600" cy="2444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solidFill>
                  <a:schemeClr val="bg1"/>
                </a:solidFill>
                <a:ea typeface="宋体"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537325"/>
            <a:ext cx="2895600" cy="244475"/>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200">
                <a:solidFill>
                  <a:schemeClr val="bg1"/>
                </a:solidFill>
                <a:ea typeface="宋体"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537325"/>
            <a:ext cx="2133600" cy="244475"/>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solidFill>
                  <a:schemeClr val="bg1"/>
                </a:solidFill>
                <a:ea typeface="宋体" charset="-122"/>
              </a:defRPr>
            </a:lvl1pPr>
          </a:lstStyle>
          <a:p>
            <a:pPr>
              <a:defRPr/>
            </a:pPr>
            <a:fld id="{2F0D0E51-A41B-4858-8B0B-A97498F37D15}" type="slidenum">
              <a:rPr lang="zh-CN" altLang="en-US"/>
              <a:pPr>
                <a:defRPr/>
              </a:pPr>
              <a:t>‹N°›</a:t>
            </a:fld>
            <a:endParaRPr lang="en-US" altLang="zh-CN"/>
          </a:p>
        </p:txBody>
      </p:sp>
      <p:pic>
        <p:nvPicPr>
          <p:cNvPr id="1032" name="Picture 9" descr="artplus_nature_naturalcity42_a"/>
          <p:cNvPicPr>
            <a:picLocks noChangeAspect="1" noChangeArrowheads="1"/>
          </p:cNvPicPr>
          <p:nvPr/>
        </p:nvPicPr>
        <p:blipFill>
          <a:blip r:embed="rId15" cstate="print"/>
          <a:srcRect/>
          <a:stretch>
            <a:fillRect/>
          </a:stretch>
        </p:blipFill>
        <p:spPr bwMode="auto">
          <a:xfrm>
            <a:off x="7891463" y="5935663"/>
            <a:ext cx="1235075" cy="833437"/>
          </a:xfrm>
          <a:prstGeom prst="rect">
            <a:avLst/>
          </a:prstGeom>
          <a:noFill/>
          <a:ln w="9525">
            <a:noFill/>
            <a:miter lim="800000"/>
            <a:headEnd/>
            <a:tailEnd/>
          </a:ln>
        </p:spPr>
      </p:pic>
      <p:pic>
        <p:nvPicPr>
          <p:cNvPr id="1033" name="Picture 10" descr="artplus_nature_naturalcity42_b"/>
          <p:cNvPicPr>
            <a:picLocks noChangeAspect="1" noChangeArrowheads="1"/>
          </p:cNvPicPr>
          <p:nvPr/>
        </p:nvPicPr>
        <p:blipFill>
          <a:blip r:embed="rId16" cstate="print"/>
          <a:srcRect/>
          <a:stretch>
            <a:fillRect/>
          </a:stretch>
        </p:blipFill>
        <p:spPr bwMode="auto">
          <a:xfrm>
            <a:off x="7981950" y="5916613"/>
            <a:ext cx="828675" cy="158750"/>
          </a:xfrm>
          <a:prstGeom prst="rect">
            <a:avLst/>
          </a:prstGeom>
          <a:noFill/>
          <a:ln w="9525">
            <a:noFill/>
            <a:miter lim="800000"/>
            <a:headEnd/>
            <a:tailEnd/>
          </a:ln>
        </p:spPr>
      </p:pic>
      <p:pic>
        <p:nvPicPr>
          <p:cNvPr id="1036" name="Picture 13" descr="artplus_nature_naturalcity42_i"/>
          <p:cNvPicPr>
            <a:picLocks noChangeAspect="1" noChangeArrowheads="1"/>
          </p:cNvPicPr>
          <p:nvPr/>
        </p:nvPicPr>
        <p:blipFill>
          <a:blip r:embed="rId17" cstate="print"/>
          <a:srcRect/>
          <a:stretch>
            <a:fillRect/>
          </a:stretch>
        </p:blipFill>
        <p:spPr bwMode="auto">
          <a:xfrm>
            <a:off x="8469313" y="5969000"/>
            <a:ext cx="461962" cy="244475"/>
          </a:xfrm>
          <a:prstGeom prst="rect">
            <a:avLst/>
          </a:prstGeom>
          <a:noFill/>
          <a:ln w="9525">
            <a:noFill/>
            <a:miter lim="800000"/>
            <a:headEnd/>
            <a:tailEnd/>
          </a:ln>
        </p:spPr>
      </p:pic>
      <p:pic>
        <p:nvPicPr>
          <p:cNvPr id="1039" name="Picture 15" descr="artplus_nature_naturalcity42_f"/>
          <p:cNvPicPr>
            <a:picLocks noChangeAspect="1" noChangeArrowheads="1"/>
          </p:cNvPicPr>
          <p:nvPr/>
        </p:nvPicPr>
        <p:blipFill>
          <a:blip r:embed="rId18" cstate="print"/>
          <a:srcRect/>
          <a:stretch>
            <a:fillRect/>
          </a:stretch>
        </p:blipFill>
        <p:spPr bwMode="auto">
          <a:xfrm>
            <a:off x="7926388" y="6334125"/>
            <a:ext cx="1370012" cy="523875"/>
          </a:xfrm>
          <a:prstGeom prst="rect">
            <a:avLst/>
          </a:prstGeom>
          <a:noFill/>
          <a:ln w="9525">
            <a:noFill/>
            <a:miter lim="800000"/>
            <a:headEnd/>
            <a:tailEnd/>
          </a:ln>
        </p:spPr>
      </p:pic>
      <p:sp>
        <p:nvSpPr>
          <p:cNvPr id="4" name="Rectangle 2"/>
          <p:cNvSpPr>
            <a:spLocks noGrp="1" noChangeArrowheads="1"/>
          </p:cNvSpPr>
          <p:nvPr>
            <p:ph type="title"/>
          </p:nvPr>
        </p:nvSpPr>
        <p:spPr bwMode="auto">
          <a:xfrm>
            <a:off x="457200" y="228600"/>
            <a:ext cx="8229600" cy="8683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altLang="zh-CN" smtClean="0"/>
          </a:p>
        </p:txBody>
      </p:sp>
      <p:pic>
        <p:nvPicPr>
          <p:cNvPr id="17" name="Picture 2" descr="\\194.199.252.251\profils\lyfr11\Bureau\logo_dauphine_transparent.PNG"/>
          <p:cNvPicPr>
            <a:picLocks noChangeAspect="1" noChangeArrowheads="1"/>
          </p:cNvPicPr>
          <p:nvPr userDrawn="1"/>
        </p:nvPicPr>
        <p:blipFill>
          <a:blip r:embed="rId19" cstate="print"/>
          <a:srcRect/>
          <a:stretch>
            <a:fillRect/>
          </a:stretch>
        </p:blipFill>
        <p:spPr bwMode="auto">
          <a:xfrm>
            <a:off x="8028384" y="5661248"/>
            <a:ext cx="902924" cy="355591"/>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50" r:id="rId1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withEffect">
                                  <p:stCondLst>
                                    <p:cond delay="0"/>
                                  </p:stCondLst>
                                  <p:childTnLst>
                                    <p:set>
                                      <p:cBhvr>
                                        <p:cTn id="6" dur="1" fill="hold">
                                          <p:stCondLst>
                                            <p:cond delay="0"/>
                                          </p:stCondLst>
                                        </p:cTn>
                                        <p:tgtEl>
                                          <p:spTgt spid="1039"/>
                                        </p:tgtEl>
                                        <p:attrNameLst>
                                          <p:attrName>style.visibility</p:attrName>
                                        </p:attrNameLst>
                                      </p:cBhvr>
                                      <p:to>
                                        <p:strVal val="visible"/>
                                      </p:to>
                                    </p:set>
                                    <p:animEffect transition="in" filter="wipe(down)">
                                      <p:cBhvr>
                                        <p:cTn id="7" dur="1000"/>
                                        <p:tgtEl>
                                          <p:spTgt spid="1039"/>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txStyles>
    <p:titleStyle>
      <a:lvl1pPr algn="ctr" rtl="0" fontAlgn="base">
        <a:spcBef>
          <a:spcPct val="0"/>
        </a:spcBef>
        <a:spcAft>
          <a:spcPct val="0"/>
        </a:spcAft>
        <a:defRPr sz="4200" b="1" i="1">
          <a:solidFill>
            <a:schemeClr val="tx1"/>
          </a:solidFill>
          <a:latin typeface="+mj-lt"/>
          <a:ea typeface="+mj-ea"/>
          <a:cs typeface="+mj-cs"/>
        </a:defRPr>
      </a:lvl1pPr>
      <a:lvl2pPr algn="ctr" rtl="0" fontAlgn="base">
        <a:spcBef>
          <a:spcPct val="0"/>
        </a:spcBef>
        <a:spcAft>
          <a:spcPct val="0"/>
        </a:spcAft>
        <a:defRPr sz="4200" b="1" i="1">
          <a:solidFill>
            <a:schemeClr val="tx1"/>
          </a:solidFill>
          <a:latin typeface="Arial" charset="0"/>
        </a:defRPr>
      </a:lvl2pPr>
      <a:lvl3pPr algn="ctr" rtl="0" fontAlgn="base">
        <a:spcBef>
          <a:spcPct val="0"/>
        </a:spcBef>
        <a:spcAft>
          <a:spcPct val="0"/>
        </a:spcAft>
        <a:defRPr sz="4200" b="1" i="1">
          <a:solidFill>
            <a:schemeClr val="tx1"/>
          </a:solidFill>
          <a:latin typeface="Arial" charset="0"/>
        </a:defRPr>
      </a:lvl3pPr>
      <a:lvl4pPr algn="ctr" rtl="0" fontAlgn="base">
        <a:spcBef>
          <a:spcPct val="0"/>
        </a:spcBef>
        <a:spcAft>
          <a:spcPct val="0"/>
        </a:spcAft>
        <a:defRPr sz="4200" b="1" i="1">
          <a:solidFill>
            <a:schemeClr val="tx1"/>
          </a:solidFill>
          <a:latin typeface="Arial" charset="0"/>
        </a:defRPr>
      </a:lvl4pPr>
      <a:lvl5pPr algn="ctr" rtl="0" fontAlgn="base">
        <a:spcBef>
          <a:spcPct val="0"/>
        </a:spcBef>
        <a:spcAft>
          <a:spcPct val="0"/>
        </a:spcAft>
        <a:defRPr sz="4200" b="1" i="1">
          <a:solidFill>
            <a:schemeClr val="tx1"/>
          </a:solidFill>
          <a:latin typeface="Arial" charset="0"/>
        </a:defRPr>
      </a:lvl5pPr>
      <a:lvl6pPr marL="457200" algn="ctr" rtl="0" eaLnBrk="1" fontAlgn="base" hangingPunct="1">
        <a:spcBef>
          <a:spcPct val="0"/>
        </a:spcBef>
        <a:spcAft>
          <a:spcPct val="0"/>
        </a:spcAft>
        <a:defRPr sz="4200" b="1" i="1">
          <a:solidFill>
            <a:schemeClr val="tx1"/>
          </a:solidFill>
          <a:latin typeface="Arial" charset="0"/>
        </a:defRPr>
      </a:lvl6pPr>
      <a:lvl7pPr marL="914400" algn="ctr" rtl="0" eaLnBrk="1" fontAlgn="base" hangingPunct="1">
        <a:spcBef>
          <a:spcPct val="0"/>
        </a:spcBef>
        <a:spcAft>
          <a:spcPct val="0"/>
        </a:spcAft>
        <a:defRPr sz="4200" b="1" i="1">
          <a:solidFill>
            <a:schemeClr val="tx1"/>
          </a:solidFill>
          <a:latin typeface="Arial" charset="0"/>
        </a:defRPr>
      </a:lvl7pPr>
      <a:lvl8pPr marL="1371600" algn="ctr" rtl="0" eaLnBrk="1" fontAlgn="base" hangingPunct="1">
        <a:spcBef>
          <a:spcPct val="0"/>
        </a:spcBef>
        <a:spcAft>
          <a:spcPct val="0"/>
        </a:spcAft>
        <a:defRPr sz="4200" b="1" i="1">
          <a:solidFill>
            <a:schemeClr val="tx1"/>
          </a:solidFill>
          <a:latin typeface="Arial" charset="0"/>
        </a:defRPr>
      </a:lvl8pPr>
      <a:lvl9pPr marL="1828800" algn="ctr" rtl="0" eaLnBrk="1" fontAlgn="base" hangingPunct="1">
        <a:spcBef>
          <a:spcPct val="0"/>
        </a:spcBef>
        <a:spcAft>
          <a:spcPct val="0"/>
        </a:spcAft>
        <a:defRPr sz="4200" b="1" i="1">
          <a:solidFill>
            <a:schemeClr val="tx1"/>
          </a:solidFill>
          <a:latin typeface="Arial" charset="0"/>
        </a:defRPr>
      </a:lvl9pPr>
    </p:titleStyle>
    <p:bodyStyle>
      <a:lvl1pPr marL="342900" indent="-342900" algn="l" rtl="0" fontAlgn="base">
        <a:spcBef>
          <a:spcPct val="20000"/>
        </a:spcBef>
        <a:spcAft>
          <a:spcPct val="0"/>
        </a:spcAft>
        <a:buClr>
          <a:schemeClr val="folHlink"/>
        </a:buClr>
        <a:buFont typeface="Wingdings" pitchFamily="2" charset="2"/>
        <a:buChar char="v"/>
        <a:defRPr sz="3200">
          <a:solidFill>
            <a:schemeClr val="tx1"/>
          </a:solidFill>
          <a:latin typeface="+mn-lt"/>
          <a:ea typeface="+mn-ea"/>
          <a:cs typeface="+mn-cs"/>
        </a:defRPr>
      </a:lvl1pPr>
      <a:lvl2pPr marL="742950" indent="-285750" algn="l" rtl="0" fontAlgn="base">
        <a:spcBef>
          <a:spcPct val="20000"/>
        </a:spcBef>
        <a:spcAft>
          <a:spcPct val="0"/>
        </a:spcAft>
        <a:buClr>
          <a:schemeClr val="tx2"/>
        </a:buClr>
        <a:buFont typeface="Wingdings" pitchFamily="2" charset="2"/>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20"/>
          <p:cNvSpPr>
            <a:spLocks noChangeArrowheads="1"/>
          </p:cNvSpPr>
          <p:nvPr/>
        </p:nvSpPr>
        <p:spPr bwMode="gray">
          <a:xfrm>
            <a:off x="107504" y="4559204"/>
            <a:ext cx="3384376" cy="381964"/>
          </a:xfrm>
          <a:prstGeom prst="roundRect">
            <a:avLst>
              <a:gd name="adj" fmla="val 50000"/>
            </a:avLst>
          </a:prstGeom>
          <a:gradFill rotWithShape="1">
            <a:gsLst>
              <a:gs pos="0">
                <a:srgbClr val="F8F8F8"/>
              </a:gs>
              <a:gs pos="100000">
                <a:srgbClr val="F8F8F8">
                  <a:gamma/>
                  <a:shade val="76471"/>
                  <a:invGamma/>
                </a:srgbClr>
              </a:gs>
            </a:gsLst>
            <a:lin ang="5400000" scaled="1"/>
          </a:gradFill>
          <a:ln w="19050">
            <a:solidFill>
              <a:srgbClr val="C0C0C0"/>
            </a:solidFill>
            <a:round/>
            <a:headEnd/>
            <a:tailEnd/>
          </a:ln>
          <a:effectLst>
            <a:outerShdw dist="53882" dir="2700000" algn="ctr" rotWithShape="0">
              <a:srgbClr val="292929">
                <a:alpha val="50000"/>
              </a:srgbClr>
            </a:outerShdw>
          </a:effectLst>
        </p:spPr>
        <p:txBody>
          <a:bodyPr wrap="none" anchor="ctr"/>
          <a:lstStyle/>
          <a:p>
            <a:pPr>
              <a:defRPr/>
            </a:pPr>
            <a:endParaRPr lang="fr-FR" altLang="zh-CN">
              <a:ea typeface="+mn-ea"/>
            </a:endParaRPr>
          </a:p>
        </p:txBody>
      </p:sp>
      <p:sp>
        <p:nvSpPr>
          <p:cNvPr id="14337" name="Rectangle 5"/>
          <p:cNvSpPr>
            <a:spLocks noGrp="1" noChangeArrowheads="1"/>
          </p:cNvSpPr>
          <p:nvPr>
            <p:ph type="ftr" sz="quarter" idx="11"/>
          </p:nvPr>
        </p:nvSpPr>
        <p:spPr>
          <a:noFill/>
          <a:ln>
            <a:miter lim="800000"/>
            <a:headEnd/>
            <a:tailEnd/>
          </a:ln>
        </p:spPr>
        <p:txBody>
          <a:bodyPr/>
          <a:lstStyle/>
          <a:p>
            <a:endParaRPr lang="fr-FR" altLang="zh-CN" smtClean="0"/>
          </a:p>
        </p:txBody>
      </p:sp>
      <p:sp>
        <p:nvSpPr>
          <p:cNvPr id="14339" name="Rectangle 3"/>
          <p:cNvSpPr>
            <a:spLocks noGrp="1" noChangeArrowheads="1"/>
          </p:cNvSpPr>
          <p:nvPr>
            <p:ph type="subTitle" idx="1"/>
          </p:nvPr>
        </p:nvSpPr>
        <p:spPr>
          <a:xfrm>
            <a:off x="304641" y="4581128"/>
            <a:ext cx="6400800" cy="950168"/>
          </a:xfrm>
        </p:spPr>
        <p:txBody>
          <a:bodyPr/>
          <a:lstStyle/>
          <a:p>
            <a:r>
              <a:rPr lang="fr-FR" altLang="zh-CN" dirty="0" smtClean="0">
                <a:solidFill>
                  <a:schemeClr val="tx1"/>
                </a:solidFill>
                <a:ea typeface="宋体" charset="-122"/>
              </a:rPr>
              <a:t>Master2 MIAGE 2012-2013 </a:t>
            </a:r>
          </a:p>
          <a:p>
            <a:r>
              <a:rPr lang="fr-FR" altLang="zh-CN" dirty="0" smtClean="0">
                <a:ea typeface="宋体" charset="-122"/>
              </a:rPr>
              <a:t>Etudiants: </a:t>
            </a:r>
          </a:p>
          <a:p>
            <a:r>
              <a:rPr lang="fr-FR" altLang="zh-CN" dirty="0" smtClean="0">
                <a:ea typeface="宋体" charset="-122"/>
              </a:rPr>
              <a:t>CAO    Zhengyi    zenithyi@gmail.com</a:t>
            </a:r>
          </a:p>
          <a:p>
            <a:r>
              <a:rPr lang="fr-FR" altLang="zh-CN" dirty="0" smtClean="0">
                <a:ea typeface="宋体" charset="-122"/>
              </a:rPr>
              <a:t>GUO    </a:t>
            </a:r>
            <a:r>
              <a:rPr lang="fr-FR" altLang="zh-CN" dirty="0" err="1" smtClean="0">
                <a:ea typeface="宋体" charset="-122"/>
              </a:rPr>
              <a:t>Liyu</a:t>
            </a:r>
            <a:r>
              <a:rPr lang="fr-FR" altLang="zh-CN" dirty="0">
                <a:ea typeface="宋体" charset="-122"/>
              </a:rPr>
              <a:t>	 xifengsui@gmail.com</a:t>
            </a:r>
            <a:endParaRPr lang="fr-FR" altLang="zh-CN" dirty="0" smtClean="0">
              <a:ea typeface="宋体" charset="-122"/>
            </a:endParaRPr>
          </a:p>
          <a:p>
            <a:r>
              <a:rPr lang="fr-FR" altLang="zh-CN" dirty="0" smtClean="0">
                <a:ea typeface="宋体" charset="-122"/>
              </a:rPr>
              <a:t>CHI      Dung-Le   cdung.le92@gmail.com</a:t>
            </a:r>
            <a:r>
              <a:rPr lang="fr-FR" altLang="zh-CN" dirty="0">
                <a:ea typeface="宋体" charset="-122"/>
              </a:rPr>
              <a:t>	 </a:t>
            </a:r>
            <a:endParaRPr lang="fr-FR" altLang="zh-CN" dirty="0" smtClean="0">
              <a:ea typeface="宋体" charset="-122"/>
            </a:endParaRPr>
          </a:p>
          <a:p>
            <a:r>
              <a:rPr lang="fr-FR" altLang="zh-CN" dirty="0" smtClean="0">
                <a:ea typeface="宋体" charset="-122"/>
              </a:rPr>
              <a:t>WANG Yue  	 yue.wang1120@gmail.com</a:t>
            </a:r>
          </a:p>
        </p:txBody>
      </p:sp>
      <p:sp>
        <p:nvSpPr>
          <p:cNvPr id="5" name="Rectangle 2"/>
          <p:cNvSpPr txBox="1">
            <a:spLocks noChangeArrowheads="1"/>
          </p:cNvSpPr>
          <p:nvPr/>
        </p:nvSpPr>
        <p:spPr bwMode="auto">
          <a:xfrm>
            <a:off x="284389" y="9636"/>
            <a:ext cx="8640960" cy="19442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300" b="1" i="1">
                <a:solidFill>
                  <a:schemeClr val="bg1"/>
                </a:solidFill>
                <a:latin typeface="+mj-lt"/>
                <a:ea typeface="+mj-ea"/>
                <a:cs typeface="+mj-cs"/>
              </a:defRPr>
            </a:lvl1pPr>
            <a:lvl2pPr algn="ctr" rtl="0" fontAlgn="base">
              <a:spcBef>
                <a:spcPct val="0"/>
              </a:spcBef>
              <a:spcAft>
                <a:spcPct val="0"/>
              </a:spcAft>
              <a:defRPr sz="4200" b="1" i="1">
                <a:solidFill>
                  <a:schemeClr val="tx1"/>
                </a:solidFill>
                <a:latin typeface="Arial" charset="0"/>
              </a:defRPr>
            </a:lvl2pPr>
            <a:lvl3pPr algn="ctr" rtl="0" fontAlgn="base">
              <a:spcBef>
                <a:spcPct val="0"/>
              </a:spcBef>
              <a:spcAft>
                <a:spcPct val="0"/>
              </a:spcAft>
              <a:defRPr sz="4200" b="1" i="1">
                <a:solidFill>
                  <a:schemeClr val="tx1"/>
                </a:solidFill>
                <a:latin typeface="Arial" charset="0"/>
              </a:defRPr>
            </a:lvl3pPr>
            <a:lvl4pPr algn="ctr" rtl="0" fontAlgn="base">
              <a:spcBef>
                <a:spcPct val="0"/>
              </a:spcBef>
              <a:spcAft>
                <a:spcPct val="0"/>
              </a:spcAft>
              <a:defRPr sz="4200" b="1" i="1">
                <a:solidFill>
                  <a:schemeClr val="tx1"/>
                </a:solidFill>
                <a:latin typeface="Arial" charset="0"/>
              </a:defRPr>
            </a:lvl4pPr>
            <a:lvl5pPr algn="ctr" rtl="0" fontAlgn="base">
              <a:spcBef>
                <a:spcPct val="0"/>
              </a:spcBef>
              <a:spcAft>
                <a:spcPct val="0"/>
              </a:spcAft>
              <a:defRPr sz="4200" b="1" i="1">
                <a:solidFill>
                  <a:schemeClr val="tx1"/>
                </a:solidFill>
                <a:latin typeface="Arial" charset="0"/>
              </a:defRPr>
            </a:lvl5pPr>
            <a:lvl6pPr marL="457200" algn="ctr" rtl="0" eaLnBrk="1" fontAlgn="base" hangingPunct="1">
              <a:spcBef>
                <a:spcPct val="0"/>
              </a:spcBef>
              <a:spcAft>
                <a:spcPct val="0"/>
              </a:spcAft>
              <a:defRPr sz="4200" b="1" i="1">
                <a:solidFill>
                  <a:schemeClr val="tx1"/>
                </a:solidFill>
                <a:latin typeface="Arial" charset="0"/>
              </a:defRPr>
            </a:lvl6pPr>
            <a:lvl7pPr marL="914400" algn="ctr" rtl="0" eaLnBrk="1" fontAlgn="base" hangingPunct="1">
              <a:spcBef>
                <a:spcPct val="0"/>
              </a:spcBef>
              <a:spcAft>
                <a:spcPct val="0"/>
              </a:spcAft>
              <a:defRPr sz="4200" b="1" i="1">
                <a:solidFill>
                  <a:schemeClr val="tx1"/>
                </a:solidFill>
                <a:latin typeface="Arial" charset="0"/>
              </a:defRPr>
            </a:lvl7pPr>
            <a:lvl8pPr marL="1371600" algn="ctr" rtl="0" eaLnBrk="1" fontAlgn="base" hangingPunct="1">
              <a:spcBef>
                <a:spcPct val="0"/>
              </a:spcBef>
              <a:spcAft>
                <a:spcPct val="0"/>
              </a:spcAft>
              <a:defRPr sz="4200" b="1" i="1">
                <a:solidFill>
                  <a:schemeClr val="tx1"/>
                </a:solidFill>
                <a:latin typeface="Arial" charset="0"/>
              </a:defRPr>
            </a:lvl8pPr>
            <a:lvl9pPr marL="1828800" algn="ctr" rtl="0" eaLnBrk="1" fontAlgn="base" hangingPunct="1">
              <a:spcBef>
                <a:spcPct val="0"/>
              </a:spcBef>
              <a:spcAft>
                <a:spcPct val="0"/>
              </a:spcAft>
              <a:defRPr sz="4200" b="1" i="1">
                <a:solidFill>
                  <a:schemeClr val="tx1"/>
                </a:solidFill>
                <a:latin typeface="Arial" charset="0"/>
              </a:defRPr>
            </a:lvl9pPr>
          </a:lstStyle>
          <a:p>
            <a:endParaRPr lang="fr-FR" altLang="zh-CN" sz="3600" dirty="0" smtClean="0">
              <a:solidFill>
                <a:schemeClr val="tx1">
                  <a:lumMod val="75000"/>
                  <a:lumOff val="25000"/>
                </a:schemeClr>
              </a:solidFill>
              <a:ea typeface="宋体" charset="-122"/>
            </a:endParaRPr>
          </a:p>
          <a:p>
            <a:r>
              <a:rPr lang="fr-FR" altLang="zh-CN" sz="3600" dirty="0" smtClean="0">
                <a:solidFill>
                  <a:schemeClr val="tx1">
                    <a:lumMod val="75000"/>
                    <a:lumOff val="25000"/>
                  </a:schemeClr>
                </a:solidFill>
                <a:ea typeface="宋体" charset="-122"/>
              </a:rPr>
              <a:t>Management de projets d’évolution de Système d’Information</a:t>
            </a:r>
            <a:endParaRPr lang="fr-FR" altLang="zh-CN" sz="3600" dirty="0">
              <a:solidFill>
                <a:schemeClr val="tx1">
                  <a:lumMod val="75000"/>
                  <a:lumOff val="25000"/>
                </a:schemeClr>
              </a:solidFill>
              <a:ea typeface="宋体" charset="-122"/>
            </a:endParaRPr>
          </a:p>
        </p:txBody>
      </p:sp>
      <p:pic>
        <p:nvPicPr>
          <p:cNvPr id="1026" name="Picture 2" descr="\\194.199.252.251\profils\lyfr11\Bureau\259PX-~1.PNG"/>
          <p:cNvPicPr>
            <a:picLocks noChangeAspect="1" noChangeArrowheads="1"/>
          </p:cNvPicPr>
          <p:nvPr/>
        </p:nvPicPr>
        <p:blipFill>
          <a:blip r:embed="rId3" cstate="print"/>
          <a:srcRect/>
          <a:stretch>
            <a:fillRect/>
          </a:stretch>
        </p:blipFill>
        <p:spPr bwMode="auto">
          <a:xfrm>
            <a:off x="428596" y="3214686"/>
            <a:ext cx="2466975" cy="97155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9"/>
          <p:cNvSpPr>
            <a:spLocks noGrp="1" noChangeArrowheads="1"/>
          </p:cNvSpPr>
          <p:nvPr>
            <p:ph type="title"/>
          </p:nvPr>
        </p:nvSpPr>
        <p:spPr/>
        <p:txBody>
          <a:bodyPr/>
          <a:lstStyle/>
          <a:p>
            <a:r>
              <a:rPr lang="fr-FR" altLang="zh-CN" sz="4300" dirty="0" smtClean="0">
                <a:ea typeface="宋体" charset="-122"/>
              </a:rPr>
              <a:t>Sommaire</a:t>
            </a:r>
            <a:endParaRPr lang="en-US" altLang="zh-CN" sz="4300" dirty="0" smtClean="0">
              <a:ea typeface="宋体" charset="-122"/>
            </a:endParaRPr>
          </a:p>
        </p:txBody>
      </p:sp>
      <p:sp>
        <p:nvSpPr>
          <p:cNvPr id="6" name="Espace réservé du contenu 2"/>
          <p:cNvSpPr>
            <a:spLocks noGrp="1"/>
          </p:cNvSpPr>
          <p:nvPr>
            <p:ph idx="1"/>
          </p:nvPr>
        </p:nvSpPr>
        <p:spPr>
          <a:xfrm>
            <a:off x="457200" y="1295400"/>
            <a:ext cx="8229600" cy="5029200"/>
          </a:xfrm>
        </p:spPr>
        <p:txBody>
          <a:bodyPr/>
          <a:lstStyle/>
          <a:p>
            <a:pPr marL="381000" indent="-381000">
              <a:lnSpc>
                <a:spcPct val="90000"/>
              </a:lnSpc>
              <a:buClr>
                <a:srgbClr val="0000FF"/>
              </a:buClr>
              <a:buFont typeface="Wingdings" panose="05000000000000000000" pitchFamily="2" charset="2"/>
              <a:buAutoNum type="arabicPeriod"/>
            </a:pPr>
            <a:r>
              <a:rPr lang="fr-FR" sz="2400" dirty="0" smtClean="0"/>
              <a:t>Contexte du projet d’évolution SI comptable et financier </a:t>
            </a:r>
            <a:endParaRPr lang="fr-FR" sz="2400" dirty="0"/>
          </a:p>
          <a:p>
            <a:pPr marL="381000" indent="-381000">
              <a:lnSpc>
                <a:spcPct val="90000"/>
              </a:lnSpc>
              <a:buClr>
                <a:srgbClr val="0000FF"/>
              </a:buClr>
              <a:buFont typeface="Wingdings" panose="05000000000000000000" pitchFamily="2" charset="2"/>
              <a:buAutoNum type="arabicPeriod"/>
            </a:pPr>
            <a:r>
              <a:rPr lang="fr-FR" sz="2400" dirty="0" smtClean="0"/>
              <a:t>Objectifs du projet</a:t>
            </a:r>
            <a:endParaRPr lang="fr-FR" sz="2400" dirty="0"/>
          </a:p>
          <a:p>
            <a:pPr marL="381000" indent="-381000">
              <a:lnSpc>
                <a:spcPct val="90000"/>
              </a:lnSpc>
              <a:buClr>
                <a:srgbClr val="0000FF"/>
              </a:buClr>
              <a:buFont typeface="Wingdings" panose="05000000000000000000" pitchFamily="2" charset="2"/>
              <a:buAutoNum type="arabicPeriod"/>
            </a:pPr>
            <a:r>
              <a:rPr lang="fr-FR" sz="2400" dirty="0"/>
              <a:t>Bénéfices attendus </a:t>
            </a:r>
            <a:r>
              <a:rPr lang="fr-FR" sz="2400" dirty="0" smtClean="0"/>
              <a:t>du projet</a:t>
            </a:r>
          </a:p>
          <a:p>
            <a:pPr marL="381000" indent="-381000">
              <a:lnSpc>
                <a:spcPct val="90000"/>
              </a:lnSpc>
              <a:buClr>
                <a:srgbClr val="0000FF"/>
              </a:buClr>
              <a:buFont typeface="Wingdings" panose="05000000000000000000" pitchFamily="2" charset="2"/>
              <a:buAutoNum type="arabicPeriod"/>
            </a:pPr>
            <a:r>
              <a:rPr lang="fr-FR" sz="2400" dirty="0" smtClean="0"/>
              <a:t>Facteurs </a:t>
            </a:r>
            <a:r>
              <a:rPr lang="fr-FR" sz="2400" dirty="0"/>
              <a:t>clé de succès</a:t>
            </a:r>
          </a:p>
          <a:p>
            <a:pPr marL="381000" indent="-381000">
              <a:lnSpc>
                <a:spcPct val="90000"/>
              </a:lnSpc>
              <a:buClr>
                <a:srgbClr val="0000FF"/>
              </a:buClr>
              <a:buFont typeface="Wingdings" panose="05000000000000000000" pitchFamily="2" charset="2"/>
              <a:buAutoNum type="arabicPeriod"/>
            </a:pPr>
            <a:r>
              <a:rPr lang="fr-FR" sz="2400" dirty="0"/>
              <a:t>Périmètre du projet</a:t>
            </a:r>
          </a:p>
          <a:p>
            <a:pPr marL="381000" indent="-381000">
              <a:lnSpc>
                <a:spcPct val="90000"/>
              </a:lnSpc>
              <a:buClr>
                <a:srgbClr val="0000FF"/>
              </a:buClr>
              <a:buFont typeface="Wingdings" panose="05000000000000000000" pitchFamily="2" charset="2"/>
              <a:buAutoNum type="arabicPeriod"/>
            </a:pPr>
            <a:r>
              <a:rPr lang="fr-FR" sz="2400" dirty="0"/>
              <a:t>Choix de progiciel </a:t>
            </a:r>
            <a:endParaRPr lang="fr-FR" sz="2400" dirty="0" smtClean="0"/>
          </a:p>
          <a:p>
            <a:pPr marL="381000" indent="-381000">
              <a:lnSpc>
                <a:spcPct val="90000"/>
              </a:lnSpc>
              <a:buClr>
                <a:srgbClr val="0000FF"/>
              </a:buClr>
              <a:buFont typeface="Wingdings" panose="05000000000000000000" pitchFamily="2" charset="2"/>
              <a:buAutoNum type="arabicPeriod"/>
            </a:pPr>
            <a:r>
              <a:rPr lang="fr-FR" sz="2400" dirty="0" smtClean="0"/>
              <a:t>Equipe </a:t>
            </a:r>
            <a:r>
              <a:rPr lang="fr-FR" sz="2400" dirty="0"/>
              <a:t>projet </a:t>
            </a:r>
            <a:r>
              <a:rPr lang="fr-FR" sz="2400" dirty="0" smtClean="0"/>
              <a:t>et </a:t>
            </a:r>
            <a:r>
              <a:rPr lang="fr-FR" sz="2400" dirty="0"/>
              <a:t>Structures de pilotage </a:t>
            </a:r>
          </a:p>
          <a:p>
            <a:pPr marL="381000" indent="-381000">
              <a:lnSpc>
                <a:spcPct val="90000"/>
              </a:lnSpc>
              <a:buClr>
                <a:srgbClr val="0000FF"/>
              </a:buClr>
              <a:buFont typeface="Wingdings" panose="05000000000000000000" pitchFamily="2" charset="2"/>
              <a:buAutoNum type="arabicPeriod"/>
            </a:pPr>
            <a:r>
              <a:rPr lang="fr-FR" sz="2400" dirty="0"/>
              <a:t>Charges et Budget du projet</a:t>
            </a:r>
          </a:p>
          <a:p>
            <a:pPr marL="381000" indent="-381000">
              <a:lnSpc>
                <a:spcPct val="90000"/>
              </a:lnSpc>
              <a:buClr>
                <a:srgbClr val="0000FF"/>
              </a:buClr>
              <a:buFont typeface="Wingdings" panose="05000000000000000000" pitchFamily="2" charset="2"/>
              <a:buAutoNum type="arabicPeriod"/>
            </a:pPr>
            <a:r>
              <a:rPr lang="fr-FR" sz="2400" dirty="0"/>
              <a:t>Planning du projet </a:t>
            </a:r>
          </a:p>
          <a:p>
            <a:pPr marL="381000" indent="-381000">
              <a:lnSpc>
                <a:spcPct val="90000"/>
              </a:lnSpc>
              <a:buClr>
                <a:srgbClr val="0000FF"/>
              </a:buClr>
              <a:buFont typeface="Wingdings" panose="05000000000000000000" pitchFamily="2" charset="2"/>
              <a:buAutoNum type="arabicPeriod"/>
            </a:pPr>
            <a:r>
              <a:rPr lang="fr-FR" sz="2400" dirty="0"/>
              <a:t> </a:t>
            </a:r>
            <a:r>
              <a:rPr lang="fr-FR" sz="2400" dirty="0" smtClean="0"/>
              <a:t>Comment maîtriser et anticiper les risques associés</a:t>
            </a:r>
            <a:endParaRPr lang="fr-FR" sz="2400" dirty="0"/>
          </a:p>
          <a:p>
            <a:endParaRPr lang="fr-FR" sz="2400" dirty="0"/>
          </a:p>
        </p:txBody>
      </p:sp>
    </p:spTree>
    <p:extLst>
      <p:ext uri="{BB962C8B-B14F-4D97-AF65-F5344CB8AC3E}">
        <p14:creationId xmlns:p14="http://schemas.microsoft.com/office/powerpoint/2010/main" val="318199361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fr-FR" altLang="zh-CN" dirty="0" smtClean="0"/>
              <a:t>1. Contexte du projet</a:t>
            </a:r>
            <a:endParaRPr lang="zh-CN" altLang="en-US" dirty="0"/>
          </a:p>
        </p:txBody>
      </p:sp>
      <p:sp>
        <p:nvSpPr>
          <p:cNvPr id="6" name="Rectangle 2"/>
          <p:cNvSpPr txBox="1">
            <a:spLocks noChangeArrowheads="1"/>
          </p:cNvSpPr>
          <p:nvPr/>
        </p:nvSpPr>
        <p:spPr bwMode="auto">
          <a:xfrm>
            <a:off x="0" y="1302777"/>
            <a:ext cx="8785225" cy="5543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folHlink"/>
              </a:buClr>
              <a:buFont typeface="Wingdings" pitchFamily="2" charset="2"/>
              <a:buChar char="v"/>
              <a:defRPr sz="3200">
                <a:solidFill>
                  <a:schemeClr val="tx1"/>
                </a:solidFill>
                <a:latin typeface="+mn-lt"/>
                <a:ea typeface="+mn-ea"/>
                <a:cs typeface="+mn-cs"/>
              </a:defRPr>
            </a:lvl1pPr>
            <a:lvl2pPr marL="742950" indent="-285750" algn="l" rtl="0" fontAlgn="base">
              <a:spcBef>
                <a:spcPct val="20000"/>
              </a:spcBef>
              <a:spcAft>
                <a:spcPct val="0"/>
              </a:spcAft>
              <a:buClr>
                <a:schemeClr val="tx2"/>
              </a:buClr>
              <a:buFont typeface="Wingdings" pitchFamily="2" charset="2"/>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defTabSz="950913">
              <a:buClrTx/>
              <a:buFont typeface="Wingdings" panose="05000000000000000000" pitchFamily="2" charset="2"/>
              <a:buChar char="Ø"/>
            </a:pPr>
            <a:r>
              <a:rPr lang="fr-FR" sz="1600" kern="0" dirty="0" smtClean="0"/>
              <a:t>Notre société, spécialisée dans le secteur biotechnologie, réalise  un CA de 20 Md€. Nos effectifs globaux sont de 50000.</a:t>
            </a:r>
          </a:p>
          <a:p>
            <a:pPr defTabSz="950913">
              <a:buClrTx/>
              <a:buFont typeface="Wingdings" panose="05000000000000000000" pitchFamily="2" charset="2"/>
              <a:buChar char="Ø"/>
            </a:pPr>
            <a:r>
              <a:rPr lang="fr-FR" sz="1600" kern="0" dirty="0" smtClean="0"/>
              <a:t>Notre société, siégée en France, contrôle 3 filiales.</a:t>
            </a:r>
          </a:p>
          <a:p>
            <a:pPr defTabSz="950913">
              <a:buClrTx/>
              <a:buSzPts val="2000"/>
              <a:buFont typeface="Wingdings" panose="05000000000000000000" pitchFamily="2" charset="2"/>
              <a:buChar char="Ø"/>
            </a:pPr>
            <a:r>
              <a:rPr lang="fr-FR" sz="1600" kern="0" dirty="0" smtClean="0"/>
              <a:t>Notre société a besoin de plus en plus dans le domaine comptable et financier d’effectuer la consolidation à travers ses filiales, l’analyse de gestion et le pilotage financier.</a:t>
            </a:r>
          </a:p>
          <a:p>
            <a:pPr defTabSz="950913">
              <a:buClrTx/>
              <a:buSzPts val="2000"/>
              <a:buFont typeface="Wingdings" panose="05000000000000000000" pitchFamily="2" charset="2"/>
              <a:buChar char="Ø"/>
            </a:pPr>
            <a:r>
              <a:rPr lang="fr-FR" sz="1600" kern="0" dirty="0" smtClean="0"/>
              <a:t>Nos systèmes comptables actuels ont atteint leurs limites et ne permettent plus d’y répondre.</a:t>
            </a:r>
          </a:p>
          <a:p>
            <a:pPr defTabSz="950913">
              <a:buClrTx/>
              <a:buSzPts val="2000"/>
              <a:buFont typeface="Wingdings" panose="05000000000000000000" pitchFamily="2" charset="2"/>
              <a:buChar char="Ø"/>
            </a:pPr>
            <a:r>
              <a:rPr lang="fr-FR" sz="1600" kern="0" dirty="0" smtClean="0"/>
              <a:t>Nos effectifs de la fonction comptable se chiffrent à 700 répartis :</a:t>
            </a:r>
          </a:p>
          <a:p>
            <a:pPr lvl="1" defTabSz="950913">
              <a:buClrTx/>
              <a:buSzPts val="2000"/>
              <a:buFont typeface="Wingdings" panose="05000000000000000000" pitchFamily="2" charset="2"/>
              <a:buChar char="Ø"/>
            </a:pPr>
            <a:r>
              <a:rPr lang="fr-FR" sz="1400" kern="0" dirty="0" smtClean="0"/>
              <a:t>Au siège : 350 personnes</a:t>
            </a:r>
          </a:p>
          <a:p>
            <a:pPr lvl="1" defTabSz="950913">
              <a:buClrTx/>
              <a:buSzPts val="2000"/>
              <a:buFont typeface="Wingdings" panose="05000000000000000000" pitchFamily="2" charset="2"/>
              <a:buChar char="Ø"/>
            </a:pPr>
            <a:r>
              <a:rPr lang="fr-FR" sz="1400" kern="0" dirty="0" smtClean="0"/>
              <a:t>Dans les Filiales : 350 personnes</a:t>
            </a:r>
          </a:p>
          <a:p>
            <a:pPr lvl="1" defTabSz="950913">
              <a:buClrTx/>
              <a:buSzPts val="2000"/>
              <a:buFont typeface="Wingdings" panose="05000000000000000000" pitchFamily="2" charset="2"/>
              <a:buChar char="Ø"/>
            </a:pPr>
            <a:endParaRPr lang="fr-FR" sz="1400" kern="0" dirty="0" smtClean="0"/>
          </a:p>
          <a:p>
            <a:pPr marL="0" indent="0" defTabSz="950913">
              <a:buSzPts val="2000"/>
              <a:buNone/>
            </a:pPr>
            <a:r>
              <a:rPr lang="fr-FR" sz="2000" i="1" kern="0" dirty="0" smtClean="0"/>
              <a:t>« Remplacer nos systèmes comptables actuel par un nouvel outil ERP est devenu un enjeux stratégique pour la société pour être plus performance et apporter un avantage concurrentiel dans une économie mondiale en évolution permanente. »</a:t>
            </a:r>
          </a:p>
          <a:p>
            <a:pPr marL="357188" indent="-357188" defTabSz="950913"/>
            <a:endParaRPr lang="fr-FR" sz="1800" kern="0" dirty="0" smtClean="0"/>
          </a:p>
        </p:txBody>
      </p:sp>
    </p:spTree>
    <p:extLst>
      <p:ext uri="{BB962C8B-B14F-4D97-AF65-F5344CB8AC3E}">
        <p14:creationId xmlns:p14="http://schemas.microsoft.com/office/powerpoint/2010/main" val="14256570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fr-FR" altLang="zh-CN" dirty="0" smtClean="0"/>
              <a:t>2. Objectifs du projet</a:t>
            </a:r>
            <a:endParaRPr lang="zh-CN" altLang="en-US" dirty="0"/>
          </a:p>
        </p:txBody>
      </p:sp>
      <p:sp>
        <p:nvSpPr>
          <p:cNvPr id="4" name="Espace réservé du contenu 2"/>
          <p:cNvSpPr>
            <a:spLocks noGrp="1"/>
          </p:cNvSpPr>
          <p:nvPr>
            <p:ph idx="1"/>
          </p:nvPr>
        </p:nvSpPr>
        <p:spPr>
          <a:xfrm>
            <a:off x="457200" y="1412776"/>
            <a:ext cx="8642350" cy="5181600"/>
          </a:xfrm>
        </p:spPr>
        <p:txBody>
          <a:bodyPr/>
          <a:lstStyle/>
          <a:p>
            <a:pPr>
              <a:buClrTx/>
              <a:buFont typeface="Wingdings" panose="05000000000000000000" pitchFamily="2" charset="2"/>
              <a:buChar char="Ø"/>
            </a:pPr>
            <a:r>
              <a:rPr lang="fr-FR" sz="1800" dirty="0" smtClean="0"/>
              <a:t>Notre projet SI comptable et financier a pour finalité la mise en œuvre des stratégies et politiques de notre société concernant notamment le domaine comptable et financier.</a:t>
            </a:r>
          </a:p>
          <a:p>
            <a:pPr marL="0" indent="0">
              <a:buClrTx/>
              <a:buNone/>
            </a:pPr>
            <a:endParaRPr lang="fr-FR" sz="1800" dirty="0" smtClean="0"/>
          </a:p>
          <a:p>
            <a:pPr>
              <a:buClrTx/>
              <a:buFont typeface="Wingdings" panose="05000000000000000000" pitchFamily="2" charset="2"/>
              <a:buChar char="Ø"/>
            </a:pPr>
            <a:r>
              <a:rPr lang="fr-FR" sz="1800" dirty="0" smtClean="0"/>
              <a:t>Il doit nous permettre de : </a:t>
            </a:r>
          </a:p>
          <a:p>
            <a:pPr>
              <a:buClrTx/>
              <a:buFont typeface="Wingdings" panose="05000000000000000000" pitchFamily="2" charset="2"/>
              <a:buChar char="Ø"/>
            </a:pPr>
            <a:endParaRPr lang="fr-FR" sz="1600" dirty="0" smtClean="0"/>
          </a:p>
          <a:p>
            <a:pPr lvl="1">
              <a:buClrTx/>
              <a:buFont typeface="Arial" panose="020B0604020202020204" pitchFamily="34" charset="0"/>
              <a:buChar char="•"/>
            </a:pPr>
            <a:r>
              <a:rPr lang="fr-FR" sz="1600" dirty="0" smtClean="0"/>
              <a:t> Doter d’outils de pilotage performants</a:t>
            </a:r>
          </a:p>
          <a:p>
            <a:pPr lvl="1">
              <a:buClrTx/>
              <a:buFont typeface="Arial" panose="020B0604020202020204" pitchFamily="34" charset="0"/>
              <a:buChar char="•"/>
            </a:pPr>
            <a:r>
              <a:rPr lang="fr-FR" sz="1600" dirty="0" smtClean="0"/>
              <a:t> Optimiser l’efficacité de la fonction comptable</a:t>
            </a:r>
          </a:p>
          <a:p>
            <a:pPr lvl="1">
              <a:buClrTx/>
              <a:buFont typeface="Arial" panose="020B0604020202020204" pitchFamily="34" charset="0"/>
              <a:buChar char="•"/>
            </a:pPr>
            <a:r>
              <a:rPr lang="fr-FR" sz="1600" dirty="0" smtClean="0"/>
              <a:t> Améliorer les méthodes de travail pour une meilleure compétitivité (réactivité,   fiabilité, visibilité, etc.)</a:t>
            </a:r>
          </a:p>
          <a:p>
            <a:pPr lvl="1">
              <a:buClrTx/>
              <a:buFont typeface="Arial" panose="020B0604020202020204" pitchFamily="34" charset="0"/>
              <a:buChar char="•"/>
            </a:pPr>
            <a:r>
              <a:rPr lang="fr-FR" sz="1600" dirty="0" smtClean="0"/>
              <a:t> Harmoniser les systèmes et les procédures comptables pour l’ensemble des filiales de la société</a:t>
            </a:r>
          </a:p>
          <a:p>
            <a:pPr lvl="1">
              <a:buClrTx/>
              <a:buFont typeface="Wingdings" panose="05000000000000000000" pitchFamily="2" charset="2"/>
              <a:buChar char="Ø"/>
            </a:pPr>
            <a:endParaRPr lang="fr-FR" sz="1600" dirty="0" smtClean="0"/>
          </a:p>
          <a:p>
            <a:pPr>
              <a:buClrTx/>
              <a:buFont typeface="Wingdings" panose="05000000000000000000" pitchFamily="2" charset="2"/>
              <a:buChar char="Ø"/>
            </a:pPr>
            <a:r>
              <a:rPr lang="fr-FR" sz="1800" dirty="0" smtClean="0"/>
              <a:t>Enfin, le projet SI doit créer de la valeur pour notre société.</a:t>
            </a:r>
          </a:p>
        </p:txBody>
      </p:sp>
    </p:spTree>
    <p:extLst>
      <p:ext uri="{BB962C8B-B14F-4D97-AF65-F5344CB8AC3E}">
        <p14:creationId xmlns:p14="http://schemas.microsoft.com/office/powerpoint/2010/main" val="33323175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bwMode="auto">
          <a:xfrm>
            <a:off x="4164996" y="4604557"/>
            <a:ext cx="3205700" cy="1231490"/>
          </a:xfrm>
          <a:prstGeom prst="ellipse">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pPr algn="ctr"/>
            <a:r>
              <a:rPr lang="fr-FR" sz="1600" dirty="0">
                <a:solidFill>
                  <a:srgbClr val="FFFFFF"/>
                </a:solidFill>
                <a:latin typeface="Comic Sans MS" panose="030F0702030302020204" pitchFamily="66" charset="0"/>
              </a:rPr>
              <a:t>Apport de la mise à niveau avec l’état de l’art du marché</a:t>
            </a:r>
            <a:endParaRPr lang="fr-FR" sz="1600" dirty="0"/>
          </a:p>
        </p:txBody>
      </p:sp>
      <p:sp>
        <p:nvSpPr>
          <p:cNvPr id="20" name="Ellipse 30"/>
          <p:cNvSpPr/>
          <p:nvPr/>
        </p:nvSpPr>
        <p:spPr bwMode="auto">
          <a:xfrm>
            <a:off x="1346857" y="4574725"/>
            <a:ext cx="3265352" cy="1261322"/>
          </a:xfrm>
          <a:prstGeom prst="ellipse">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pPr algn="ctr"/>
            <a:r>
              <a:rPr lang="fr-FR" sz="1600" dirty="0">
                <a:solidFill>
                  <a:srgbClr val="FFFFFF"/>
                </a:solidFill>
                <a:latin typeface="Comic Sans MS" panose="030F0702030302020204" pitchFamily="66" charset="0"/>
              </a:rPr>
              <a:t>Disposer l’information en temps réel</a:t>
            </a:r>
            <a:endParaRPr lang="fr-FR" sz="1600" dirty="0"/>
          </a:p>
        </p:txBody>
      </p:sp>
      <p:sp>
        <p:nvSpPr>
          <p:cNvPr id="17" name="Ellipse 25"/>
          <p:cNvSpPr/>
          <p:nvPr/>
        </p:nvSpPr>
        <p:spPr bwMode="auto">
          <a:xfrm>
            <a:off x="410826" y="3580554"/>
            <a:ext cx="3148076" cy="1216818"/>
          </a:xfrm>
          <a:prstGeom prst="ellipse">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pPr algn="ctr"/>
            <a:r>
              <a:rPr lang="fr-FR" sz="1600" dirty="0">
                <a:solidFill>
                  <a:srgbClr val="FFFFFF"/>
                </a:solidFill>
                <a:latin typeface="Comic Sans MS" panose="030F0702030302020204" pitchFamily="66" charset="0"/>
              </a:rPr>
              <a:t>Accélération du processus de prise de décision</a:t>
            </a:r>
            <a:endParaRPr lang="fr-FR" sz="1600" dirty="0"/>
          </a:p>
        </p:txBody>
      </p:sp>
      <p:sp>
        <p:nvSpPr>
          <p:cNvPr id="19" name="Ellipse 28"/>
          <p:cNvSpPr/>
          <p:nvPr/>
        </p:nvSpPr>
        <p:spPr bwMode="auto">
          <a:xfrm>
            <a:off x="-20249" y="2493963"/>
            <a:ext cx="3290095" cy="1293812"/>
          </a:xfrm>
          <a:prstGeom prst="ellipse">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pPr algn="ctr"/>
            <a:r>
              <a:rPr lang="fr-FR" sz="1600" dirty="0">
                <a:solidFill>
                  <a:srgbClr val="FFFFFF"/>
                </a:solidFill>
                <a:latin typeface="Comic Sans MS" panose="030F0702030302020204" pitchFamily="66" charset="0"/>
              </a:rPr>
              <a:t>Standardisation, harmonisation entre filiales</a:t>
            </a:r>
            <a:endParaRPr lang="fr-FR" sz="1600" dirty="0"/>
          </a:p>
        </p:txBody>
      </p:sp>
      <p:sp>
        <p:nvSpPr>
          <p:cNvPr id="18" name="Ellipse 26"/>
          <p:cNvSpPr/>
          <p:nvPr/>
        </p:nvSpPr>
        <p:spPr bwMode="auto">
          <a:xfrm>
            <a:off x="5371035" y="3575627"/>
            <a:ext cx="3074664" cy="1221745"/>
          </a:xfrm>
          <a:prstGeom prst="ellipse">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pPr algn="ctr"/>
            <a:r>
              <a:rPr lang="fr-FR" sz="1600" dirty="0">
                <a:solidFill>
                  <a:srgbClr val="FFFFFF"/>
                </a:solidFill>
                <a:latin typeface="Comic Sans MS" panose="030F0702030302020204" pitchFamily="66" charset="0"/>
              </a:rPr>
              <a:t>Disposer en permanence de processus </a:t>
            </a:r>
            <a:r>
              <a:rPr lang="fr-FR" sz="1600" dirty="0" smtClean="0">
                <a:solidFill>
                  <a:srgbClr val="FFFFFF"/>
                </a:solidFill>
                <a:latin typeface="Comic Sans MS" panose="030F0702030302020204" pitchFamily="66" charset="0"/>
              </a:rPr>
              <a:t>fils</a:t>
            </a:r>
            <a:endParaRPr lang="fr-FR" sz="1600" dirty="0"/>
          </a:p>
        </p:txBody>
      </p:sp>
      <p:sp>
        <p:nvSpPr>
          <p:cNvPr id="2" name="标题 1"/>
          <p:cNvSpPr>
            <a:spLocks noGrp="1"/>
          </p:cNvSpPr>
          <p:nvPr>
            <p:ph type="title"/>
          </p:nvPr>
        </p:nvSpPr>
        <p:spPr/>
        <p:txBody>
          <a:bodyPr/>
          <a:lstStyle/>
          <a:p>
            <a:r>
              <a:rPr lang="fr-FR" altLang="zh-CN" dirty="0" smtClean="0"/>
              <a:t>3. Bénéfices attendus du projet</a:t>
            </a:r>
            <a:endParaRPr lang="zh-CN" altLang="en-US" dirty="0"/>
          </a:p>
        </p:txBody>
      </p:sp>
      <p:sp>
        <p:nvSpPr>
          <p:cNvPr id="5" name="Ellipse 9"/>
          <p:cNvSpPr/>
          <p:nvPr/>
        </p:nvSpPr>
        <p:spPr bwMode="auto">
          <a:xfrm>
            <a:off x="5767847" y="2489544"/>
            <a:ext cx="3376154" cy="1296988"/>
          </a:xfrm>
          <a:prstGeom prst="ellipse">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pPr algn="ctr"/>
            <a:r>
              <a:rPr lang="fr-FR" sz="1600" dirty="0">
                <a:solidFill>
                  <a:srgbClr val="FFFFFF"/>
                </a:solidFill>
                <a:latin typeface="Comic Sans MS" panose="030F0702030302020204" pitchFamily="66" charset="0"/>
              </a:rPr>
              <a:t> Réduction des coûts de développement informatique</a:t>
            </a:r>
            <a:endParaRPr lang="fr-FR" sz="1600" dirty="0"/>
          </a:p>
        </p:txBody>
      </p:sp>
      <p:sp>
        <p:nvSpPr>
          <p:cNvPr id="7" name="Ellipse 10"/>
          <p:cNvSpPr/>
          <p:nvPr/>
        </p:nvSpPr>
        <p:spPr bwMode="auto">
          <a:xfrm>
            <a:off x="5113299" y="1493388"/>
            <a:ext cx="3573501" cy="1150937"/>
          </a:xfrm>
          <a:prstGeom prst="ellipse">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pPr algn="ctr"/>
            <a:r>
              <a:rPr lang="fr-FR" sz="1600" dirty="0">
                <a:solidFill>
                  <a:srgbClr val="FFFFFF"/>
                </a:solidFill>
                <a:latin typeface="Comic Sans MS" panose="030F0702030302020204" pitchFamily="66" charset="0"/>
              </a:rPr>
              <a:t>Evolution </a:t>
            </a:r>
            <a:r>
              <a:rPr lang="fr-FR" sz="1800" b="0" dirty="0">
                <a:solidFill>
                  <a:srgbClr val="FFFFFF"/>
                </a:solidFill>
                <a:latin typeface="Comic Sans MS" panose="030F0702030302020204" pitchFamily="66" charset="0"/>
              </a:rPr>
              <a:t>rapide</a:t>
            </a:r>
            <a:r>
              <a:rPr lang="fr-FR" sz="1600" dirty="0">
                <a:solidFill>
                  <a:srgbClr val="FFFFFF"/>
                </a:solidFill>
                <a:latin typeface="Comic Sans MS" panose="030F0702030302020204" pitchFamily="66" charset="0"/>
              </a:rPr>
              <a:t> et maitrisée vers de nouvelles fonctionnalités</a:t>
            </a:r>
            <a:endParaRPr lang="fr-FR" sz="1600" dirty="0"/>
          </a:p>
        </p:txBody>
      </p:sp>
      <p:sp>
        <p:nvSpPr>
          <p:cNvPr id="9" name="Flèche vers le haut 13"/>
          <p:cNvSpPr>
            <a:spLocks noChangeArrowheads="1"/>
          </p:cNvSpPr>
          <p:nvPr/>
        </p:nvSpPr>
        <p:spPr bwMode="auto">
          <a:xfrm>
            <a:off x="3537503" y="2684733"/>
            <a:ext cx="499157" cy="660163"/>
          </a:xfrm>
          <a:prstGeom prst="upArrow">
            <a:avLst>
              <a:gd name="adj1" fmla="val 50000"/>
              <a:gd name="adj2" fmla="val 50018"/>
            </a:avLst>
          </a:prstGeom>
          <a:solidFill>
            <a:schemeClr val="accent1"/>
          </a:solidFill>
          <a:ln w="9525" algn="ctr">
            <a:solidFill>
              <a:schemeClr val="tx1"/>
            </a:solidFill>
            <a:round/>
            <a:headEnd/>
            <a:tailEnd/>
          </a:ln>
        </p:spPr>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endParaRPr lang="en-US"/>
          </a:p>
        </p:txBody>
      </p:sp>
      <p:sp>
        <p:nvSpPr>
          <p:cNvPr id="10" name="Flèche vers le haut 14"/>
          <p:cNvSpPr>
            <a:spLocks noChangeArrowheads="1"/>
          </p:cNvSpPr>
          <p:nvPr/>
        </p:nvSpPr>
        <p:spPr bwMode="auto">
          <a:xfrm>
            <a:off x="3755614" y="2587529"/>
            <a:ext cx="512250" cy="785318"/>
          </a:xfrm>
          <a:prstGeom prst="upArrow">
            <a:avLst>
              <a:gd name="adj1" fmla="val 50000"/>
              <a:gd name="adj2" fmla="val 49881"/>
            </a:avLst>
          </a:prstGeom>
          <a:solidFill>
            <a:schemeClr val="accent1"/>
          </a:solidFill>
          <a:ln w="9525" algn="ctr">
            <a:solidFill>
              <a:schemeClr val="tx1"/>
            </a:solidFill>
            <a:round/>
            <a:headEnd/>
            <a:tailEnd/>
          </a:ln>
        </p:spPr>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endParaRPr lang="en-US"/>
          </a:p>
        </p:txBody>
      </p:sp>
      <p:sp>
        <p:nvSpPr>
          <p:cNvPr id="11" name="Flèche vers le haut 15"/>
          <p:cNvSpPr>
            <a:spLocks noChangeArrowheads="1"/>
          </p:cNvSpPr>
          <p:nvPr/>
        </p:nvSpPr>
        <p:spPr bwMode="auto">
          <a:xfrm>
            <a:off x="3987637" y="2490322"/>
            <a:ext cx="500794" cy="910473"/>
          </a:xfrm>
          <a:prstGeom prst="upArrow">
            <a:avLst>
              <a:gd name="adj1" fmla="val 50000"/>
              <a:gd name="adj2" fmla="val 49908"/>
            </a:avLst>
          </a:prstGeom>
          <a:solidFill>
            <a:schemeClr val="accent1"/>
          </a:solidFill>
          <a:ln w="9525" algn="ctr">
            <a:solidFill>
              <a:schemeClr val="tx1"/>
            </a:solidFill>
            <a:round/>
            <a:headEnd/>
            <a:tailEnd/>
          </a:ln>
        </p:spPr>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endParaRPr lang="en-US"/>
          </a:p>
        </p:txBody>
      </p:sp>
      <p:sp>
        <p:nvSpPr>
          <p:cNvPr id="12" name="Flèche vers le haut 17"/>
          <p:cNvSpPr>
            <a:spLocks noChangeArrowheads="1"/>
          </p:cNvSpPr>
          <p:nvPr/>
        </p:nvSpPr>
        <p:spPr bwMode="auto">
          <a:xfrm>
            <a:off x="4203537" y="2442254"/>
            <a:ext cx="500794" cy="972364"/>
          </a:xfrm>
          <a:prstGeom prst="upArrow">
            <a:avLst>
              <a:gd name="adj1" fmla="val 50000"/>
              <a:gd name="adj2" fmla="val 49878"/>
            </a:avLst>
          </a:prstGeom>
          <a:solidFill>
            <a:schemeClr val="accent1"/>
          </a:solidFill>
          <a:ln w="9525" algn="ctr">
            <a:solidFill>
              <a:schemeClr val="tx1"/>
            </a:solidFill>
            <a:round/>
            <a:headEnd/>
            <a:tailEnd/>
          </a:ln>
        </p:spPr>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endParaRPr lang="en-US"/>
          </a:p>
        </p:txBody>
      </p:sp>
      <p:sp>
        <p:nvSpPr>
          <p:cNvPr id="13" name="Flèche vers le haut 18"/>
          <p:cNvSpPr>
            <a:spLocks noChangeArrowheads="1"/>
          </p:cNvSpPr>
          <p:nvPr/>
        </p:nvSpPr>
        <p:spPr bwMode="auto">
          <a:xfrm>
            <a:off x="4400387" y="2345048"/>
            <a:ext cx="500794" cy="1097519"/>
          </a:xfrm>
          <a:prstGeom prst="upArrow">
            <a:avLst>
              <a:gd name="adj1" fmla="val 50000"/>
              <a:gd name="adj2" fmla="val 49899"/>
            </a:avLst>
          </a:prstGeom>
          <a:solidFill>
            <a:schemeClr val="accent1"/>
          </a:solidFill>
          <a:ln w="9525" algn="ctr">
            <a:solidFill>
              <a:schemeClr val="tx1"/>
            </a:solidFill>
            <a:round/>
            <a:headEnd/>
            <a:tailEnd/>
          </a:ln>
        </p:spPr>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endParaRPr lang="en-US"/>
          </a:p>
        </p:txBody>
      </p:sp>
      <p:sp>
        <p:nvSpPr>
          <p:cNvPr id="14" name="Flèche vers le haut 20"/>
          <p:cNvSpPr>
            <a:spLocks noChangeArrowheads="1"/>
          </p:cNvSpPr>
          <p:nvPr/>
        </p:nvSpPr>
        <p:spPr bwMode="auto">
          <a:xfrm>
            <a:off x="4616287" y="2247842"/>
            <a:ext cx="500794" cy="1222676"/>
          </a:xfrm>
          <a:prstGeom prst="upArrow">
            <a:avLst>
              <a:gd name="adj1" fmla="val 50000"/>
              <a:gd name="adj2" fmla="val 49913"/>
            </a:avLst>
          </a:prstGeom>
          <a:solidFill>
            <a:schemeClr val="accent1"/>
          </a:solidFill>
          <a:ln w="9525" algn="ctr">
            <a:solidFill>
              <a:schemeClr val="tx1"/>
            </a:solidFill>
            <a:round/>
            <a:headEnd/>
            <a:tailEnd/>
          </a:ln>
        </p:spPr>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endParaRPr lang="en-US"/>
          </a:p>
        </p:txBody>
      </p:sp>
      <p:sp>
        <p:nvSpPr>
          <p:cNvPr id="15" name="ZoneTexte 21"/>
          <p:cNvSpPr txBox="1">
            <a:spLocks noChangeArrowheads="1"/>
          </p:cNvSpPr>
          <p:nvPr/>
        </p:nvSpPr>
        <p:spPr bwMode="auto">
          <a:xfrm>
            <a:off x="3301731" y="3549908"/>
            <a:ext cx="31672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r>
              <a:rPr lang="fr-FR" sz="2800" dirty="0"/>
              <a:t>Créer Valeur</a:t>
            </a:r>
          </a:p>
        </p:txBody>
      </p:sp>
      <p:sp>
        <p:nvSpPr>
          <p:cNvPr id="16" name="Ellipse 23"/>
          <p:cNvSpPr/>
          <p:nvPr/>
        </p:nvSpPr>
        <p:spPr bwMode="auto">
          <a:xfrm>
            <a:off x="530299" y="1482726"/>
            <a:ext cx="3002409" cy="1203222"/>
          </a:xfrm>
          <a:prstGeom prst="ellipse">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pPr algn="ctr"/>
            <a:r>
              <a:rPr lang="fr-FR" sz="1400" dirty="0">
                <a:solidFill>
                  <a:srgbClr val="FFFFFF"/>
                </a:solidFill>
                <a:latin typeface="Comic Sans MS" panose="030F0702030302020204" pitchFamily="66" charset="0"/>
              </a:rPr>
              <a:t> </a:t>
            </a:r>
            <a:r>
              <a:rPr lang="fr-FR" sz="1600" dirty="0">
                <a:solidFill>
                  <a:srgbClr val="FFFFFF"/>
                </a:solidFill>
                <a:latin typeface="Comic Sans MS" panose="030F0702030302020204" pitchFamily="66" charset="0"/>
              </a:rPr>
              <a:t>Gains de </a:t>
            </a:r>
            <a:r>
              <a:rPr lang="fr-FR" sz="1800" dirty="0">
                <a:solidFill>
                  <a:srgbClr val="FFFFFF"/>
                </a:solidFill>
                <a:latin typeface="Comic Sans MS" panose="030F0702030302020204" pitchFamily="66" charset="0"/>
              </a:rPr>
              <a:t>productivité</a:t>
            </a:r>
            <a:endParaRPr lang="fr-FR" sz="1400" dirty="0"/>
          </a:p>
        </p:txBody>
      </p:sp>
      <p:sp>
        <p:nvSpPr>
          <p:cNvPr id="8" name="Ellipse 11"/>
          <p:cNvSpPr/>
          <p:nvPr/>
        </p:nvSpPr>
        <p:spPr bwMode="auto">
          <a:xfrm>
            <a:off x="2686912" y="898409"/>
            <a:ext cx="3272184" cy="1152525"/>
          </a:xfrm>
          <a:prstGeom prst="ellipse">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tIns="46800" bIns="46800" anchor="ctr"/>
          <a:lstStyle>
            <a:lvl1pPr>
              <a:defRPr sz="1100" b="1">
                <a:solidFill>
                  <a:schemeClr val="tx1"/>
                </a:solidFill>
                <a:latin typeface="Arial" panose="020B0604020202020204" pitchFamily="34" charset="0"/>
              </a:defRPr>
            </a:lvl1pPr>
            <a:lvl2pPr marL="742950" indent="-285750">
              <a:defRPr sz="1100" b="1">
                <a:solidFill>
                  <a:schemeClr val="tx1"/>
                </a:solidFill>
                <a:latin typeface="Arial" panose="020B0604020202020204" pitchFamily="34" charset="0"/>
              </a:defRPr>
            </a:lvl2pPr>
            <a:lvl3pPr marL="1143000" indent="-228600">
              <a:defRPr sz="1100" b="1">
                <a:solidFill>
                  <a:schemeClr val="tx1"/>
                </a:solidFill>
                <a:latin typeface="Arial" panose="020B0604020202020204" pitchFamily="34" charset="0"/>
              </a:defRPr>
            </a:lvl3pPr>
            <a:lvl4pPr marL="1600200" indent="-228600">
              <a:defRPr sz="1100" b="1">
                <a:solidFill>
                  <a:schemeClr val="tx1"/>
                </a:solidFill>
                <a:latin typeface="Arial" panose="020B0604020202020204" pitchFamily="34" charset="0"/>
              </a:defRPr>
            </a:lvl4pPr>
            <a:lvl5pPr marL="2057400" indent="-228600">
              <a:defRPr sz="1100" b="1">
                <a:solidFill>
                  <a:schemeClr val="tx1"/>
                </a:solidFill>
                <a:latin typeface="Arial" panose="020B0604020202020204" pitchFamily="34" charset="0"/>
              </a:defRPr>
            </a:lvl5pPr>
            <a:lvl6pPr marL="2514600" indent="-228600" eaLnBrk="0" fontAlgn="base" hangingPunct="0">
              <a:spcBef>
                <a:spcPct val="0"/>
              </a:spcBef>
              <a:spcAft>
                <a:spcPct val="0"/>
              </a:spcAft>
              <a:defRPr sz="1100" b="1">
                <a:solidFill>
                  <a:schemeClr val="tx1"/>
                </a:solidFill>
                <a:latin typeface="Arial" panose="020B0604020202020204" pitchFamily="34" charset="0"/>
              </a:defRPr>
            </a:lvl6pPr>
            <a:lvl7pPr marL="2971800" indent="-228600" eaLnBrk="0" fontAlgn="base" hangingPunct="0">
              <a:spcBef>
                <a:spcPct val="0"/>
              </a:spcBef>
              <a:spcAft>
                <a:spcPct val="0"/>
              </a:spcAft>
              <a:defRPr sz="1100" b="1">
                <a:solidFill>
                  <a:schemeClr val="tx1"/>
                </a:solidFill>
                <a:latin typeface="Arial" panose="020B0604020202020204" pitchFamily="34" charset="0"/>
              </a:defRPr>
            </a:lvl7pPr>
            <a:lvl8pPr marL="3429000" indent="-228600" eaLnBrk="0" fontAlgn="base" hangingPunct="0">
              <a:spcBef>
                <a:spcPct val="0"/>
              </a:spcBef>
              <a:spcAft>
                <a:spcPct val="0"/>
              </a:spcAft>
              <a:defRPr sz="1100" b="1">
                <a:solidFill>
                  <a:schemeClr val="tx1"/>
                </a:solidFill>
                <a:latin typeface="Arial" panose="020B0604020202020204" pitchFamily="34" charset="0"/>
              </a:defRPr>
            </a:lvl8pPr>
            <a:lvl9pPr marL="3886200" indent="-228600" eaLnBrk="0" fontAlgn="base" hangingPunct="0">
              <a:spcBef>
                <a:spcPct val="0"/>
              </a:spcBef>
              <a:spcAft>
                <a:spcPct val="0"/>
              </a:spcAft>
              <a:defRPr sz="1100" b="1">
                <a:solidFill>
                  <a:schemeClr val="tx1"/>
                </a:solidFill>
                <a:latin typeface="Arial" panose="020B0604020202020204" pitchFamily="34" charset="0"/>
              </a:defRPr>
            </a:lvl9pPr>
          </a:lstStyle>
          <a:p>
            <a:pPr algn="ctr"/>
            <a:r>
              <a:rPr lang="fr-FR" sz="1600" dirty="0">
                <a:solidFill>
                  <a:srgbClr val="FFFFFF"/>
                </a:solidFill>
                <a:latin typeface="Comic Sans MS" panose="030F0702030302020204" pitchFamily="66" charset="0"/>
              </a:rPr>
              <a:t>Un système ERP  comptable financier unique, évolutif, modulable</a:t>
            </a:r>
            <a:endParaRPr lang="fr-FR" sz="1600" dirty="0"/>
          </a:p>
        </p:txBody>
      </p:sp>
    </p:spTree>
    <p:extLst>
      <p:ext uri="{BB962C8B-B14F-4D97-AF65-F5344CB8AC3E}">
        <p14:creationId xmlns:p14="http://schemas.microsoft.com/office/powerpoint/2010/main" val="34142145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9"/>
          <p:cNvSpPr>
            <a:spLocks noGrp="1" noChangeArrowheads="1"/>
          </p:cNvSpPr>
          <p:nvPr>
            <p:ph type="title"/>
          </p:nvPr>
        </p:nvSpPr>
        <p:spPr/>
        <p:txBody>
          <a:bodyPr/>
          <a:lstStyle/>
          <a:p>
            <a:r>
              <a:rPr lang="fr-FR" altLang="zh-CN" sz="4300" dirty="0" smtClean="0">
                <a:ea typeface="宋体" charset="-122"/>
              </a:rPr>
              <a:t>4. Facteurs clé de succès</a:t>
            </a:r>
            <a:endParaRPr lang="en-US" altLang="zh-CN" sz="4300" dirty="0" smtClean="0">
              <a:ea typeface="宋体" charset="-122"/>
            </a:endParaRPr>
          </a:p>
        </p:txBody>
      </p:sp>
      <p:sp>
        <p:nvSpPr>
          <p:cNvPr id="3" name="TextBox 2"/>
          <p:cNvSpPr txBox="1"/>
          <p:nvPr/>
        </p:nvSpPr>
        <p:spPr>
          <a:xfrm>
            <a:off x="575556" y="1340768"/>
            <a:ext cx="7992888" cy="5262979"/>
          </a:xfrm>
          <a:prstGeom prst="rect">
            <a:avLst/>
          </a:prstGeom>
          <a:noFill/>
        </p:spPr>
        <p:txBody>
          <a:bodyPr wrap="square" rtlCol="0">
            <a:spAutoFit/>
          </a:bodyPr>
          <a:lstStyle>
            <a:defPPr>
              <a:defRPr lang="en-US"/>
            </a:defPPr>
            <a:lvl1pPr marL="342900" indent="-342900">
              <a:buFont typeface="Wingdings" pitchFamily="2" charset="2"/>
              <a:buChar char="Ø"/>
              <a:defRPr sz="2400">
                <a:latin typeface="Comic Sans MS" pitchFamily="66" charset="0"/>
              </a:defRPr>
            </a:lvl1pPr>
            <a:lvl3pPr marL="1200150" lvl="2" indent="-285750">
              <a:lnSpc>
                <a:spcPct val="200000"/>
              </a:lnSpc>
              <a:buFont typeface="Wingdings" pitchFamily="2" charset="2"/>
              <a:buChar char="ü"/>
            </a:lvl3pPr>
          </a:lstStyle>
          <a:p>
            <a:r>
              <a:rPr lang="en-US" altLang="zh-CN" dirty="0"/>
              <a:t>Contribution au </a:t>
            </a:r>
            <a:r>
              <a:rPr lang="en-US" altLang="zh-CN" dirty="0" smtClean="0"/>
              <a:t>Business</a:t>
            </a:r>
          </a:p>
          <a:p>
            <a:pPr lvl="2"/>
            <a:r>
              <a:rPr lang="fr-FR" altLang="zh-CN" dirty="0" smtClean="0"/>
              <a:t>Optimiser </a:t>
            </a:r>
            <a:r>
              <a:rPr lang="fr-FR" altLang="zh-CN" dirty="0"/>
              <a:t>l’efficacité de la fonction comptable</a:t>
            </a:r>
            <a:endParaRPr lang="en-US" altLang="zh-CN" dirty="0"/>
          </a:p>
          <a:p>
            <a:pPr lvl="2"/>
            <a:r>
              <a:rPr lang="fr-FR" altLang="zh-CN" dirty="0"/>
              <a:t>Harmoniser et simplifier les processus </a:t>
            </a:r>
          </a:p>
          <a:p>
            <a:r>
              <a:rPr lang="en-US" altLang="zh-CN" dirty="0" smtClean="0"/>
              <a:t>Aspects </a:t>
            </a:r>
            <a:r>
              <a:rPr lang="en-US" altLang="zh-CN" dirty="0" err="1" smtClean="0"/>
              <a:t>Humains</a:t>
            </a:r>
            <a:endParaRPr lang="en-US" altLang="zh-CN" dirty="0"/>
          </a:p>
          <a:p>
            <a:pPr lvl="2"/>
            <a:r>
              <a:rPr lang="fr-FR" altLang="zh-CN" dirty="0"/>
              <a:t>Adhésion et facilité aux utilisateurs</a:t>
            </a:r>
          </a:p>
          <a:p>
            <a:pPr lvl="2"/>
            <a:r>
              <a:rPr lang="fr-FR" altLang="zh-CN" dirty="0"/>
              <a:t>Répondre aux besoins des utilisateurs</a:t>
            </a:r>
            <a:endParaRPr lang="en-US" altLang="zh-CN" dirty="0"/>
          </a:p>
          <a:p>
            <a:r>
              <a:rPr lang="en-US" altLang="zh-CN" dirty="0"/>
              <a:t>Performances des </a:t>
            </a:r>
            <a:r>
              <a:rPr lang="en-US" altLang="zh-CN" dirty="0" err="1"/>
              <a:t>Processus</a:t>
            </a:r>
            <a:r>
              <a:rPr lang="en-US" altLang="zh-CN" dirty="0"/>
              <a:t> et de </a:t>
            </a:r>
            <a:r>
              <a:rPr lang="en-US" altLang="zh-CN" dirty="0" err="1"/>
              <a:t>l’Organisation</a:t>
            </a:r>
            <a:endParaRPr lang="en-US" altLang="zh-CN" dirty="0"/>
          </a:p>
          <a:p>
            <a:pPr lvl="2"/>
            <a:r>
              <a:rPr lang="fr-FR" altLang="zh-CN" dirty="0"/>
              <a:t>Cahier des charges précis, complets et </a:t>
            </a:r>
            <a:r>
              <a:rPr lang="fr-FR" altLang="zh-CN" dirty="0" smtClean="0"/>
              <a:t>validés</a:t>
            </a:r>
            <a:endParaRPr lang="fr-FR" altLang="zh-CN" dirty="0"/>
          </a:p>
          <a:p>
            <a:pPr lvl="2"/>
            <a:r>
              <a:rPr lang="fr-FR" altLang="zh-CN" dirty="0" smtClean="0"/>
              <a:t>Vision </a:t>
            </a:r>
            <a:r>
              <a:rPr lang="fr-FR" altLang="zh-CN" dirty="0"/>
              <a:t>claire des objectifs à moyen et long </a:t>
            </a:r>
            <a:r>
              <a:rPr lang="fr-FR" altLang="zh-CN" dirty="0" smtClean="0"/>
              <a:t>terme</a:t>
            </a:r>
            <a:endParaRPr lang="en-US" altLang="zh-CN" dirty="0"/>
          </a:p>
          <a:p>
            <a:endParaRPr lang="en-US" altLang="zh-CN" dirty="0">
              <a:latin typeface="Arial" charset="0"/>
            </a:endParaRPr>
          </a:p>
          <a:p>
            <a:endParaRPr lang="zh-CN" altLang="en-US" dirty="0"/>
          </a:p>
        </p:txBody>
      </p:sp>
    </p:spTree>
    <p:extLst>
      <p:ext uri="{BB962C8B-B14F-4D97-AF65-F5344CB8AC3E}">
        <p14:creationId xmlns:p14="http://schemas.microsoft.com/office/powerpoint/2010/main" val="32446818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9"/>
          <p:cNvSpPr>
            <a:spLocks noGrp="1" noChangeArrowheads="1"/>
          </p:cNvSpPr>
          <p:nvPr>
            <p:ph type="title"/>
          </p:nvPr>
        </p:nvSpPr>
        <p:spPr/>
        <p:txBody>
          <a:bodyPr/>
          <a:lstStyle/>
          <a:p>
            <a:r>
              <a:rPr lang="fr-FR" altLang="zh-CN" sz="4300" dirty="0" smtClean="0">
                <a:ea typeface="宋体" charset="-122"/>
              </a:rPr>
              <a:t>Facteurs clé de succès</a:t>
            </a:r>
            <a:endParaRPr lang="en-US" altLang="zh-CN" sz="4300" dirty="0" smtClean="0">
              <a:ea typeface="宋体" charset="-122"/>
            </a:endParaRPr>
          </a:p>
        </p:txBody>
      </p:sp>
      <p:sp>
        <p:nvSpPr>
          <p:cNvPr id="3" name="TextBox 2"/>
          <p:cNvSpPr txBox="1"/>
          <p:nvPr/>
        </p:nvSpPr>
        <p:spPr>
          <a:xfrm>
            <a:off x="827584" y="1413931"/>
            <a:ext cx="7992888" cy="3970318"/>
          </a:xfrm>
          <a:prstGeom prst="rect">
            <a:avLst/>
          </a:prstGeom>
          <a:noFill/>
        </p:spPr>
        <p:txBody>
          <a:bodyPr wrap="square" rtlCol="0">
            <a:spAutoFit/>
          </a:bodyPr>
          <a:lstStyle/>
          <a:p>
            <a:pPr marL="342900" indent="-342900">
              <a:buFont typeface="Wingdings" pitchFamily="2" charset="2"/>
              <a:buChar char="Ø"/>
            </a:pPr>
            <a:r>
              <a:rPr lang="en-US" altLang="zh-CN" sz="2400" dirty="0" err="1" smtClean="0">
                <a:latin typeface="Comic Sans MS" pitchFamily="66" charset="0"/>
              </a:rPr>
              <a:t>Rentabilité</a:t>
            </a:r>
            <a:r>
              <a:rPr lang="en-US" altLang="zh-CN" sz="2400" dirty="0" smtClean="0">
                <a:latin typeface="Comic Sans MS" pitchFamily="66" charset="0"/>
              </a:rPr>
              <a:t> </a:t>
            </a:r>
            <a:r>
              <a:rPr lang="en-US" altLang="zh-CN" sz="2400" dirty="0" err="1" smtClean="0">
                <a:latin typeface="Comic Sans MS" pitchFamily="66" charset="0"/>
              </a:rPr>
              <a:t>Financière</a:t>
            </a:r>
            <a:endParaRPr lang="en-US" altLang="zh-CN" sz="2400" dirty="0" smtClean="0">
              <a:latin typeface="Comic Sans MS" pitchFamily="66" charset="0"/>
            </a:endParaRPr>
          </a:p>
          <a:p>
            <a:pPr marL="1200150" lvl="2" indent="-285750">
              <a:lnSpc>
                <a:spcPct val="200000"/>
              </a:lnSpc>
              <a:buFont typeface="Wingdings" pitchFamily="2" charset="2"/>
              <a:buChar char="ü"/>
            </a:pPr>
            <a:r>
              <a:rPr lang="fr-FR" altLang="zh-CN" dirty="0"/>
              <a:t>Maîtriser les coûts</a:t>
            </a:r>
          </a:p>
          <a:p>
            <a:pPr marL="1200150" lvl="2" indent="-285750">
              <a:lnSpc>
                <a:spcPct val="200000"/>
              </a:lnSpc>
              <a:buFont typeface="Wingdings" pitchFamily="2" charset="2"/>
              <a:buChar char="ü"/>
            </a:pPr>
            <a:r>
              <a:rPr lang="fr-FR" altLang="zh-CN" dirty="0"/>
              <a:t>Meilleure utilisation des Ressources </a:t>
            </a:r>
            <a:endParaRPr lang="en-US" altLang="zh-CN" dirty="0"/>
          </a:p>
          <a:p>
            <a:pPr marL="342900" indent="-342900">
              <a:buFont typeface="Wingdings" pitchFamily="2" charset="2"/>
              <a:buChar char="Ø"/>
            </a:pPr>
            <a:r>
              <a:rPr lang="fr-FR" altLang="zh-CN" sz="2400" dirty="0" smtClean="0">
                <a:latin typeface="Comic Sans MS" pitchFamily="66" charset="0"/>
              </a:rPr>
              <a:t>Prise en compte du Futur</a:t>
            </a:r>
          </a:p>
          <a:p>
            <a:pPr marL="1200150" lvl="2" indent="-285750">
              <a:lnSpc>
                <a:spcPct val="200000"/>
              </a:lnSpc>
              <a:buFont typeface="Wingdings" pitchFamily="2" charset="2"/>
              <a:buChar char="ü"/>
            </a:pPr>
            <a:r>
              <a:rPr lang="fr-FR" altLang="zh-CN" dirty="0"/>
              <a:t>Evolution  </a:t>
            </a:r>
            <a:r>
              <a:rPr lang="fr-FR" altLang="zh-CN" dirty="0" smtClean="0"/>
              <a:t>technique</a:t>
            </a:r>
            <a:endParaRPr lang="fr-FR" altLang="zh-CN" dirty="0"/>
          </a:p>
          <a:p>
            <a:pPr marL="1200150" lvl="2" indent="-285750">
              <a:lnSpc>
                <a:spcPct val="200000"/>
              </a:lnSpc>
              <a:buFont typeface="Wingdings" pitchFamily="2" charset="2"/>
              <a:buChar char="ü"/>
            </a:pPr>
            <a:r>
              <a:rPr lang="fr-FR" altLang="zh-CN" dirty="0"/>
              <a:t>Cohérence avec notre système </a:t>
            </a:r>
            <a:r>
              <a:rPr lang="fr-FR" altLang="zh-CN" dirty="0" smtClean="0"/>
              <a:t>actuel</a:t>
            </a:r>
            <a:endParaRPr lang="fr-FR" altLang="zh-CN" dirty="0"/>
          </a:p>
          <a:p>
            <a:pPr marL="342900" indent="-342900">
              <a:buFont typeface="Wingdings" pitchFamily="2" charset="2"/>
              <a:buChar char="Ø"/>
            </a:pPr>
            <a:r>
              <a:rPr lang="fr-FR" altLang="zh-CN" sz="2400" dirty="0" smtClean="0">
                <a:latin typeface="Comic Sans MS" pitchFamily="66" charset="0"/>
              </a:rPr>
              <a:t>Qualité des outils et des Prestataires</a:t>
            </a:r>
          </a:p>
          <a:p>
            <a:pPr marL="1200150" lvl="2" indent="-285750">
              <a:lnSpc>
                <a:spcPct val="200000"/>
              </a:lnSpc>
              <a:buFont typeface="Wingdings" pitchFamily="2" charset="2"/>
              <a:buChar char="ü"/>
            </a:pPr>
            <a:r>
              <a:rPr lang="fr-FR" altLang="zh-CN" dirty="0" smtClean="0"/>
              <a:t>Usage </a:t>
            </a:r>
            <a:r>
              <a:rPr lang="fr-FR" altLang="zh-CN" dirty="0"/>
              <a:t>de </a:t>
            </a:r>
            <a:r>
              <a:rPr lang="fr-FR" altLang="zh-CN" dirty="0" smtClean="0"/>
              <a:t>technologies modernes</a:t>
            </a:r>
            <a:endParaRPr lang="zh-CN" altLang="en-US" dirty="0"/>
          </a:p>
        </p:txBody>
      </p:sp>
    </p:spTree>
    <p:extLst>
      <p:ext uri="{BB962C8B-B14F-4D97-AF65-F5344CB8AC3E}">
        <p14:creationId xmlns:p14="http://schemas.microsoft.com/office/powerpoint/2010/main" val="207029635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9"/>
          <p:cNvSpPr>
            <a:spLocks noGrp="1" noChangeArrowheads="1"/>
          </p:cNvSpPr>
          <p:nvPr>
            <p:ph type="title"/>
          </p:nvPr>
        </p:nvSpPr>
        <p:spPr/>
        <p:txBody>
          <a:bodyPr/>
          <a:lstStyle/>
          <a:p>
            <a:r>
              <a:rPr lang="fr-FR" altLang="zh-CN" sz="4300" dirty="0" smtClean="0">
                <a:ea typeface="宋体" charset="-122"/>
              </a:rPr>
              <a:t>5. Périmètre du projet</a:t>
            </a:r>
            <a:endParaRPr lang="en-US" altLang="zh-CN" sz="4300" dirty="0" smtClean="0">
              <a:ea typeface="宋体" charset="-122"/>
            </a:endParaRPr>
          </a:p>
        </p:txBody>
      </p:sp>
      <p:sp>
        <p:nvSpPr>
          <p:cNvPr id="2" name="矩形 1"/>
          <p:cNvSpPr/>
          <p:nvPr/>
        </p:nvSpPr>
        <p:spPr>
          <a:xfrm>
            <a:off x="457200" y="1096963"/>
            <a:ext cx="4932761" cy="461665"/>
          </a:xfrm>
          <a:prstGeom prst="rect">
            <a:avLst/>
          </a:prstGeom>
        </p:spPr>
        <p:txBody>
          <a:bodyPr wrap="none">
            <a:spAutoFit/>
          </a:bodyPr>
          <a:lstStyle/>
          <a:p>
            <a:r>
              <a:rPr lang="fr-FR" altLang="zh-CN" sz="2400" dirty="0">
                <a:latin typeface="Comic Sans MS" pitchFamily="66" charset="0"/>
              </a:rPr>
              <a:t>Périmètre géographique : France </a:t>
            </a:r>
            <a:endParaRPr lang="zh-CN" altLang="en-US" sz="2400" dirty="0">
              <a:latin typeface="Comic Sans MS" pitchFamily="66" charset="0"/>
            </a:endParaRPr>
          </a:p>
        </p:txBody>
      </p:sp>
      <p:sp>
        <p:nvSpPr>
          <p:cNvPr id="4" name="Rectangle 9"/>
          <p:cNvSpPr>
            <a:spLocks noGrp="1" noChangeArrowheads="1"/>
          </p:cNvSpPr>
          <p:nvPr/>
        </p:nvSpPr>
        <p:spPr bwMode="auto">
          <a:xfrm>
            <a:off x="4499769" y="2132856"/>
            <a:ext cx="9288462" cy="561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20" tIns="43161" rIns="86320" bIns="43161" numCol="1" anchor="t" anchorCtr="0" compatLnSpc="1">
            <a:prstTxWarp prst="textNoShape">
              <a:avLst/>
            </a:prstTxWarp>
          </a:bodyPr>
          <a:lstStyle>
            <a:lvl1pPr marL="287338" indent="-287338" algn="l" defTabSz="762000" rtl="0" eaLnBrk="0" fontAlgn="base" hangingPunct="0">
              <a:spcBef>
                <a:spcPct val="50000"/>
              </a:spcBef>
              <a:spcAft>
                <a:spcPct val="0"/>
              </a:spcAft>
              <a:buClr>
                <a:schemeClr val="accent1"/>
              </a:buClr>
              <a:buFont typeface="Wingdings" pitchFamily="2" charset="2"/>
              <a:buChar char="n"/>
              <a:tabLst>
                <a:tab pos="4953000" algn="l"/>
                <a:tab pos="7239000" algn="l"/>
              </a:tabLst>
              <a:defRPr sz="2000">
                <a:solidFill>
                  <a:srgbClr val="000080"/>
                </a:solidFill>
                <a:latin typeface="+mn-lt"/>
                <a:ea typeface="+mn-ea"/>
                <a:cs typeface="+mn-cs"/>
              </a:defRPr>
            </a:lvl1pPr>
            <a:lvl2pPr marL="757238" indent="-279400" algn="l" defTabSz="762000" rtl="0" eaLnBrk="0" fontAlgn="base" hangingPunct="0">
              <a:spcBef>
                <a:spcPct val="15000"/>
              </a:spcBef>
              <a:spcAft>
                <a:spcPct val="0"/>
              </a:spcAft>
              <a:buSzPct val="100000"/>
              <a:buFont typeface="Wingdings" pitchFamily="2" charset="2"/>
              <a:buChar char="ð"/>
              <a:tabLst>
                <a:tab pos="4953000" algn="l"/>
                <a:tab pos="7239000" algn="l"/>
              </a:tabLst>
              <a:defRPr>
                <a:solidFill>
                  <a:srgbClr val="000080"/>
                </a:solidFill>
                <a:latin typeface="+mn-lt"/>
              </a:defRPr>
            </a:lvl2pPr>
            <a:lvl3pPr marL="1189038" indent="-141288" algn="l" defTabSz="762000" rtl="0" eaLnBrk="0" fontAlgn="base" hangingPunct="0">
              <a:spcBef>
                <a:spcPct val="0"/>
              </a:spcBef>
              <a:spcAft>
                <a:spcPct val="0"/>
              </a:spcAft>
              <a:buClr>
                <a:srgbClr val="9999FF"/>
              </a:buClr>
              <a:buSzPct val="50000"/>
              <a:buFont typeface="Wingdings" pitchFamily="2" charset="2"/>
              <a:buChar char="l"/>
              <a:tabLst>
                <a:tab pos="4953000" algn="l"/>
                <a:tab pos="7239000" algn="l"/>
              </a:tabLst>
              <a:defRPr sz="1600">
                <a:solidFill>
                  <a:srgbClr val="000080"/>
                </a:solidFill>
                <a:latin typeface="+mn-lt"/>
              </a:defRPr>
            </a:lvl3pPr>
            <a:lvl4pPr marL="1495425" indent="-115888" algn="l" defTabSz="762000" rtl="0" eaLnBrk="0" fontAlgn="base" hangingPunct="0">
              <a:spcBef>
                <a:spcPct val="0"/>
              </a:spcBef>
              <a:spcAft>
                <a:spcPct val="0"/>
              </a:spcAft>
              <a:buFont typeface="Arial" charset="0"/>
              <a:buChar char="•"/>
              <a:tabLst>
                <a:tab pos="4953000" algn="l"/>
                <a:tab pos="7239000" algn="l"/>
              </a:tabLst>
              <a:defRPr sz="1600">
                <a:solidFill>
                  <a:srgbClr val="000080"/>
                </a:solidFill>
                <a:latin typeface="+mn-lt"/>
              </a:defRPr>
            </a:lvl4pPr>
            <a:lvl5pPr marL="1779588" indent="-93663" algn="l" defTabSz="762000" rtl="0" eaLnBrk="0" fontAlgn="base" hangingPunct="0">
              <a:spcBef>
                <a:spcPct val="0"/>
              </a:spcBef>
              <a:spcAft>
                <a:spcPct val="0"/>
              </a:spcAft>
              <a:buSzPct val="50000"/>
              <a:buFont typeface="Arial" charset="0"/>
              <a:buChar char="•"/>
              <a:tabLst>
                <a:tab pos="4953000" algn="l"/>
                <a:tab pos="7239000" algn="l"/>
              </a:tabLst>
              <a:defRPr sz="1600">
                <a:solidFill>
                  <a:srgbClr val="000080"/>
                </a:solidFill>
                <a:latin typeface="+mn-lt"/>
              </a:defRPr>
            </a:lvl5pPr>
            <a:lvl6pPr marL="2236788" indent="-93663" algn="l" defTabSz="762000" rtl="0" eaLnBrk="0" fontAlgn="base" hangingPunct="0">
              <a:spcBef>
                <a:spcPct val="0"/>
              </a:spcBef>
              <a:spcAft>
                <a:spcPct val="0"/>
              </a:spcAft>
              <a:buSzPct val="50000"/>
              <a:buFont typeface="Arial" charset="0"/>
              <a:buChar char="•"/>
              <a:tabLst>
                <a:tab pos="4953000" algn="l"/>
                <a:tab pos="7239000" algn="l"/>
              </a:tabLst>
              <a:defRPr sz="1600">
                <a:solidFill>
                  <a:srgbClr val="000080"/>
                </a:solidFill>
                <a:latin typeface="+mn-lt"/>
              </a:defRPr>
            </a:lvl6pPr>
            <a:lvl7pPr marL="2693988" indent="-93663" algn="l" defTabSz="762000" rtl="0" eaLnBrk="0" fontAlgn="base" hangingPunct="0">
              <a:spcBef>
                <a:spcPct val="0"/>
              </a:spcBef>
              <a:spcAft>
                <a:spcPct val="0"/>
              </a:spcAft>
              <a:buSzPct val="50000"/>
              <a:buFont typeface="Arial" charset="0"/>
              <a:buChar char="•"/>
              <a:tabLst>
                <a:tab pos="4953000" algn="l"/>
                <a:tab pos="7239000" algn="l"/>
              </a:tabLst>
              <a:defRPr sz="1600">
                <a:solidFill>
                  <a:srgbClr val="000080"/>
                </a:solidFill>
                <a:latin typeface="+mn-lt"/>
              </a:defRPr>
            </a:lvl7pPr>
            <a:lvl8pPr marL="3151188" indent="-93663" algn="l" defTabSz="762000" rtl="0" eaLnBrk="0" fontAlgn="base" hangingPunct="0">
              <a:spcBef>
                <a:spcPct val="0"/>
              </a:spcBef>
              <a:spcAft>
                <a:spcPct val="0"/>
              </a:spcAft>
              <a:buSzPct val="50000"/>
              <a:buFont typeface="Arial" charset="0"/>
              <a:buChar char="•"/>
              <a:tabLst>
                <a:tab pos="4953000" algn="l"/>
                <a:tab pos="7239000" algn="l"/>
              </a:tabLst>
              <a:defRPr sz="1600">
                <a:solidFill>
                  <a:srgbClr val="000080"/>
                </a:solidFill>
                <a:latin typeface="+mn-lt"/>
              </a:defRPr>
            </a:lvl8pPr>
            <a:lvl9pPr marL="3608388" indent="-93663" algn="l" defTabSz="762000" rtl="0" eaLnBrk="0" fontAlgn="base" hangingPunct="0">
              <a:spcBef>
                <a:spcPct val="0"/>
              </a:spcBef>
              <a:spcAft>
                <a:spcPct val="0"/>
              </a:spcAft>
              <a:buSzPct val="50000"/>
              <a:buFont typeface="Arial" charset="0"/>
              <a:buChar char="•"/>
              <a:tabLst>
                <a:tab pos="4953000" algn="l"/>
                <a:tab pos="7239000" algn="l"/>
              </a:tabLst>
              <a:defRPr sz="1600">
                <a:solidFill>
                  <a:srgbClr val="000080"/>
                </a:solidFill>
                <a:latin typeface="+mn-lt"/>
              </a:defRPr>
            </a:lvl9pPr>
          </a:lstStyle>
          <a:p>
            <a:pPr>
              <a:buClrTx/>
              <a:buFont typeface="Wingdings" pitchFamily="2" charset="2"/>
              <a:buChar char="Ø"/>
            </a:pPr>
            <a:r>
              <a:rPr lang="fr-FR" altLang="zh-CN" sz="2400" b="1" dirty="0" smtClean="0">
                <a:solidFill>
                  <a:schemeClr val="tx1"/>
                </a:solidFill>
                <a:ea typeface="宋体" charset="-122"/>
              </a:rPr>
              <a:t>Siège à Paris</a:t>
            </a:r>
          </a:p>
          <a:p>
            <a:pPr lvl="1">
              <a:buFont typeface="Wingdings" pitchFamily="2" charset="2"/>
              <a:buChar char="ü"/>
            </a:pPr>
            <a:r>
              <a:rPr lang="fr-FR" altLang="zh-CN" dirty="0" smtClean="0">
                <a:solidFill>
                  <a:schemeClr val="tx1"/>
                </a:solidFill>
                <a:ea typeface="宋体" charset="-122"/>
              </a:rPr>
              <a:t>350 personnes</a:t>
            </a:r>
            <a:endParaRPr lang="fr-FR" altLang="zh-CN" b="1" dirty="0" smtClean="0">
              <a:solidFill>
                <a:schemeClr val="tx1"/>
              </a:solidFill>
              <a:ea typeface="宋体" charset="-122"/>
            </a:endParaRPr>
          </a:p>
          <a:p>
            <a:pPr>
              <a:buClrTx/>
              <a:buFont typeface="Wingdings" pitchFamily="2" charset="2"/>
              <a:buChar char="Ø"/>
            </a:pPr>
            <a:r>
              <a:rPr lang="fr-FR" altLang="zh-CN" sz="2400" b="1" dirty="0" smtClean="0">
                <a:solidFill>
                  <a:schemeClr val="tx1"/>
                </a:solidFill>
                <a:ea typeface="宋体" charset="-122"/>
              </a:rPr>
              <a:t>Filiale 1 à Nantes</a:t>
            </a:r>
            <a:endParaRPr lang="fr-FR" altLang="zh-CN" sz="2400" b="1" dirty="0">
              <a:solidFill>
                <a:schemeClr val="tx1"/>
              </a:solidFill>
              <a:ea typeface="宋体" charset="-122"/>
            </a:endParaRPr>
          </a:p>
          <a:p>
            <a:pPr lvl="1">
              <a:buFont typeface="Wingdings" pitchFamily="2" charset="2"/>
              <a:buChar char="ü"/>
            </a:pPr>
            <a:r>
              <a:rPr lang="fr-FR" altLang="zh-CN" dirty="0" smtClean="0">
                <a:solidFill>
                  <a:schemeClr val="tx1"/>
                </a:solidFill>
                <a:ea typeface="宋体" charset="-122"/>
              </a:rPr>
              <a:t>150 personnes</a:t>
            </a:r>
          </a:p>
          <a:p>
            <a:pPr>
              <a:buClrTx/>
              <a:buFont typeface="Wingdings" pitchFamily="2" charset="2"/>
              <a:buChar char="Ø"/>
            </a:pPr>
            <a:r>
              <a:rPr lang="fr-FR" altLang="zh-CN" sz="2400" b="1" dirty="0">
                <a:solidFill>
                  <a:schemeClr val="tx1"/>
                </a:solidFill>
                <a:ea typeface="宋体" charset="-122"/>
              </a:rPr>
              <a:t>Filiale </a:t>
            </a:r>
            <a:r>
              <a:rPr lang="fr-FR" altLang="zh-CN" sz="2400" b="1" dirty="0" smtClean="0">
                <a:solidFill>
                  <a:schemeClr val="tx1"/>
                </a:solidFill>
                <a:ea typeface="宋体" charset="-122"/>
              </a:rPr>
              <a:t>2 à Cannes</a:t>
            </a:r>
            <a:endParaRPr lang="fr-FR" altLang="zh-CN" sz="2400" b="1" dirty="0">
              <a:solidFill>
                <a:schemeClr val="tx1"/>
              </a:solidFill>
              <a:ea typeface="宋体" charset="-122"/>
            </a:endParaRPr>
          </a:p>
          <a:p>
            <a:pPr lvl="1">
              <a:buFont typeface="Wingdings" pitchFamily="2" charset="2"/>
              <a:buChar char="ü"/>
            </a:pPr>
            <a:r>
              <a:rPr lang="fr-FR" altLang="zh-CN" dirty="0" smtClean="0">
                <a:solidFill>
                  <a:schemeClr val="tx1"/>
                </a:solidFill>
              </a:rPr>
              <a:t>100 </a:t>
            </a:r>
            <a:r>
              <a:rPr lang="fr-FR" altLang="zh-CN" dirty="0">
                <a:solidFill>
                  <a:schemeClr val="tx1"/>
                </a:solidFill>
              </a:rPr>
              <a:t>personnes</a:t>
            </a:r>
            <a:endParaRPr lang="fr-FR" altLang="zh-CN" sz="2000" b="1" dirty="0">
              <a:solidFill>
                <a:schemeClr val="tx1"/>
              </a:solidFill>
            </a:endParaRPr>
          </a:p>
          <a:p>
            <a:pPr>
              <a:buClrTx/>
              <a:buFont typeface="Wingdings" pitchFamily="2" charset="2"/>
              <a:buChar char="Ø"/>
            </a:pPr>
            <a:r>
              <a:rPr lang="fr-FR" altLang="zh-CN" sz="2400" b="1" dirty="0">
                <a:solidFill>
                  <a:schemeClr val="tx1"/>
                </a:solidFill>
                <a:ea typeface="宋体" charset="-122"/>
              </a:rPr>
              <a:t>Filiale </a:t>
            </a:r>
            <a:r>
              <a:rPr lang="fr-FR" altLang="zh-CN" sz="2400" b="1" dirty="0" smtClean="0">
                <a:solidFill>
                  <a:schemeClr val="tx1"/>
                </a:solidFill>
                <a:ea typeface="宋体" charset="-122"/>
              </a:rPr>
              <a:t>3 à Montpellier</a:t>
            </a:r>
            <a:endParaRPr lang="fr-FR" altLang="zh-CN" sz="2400" b="1" dirty="0">
              <a:solidFill>
                <a:schemeClr val="tx1"/>
              </a:solidFill>
              <a:ea typeface="宋体" charset="-122"/>
            </a:endParaRPr>
          </a:p>
          <a:p>
            <a:pPr lvl="1">
              <a:buFont typeface="Wingdings" pitchFamily="2" charset="2"/>
              <a:buChar char="ü"/>
            </a:pPr>
            <a:r>
              <a:rPr lang="fr-FR" altLang="zh-CN" dirty="0" smtClean="0">
                <a:solidFill>
                  <a:schemeClr val="tx1"/>
                </a:solidFill>
              </a:rPr>
              <a:t>100 </a:t>
            </a:r>
            <a:r>
              <a:rPr lang="fr-FR" altLang="zh-CN" dirty="0">
                <a:solidFill>
                  <a:schemeClr val="tx1"/>
                </a:solidFill>
              </a:rPr>
              <a:t>personnes</a:t>
            </a:r>
            <a:endParaRPr lang="fr-FR" altLang="zh-CN" sz="2000" b="1" dirty="0">
              <a:solidFill>
                <a:schemeClr val="tx1"/>
              </a:solidFill>
            </a:endParaRPr>
          </a:p>
          <a:p>
            <a:endParaRPr lang="fr-FR" altLang="zh-CN" dirty="0">
              <a:solidFill>
                <a:schemeClr val="tx1"/>
              </a:solidFill>
              <a:ea typeface="宋体" charset="-122"/>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895" y="1772816"/>
            <a:ext cx="4011657" cy="410604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5368" y="2607864"/>
            <a:ext cx="595512" cy="59551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6944" y="4692880"/>
            <a:ext cx="612828" cy="612828"/>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2248" y="4633936"/>
            <a:ext cx="612828" cy="612828"/>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1720" y="3459035"/>
            <a:ext cx="612828" cy="612828"/>
          </a:xfrm>
          <a:prstGeom prst="rect">
            <a:avLst/>
          </a:prstGeom>
        </p:spPr>
      </p:pic>
      <p:sp>
        <p:nvSpPr>
          <p:cNvPr id="7" name="Rectangle 6"/>
          <p:cNvSpPr/>
          <p:nvPr/>
        </p:nvSpPr>
        <p:spPr>
          <a:xfrm>
            <a:off x="4296457" y="1671191"/>
            <a:ext cx="4031873" cy="369332"/>
          </a:xfrm>
          <a:prstGeom prst="rect">
            <a:avLst/>
          </a:prstGeom>
        </p:spPr>
        <p:txBody>
          <a:bodyPr wrap="none">
            <a:spAutoFit/>
          </a:bodyPr>
          <a:lstStyle/>
          <a:p>
            <a:r>
              <a:rPr lang="fr-FR" altLang="zh-CN" dirty="0" smtClean="0">
                <a:latin typeface="Comic Sans MS" pitchFamily="66" charset="0"/>
              </a:rPr>
              <a:t>Effectifs de la fonction comptable:</a:t>
            </a:r>
            <a:endParaRPr lang="en-US" dirty="0"/>
          </a:p>
        </p:txBody>
      </p:sp>
    </p:spTree>
    <p:extLst>
      <p:ext uri="{BB962C8B-B14F-4D97-AF65-F5344CB8AC3E}">
        <p14:creationId xmlns:p14="http://schemas.microsoft.com/office/powerpoint/2010/main" val="207574645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9"/>
          <p:cNvSpPr>
            <a:spLocks noGrp="1" noChangeArrowheads="1"/>
          </p:cNvSpPr>
          <p:nvPr>
            <p:ph type="title"/>
          </p:nvPr>
        </p:nvSpPr>
        <p:spPr/>
        <p:txBody>
          <a:bodyPr/>
          <a:lstStyle/>
          <a:p>
            <a:r>
              <a:rPr lang="fr-FR" altLang="zh-CN" sz="4300" dirty="0" smtClean="0">
                <a:ea typeface="宋体" charset="-122"/>
              </a:rPr>
              <a:t>Périmètre du projet</a:t>
            </a:r>
            <a:endParaRPr lang="en-US" altLang="zh-CN" sz="4300" dirty="0" smtClean="0">
              <a:ea typeface="宋体" charset="-122"/>
            </a:endParaRPr>
          </a:p>
        </p:txBody>
      </p:sp>
      <p:sp>
        <p:nvSpPr>
          <p:cNvPr id="4" name="Rectangle 2"/>
          <p:cNvSpPr>
            <a:spLocks noGrp="1" noChangeArrowheads="1"/>
          </p:cNvSpPr>
          <p:nvPr/>
        </p:nvSpPr>
        <p:spPr bwMode="auto">
          <a:xfrm>
            <a:off x="395536" y="980728"/>
            <a:ext cx="3888432"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20" tIns="43161" rIns="86320" bIns="43161" numCol="1" anchor="ctr" anchorCtr="0" compatLnSpc="1">
            <a:prstTxWarp prst="textNoShape">
              <a:avLst/>
            </a:prstTxWarp>
          </a:bodyPr>
          <a:lstStyle>
            <a:lvl1pPr algn="l" rtl="0" eaLnBrk="0" fontAlgn="base" hangingPunct="0">
              <a:lnSpc>
                <a:spcPts val="2700"/>
              </a:lnSpc>
              <a:spcBef>
                <a:spcPct val="0"/>
              </a:spcBef>
              <a:spcAft>
                <a:spcPct val="0"/>
              </a:spcAft>
              <a:tabLst>
                <a:tab pos="7620000" algn="l"/>
              </a:tabLst>
              <a:defRPr sz="2400" b="1">
                <a:solidFill>
                  <a:schemeClr val="bg1"/>
                </a:solidFill>
                <a:latin typeface="+mj-lt"/>
                <a:ea typeface="+mj-ea"/>
                <a:cs typeface="+mj-cs"/>
              </a:defRPr>
            </a:lvl1pPr>
            <a:lvl2pPr algn="l" rtl="0" eaLnBrk="0" fontAlgn="base" hangingPunct="0">
              <a:lnSpc>
                <a:spcPts val="2700"/>
              </a:lnSpc>
              <a:spcBef>
                <a:spcPct val="0"/>
              </a:spcBef>
              <a:spcAft>
                <a:spcPct val="0"/>
              </a:spcAft>
              <a:tabLst>
                <a:tab pos="7620000" algn="l"/>
              </a:tabLst>
              <a:defRPr sz="2400" b="1">
                <a:solidFill>
                  <a:schemeClr val="bg1"/>
                </a:solidFill>
                <a:latin typeface="Comic Sans MS" pitchFamily="66" charset="0"/>
              </a:defRPr>
            </a:lvl2pPr>
            <a:lvl3pPr algn="l" rtl="0" eaLnBrk="0" fontAlgn="base" hangingPunct="0">
              <a:lnSpc>
                <a:spcPts val="2700"/>
              </a:lnSpc>
              <a:spcBef>
                <a:spcPct val="0"/>
              </a:spcBef>
              <a:spcAft>
                <a:spcPct val="0"/>
              </a:spcAft>
              <a:tabLst>
                <a:tab pos="7620000" algn="l"/>
              </a:tabLst>
              <a:defRPr sz="2400" b="1">
                <a:solidFill>
                  <a:schemeClr val="bg1"/>
                </a:solidFill>
                <a:latin typeface="Comic Sans MS" pitchFamily="66" charset="0"/>
              </a:defRPr>
            </a:lvl3pPr>
            <a:lvl4pPr algn="l" rtl="0" eaLnBrk="0" fontAlgn="base" hangingPunct="0">
              <a:lnSpc>
                <a:spcPts val="2700"/>
              </a:lnSpc>
              <a:spcBef>
                <a:spcPct val="0"/>
              </a:spcBef>
              <a:spcAft>
                <a:spcPct val="0"/>
              </a:spcAft>
              <a:tabLst>
                <a:tab pos="7620000" algn="l"/>
              </a:tabLst>
              <a:defRPr sz="2400" b="1">
                <a:solidFill>
                  <a:schemeClr val="bg1"/>
                </a:solidFill>
                <a:latin typeface="Comic Sans MS" pitchFamily="66" charset="0"/>
              </a:defRPr>
            </a:lvl4pPr>
            <a:lvl5pPr algn="l" rtl="0" eaLnBrk="0" fontAlgn="base" hangingPunct="0">
              <a:lnSpc>
                <a:spcPts val="2700"/>
              </a:lnSpc>
              <a:spcBef>
                <a:spcPct val="0"/>
              </a:spcBef>
              <a:spcAft>
                <a:spcPct val="0"/>
              </a:spcAft>
              <a:tabLst>
                <a:tab pos="7620000" algn="l"/>
              </a:tabLst>
              <a:defRPr sz="2400" b="1">
                <a:solidFill>
                  <a:schemeClr val="bg1"/>
                </a:solidFill>
                <a:latin typeface="Comic Sans MS" pitchFamily="66" charset="0"/>
              </a:defRPr>
            </a:lvl5pPr>
            <a:lvl6pPr marL="457200" algn="l" rtl="0" eaLnBrk="0" fontAlgn="base" hangingPunct="0">
              <a:lnSpc>
                <a:spcPts val="2700"/>
              </a:lnSpc>
              <a:spcBef>
                <a:spcPct val="0"/>
              </a:spcBef>
              <a:spcAft>
                <a:spcPct val="0"/>
              </a:spcAft>
              <a:tabLst>
                <a:tab pos="7620000" algn="l"/>
              </a:tabLst>
              <a:defRPr sz="2400" b="1">
                <a:solidFill>
                  <a:schemeClr val="bg1"/>
                </a:solidFill>
                <a:latin typeface="Comic Sans MS" pitchFamily="66" charset="0"/>
              </a:defRPr>
            </a:lvl6pPr>
            <a:lvl7pPr marL="914400" algn="l" rtl="0" eaLnBrk="0" fontAlgn="base" hangingPunct="0">
              <a:lnSpc>
                <a:spcPts val="2700"/>
              </a:lnSpc>
              <a:spcBef>
                <a:spcPct val="0"/>
              </a:spcBef>
              <a:spcAft>
                <a:spcPct val="0"/>
              </a:spcAft>
              <a:tabLst>
                <a:tab pos="7620000" algn="l"/>
              </a:tabLst>
              <a:defRPr sz="2400" b="1">
                <a:solidFill>
                  <a:schemeClr val="bg1"/>
                </a:solidFill>
                <a:latin typeface="Comic Sans MS" pitchFamily="66" charset="0"/>
              </a:defRPr>
            </a:lvl7pPr>
            <a:lvl8pPr marL="1371600" algn="l" rtl="0" eaLnBrk="0" fontAlgn="base" hangingPunct="0">
              <a:lnSpc>
                <a:spcPts val="2700"/>
              </a:lnSpc>
              <a:spcBef>
                <a:spcPct val="0"/>
              </a:spcBef>
              <a:spcAft>
                <a:spcPct val="0"/>
              </a:spcAft>
              <a:tabLst>
                <a:tab pos="7620000" algn="l"/>
              </a:tabLst>
              <a:defRPr sz="2400" b="1">
                <a:solidFill>
                  <a:schemeClr val="bg1"/>
                </a:solidFill>
                <a:latin typeface="Comic Sans MS" pitchFamily="66" charset="0"/>
              </a:defRPr>
            </a:lvl8pPr>
            <a:lvl9pPr marL="1828800" algn="l" rtl="0" eaLnBrk="0" fontAlgn="base" hangingPunct="0">
              <a:lnSpc>
                <a:spcPts val="2700"/>
              </a:lnSpc>
              <a:spcBef>
                <a:spcPct val="0"/>
              </a:spcBef>
              <a:spcAft>
                <a:spcPct val="0"/>
              </a:spcAft>
              <a:tabLst>
                <a:tab pos="7620000" algn="l"/>
              </a:tabLst>
              <a:defRPr sz="2400" b="1">
                <a:solidFill>
                  <a:schemeClr val="bg1"/>
                </a:solidFill>
                <a:latin typeface="Comic Sans MS" pitchFamily="66" charset="0"/>
              </a:defRPr>
            </a:lvl9pPr>
          </a:lstStyle>
          <a:p>
            <a:r>
              <a:rPr lang="fr-FR" altLang="zh-CN" b="0" dirty="0">
                <a:solidFill>
                  <a:schemeClr val="tx1"/>
                </a:solidFill>
                <a:latin typeface="Comic Sans MS" pitchFamily="66" charset="0"/>
                <a:ea typeface="宋体" charset="-122"/>
                <a:cs typeface="+mn-cs"/>
              </a:rPr>
              <a:t>Périmètre </a:t>
            </a:r>
            <a:r>
              <a:rPr lang="fr-FR" altLang="zh-CN" b="0" dirty="0" smtClean="0">
                <a:solidFill>
                  <a:schemeClr val="tx1"/>
                </a:solidFill>
                <a:latin typeface="Comic Sans MS" pitchFamily="66" charset="0"/>
                <a:ea typeface="宋体" charset="-122"/>
                <a:cs typeface="+mn-cs"/>
              </a:rPr>
              <a:t>fonctionnel : </a:t>
            </a:r>
            <a:endParaRPr lang="fr-FR" altLang="zh-CN" b="0" dirty="0">
              <a:solidFill>
                <a:schemeClr val="tx1"/>
              </a:solidFill>
              <a:latin typeface="Comic Sans MS" pitchFamily="66" charset="0"/>
              <a:ea typeface="宋体" charset="-122"/>
              <a:cs typeface="+mn-cs"/>
            </a:endParaRPr>
          </a:p>
        </p:txBody>
      </p:sp>
      <p:sp>
        <p:nvSpPr>
          <p:cNvPr id="6" name="Rectangle 9"/>
          <p:cNvSpPr>
            <a:spLocks noGrp="1" noChangeArrowheads="1"/>
          </p:cNvSpPr>
          <p:nvPr/>
        </p:nvSpPr>
        <p:spPr bwMode="auto">
          <a:xfrm>
            <a:off x="475455" y="1546041"/>
            <a:ext cx="9288462" cy="561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20" tIns="43161" rIns="86320" bIns="43161" numCol="1" anchor="t" anchorCtr="0" compatLnSpc="1">
            <a:prstTxWarp prst="textNoShape">
              <a:avLst/>
            </a:prstTxWarp>
          </a:bodyPr>
          <a:lstStyle>
            <a:lvl1pPr marL="287338" indent="-287338" algn="l" defTabSz="762000" rtl="0" eaLnBrk="0" fontAlgn="base" hangingPunct="0">
              <a:spcBef>
                <a:spcPct val="50000"/>
              </a:spcBef>
              <a:spcAft>
                <a:spcPct val="0"/>
              </a:spcAft>
              <a:buClr>
                <a:schemeClr val="accent1"/>
              </a:buClr>
              <a:buFont typeface="Wingdings" pitchFamily="2" charset="2"/>
              <a:buChar char="n"/>
              <a:tabLst>
                <a:tab pos="4953000" algn="l"/>
                <a:tab pos="7239000" algn="l"/>
              </a:tabLst>
              <a:defRPr sz="2000">
                <a:solidFill>
                  <a:srgbClr val="000080"/>
                </a:solidFill>
                <a:latin typeface="+mn-lt"/>
                <a:ea typeface="+mn-ea"/>
                <a:cs typeface="+mn-cs"/>
              </a:defRPr>
            </a:lvl1pPr>
            <a:lvl2pPr marL="757238" indent="-279400" algn="l" defTabSz="762000" rtl="0" eaLnBrk="0" fontAlgn="base" hangingPunct="0">
              <a:spcBef>
                <a:spcPct val="15000"/>
              </a:spcBef>
              <a:spcAft>
                <a:spcPct val="0"/>
              </a:spcAft>
              <a:buSzPct val="100000"/>
              <a:buFont typeface="Wingdings" pitchFamily="2" charset="2"/>
              <a:buChar char="ð"/>
              <a:tabLst>
                <a:tab pos="4953000" algn="l"/>
                <a:tab pos="7239000" algn="l"/>
              </a:tabLst>
              <a:defRPr>
                <a:solidFill>
                  <a:srgbClr val="000080"/>
                </a:solidFill>
                <a:latin typeface="+mn-lt"/>
              </a:defRPr>
            </a:lvl2pPr>
            <a:lvl3pPr marL="1189038" indent="-141288" algn="l" defTabSz="762000" rtl="0" eaLnBrk="0" fontAlgn="base" hangingPunct="0">
              <a:spcBef>
                <a:spcPct val="0"/>
              </a:spcBef>
              <a:spcAft>
                <a:spcPct val="0"/>
              </a:spcAft>
              <a:buClr>
                <a:srgbClr val="9999FF"/>
              </a:buClr>
              <a:buSzPct val="50000"/>
              <a:buFont typeface="Wingdings" pitchFamily="2" charset="2"/>
              <a:buChar char="l"/>
              <a:tabLst>
                <a:tab pos="4953000" algn="l"/>
                <a:tab pos="7239000" algn="l"/>
              </a:tabLst>
              <a:defRPr sz="1600">
                <a:solidFill>
                  <a:srgbClr val="000080"/>
                </a:solidFill>
                <a:latin typeface="+mn-lt"/>
              </a:defRPr>
            </a:lvl3pPr>
            <a:lvl4pPr marL="1495425" indent="-115888" algn="l" defTabSz="762000" rtl="0" eaLnBrk="0" fontAlgn="base" hangingPunct="0">
              <a:spcBef>
                <a:spcPct val="0"/>
              </a:spcBef>
              <a:spcAft>
                <a:spcPct val="0"/>
              </a:spcAft>
              <a:buFont typeface="Arial" charset="0"/>
              <a:buChar char="•"/>
              <a:tabLst>
                <a:tab pos="4953000" algn="l"/>
                <a:tab pos="7239000" algn="l"/>
              </a:tabLst>
              <a:defRPr sz="1600">
                <a:solidFill>
                  <a:srgbClr val="000080"/>
                </a:solidFill>
                <a:latin typeface="+mn-lt"/>
              </a:defRPr>
            </a:lvl4pPr>
            <a:lvl5pPr marL="1779588" indent="-93663" algn="l" defTabSz="762000" rtl="0" eaLnBrk="0" fontAlgn="base" hangingPunct="0">
              <a:spcBef>
                <a:spcPct val="0"/>
              </a:spcBef>
              <a:spcAft>
                <a:spcPct val="0"/>
              </a:spcAft>
              <a:buSzPct val="50000"/>
              <a:buFont typeface="Arial" charset="0"/>
              <a:buChar char="•"/>
              <a:tabLst>
                <a:tab pos="4953000" algn="l"/>
                <a:tab pos="7239000" algn="l"/>
              </a:tabLst>
              <a:defRPr sz="1600">
                <a:solidFill>
                  <a:srgbClr val="000080"/>
                </a:solidFill>
                <a:latin typeface="+mn-lt"/>
              </a:defRPr>
            </a:lvl5pPr>
            <a:lvl6pPr marL="2236788" indent="-93663" algn="l" defTabSz="762000" rtl="0" eaLnBrk="0" fontAlgn="base" hangingPunct="0">
              <a:spcBef>
                <a:spcPct val="0"/>
              </a:spcBef>
              <a:spcAft>
                <a:spcPct val="0"/>
              </a:spcAft>
              <a:buSzPct val="50000"/>
              <a:buFont typeface="Arial" charset="0"/>
              <a:buChar char="•"/>
              <a:tabLst>
                <a:tab pos="4953000" algn="l"/>
                <a:tab pos="7239000" algn="l"/>
              </a:tabLst>
              <a:defRPr sz="1600">
                <a:solidFill>
                  <a:srgbClr val="000080"/>
                </a:solidFill>
                <a:latin typeface="+mn-lt"/>
              </a:defRPr>
            </a:lvl6pPr>
            <a:lvl7pPr marL="2693988" indent="-93663" algn="l" defTabSz="762000" rtl="0" eaLnBrk="0" fontAlgn="base" hangingPunct="0">
              <a:spcBef>
                <a:spcPct val="0"/>
              </a:spcBef>
              <a:spcAft>
                <a:spcPct val="0"/>
              </a:spcAft>
              <a:buSzPct val="50000"/>
              <a:buFont typeface="Arial" charset="0"/>
              <a:buChar char="•"/>
              <a:tabLst>
                <a:tab pos="4953000" algn="l"/>
                <a:tab pos="7239000" algn="l"/>
              </a:tabLst>
              <a:defRPr sz="1600">
                <a:solidFill>
                  <a:srgbClr val="000080"/>
                </a:solidFill>
                <a:latin typeface="+mn-lt"/>
              </a:defRPr>
            </a:lvl7pPr>
            <a:lvl8pPr marL="3151188" indent="-93663" algn="l" defTabSz="762000" rtl="0" eaLnBrk="0" fontAlgn="base" hangingPunct="0">
              <a:spcBef>
                <a:spcPct val="0"/>
              </a:spcBef>
              <a:spcAft>
                <a:spcPct val="0"/>
              </a:spcAft>
              <a:buSzPct val="50000"/>
              <a:buFont typeface="Arial" charset="0"/>
              <a:buChar char="•"/>
              <a:tabLst>
                <a:tab pos="4953000" algn="l"/>
                <a:tab pos="7239000" algn="l"/>
              </a:tabLst>
              <a:defRPr sz="1600">
                <a:solidFill>
                  <a:srgbClr val="000080"/>
                </a:solidFill>
                <a:latin typeface="+mn-lt"/>
              </a:defRPr>
            </a:lvl8pPr>
            <a:lvl9pPr marL="3608388" indent="-93663" algn="l" defTabSz="762000" rtl="0" eaLnBrk="0" fontAlgn="base" hangingPunct="0">
              <a:spcBef>
                <a:spcPct val="0"/>
              </a:spcBef>
              <a:spcAft>
                <a:spcPct val="0"/>
              </a:spcAft>
              <a:buSzPct val="50000"/>
              <a:buFont typeface="Arial" charset="0"/>
              <a:buChar char="•"/>
              <a:tabLst>
                <a:tab pos="4953000" algn="l"/>
                <a:tab pos="7239000" algn="l"/>
              </a:tabLst>
              <a:defRPr sz="1600">
                <a:solidFill>
                  <a:srgbClr val="000080"/>
                </a:solidFill>
                <a:latin typeface="+mn-lt"/>
              </a:defRPr>
            </a:lvl9pPr>
          </a:lstStyle>
          <a:p>
            <a:pPr>
              <a:buClrTx/>
              <a:buFont typeface="Wingdings" pitchFamily="2" charset="2"/>
              <a:buChar char="Ø"/>
            </a:pPr>
            <a:r>
              <a:rPr lang="fr-FR" altLang="zh-CN" sz="2400" b="1" dirty="0" smtClean="0">
                <a:solidFill>
                  <a:schemeClr val="tx1"/>
                </a:solidFill>
                <a:ea typeface="宋体" charset="-122"/>
              </a:rPr>
              <a:t>Comptabilité </a:t>
            </a:r>
            <a:r>
              <a:rPr lang="fr-FR" altLang="zh-CN" sz="2400" b="1" dirty="0">
                <a:solidFill>
                  <a:schemeClr val="tx1"/>
                </a:solidFill>
                <a:ea typeface="宋体" charset="-122"/>
              </a:rPr>
              <a:t>générale et analytique</a:t>
            </a:r>
          </a:p>
          <a:p>
            <a:pPr lvl="1">
              <a:buFont typeface="Wingdings" pitchFamily="2" charset="2"/>
              <a:buChar char="ü"/>
            </a:pPr>
            <a:r>
              <a:rPr lang="fr-FR" altLang="zh-CN" dirty="0" smtClean="0">
                <a:solidFill>
                  <a:schemeClr val="tx1"/>
                </a:solidFill>
                <a:ea typeface="宋体" charset="-122"/>
              </a:rPr>
              <a:t>Saisie des écritures</a:t>
            </a:r>
          </a:p>
          <a:p>
            <a:pPr lvl="1">
              <a:buFont typeface="Wingdings" pitchFamily="2" charset="2"/>
              <a:buChar char="ü"/>
            </a:pPr>
            <a:r>
              <a:rPr lang="fr-FR" altLang="zh-CN" dirty="0" smtClean="0">
                <a:solidFill>
                  <a:schemeClr val="tx1"/>
                </a:solidFill>
                <a:ea typeface="宋体" charset="-122"/>
              </a:rPr>
              <a:t>Validation et imputation des écritures </a:t>
            </a:r>
          </a:p>
          <a:p>
            <a:pPr lvl="1">
              <a:buFont typeface="Wingdings" pitchFamily="2" charset="2"/>
              <a:buChar char="ü"/>
            </a:pPr>
            <a:r>
              <a:rPr lang="fr-FR" altLang="zh-CN" dirty="0" smtClean="0">
                <a:solidFill>
                  <a:schemeClr val="tx1"/>
                </a:solidFill>
                <a:ea typeface="宋体" charset="-122"/>
              </a:rPr>
              <a:t>Traitement de gestion multidevises</a:t>
            </a:r>
          </a:p>
          <a:p>
            <a:pPr lvl="1">
              <a:buFont typeface="Wingdings" pitchFamily="2" charset="2"/>
              <a:buChar char="ü"/>
            </a:pPr>
            <a:r>
              <a:rPr lang="fr-FR" altLang="zh-CN" dirty="0" smtClean="0">
                <a:solidFill>
                  <a:schemeClr val="tx1"/>
                </a:solidFill>
                <a:ea typeface="宋体" charset="-122"/>
              </a:rPr>
              <a:t>Répartition analytique </a:t>
            </a:r>
          </a:p>
          <a:p>
            <a:pPr lvl="1">
              <a:buFont typeface="Wingdings" pitchFamily="2" charset="2"/>
              <a:buChar char="ü"/>
            </a:pPr>
            <a:r>
              <a:rPr lang="fr-FR" altLang="zh-CN" dirty="0" smtClean="0">
                <a:solidFill>
                  <a:schemeClr val="tx1"/>
                </a:solidFill>
                <a:ea typeface="宋体" charset="-122"/>
              </a:rPr>
              <a:t>Clôtures comptables et clôtures de gestion</a:t>
            </a:r>
            <a:endParaRPr lang="fr-FR" altLang="zh-CN" b="1" dirty="0" smtClean="0">
              <a:solidFill>
                <a:schemeClr val="tx1"/>
              </a:solidFill>
              <a:ea typeface="宋体" charset="-122"/>
            </a:endParaRPr>
          </a:p>
          <a:p>
            <a:pPr>
              <a:buClrTx/>
              <a:buFont typeface="Wingdings" pitchFamily="2" charset="2"/>
              <a:buChar char="Ø"/>
            </a:pPr>
            <a:r>
              <a:rPr lang="fr-FR" altLang="zh-CN" sz="2400" b="1" dirty="0" smtClean="0">
                <a:solidFill>
                  <a:schemeClr val="tx1"/>
                </a:solidFill>
                <a:ea typeface="宋体" charset="-122"/>
              </a:rPr>
              <a:t>Comptabilité client et facturation </a:t>
            </a:r>
            <a:r>
              <a:rPr lang="fr-FR" altLang="zh-CN" sz="2400" b="1" dirty="0">
                <a:solidFill>
                  <a:schemeClr val="tx1"/>
                </a:solidFill>
                <a:ea typeface="宋体" charset="-122"/>
              </a:rPr>
              <a:t>client </a:t>
            </a:r>
          </a:p>
          <a:p>
            <a:pPr lvl="1">
              <a:buFont typeface="Wingdings" pitchFamily="2" charset="2"/>
              <a:buChar char="ü"/>
            </a:pPr>
            <a:r>
              <a:rPr lang="fr-FR" altLang="zh-CN" dirty="0" smtClean="0">
                <a:solidFill>
                  <a:schemeClr val="tx1"/>
                </a:solidFill>
                <a:ea typeface="宋体" charset="-122"/>
              </a:rPr>
              <a:t>Processus de facturation</a:t>
            </a:r>
          </a:p>
          <a:p>
            <a:pPr lvl="1">
              <a:buFont typeface="Wingdings" pitchFamily="2" charset="2"/>
              <a:buChar char="ü"/>
            </a:pPr>
            <a:r>
              <a:rPr lang="fr-FR" altLang="zh-CN" dirty="0" smtClean="0">
                <a:solidFill>
                  <a:schemeClr val="tx1"/>
                </a:solidFill>
                <a:ea typeface="宋体" charset="-122"/>
              </a:rPr>
              <a:t>Processus d’encaissement</a:t>
            </a:r>
            <a:endParaRPr lang="fr-FR" altLang="zh-CN" sz="2000" b="1" dirty="0" smtClean="0">
              <a:solidFill>
                <a:schemeClr val="tx1"/>
              </a:solidFill>
              <a:ea typeface="宋体" charset="-122"/>
            </a:endParaRPr>
          </a:p>
          <a:p>
            <a:pPr>
              <a:buClrTx/>
              <a:buFont typeface="Wingdings" pitchFamily="2" charset="2"/>
              <a:buChar char="Ø"/>
            </a:pPr>
            <a:r>
              <a:rPr lang="fr-FR" altLang="zh-CN" sz="2400" b="1" dirty="0" smtClean="0">
                <a:solidFill>
                  <a:schemeClr val="tx1"/>
                </a:solidFill>
                <a:ea typeface="宋体" charset="-122"/>
              </a:rPr>
              <a:t>Comptabilité fournisseur</a:t>
            </a:r>
          </a:p>
          <a:p>
            <a:pPr lvl="1">
              <a:buFont typeface="Wingdings" pitchFamily="2" charset="2"/>
              <a:buChar char="ü"/>
            </a:pPr>
            <a:r>
              <a:rPr lang="fr-FR" altLang="zh-CN" dirty="0">
                <a:solidFill>
                  <a:schemeClr val="tx1"/>
                </a:solidFill>
              </a:rPr>
              <a:t>Processus de paiement</a:t>
            </a:r>
          </a:p>
          <a:p>
            <a:pPr lvl="1">
              <a:buFont typeface="Wingdings" pitchFamily="2" charset="2"/>
              <a:buChar char="ü"/>
            </a:pPr>
            <a:r>
              <a:rPr lang="fr-FR" altLang="zh-CN" dirty="0">
                <a:solidFill>
                  <a:schemeClr val="tx1"/>
                </a:solidFill>
              </a:rPr>
              <a:t>Processus de suivi fournisseurs</a:t>
            </a:r>
          </a:p>
          <a:p>
            <a:endParaRPr lang="fr-FR" altLang="zh-CN" dirty="0">
              <a:solidFill>
                <a:schemeClr val="tx1"/>
              </a:solidFill>
              <a:ea typeface="宋体" charset="-122"/>
            </a:endParaRPr>
          </a:p>
        </p:txBody>
      </p:sp>
    </p:spTree>
    <p:extLst>
      <p:ext uri="{BB962C8B-B14F-4D97-AF65-F5344CB8AC3E}">
        <p14:creationId xmlns:p14="http://schemas.microsoft.com/office/powerpoint/2010/main" val="337983965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r>
              <a:rPr lang="fr-FR" altLang="zh-CN" sz="4400" dirty="0" smtClean="0"/>
              <a:t>6. Choix </a:t>
            </a:r>
            <a:r>
              <a:rPr lang="fr-FR" altLang="zh-CN" sz="4400" dirty="0"/>
              <a:t>de progiciel</a:t>
            </a:r>
            <a:endParaRPr lang="fr-FR" altLang="zh-CN" sz="4300" dirty="0" smtClean="0">
              <a:ea typeface="宋体" charset="-122"/>
            </a:endParaRPr>
          </a:p>
        </p:txBody>
      </p:sp>
      <p:sp>
        <p:nvSpPr>
          <p:cNvPr id="39938" name="Rectangle 3"/>
          <p:cNvSpPr>
            <a:spLocks noChangeArrowheads="1"/>
          </p:cNvSpPr>
          <p:nvPr/>
        </p:nvSpPr>
        <p:spPr bwMode="gray">
          <a:xfrm>
            <a:off x="828675" y="5210453"/>
            <a:ext cx="7400925" cy="369332"/>
          </a:xfrm>
          <a:prstGeom prst="rect">
            <a:avLst/>
          </a:prstGeom>
          <a:gradFill rotWithShape="1">
            <a:gsLst>
              <a:gs pos="0">
                <a:srgbClr val="767676"/>
              </a:gs>
              <a:gs pos="50000">
                <a:srgbClr val="FFFFFF"/>
              </a:gs>
              <a:gs pos="100000">
                <a:srgbClr val="767676"/>
              </a:gs>
            </a:gsLst>
            <a:lin ang="5400000" scaled="1"/>
          </a:gradFill>
          <a:ln w="9525">
            <a:miter lim="800000"/>
            <a:headEnd/>
            <a:tailEnd/>
          </a:ln>
          <a:scene3d>
            <a:camera prst="legacyPerspectiveTop"/>
            <a:lightRig rig="legacyFlat1" dir="t"/>
          </a:scene3d>
          <a:sp3d extrusionH="121893000" prstMaterial="legacyMatte">
            <a:bevelT w="13500" h="13500" prst="angle"/>
            <a:bevelB w="13500" h="13500" prst="angle"/>
            <a:extrusionClr>
              <a:srgbClr val="FFFFFF"/>
            </a:extrusionClr>
          </a:sp3d>
        </p:spPr>
        <p:txBody>
          <a:bodyPr anchor="ctr">
            <a:spAutoFit/>
            <a:flatTx/>
          </a:bodyPr>
          <a:lstStyle/>
          <a:p>
            <a:endParaRPr lang="fr-FR" altLang="zh-CN"/>
          </a:p>
        </p:txBody>
      </p:sp>
      <p:sp>
        <p:nvSpPr>
          <p:cNvPr id="39939" name="Rectangle 4"/>
          <p:cNvSpPr>
            <a:spLocks noChangeArrowheads="1"/>
          </p:cNvSpPr>
          <p:nvPr/>
        </p:nvSpPr>
        <p:spPr bwMode="gray">
          <a:xfrm flipH="1">
            <a:off x="866775" y="4562475"/>
            <a:ext cx="2436813" cy="1670050"/>
          </a:xfrm>
          <a:prstGeom prst="rect">
            <a:avLst/>
          </a:prstGeom>
          <a:solidFill>
            <a:schemeClr val="hlink">
              <a:alpha val="50195"/>
            </a:schemeClr>
          </a:solidFill>
          <a:ln w="12700">
            <a:solidFill>
              <a:srgbClr val="FFFFFF"/>
            </a:solidFill>
            <a:miter lim="800000"/>
            <a:headEnd/>
            <a:tailEnd/>
          </a:ln>
        </p:spPr>
        <p:txBody>
          <a:bodyPr wrap="none" anchor="ctr"/>
          <a:lstStyle/>
          <a:p>
            <a:endParaRPr lang="fr-FR" altLang="zh-CN"/>
          </a:p>
        </p:txBody>
      </p:sp>
      <p:sp>
        <p:nvSpPr>
          <p:cNvPr id="39940" name="Rectangle 5"/>
          <p:cNvSpPr>
            <a:spLocks noChangeArrowheads="1"/>
          </p:cNvSpPr>
          <p:nvPr/>
        </p:nvSpPr>
        <p:spPr bwMode="gray">
          <a:xfrm flipH="1">
            <a:off x="3313113" y="4562475"/>
            <a:ext cx="2436812" cy="1670050"/>
          </a:xfrm>
          <a:prstGeom prst="rect">
            <a:avLst/>
          </a:prstGeom>
          <a:solidFill>
            <a:schemeClr val="accent2">
              <a:alpha val="50195"/>
            </a:schemeClr>
          </a:solidFill>
          <a:ln w="12700">
            <a:solidFill>
              <a:srgbClr val="FFFFFF"/>
            </a:solidFill>
            <a:miter lim="800000"/>
            <a:headEnd/>
            <a:tailEnd/>
          </a:ln>
        </p:spPr>
        <p:txBody>
          <a:bodyPr wrap="none" anchor="ctr"/>
          <a:lstStyle/>
          <a:p>
            <a:endParaRPr lang="fr-FR" altLang="zh-CN"/>
          </a:p>
        </p:txBody>
      </p:sp>
      <p:sp>
        <p:nvSpPr>
          <p:cNvPr id="39941" name="Rectangle 6"/>
          <p:cNvSpPr>
            <a:spLocks noChangeArrowheads="1"/>
          </p:cNvSpPr>
          <p:nvPr/>
        </p:nvSpPr>
        <p:spPr bwMode="gray">
          <a:xfrm flipH="1">
            <a:off x="5751513" y="4560888"/>
            <a:ext cx="2436812" cy="1670050"/>
          </a:xfrm>
          <a:prstGeom prst="rect">
            <a:avLst/>
          </a:prstGeom>
          <a:solidFill>
            <a:schemeClr val="folHlink">
              <a:alpha val="50195"/>
            </a:schemeClr>
          </a:solidFill>
          <a:ln w="12700">
            <a:solidFill>
              <a:srgbClr val="FFFFFF"/>
            </a:solidFill>
            <a:miter lim="800000"/>
            <a:headEnd/>
            <a:tailEnd/>
          </a:ln>
        </p:spPr>
        <p:txBody>
          <a:bodyPr wrap="none" anchor="ctr"/>
          <a:lstStyle/>
          <a:p>
            <a:endParaRPr lang="fr-FR" altLang="zh-CN"/>
          </a:p>
        </p:txBody>
      </p:sp>
      <p:sp>
        <p:nvSpPr>
          <p:cNvPr id="31754" name="Rectangle 10"/>
          <p:cNvSpPr>
            <a:spLocks noChangeArrowheads="1"/>
          </p:cNvSpPr>
          <p:nvPr/>
        </p:nvSpPr>
        <p:spPr bwMode="gray">
          <a:xfrm>
            <a:off x="838200" y="4645025"/>
            <a:ext cx="2479675" cy="830997"/>
          </a:xfrm>
          <a:prstGeom prst="rect">
            <a:avLst/>
          </a:prstGeom>
          <a:noFill/>
          <a:ln>
            <a:noFill/>
          </a:ln>
          <a:effectLst>
            <a:outerShdw dist="17961" dir="2700000" algn="ctr" rotWithShape="0">
              <a:srgbClr val="182326">
                <a:alpha val="50000"/>
              </a:srgbClr>
            </a:outerShdw>
          </a:effectLst>
          <a:extLst/>
        </p:spPr>
        <p:txBody>
          <a:bodyPr>
            <a:spAutoFit/>
          </a:bodyPr>
          <a:lstStyle/>
          <a:p>
            <a:pPr algn="ctr">
              <a:defRPr/>
            </a:pPr>
            <a:r>
              <a:rPr lang="fr-FR" altLang="zh-CN" sz="2400" b="1">
                <a:solidFill>
                  <a:srgbClr val="FFFFFF"/>
                </a:solidFill>
              </a:rPr>
              <a:t>Cahier des </a:t>
            </a:r>
            <a:r>
              <a:rPr lang="fr-FR" altLang="zh-CN" sz="2400" b="1" smtClean="0">
                <a:solidFill>
                  <a:srgbClr val="FFFFFF"/>
                </a:solidFill>
              </a:rPr>
              <a:t>charges</a:t>
            </a:r>
            <a:endParaRPr lang="fr-FR" altLang="zh-CN" sz="2400" b="1">
              <a:solidFill>
                <a:srgbClr val="FFFFFF"/>
              </a:solidFill>
            </a:endParaRPr>
          </a:p>
        </p:txBody>
      </p:sp>
      <p:sp>
        <p:nvSpPr>
          <p:cNvPr id="31755" name="Rectangle 11"/>
          <p:cNvSpPr>
            <a:spLocks noChangeArrowheads="1"/>
          </p:cNvSpPr>
          <p:nvPr/>
        </p:nvSpPr>
        <p:spPr bwMode="gray">
          <a:xfrm>
            <a:off x="3275013" y="4645025"/>
            <a:ext cx="2479675" cy="1200329"/>
          </a:xfrm>
          <a:prstGeom prst="rect">
            <a:avLst/>
          </a:prstGeom>
          <a:noFill/>
          <a:ln>
            <a:noFill/>
          </a:ln>
          <a:effectLst>
            <a:outerShdw dist="17961" dir="2700000" algn="ctr" rotWithShape="0">
              <a:srgbClr val="182326">
                <a:alpha val="50000"/>
              </a:srgbClr>
            </a:outerShdw>
          </a:effectLst>
          <a:extLst/>
        </p:spPr>
        <p:txBody>
          <a:bodyPr>
            <a:spAutoFit/>
          </a:bodyPr>
          <a:lstStyle/>
          <a:p>
            <a:pPr algn="ctr">
              <a:defRPr/>
            </a:pPr>
            <a:r>
              <a:rPr lang="fr-FR" altLang="zh-CN" sz="2400" b="1" smtClean="0">
                <a:solidFill>
                  <a:srgbClr val="FFFFFF"/>
                </a:solidFill>
              </a:rPr>
              <a:t>Consultation des fournisseurs</a:t>
            </a:r>
            <a:endParaRPr lang="fr-FR" altLang="zh-CN" sz="2400" b="1">
              <a:solidFill>
                <a:srgbClr val="FFFFFF"/>
              </a:solidFill>
            </a:endParaRPr>
          </a:p>
        </p:txBody>
      </p:sp>
      <p:sp>
        <p:nvSpPr>
          <p:cNvPr id="31756" name="Rectangle 12"/>
          <p:cNvSpPr>
            <a:spLocks noChangeArrowheads="1"/>
          </p:cNvSpPr>
          <p:nvPr/>
        </p:nvSpPr>
        <p:spPr bwMode="gray">
          <a:xfrm>
            <a:off x="5694363" y="4645025"/>
            <a:ext cx="2479675" cy="1200329"/>
          </a:xfrm>
          <a:prstGeom prst="rect">
            <a:avLst/>
          </a:prstGeom>
          <a:noFill/>
          <a:ln>
            <a:noFill/>
          </a:ln>
          <a:effectLst>
            <a:outerShdw dist="17961" dir="2700000" algn="ctr" rotWithShape="0">
              <a:srgbClr val="182326">
                <a:alpha val="50000"/>
              </a:srgbClr>
            </a:outerShdw>
          </a:effectLst>
          <a:extLst/>
        </p:spPr>
        <p:txBody>
          <a:bodyPr>
            <a:spAutoFit/>
          </a:bodyPr>
          <a:lstStyle/>
          <a:p>
            <a:pPr algn="ctr">
              <a:defRPr/>
            </a:pPr>
            <a:r>
              <a:rPr lang="fr-FR" altLang="zh-CN" sz="2400" b="1" smtClean="0">
                <a:solidFill>
                  <a:srgbClr val="FFFFFF"/>
                </a:solidFill>
              </a:rPr>
              <a:t>Préparation de la mise en oeuvre</a:t>
            </a:r>
            <a:endParaRPr lang="fr-FR" altLang="zh-CN" sz="2400" b="1">
              <a:solidFill>
                <a:srgbClr val="FFFFFF"/>
              </a:solidFill>
            </a:endParaRPr>
          </a:p>
        </p:txBody>
      </p:sp>
      <p:pic>
        <p:nvPicPr>
          <p:cNvPr id="39948" name="Picture 13" descr="133"/>
          <p:cNvPicPr>
            <a:picLocks noChangeAspect="1" noChangeArrowheads="1"/>
          </p:cNvPicPr>
          <p:nvPr/>
        </p:nvPicPr>
        <p:blipFill>
          <a:blip r:embed="rId3" cstate="print"/>
          <a:srcRect/>
          <a:stretch>
            <a:fillRect/>
          </a:stretch>
        </p:blipFill>
        <p:spPr bwMode="auto">
          <a:xfrm>
            <a:off x="4883150" y="2667000"/>
            <a:ext cx="1365250" cy="1552575"/>
          </a:xfrm>
          <a:prstGeom prst="rect">
            <a:avLst/>
          </a:prstGeom>
          <a:noFill/>
          <a:ln w="9525">
            <a:noFill/>
            <a:miter lim="800000"/>
            <a:headEnd/>
            <a:tailEnd/>
          </a:ln>
        </p:spPr>
      </p:pic>
      <p:pic>
        <p:nvPicPr>
          <p:cNvPr id="39950" name="Picture 15" descr="243"/>
          <p:cNvPicPr>
            <a:picLocks noChangeAspect="1" noChangeArrowheads="1"/>
          </p:cNvPicPr>
          <p:nvPr/>
        </p:nvPicPr>
        <p:blipFill>
          <a:blip r:embed="rId4" cstate="print"/>
          <a:srcRect/>
          <a:stretch>
            <a:fillRect/>
          </a:stretch>
        </p:blipFill>
        <p:spPr bwMode="auto">
          <a:xfrm>
            <a:off x="6219825" y="3200400"/>
            <a:ext cx="1095375" cy="1295400"/>
          </a:xfrm>
          <a:prstGeom prst="rect">
            <a:avLst/>
          </a:prstGeom>
          <a:noFill/>
          <a:ln w="9525">
            <a:noFill/>
            <a:miter lim="800000"/>
            <a:headEnd/>
            <a:tailEnd/>
          </a:ln>
        </p:spPr>
      </p:pic>
      <p:pic>
        <p:nvPicPr>
          <p:cNvPr id="39951" name="Picture 16" descr="161"/>
          <p:cNvPicPr>
            <a:picLocks noChangeAspect="1" noChangeArrowheads="1"/>
          </p:cNvPicPr>
          <p:nvPr/>
        </p:nvPicPr>
        <p:blipFill>
          <a:blip r:embed="rId5" cstate="print"/>
          <a:srcRect/>
          <a:stretch>
            <a:fillRect/>
          </a:stretch>
        </p:blipFill>
        <p:spPr bwMode="auto">
          <a:xfrm>
            <a:off x="3406775" y="2568575"/>
            <a:ext cx="1470025" cy="1470025"/>
          </a:xfrm>
          <a:prstGeom prst="rect">
            <a:avLst/>
          </a:prstGeom>
          <a:noFill/>
          <a:ln w="9525">
            <a:noFill/>
            <a:miter lim="800000"/>
            <a:headEnd/>
            <a:tailEnd/>
          </a:ln>
        </p:spPr>
      </p:pic>
      <p:pic>
        <p:nvPicPr>
          <p:cNvPr id="39952" name="Picture 17" descr="232"/>
          <p:cNvPicPr>
            <a:picLocks noChangeAspect="1" noChangeArrowheads="1"/>
          </p:cNvPicPr>
          <p:nvPr/>
        </p:nvPicPr>
        <p:blipFill>
          <a:blip r:embed="rId6" cstate="print"/>
          <a:srcRect/>
          <a:stretch>
            <a:fillRect/>
          </a:stretch>
        </p:blipFill>
        <p:spPr bwMode="auto">
          <a:xfrm>
            <a:off x="2209800" y="3011488"/>
            <a:ext cx="1608138" cy="1408112"/>
          </a:xfrm>
          <a:prstGeom prst="rect">
            <a:avLst/>
          </a:prstGeom>
          <a:noFill/>
          <a:ln w="9525">
            <a:noFill/>
            <a:miter lim="800000"/>
            <a:headEnd/>
            <a:tailEnd/>
          </a:ln>
        </p:spPr>
      </p:pic>
      <p:pic>
        <p:nvPicPr>
          <p:cNvPr id="4098" name="Picture 2" descr="C:\Users\zhengyi\Desktop\interrogation.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48514" y="1300866"/>
            <a:ext cx="2432050" cy="2961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115325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0"/>
            <a:ext cx="8229600" cy="868363"/>
          </a:xfrm>
        </p:spPr>
        <p:txBody>
          <a:bodyPr/>
          <a:lstStyle/>
          <a:p>
            <a:r>
              <a:rPr lang="fr-FR" altLang="zh-CN" dirty="0" smtClean="0"/>
              <a:t>Choix de types d’ERP</a:t>
            </a:r>
            <a:endParaRPr lang="zh-CN" altLang="en-US"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705945937"/>
              </p:ext>
            </p:extLst>
          </p:nvPr>
        </p:nvGraphicFramePr>
        <p:xfrm>
          <a:off x="539552" y="798276"/>
          <a:ext cx="8280920" cy="5871085"/>
        </p:xfrm>
        <a:graphic>
          <a:graphicData uri="http://schemas.openxmlformats.org/drawingml/2006/table">
            <a:tbl>
              <a:tblPr>
                <a:tableStyleId>{3C2FFA5D-87B4-456A-9821-1D502468CF0F}</a:tableStyleId>
              </a:tblPr>
              <a:tblGrid>
                <a:gridCol w="1672913"/>
                <a:gridCol w="2467547"/>
                <a:gridCol w="2070230"/>
                <a:gridCol w="2070230"/>
              </a:tblGrid>
              <a:tr h="232374">
                <a:tc>
                  <a:txBody>
                    <a:bodyPr/>
                    <a:lstStyle/>
                    <a:p>
                      <a:r>
                        <a:rPr lang="fr-FR" sz="1200" b="1" dirty="0">
                          <a:effectLst/>
                        </a:rPr>
                        <a:t>Fonctionnalité</a:t>
                      </a:r>
                    </a:p>
                  </a:txBody>
                  <a:tcPr marL="29780" marR="29780" marT="29780" marB="29780" anchor="ctr"/>
                </a:tc>
                <a:tc>
                  <a:txBody>
                    <a:bodyPr/>
                    <a:lstStyle/>
                    <a:p>
                      <a:r>
                        <a:rPr lang="fr-FR" sz="1200" b="1">
                          <a:effectLst/>
                        </a:rPr>
                        <a:t>Grand ERP </a:t>
                      </a:r>
                    </a:p>
                  </a:txBody>
                  <a:tcPr marL="29780" marR="29780" marT="29780" marB="29780" anchor="ctr"/>
                </a:tc>
                <a:tc>
                  <a:txBody>
                    <a:bodyPr/>
                    <a:lstStyle/>
                    <a:p>
                      <a:r>
                        <a:rPr lang="fr-FR" sz="1200" b="1" dirty="0">
                          <a:effectLst/>
                        </a:rPr>
                        <a:t>ERP</a:t>
                      </a:r>
                    </a:p>
                  </a:txBody>
                  <a:tcPr marL="29780" marR="29780" marT="29780" marB="29780" anchor="ctr"/>
                </a:tc>
                <a:tc>
                  <a:txBody>
                    <a:bodyPr/>
                    <a:lstStyle/>
                    <a:p>
                      <a:r>
                        <a:rPr lang="fr-FR" sz="1200" b="1" dirty="0">
                          <a:effectLst/>
                        </a:rPr>
                        <a:t>PGI</a:t>
                      </a:r>
                    </a:p>
                  </a:txBody>
                  <a:tcPr marL="29780" marR="29780" marT="29780" marB="29780" anchor="ctr"/>
                </a:tc>
              </a:tr>
              <a:tr h="582949">
                <a:tc>
                  <a:txBody>
                    <a:bodyPr/>
                    <a:lstStyle/>
                    <a:p>
                      <a:r>
                        <a:rPr lang="fr-FR" sz="1200" b="1" dirty="0">
                          <a:effectLst/>
                        </a:rPr>
                        <a:t>Intégration financière</a:t>
                      </a:r>
                    </a:p>
                  </a:txBody>
                  <a:tcPr marL="29780" marR="29780" marT="29780" marB="29780" anchor="ctr"/>
                </a:tc>
                <a:tc>
                  <a:txBody>
                    <a:bodyPr/>
                    <a:lstStyle/>
                    <a:p>
                      <a:r>
                        <a:rPr lang="fr-FR" sz="1200" dirty="0">
                          <a:effectLst/>
                        </a:rPr>
                        <a:t>Automatique: stocks, en-cours, écarts industriels, marge, etc </a:t>
                      </a:r>
                    </a:p>
                  </a:txBody>
                  <a:tcPr marL="29780" marR="29780" marT="29780" marB="29780" anchor="ctr"/>
                </a:tc>
                <a:tc>
                  <a:txBody>
                    <a:bodyPr/>
                    <a:lstStyle/>
                    <a:p>
                      <a:r>
                        <a:rPr lang="fr-FR" sz="1200">
                          <a:effectLst/>
                        </a:rPr>
                        <a:t>Automatique: stocks, en-cours, écarts industriels, marge, etc </a:t>
                      </a:r>
                    </a:p>
                  </a:txBody>
                  <a:tcPr marL="29780" marR="29780" marT="29780" marB="29780" anchor="ctr"/>
                </a:tc>
                <a:tc>
                  <a:txBody>
                    <a:bodyPr/>
                    <a:lstStyle/>
                    <a:p>
                      <a:r>
                        <a:rPr lang="fr-FR" sz="1200">
                          <a:effectLst/>
                        </a:rPr>
                        <a:t>Souvent limitée aux journaux d'achats et de ventes</a:t>
                      </a:r>
                    </a:p>
                  </a:txBody>
                  <a:tcPr marL="29780" marR="29780" marT="29780" marB="29780" anchor="ctr"/>
                </a:tc>
              </a:tr>
              <a:tr h="703485">
                <a:tc>
                  <a:txBody>
                    <a:bodyPr/>
                    <a:lstStyle/>
                    <a:p>
                      <a:r>
                        <a:rPr lang="fr-FR" sz="1200" b="1">
                          <a:effectLst/>
                        </a:rPr>
                        <a:t>Multisites</a:t>
                      </a:r>
                    </a:p>
                  </a:txBody>
                  <a:tcPr marL="29780" marR="29780" marT="29780" marB="29780" anchor="ctr"/>
                </a:tc>
                <a:tc>
                  <a:txBody>
                    <a:bodyPr/>
                    <a:lstStyle/>
                    <a:p>
                      <a:r>
                        <a:rPr lang="fr-FR" sz="1200">
                          <a:effectLst/>
                        </a:rPr>
                        <a:t>Fonctionnalités étendues: groupe, société, établissement, Business unit, partage des données de base</a:t>
                      </a:r>
                    </a:p>
                  </a:txBody>
                  <a:tcPr marL="29780" marR="29780" marT="29780" marB="29780" anchor="ctr"/>
                </a:tc>
                <a:tc>
                  <a:txBody>
                    <a:bodyPr/>
                    <a:lstStyle/>
                    <a:p>
                      <a:r>
                        <a:rPr lang="fr-FR" sz="1200">
                          <a:effectLst/>
                        </a:rPr>
                        <a:t>Fonctionnalités limitées: groupe, société juridique, partage des données </a:t>
                      </a:r>
                    </a:p>
                  </a:txBody>
                  <a:tcPr marL="29780" marR="29780" marT="29780" marB="29780" anchor="ctr"/>
                </a:tc>
                <a:tc>
                  <a:txBody>
                    <a:bodyPr/>
                    <a:lstStyle/>
                    <a:p>
                      <a:r>
                        <a:rPr lang="fr-FR" sz="1200">
                          <a:effectLst/>
                        </a:rPr>
                        <a:t>Pas de fonctionnalités multisites, et duplication de bases de données</a:t>
                      </a:r>
                    </a:p>
                  </a:txBody>
                  <a:tcPr marL="29780" marR="29780" marT="29780" marB="29780" anchor="ctr"/>
                </a:tc>
              </a:tr>
              <a:tr h="582949">
                <a:tc>
                  <a:txBody>
                    <a:bodyPr/>
                    <a:lstStyle/>
                    <a:p>
                      <a:r>
                        <a:rPr lang="fr-FR" sz="1200" b="1">
                          <a:effectLst/>
                        </a:rPr>
                        <a:t>Multilangues</a:t>
                      </a:r>
                    </a:p>
                  </a:txBody>
                  <a:tcPr marL="29780" marR="29780" marT="29780" marB="29780" anchor="ctr"/>
                </a:tc>
                <a:tc>
                  <a:txBody>
                    <a:bodyPr/>
                    <a:lstStyle/>
                    <a:p>
                      <a:r>
                        <a:rPr lang="fr-FR" sz="1200" dirty="0">
                          <a:effectLst/>
                        </a:rPr>
                        <a:t>Interface utilisateurs disponible en plusieurs langues</a:t>
                      </a:r>
                    </a:p>
                  </a:txBody>
                  <a:tcPr marL="29780" marR="29780" marT="29780" marB="29780" anchor="ctr"/>
                </a:tc>
                <a:tc>
                  <a:txBody>
                    <a:bodyPr/>
                    <a:lstStyle/>
                    <a:p>
                      <a:r>
                        <a:rPr lang="fr-FR" sz="1200">
                          <a:effectLst/>
                        </a:rPr>
                        <a:t>Interface utilisateurs disponible en plusieurs langues</a:t>
                      </a:r>
                    </a:p>
                  </a:txBody>
                  <a:tcPr marL="29780" marR="29780" marT="29780" marB="29780" anchor="ctr"/>
                </a:tc>
                <a:tc>
                  <a:txBody>
                    <a:bodyPr/>
                    <a:lstStyle/>
                    <a:p>
                      <a:r>
                        <a:rPr lang="fr-FR" sz="1200">
                          <a:effectLst/>
                        </a:rPr>
                        <a:t>Interface utilisateurs en une seule langue</a:t>
                      </a:r>
                    </a:p>
                  </a:txBody>
                  <a:tcPr marL="29780" marR="29780" marT="29780" marB="29780" anchor="ctr"/>
                </a:tc>
              </a:tr>
              <a:tr h="407661">
                <a:tc>
                  <a:txBody>
                    <a:bodyPr/>
                    <a:lstStyle/>
                    <a:p>
                      <a:r>
                        <a:rPr lang="fr-FR" sz="1200" b="1" dirty="0">
                          <a:effectLst/>
                        </a:rPr>
                        <a:t>Processus procédures</a:t>
                      </a:r>
                    </a:p>
                  </a:txBody>
                  <a:tcPr marL="29780" marR="29780" marT="29780" marB="29780" anchor="ctr"/>
                </a:tc>
                <a:tc>
                  <a:txBody>
                    <a:bodyPr/>
                    <a:lstStyle/>
                    <a:p>
                      <a:r>
                        <a:rPr lang="fr-FR" sz="1200">
                          <a:effectLst/>
                        </a:rPr>
                        <a:t>Paramétrage égendu (workflow)</a:t>
                      </a:r>
                    </a:p>
                  </a:txBody>
                  <a:tcPr marL="29780" marR="29780" marT="29780" marB="29780" anchor="ctr"/>
                </a:tc>
                <a:tc>
                  <a:txBody>
                    <a:bodyPr/>
                    <a:lstStyle/>
                    <a:p>
                      <a:r>
                        <a:rPr lang="fr-FR" sz="1200" dirty="0">
                          <a:effectLst/>
                        </a:rPr>
                        <a:t>Paramétrage limité</a:t>
                      </a:r>
                    </a:p>
                  </a:txBody>
                  <a:tcPr marL="29780" marR="29780" marT="29780" marB="29780" anchor="ctr"/>
                </a:tc>
                <a:tc>
                  <a:txBody>
                    <a:bodyPr/>
                    <a:lstStyle/>
                    <a:p>
                      <a:r>
                        <a:rPr lang="fr-FR" sz="1200" dirty="0">
                          <a:effectLst/>
                        </a:rPr>
                        <a:t>Procédures figées</a:t>
                      </a:r>
                    </a:p>
                  </a:txBody>
                  <a:tcPr marL="29780" marR="29780" marT="29780" marB="29780" anchor="ctr"/>
                </a:tc>
              </a:tr>
              <a:tr h="933523">
                <a:tc>
                  <a:txBody>
                    <a:bodyPr/>
                    <a:lstStyle/>
                    <a:p>
                      <a:r>
                        <a:rPr lang="fr-FR" sz="1200" b="1">
                          <a:effectLst/>
                        </a:rPr>
                        <a:t>Activités </a:t>
                      </a:r>
                    </a:p>
                  </a:txBody>
                  <a:tcPr marL="29780" marR="29780" marT="29780" marB="29780" anchor="ctr"/>
                </a:tc>
                <a:tc>
                  <a:txBody>
                    <a:bodyPr/>
                    <a:lstStyle/>
                    <a:p>
                      <a:r>
                        <a:rPr lang="fr-FR" sz="1200" dirty="0">
                          <a:effectLst/>
                        </a:rPr>
                        <a:t>Découpage fin capable de répondre à une </a:t>
                      </a:r>
                      <a:r>
                        <a:rPr lang="fr-FR" sz="1200" dirty="0" smtClean="0">
                          <a:effectLst/>
                        </a:rPr>
                        <a:t>répartition </a:t>
                      </a:r>
                      <a:r>
                        <a:rPr lang="fr-FR" sz="1200" dirty="0">
                          <a:effectLst/>
                        </a:rPr>
                        <a:t>extrême dans un grand groupe</a:t>
                      </a:r>
                    </a:p>
                  </a:txBody>
                  <a:tcPr marL="29780" marR="29780" marT="29780" marB="29780" anchor="ctr"/>
                </a:tc>
                <a:tc>
                  <a:txBody>
                    <a:bodyPr/>
                    <a:lstStyle/>
                    <a:p>
                      <a:r>
                        <a:rPr lang="fr-FR" sz="1200">
                          <a:effectLst/>
                        </a:rPr>
                        <a:t>Découpage fin avec regroupement/activités paramétrage de l'enchaînement transactionnel</a:t>
                      </a:r>
                    </a:p>
                  </a:txBody>
                  <a:tcPr marL="29780" marR="29780" marT="29780" marB="29780" anchor="ctr"/>
                </a:tc>
                <a:tc>
                  <a:txBody>
                    <a:bodyPr/>
                    <a:lstStyle/>
                    <a:p>
                      <a:r>
                        <a:rPr lang="fr-FR" sz="1200">
                          <a:effectLst/>
                        </a:rPr>
                        <a:t>Activités globalisées pour répondre à une structure de petite PME/PMI</a:t>
                      </a:r>
                    </a:p>
                  </a:txBody>
                  <a:tcPr marL="29780" marR="29780" marT="29780" marB="29780" anchor="ctr"/>
                </a:tc>
              </a:tr>
              <a:tr h="407661">
                <a:tc>
                  <a:txBody>
                    <a:bodyPr/>
                    <a:lstStyle/>
                    <a:p>
                      <a:r>
                        <a:rPr lang="fr-FR" sz="1200" b="1">
                          <a:effectLst/>
                        </a:rPr>
                        <a:t>Règles de gestion</a:t>
                      </a:r>
                    </a:p>
                  </a:txBody>
                  <a:tcPr marL="29780" marR="29780" marT="29780" marB="29780" anchor="ctr"/>
                </a:tc>
                <a:tc>
                  <a:txBody>
                    <a:bodyPr/>
                    <a:lstStyle/>
                    <a:p>
                      <a:r>
                        <a:rPr lang="fr-FR" sz="1200" dirty="0">
                          <a:effectLst/>
                        </a:rPr>
                        <a:t>Paramétrées pour une meilleure flexibilité</a:t>
                      </a:r>
                    </a:p>
                  </a:txBody>
                  <a:tcPr marL="29780" marR="29780" marT="29780" marB="29780" anchor="ctr"/>
                </a:tc>
                <a:tc>
                  <a:txBody>
                    <a:bodyPr/>
                    <a:lstStyle/>
                    <a:p>
                      <a:r>
                        <a:rPr lang="fr-FR" sz="1200">
                          <a:effectLst/>
                        </a:rPr>
                        <a:t>Figées d'après les meilleures pratiques</a:t>
                      </a:r>
                    </a:p>
                  </a:txBody>
                  <a:tcPr marL="29780" marR="29780" marT="29780" marB="29780" anchor="ctr"/>
                </a:tc>
                <a:tc>
                  <a:txBody>
                    <a:bodyPr/>
                    <a:lstStyle/>
                    <a:p>
                      <a:r>
                        <a:rPr lang="fr-FR" sz="1200">
                          <a:effectLst/>
                        </a:rPr>
                        <a:t>Règle de gestion figées</a:t>
                      </a:r>
                    </a:p>
                  </a:txBody>
                  <a:tcPr marL="29780" marR="29780" marT="29780" marB="29780" anchor="ctr"/>
                </a:tc>
              </a:tr>
              <a:tr h="582949">
                <a:tc>
                  <a:txBody>
                    <a:bodyPr/>
                    <a:lstStyle/>
                    <a:p>
                      <a:r>
                        <a:rPr lang="fr-FR" sz="1200" b="1">
                          <a:effectLst/>
                        </a:rPr>
                        <a:t>Assistance MOA</a:t>
                      </a:r>
                    </a:p>
                  </a:txBody>
                  <a:tcPr marL="29780" marR="29780" marT="29780" marB="29780" anchor="ctr"/>
                </a:tc>
                <a:tc>
                  <a:txBody>
                    <a:bodyPr/>
                    <a:lstStyle/>
                    <a:p>
                      <a:r>
                        <a:rPr lang="fr-FR" sz="1200" dirty="0">
                          <a:effectLst/>
                        </a:rPr>
                        <a:t>Nécessaire par équipe dédiée pour retrouver les bonnes pratiques</a:t>
                      </a:r>
                    </a:p>
                  </a:txBody>
                  <a:tcPr marL="29780" marR="29780" marT="29780" marB="29780" anchor="ctr"/>
                </a:tc>
                <a:tc>
                  <a:txBody>
                    <a:bodyPr/>
                    <a:lstStyle/>
                    <a:p>
                      <a:r>
                        <a:rPr lang="fr-FR" sz="1200">
                          <a:effectLst/>
                        </a:rPr>
                        <a:t>Proposée par un intégrateur ou un conseil externe selon l'importance des changement</a:t>
                      </a:r>
                    </a:p>
                  </a:txBody>
                  <a:tcPr marL="29780" marR="29780" marT="29780" marB="29780" anchor="ctr"/>
                </a:tc>
                <a:tc>
                  <a:txBody>
                    <a:bodyPr/>
                    <a:lstStyle/>
                    <a:p>
                      <a:r>
                        <a:rPr lang="fr-FR" sz="1200">
                          <a:effectLst/>
                        </a:rPr>
                        <a:t>Pas nécessaire</a:t>
                      </a:r>
                    </a:p>
                  </a:txBody>
                  <a:tcPr marL="29780" marR="29780" marT="29780" marB="29780" anchor="ctr"/>
                </a:tc>
              </a:tr>
              <a:tr h="582949">
                <a:tc>
                  <a:txBody>
                    <a:bodyPr/>
                    <a:lstStyle/>
                    <a:p>
                      <a:r>
                        <a:rPr lang="fr-FR" sz="1200" b="1">
                          <a:effectLst/>
                        </a:rPr>
                        <a:t>Administration plates-formes</a:t>
                      </a:r>
                    </a:p>
                  </a:txBody>
                  <a:tcPr marL="29780" marR="29780" marT="29780" marB="29780" anchor="ctr"/>
                </a:tc>
                <a:tc>
                  <a:txBody>
                    <a:bodyPr/>
                    <a:lstStyle/>
                    <a:p>
                      <a:r>
                        <a:rPr lang="fr-FR" sz="1200">
                          <a:effectLst/>
                        </a:rPr>
                        <a:t>Nécessité d'une équipe dédiédée</a:t>
                      </a:r>
                    </a:p>
                  </a:txBody>
                  <a:tcPr marL="29780" marR="29780" marT="29780" marB="29780" anchor="ctr"/>
                </a:tc>
                <a:tc>
                  <a:txBody>
                    <a:bodyPr/>
                    <a:lstStyle/>
                    <a:p>
                      <a:r>
                        <a:rPr lang="fr-FR" sz="1200">
                          <a:effectLst/>
                        </a:rPr>
                        <a:t>Nécessite une ressource dédiée ou une prestation de type ASP</a:t>
                      </a:r>
                    </a:p>
                  </a:txBody>
                  <a:tcPr marL="29780" marR="29780" marT="29780" marB="29780" anchor="ctr"/>
                </a:tc>
                <a:tc>
                  <a:txBody>
                    <a:bodyPr/>
                    <a:lstStyle/>
                    <a:p>
                      <a:r>
                        <a:rPr lang="fr-FR" sz="1200">
                          <a:effectLst/>
                        </a:rPr>
                        <a:t>Pas besoin de ressource pour l'administration</a:t>
                      </a:r>
                    </a:p>
                  </a:txBody>
                  <a:tcPr marL="29780" marR="29780" marT="29780" marB="29780" anchor="ctr"/>
                </a:tc>
              </a:tr>
              <a:tr h="232374">
                <a:tc>
                  <a:txBody>
                    <a:bodyPr/>
                    <a:lstStyle/>
                    <a:p>
                      <a:r>
                        <a:rPr lang="fr-FR" sz="1200" b="1">
                          <a:effectLst/>
                        </a:rPr>
                        <a:t>SGBD</a:t>
                      </a:r>
                    </a:p>
                  </a:txBody>
                  <a:tcPr marL="29780" marR="29780" marT="29780" marB="29780" anchor="ctr"/>
                </a:tc>
                <a:tc>
                  <a:txBody>
                    <a:bodyPr/>
                    <a:lstStyle/>
                    <a:p>
                      <a:r>
                        <a:rPr lang="fr-FR" sz="1200">
                          <a:effectLst/>
                        </a:rPr>
                        <a:t>Multi-SGBD</a:t>
                      </a:r>
                    </a:p>
                  </a:txBody>
                  <a:tcPr marL="29780" marR="29780" marT="29780" marB="29780" anchor="ctr"/>
                </a:tc>
                <a:tc>
                  <a:txBody>
                    <a:bodyPr/>
                    <a:lstStyle/>
                    <a:p>
                      <a:r>
                        <a:rPr lang="fr-FR" sz="1200">
                          <a:effectLst/>
                        </a:rPr>
                        <a:t>Multi-SGBD</a:t>
                      </a:r>
                    </a:p>
                  </a:txBody>
                  <a:tcPr marL="29780" marR="29780" marT="29780" marB="29780" anchor="ctr"/>
                </a:tc>
                <a:tc>
                  <a:txBody>
                    <a:bodyPr/>
                    <a:lstStyle/>
                    <a:p>
                      <a:r>
                        <a:rPr lang="fr-FR" sz="1200">
                          <a:effectLst/>
                        </a:rPr>
                        <a:t>SGBD propriétaire</a:t>
                      </a:r>
                    </a:p>
                  </a:txBody>
                  <a:tcPr marL="29780" marR="29780" marT="29780" marB="29780" anchor="ctr"/>
                </a:tc>
              </a:tr>
              <a:tr h="248353">
                <a:tc>
                  <a:txBody>
                    <a:bodyPr/>
                    <a:lstStyle/>
                    <a:p>
                      <a:r>
                        <a:rPr lang="fr-FR" sz="1200" b="1" dirty="0">
                          <a:effectLst/>
                        </a:rPr>
                        <a:t>Plates-formes</a:t>
                      </a:r>
                    </a:p>
                  </a:txBody>
                  <a:tcPr marL="29780" marR="29780" marT="29780" marB="29780" anchor="ctr"/>
                </a:tc>
                <a:tc>
                  <a:txBody>
                    <a:bodyPr/>
                    <a:lstStyle/>
                    <a:p>
                      <a:r>
                        <a:rPr lang="fr-FR" sz="1200" dirty="0" err="1">
                          <a:effectLst/>
                        </a:rPr>
                        <a:t>Multi-plates-formes:Unix</a:t>
                      </a:r>
                      <a:r>
                        <a:rPr lang="fr-FR" sz="1200" dirty="0">
                          <a:effectLst/>
                        </a:rPr>
                        <a:t> et autres</a:t>
                      </a:r>
                    </a:p>
                  </a:txBody>
                  <a:tcPr marL="29780" marR="29780" marT="29780" marB="29780" anchor="ctr"/>
                </a:tc>
                <a:tc>
                  <a:txBody>
                    <a:bodyPr/>
                    <a:lstStyle/>
                    <a:p>
                      <a:r>
                        <a:rPr lang="fr-FR" sz="1200">
                          <a:effectLst/>
                        </a:rPr>
                        <a:t>Multi-plates-formes: Unix et autres</a:t>
                      </a:r>
                    </a:p>
                  </a:txBody>
                  <a:tcPr marL="29780" marR="29780" marT="29780" marB="29780" anchor="ctr"/>
                </a:tc>
                <a:tc>
                  <a:txBody>
                    <a:bodyPr/>
                    <a:lstStyle/>
                    <a:p>
                      <a:r>
                        <a:rPr lang="fr-FR" sz="1200" dirty="0">
                          <a:effectLst/>
                        </a:rPr>
                        <a:t>Mono-plate-forme</a:t>
                      </a:r>
                    </a:p>
                  </a:txBody>
                  <a:tcPr marL="29780" marR="29780" marT="29780" marB="29780" anchor="ctr"/>
                </a:tc>
              </a:tr>
            </a:tbl>
          </a:graphicData>
        </a:graphic>
      </p:graphicFrame>
      <p:sp>
        <p:nvSpPr>
          <p:cNvPr id="5" name="Rectangle 1"/>
          <p:cNvSpPr>
            <a:spLocks noChangeArrowheads="1"/>
          </p:cNvSpPr>
          <p:nvPr/>
        </p:nvSpPr>
        <p:spPr bwMode="auto">
          <a:xfrm>
            <a:off x="3440113" y="10128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2761130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fr-FR" altLang="zh-CN" dirty="0" smtClean="0"/>
              <a:t>Tableau comparatif des progiciels 1/2</a:t>
            </a:r>
            <a:endParaRPr lang="zh-CN" alt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71735819"/>
              </p:ext>
            </p:extLst>
          </p:nvPr>
        </p:nvGraphicFramePr>
        <p:xfrm>
          <a:off x="-1" y="1412776"/>
          <a:ext cx="9144001" cy="4634208"/>
        </p:xfrm>
        <a:graphic>
          <a:graphicData uri="http://schemas.openxmlformats.org/drawingml/2006/table">
            <a:tbl>
              <a:tblPr firstRow="1" bandRow="1">
                <a:tableStyleId>{5C22544A-7EE6-4342-B048-85BDC9FD1C3A}</a:tableStyleId>
              </a:tblPr>
              <a:tblGrid>
                <a:gridCol w="2133230"/>
                <a:gridCol w="1524371"/>
                <a:gridCol w="1828800"/>
                <a:gridCol w="1828800"/>
                <a:gridCol w="1828800"/>
              </a:tblGrid>
              <a:tr h="375470">
                <a:tc>
                  <a:txBody>
                    <a:bodyPr/>
                    <a:lstStyle/>
                    <a:p>
                      <a:endParaRPr lang="en-US" sz="1900" dirty="0"/>
                    </a:p>
                  </a:txBody>
                  <a:tcPr marL="96727" marR="96727" marT="48364" marB="48364"/>
                </a:tc>
                <a:tc>
                  <a:txBody>
                    <a:bodyPr/>
                    <a:lstStyle/>
                    <a:p>
                      <a:r>
                        <a:rPr lang="fr-FR" sz="1900" dirty="0" smtClean="0"/>
                        <a:t>SAP</a:t>
                      </a:r>
                      <a:endParaRPr lang="en-US" sz="1900" dirty="0"/>
                    </a:p>
                  </a:txBody>
                  <a:tcPr marL="96727" marR="96727" marT="48364" marB="48364"/>
                </a:tc>
                <a:tc>
                  <a:txBody>
                    <a:bodyPr/>
                    <a:lstStyle/>
                    <a:p>
                      <a:r>
                        <a:rPr lang="fr-FR" sz="1900" dirty="0" smtClean="0"/>
                        <a:t>Oracle</a:t>
                      </a:r>
                      <a:endParaRPr lang="en-US" sz="1900" dirty="0"/>
                    </a:p>
                  </a:txBody>
                  <a:tcPr marL="96727" marR="96727" marT="48364" marB="48364"/>
                </a:tc>
                <a:tc>
                  <a:txBody>
                    <a:bodyPr/>
                    <a:lstStyle/>
                    <a:p>
                      <a:r>
                        <a:rPr lang="fr-FR" sz="1900" smtClean="0"/>
                        <a:t>Lawson</a:t>
                      </a:r>
                      <a:r>
                        <a:rPr lang="fr-FR" sz="1900" baseline="0" smtClean="0"/>
                        <a:t> M3</a:t>
                      </a:r>
                      <a:endParaRPr lang="en-US" sz="1900" dirty="0"/>
                    </a:p>
                  </a:txBody>
                  <a:tcPr marL="96727" marR="96727" marT="48364" marB="48364"/>
                </a:tc>
                <a:tc>
                  <a:txBody>
                    <a:bodyPr/>
                    <a:lstStyle/>
                    <a:p>
                      <a:r>
                        <a:rPr lang="fr-FR" sz="1900" dirty="0" smtClean="0"/>
                        <a:t>Sage</a:t>
                      </a:r>
                      <a:endParaRPr lang="en-US" sz="1900" dirty="0"/>
                    </a:p>
                  </a:txBody>
                  <a:tcPr marL="96727" marR="96727" marT="48364" marB="48364"/>
                </a:tc>
              </a:tr>
              <a:tr h="648072">
                <a:tc>
                  <a:txBody>
                    <a:bodyPr/>
                    <a:lstStyle/>
                    <a:p>
                      <a:r>
                        <a:rPr lang="fr-FR" sz="1900" i="1" dirty="0" smtClean="0"/>
                        <a:t>Positionnement</a:t>
                      </a:r>
                    </a:p>
                    <a:p>
                      <a:r>
                        <a:rPr lang="fr-FR" sz="1900" i="1" dirty="0" smtClean="0"/>
                        <a:t>concurrentiel</a:t>
                      </a:r>
                      <a:endParaRPr lang="en-US" sz="1900" i="1" dirty="0"/>
                    </a:p>
                  </a:txBody>
                  <a:tcPr marL="96727" marR="96727" marT="48364" marB="48364"/>
                </a:tc>
                <a:tc>
                  <a:txBody>
                    <a:bodyPr/>
                    <a:lstStyle/>
                    <a:p>
                      <a:r>
                        <a:rPr lang="fr-FR" sz="1900" dirty="0" smtClean="0"/>
                        <a:t>42%</a:t>
                      </a:r>
                      <a:endParaRPr lang="en-US" sz="1900" dirty="0"/>
                    </a:p>
                  </a:txBody>
                  <a:tcPr marL="96727" marR="96727" marT="48364" marB="48364"/>
                </a:tc>
                <a:tc>
                  <a:txBody>
                    <a:bodyPr/>
                    <a:lstStyle/>
                    <a:p>
                      <a:r>
                        <a:rPr lang="fr-FR" sz="1900" dirty="0" smtClean="0"/>
                        <a:t>21%</a:t>
                      </a:r>
                      <a:endParaRPr lang="en-US" sz="1900" dirty="0"/>
                    </a:p>
                  </a:txBody>
                  <a:tcPr marL="96727" marR="96727" marT="48364" marB="48364"/>
                </a:tc>
                <a:tc>
                  <a:txBody>
                    <a:bodyPr/>
                    <a:lstStyle/>
                    <a:p>
                      <a:r>
                        <a:rPr lang="fr-FR" sz="1900" kern="1200" dirty="0" smtClean="0">
                          <a:solidFill>
                            <a:schemeClr val="dk1"/>
                          </a:solidFill>
                          <a:latin typeface="+mn-lt"/>
                          <a:ea typeface="+mn-ea"/>
                          <a:cs typeface="+mn-cs"/>
                        </a:rPr>
                        <a:t>6%</a:t>
                      </a:r>
                      <a:endParaRPr lang="en-US" sz="1900" kern="1200" dirty="0">
                        <a:solidFill>
                          <a:schemeClr val="dk1"/>
                        </a:solidFill>
                        <a:latin typeface="+mn-lt"/>
                        <a:ea typeface="+mn-ea"/>
                        <a:cs typeface="+mn-cs"/>
                      </a:endParaRPr>
                    </a:p>
                  </a:txBody>
                  <a:tcPr marL="96727" marR="96727" marT="48364" marB="48364"/>
                </a:tc>
                <a:tc>
                  <a:txBody>
                    <a:bodyPr/>
                    <a:lstStyle/>
                    <a:p>
                      <a:r>
                        <a:rPr lang="fr-FR" sz="1900" kern="1200" dirty="0" smtClean="0">
                          <a:solidFill>
                            <a:schemeClr val="dk1"/>
                          </a:solidFill>
                          <a:latin typeface="+mn-lt"/>
                          <a:ea typeface="+mn-ea"/>
                          <a:cs typeface="+mn-cs"/>
                        </a:rPr>
                        <a:t>5%</a:t>
                      </a:r>
                      <a:endParaRPr lang="en-US" sz="1900" kern="1200" dirty="0">
                        <a:solidFill>
                          <a:schemeClr val="dk1"/>
                        </a:solidFill>
                        <a:latin typeface="+mn-lt"/>
                        <a:ea typeface="+mn-ea"/>
                        <a:cs typeface="+mn-cs"/>
                      </a:endParaRPr>
                    </a:p>
                  </a:txBody>
                  <a:tcPr marL="96727" marR="96727" marT="48364" marB="48364"/>
                </a:tc>
              </a:tr>
              <a:tr h="925817">
                <a:tc>
                  <a:txBody>
                    <a:bodyPr/>
                    <a:lstStyle/>
                    <a:p>
                      <a:r>
                        <a:rPr lang="fr-FR" sz="1900" i="1" dirty="0" smtClean="0"/>
                        <a:t>Spécialité sur la présence sectorielle</a:t>
                      </a:r>
                      <a:endParaRPr lang="en-US" sz="1900" i="1" dirty="0"/>
                    </a:p>
                  </a:txBody>
                  <a:tcPr marL="96727" marR="96727" marT="48364" marB="48364"/>
                </a:tc>
                <a:tc>
                  <a:txBody>
                    <a:bodyPr/>
                    <a:lstStyle/>
                    <a:p>
                      <a:r>
                        <a:rPr lang="fr-FR" sz="1900" dirty="0" smtClean="0"/>
                        <a:t>Industrie </a:t>
                      </a:r>
                      <a:endParaRPr lang="en-US" sz="1900" dirty="0"/>
                    </a:p>
                  </a:txBody>
                  <a:tcPr marL="96727" marR="96727" marT="48364" marB="48364"/>
                </a:tc>
                <a:tc>
                  <a:txBody>
                    <a:bodyPr/>
                    <a:lstStyle/>
                    <a:p>
                      <a:r>
                        <a:rPr lang="fr-FR" sz="1900" dirty="0" smtClean="0"/>
                        <a:t>Financier</a:t>
                      </a:r>
                      <a:endParaRPr lang="en-US" sz="1900" dirty="0"/>
                    </a:p>
                  </a:txBody>
                  <a:tcPr marL="96727" marR="96727" marT="48364" marB="48364"/>
                </a:tc>
                <a:tc>
                  <a:txBody>
                    <a:bodyPr/>
                    <a:lstStyle/>
                    <a:p>
                      <a:r>
                        <a:rPr lang="fr-FR" sz="1900" kern="1200" dirty="0" smtClean="0">
                          <a:solidFill>
                            <a:schemeClr val="dk1"/>
                          </a:solidFill>
                          <a:latin typeface="+mn-lt"/>
                          <a:ea typeface="+mn-ea"/>
                          <a:cs typeface="+mn-cs"/>
                        </a:rPr>
                        <a:t>Distribution et des services</a:t>
                      </a:r>
                      <a:endParaRPr lang="en-US" sz="1900" kern="1200" dirty="0">
                        <a:solidFill>
                          <a:schemeClr val="dk1"/>
                        </a:solidFill>
                        <a:latin typeface="+mn-lt"/>
                        <a:ea typeface="+mn-ea"/>
                        <a:cs typeface="+mn-cs"/>
                      </a:endParaRPr>
                    </a:p>
                  </a:txBody>
                  <a:tcPr marL="96727" marR="96727" marT="48364" marB="48364"/>
                </a:tc>
                <a:tc>
                  <a:txBody>
                    <a:bodyPr/>
                    <a:lstStyle/>
                    <a:p>
                      <a:r>
                        <a:rPr lang="fr-FR" sz="1900" kern="1200" dirty="0" smtClean="0">
                          <a:solidFill>
                            <a:schemeClr val="dk1"/>
                          </a:solidFill>
                          <a:latin typeface="+mn-lt"/>
                          <a:ea typeface="+mn-ea"/>
                          <a:cs typeface="+mn-cs"/>
                        </a:rPr>
                        <a:t>Distribution</a:t>
                      </a:r>
                      <a:endParaRPr lang="en-US" sz="1900" kern="1200" dirty="0">
                        <a:solidFill>
                          <a:schemeClr val="dk1"/>
                        </a:solidFill>
                        <a:latin typeface="+mn-lt"/>
                        <a:ea typeface="+mn-ea"/>
                        <a:cs typeface="+mn-cs"/>
                      </a:endParaRPr>
                    </a:p>
                  </a:txBody>
                  <a:tcPr marL="96727" marR="96727" marT="48364" marB="48364"/>
                </a:tc>
              </a:tr>
              <a:tr h="925817">
                <a:tc>
                  <a:txBody>
                    <a:bodyPr/>
                    <a:lstStyle/>
                    <a:p>
                      <a:r>
                        <a:rPr lang="fr-FR" sz="1900" i="1" dirty="0" smtClean="0"/>
                        <a:t>Spécialité sur la présence verticale</a:t>
                      </a:r>
                      <a:endParaRPr lang="en-US" sz="1900" i="1" dirty="0"/>
                    </a:p>
                  </a:txBody>
                  <a:tcPr marL="96727" marR="96727" marT="48364" marB="48364"/>
                </a:tc>
                <a:tc>
                  <a:txBody>
                    <a:bodyPr/>
                    <a:lstStyle/>
                    <a:p>
                      <a:r>
                        <a:rPr lang="fr-FR" sz="1900" dirty="0" smtClean="0"/>
                        <a:t>Production</a:t>
                      </a:r>
                      <a:endParaRPr lang="en-US" sz="1900" dirty="0"/>
                    </a:p>
                  </a:txBody>
                  <a:tcPr marL="96727" marR="96727" marT="48364" marB="48364"/>
                </a:tc>
                <a:tc>
                  <a:txBody>
                    <a:bodyPr/>
                    <a:lstStyle/>
                    <a:p>
                      <a:r>
                        <a:rPr lang="fr-FR" sz="1900" dirty="0" smtClean="0"/>
                        <a:t>CRM</a:t>
                      </a:r>
                      <a:endParaRPr lang="en-US" sz="1900" dirty="0"/>
                    </a:p>
                  </a:txBody>
                  <a:tcPr marL="96727" marR="96727" marT="48364" marB="48364"/>
                </a:tc>
                <a:tc>
                  <a:txBody>
                    <a:bodyPr/>
                    <a:lstStyle/>
                    <a:p>
                      <a:r>
                        <a:rPr lang="fr-FR" sz="1900" kern="1200" dirty="0" smtClean="0">
                          <a:solidFill>
                            <a:schemeClr val="dk1"/>
                          </a:solidFill>
                          <a:latin typeface="+mn-lt"/>
                          <a:ea typeface="+mn-ea"/>
                          <a:cs typeface="+mn-cs"/>
                        </a:rPr>
                        <a:t>Adaptée sur</a:t>
                      </a:r>
                      <a:r>
                        <a:rPr lang="fr-FR" sz="1900" kern="1200" baseline="0" dirty="0" smtClean="0">
                          <a:solidFill>
                            <a:schemeClr val="dk1"/>
                          </a:solidFill>
                          <a:latin typeface="+mn-lt"/>
                          <a:ea typeface="+mn-ea"/>
                          <a:cs typeface="+mn-cs"/>
                        </a:rPr>
                        <a:t> demandes</a:t>
                      </a:r>
                      <a:endParaRPr lang="en-US" sz="1900" kern="1200" dirty="0">
                        <a:solidFill>
                          <a:schemeClr val="dk1"/>
                        </a:solidFill>
                        <a:latin typeface="+mn-lt"/>
                        <a:ea typeface="+mn-ea"/>
                        <a:cs typeface="+mn-cs"/>
                      </a:endParaRPr>
                    </a:p>
                  </a:txBody>
                  <a:tcPr marL="96727" marR="96727" marT="48364" marB="48364"/>
                </a:tc>
                <a:tc>
                  <a:txBody>
                    <a:bodyPr/>
                    <a:lstStyle/>
                    <a:p>
                      <a:r>
                        <a:rPr lang="fr-FR" sz="1900" kern="1200" dirty="0" smtClean="0">
                          <a:solidFill>
                            <a:schemeClr val="dk1"/>
                          </a:solidFill>
                          <a:latin typeface="+mn-lt"/>
                          <a:ea typeface="+mn-ea"/>
                          <a:cs typeface="+mn-cs"/>
                        </a:rPr>
                        <a:t>Comptabilité, commerciale</a:t>
                      </a:r>
                      <a:endParaRPr lang="en-US" sz="1900" kern="1200" dirty="0">
                        <a:solidFill>
                          <a:schemeClr val="dk1"/>
                        </a:solidFill>
                        <a:latin typeface="+mn-lt"/>
                        <a:ea typeface="+mn-ea"/>
                        <a:cs typeface="+mn-cs"/>
                      </a:endParaRPr>
                    </a:p>
                  </a:txBody>
                  <a:tcPr marL="96727" marR="96727" marT="48364" marB="48364"/>
                </a:tc>
              </a:tr>
              <a:tr h="925817">
                <a:tc>
                  <a:txBody>
                    <a:bodyPr/>
                    <a:lstStyle/>
                    <a:p>
                      <a:r>
                        <a:rPr lang="fr-FR" sz="1900" i="1" dirty="0" smtClean="0"/>
                        <a:t>Risque de recouvrement fonctionnel</a:t>
                      </a:r>
                      <a:endParaRPr lang="en-US" sz="1900" i="1" dirty="0"/>
                    </a:p>
                  </a:txBody>
                  <a:tcPr marL="96727" marR="96727" marT="48364" marB="48364"/>
                </a:tc>
                <a:tc>
                  <a:txBody>
                    <a:bodyPr/>
                    <a:lstStyle/>
                    <a:p>
                      <a:r>
                        <a:rPr lang="fr-FR" sz="1900" dirty="0" smtClean="0"/>
                        <a:t>Faible</a:t>
                      </a:r>
                      <a:endParaRPr lang="en-US" sz="1900" dirty="0"/>
                    </a:p>
                  </a:txBody>
                  <a:tcPr marL="96727" marR="96727" marT="48364" marB="48364"/>
                </a:tc>
                <a:tc>
                  <a:txBody>
                    <a:bodyPr/>
                    <a:lstStyle/>
                    <a:p>
                      <a:r>
                        <a:rPr lang="fr-FR" sz="1900" dirty="0" smtClean="0"/>
                        <a:t>Elevé</a:t>
                      </a:r>
                      <a:endParaRPr lang="en-US" sz="1900" dirty="0"/>
                    </a:p>
                  </a:txBody>
                  <a:tcPr marL="96727" marR="96727" marT="48364" marB="48364"/>
                </a:tc>
                <a:tc>
                  <a:txBody>
                    <a:bodyPr/>
                    <a:lstStyle/>
                    <a:p>
                      <a:r>
                        <a:rPr lang="fr-FR" sz="1900" kern="1200" dirty="0" smtClean="0">
                          <a:solidFill>
                            <a:schemeClr val="dk1"/>
                          </a:solidFill>
                          <a:latin typeface="+mn-lt"/>
                          <a:ea typeface="+mn-ea"/>
                          <a:cs typeface="+mn-cs"/>
                        </a:rPr>
                        <a:t>Faible</a:t>
                      </a:r>
                      <a:endParaRPr lang="en-US" sz="1900" kern="1200" dirty="0">
                        <a:solidFill>
                          <a:schemeClr val="dk1"/>
                        </a:solidFill>
                        <a:latin typeface="+mn-lt"/>
                        <a:ea typeface="+mn-ea"/>
                        <a:cs typeface="+mn-cs"/>
                      </a:endParaRPr>
                    </a:p>
                  </a:txBody>
                  <a:tcPr marL="96727" marR="96727" marT="48364" marB="48364"/>
                </a:tc>
                <a:tc>
                  <a:txBody>
                    <a:bodyPr/>
                    <a:lstStyle/>
                    <a:p>
                      <a:r>
                        <a:rPr lang="fr-FR" sz="1900" kern="1200" dirty="0" smtClean="0">
                          <a:solidFill>
                            <a:schemeClr val="dk1"/>
                          </a:solidFill>
                          <a:latin typeface="+mn-lt"/>
                          <a:ea typeface="+mn-ea"/>
                          <a:cs typeface="+mn-cs"/>
                        </a:rPr>
                        <a:t>Faible</a:t>
                      </a:r>
                      <a:endParaRPr lang="en-US" sz="1900" kern="1200" dirty="0">
                        <a:solidFill>
                          <a:schemeClr val="dk1"/>
                        </a:solidFill>
                        <a:latin typeface="+mn-lt"/>
                        <a:ea typeface="+mn-ea"/>
                        <a:cs typeface="+mn-cs"/>
                      </a:endParaRPr>
                    </a:p>
                  </a:txBody>
                  <a:tcPr marL="96727" marR="96727" marT="48364" marB="48364"/>
                </a:tc>
              </a:tr>
              <a:tr h="648072">
                <a:tc>
                  <a:txBody>
                    <a:bodyPr/>
                    <a:lstStyle/>
                    <a:p>
                      <a:r>
                        <a:rPr lang="fr-FR" sz="1900" i="1" dirty="0" smtClean="0"/>
                        <a:t>Intégration BI aux contenus métiers</a:t>
                      </a:r>
                      <a:endParaRPr lang="en-US" sz="1900" i="1" dirty="0"/>
                    </a:p>
                  </a:txBody>
                  <a:tcPr marL="96727" marR="96727" marT="48364" marB="48364"/>
                </a:tc>
                <a:tc>
                  <a:txBody>
                    <a:bodyPr/>
                    <a:lstStyle/>
                    <a:p>
                      <a:r>
                        <a:rPr lang="fr-FR" sz="1900" dirty="0" smtClean="0"/>
                        <a:t>Elevée</a:t>
                      </a:r>
                      <a:endParaRPr lang="en-US" sz="1900" dirty="0"/>
                    </a:p>
                  </a:txBody>
                  <a:tcPr marL="96727" marR="96727" marT="48364" marB="48364"/>
                </a:tc>
                <a:tc>
                  <a:txBody>
                    <a:bodyPr/>
                    <a:lstStyle/>
                    <a:p>
                      <a:r>
                        <a:rPr lang="fr-FR" sz="1900" dirty="0" smtClean="0"/>
                        <a:t>Moyenne</a:t>
                      </a:r>
                      <a:endParaRPr lang="en-US" sz="1900" dirty="0"/>
                    </a:p>
                  </a:txBody>
                  <a:tcPr marL="96727" marR="96727" marT="48364" marB="48364"/>
                </a:tc>
                <a:tc>
                  <a:txBody>
                    <a:bodyPr/>
                    <a:lstStyle/>
                    <a:p>
                      <a:r>
                        <a:rPr lang="fr-FR" sz="1900" kern="1200" dirty="0" smtClean="0">
                          <a:solidFill>
                            <a:schemeClr val="dk1"/>
                          </a:solidFill>
                          <a:latin typeface="+mn-lt"/>
                          <a:ea typeface="+mn-ea"/>
                          <a:cs typeface="+mn-cs"/>
                        </a:rPr>
                        <a:t>Faible</a:t>
                      </a:r>
                      <a:endParaRPr lang="en-US" sz="1900" kern="1200" dirty="0">
                        <a:solidFill>
                          <a:schemeClr val="dk1"/>
                        </a:solidFill>
                        <a:latin typeface="+mn-lt"/>
                        <a:ea typeface="+mn-ea"/>
                        <a:cs typeface="+mn-cs"/>
                      </a:endParaRPr>
                    </a:p>
                  </a:txBody>
                  <a:tcPr marL="96727" marR="96727" marT="48364" marB="48364"/>
                </a:tc>
                <a:tc>
                  <a:txBody>
                    <a:bodyPr/>
                    <a:lstStyle/>
                    <a:p>
                      <a:r>
                        <a:rPr lang="fr-FR" sz="1900" kern="1200" dirty="0" smtClean="0">
                          <a:solidFill>
                            <a:schemeClr val="dk1"/>
                          </a:solidFill>
                          <a:latin typeface="+mn-lt"/>
                          <a:ea typeface="+mn-ea"/>
                          <a:cs typeface="+mn-cs"/>
                        </a:rPr>
                        <a:t>Faible</a:t>
                      </a:r>
                      <a:endParaRPr lang="en-US" sz="1900" kern="1200" dirty="0">
                        <a:solidFill>
                          <a:schemeClr val="dk1"/>
                        </a:solidFill>
                        <a:latin typeface="+mn-lt"/>
                        <a:ea typeface="+mn-ea"/>
                        <a:cs typeface="+mn-cs"/>
                      </a:endParaRPr>
                    </a:p>
                  </a:txBody>
                  <a:tcPr marL="96727" marR="96727" marT="48364" marB="48364"/>
                </a:tc>
              </a:tr>
            </a:tbl>
          </a:graphicData>
        </a:graphic>
      </p:graphicFrame>
    </p:spTree>
    <p:extLst>
      <p:ext uri="{BB962C8B-B14F-4D97-AF65-F5344CB8AC3E}">
        <p14:creationId xmlns:p14="http://schemas.microsoft.com/office/powerpoint/2010/main" val="11669537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fr-FR" altLang="zh-CN" dirty="0" smtClean="0"/>
              <a:t>Tableau comparatif des progiciels 2/2</a:t>
            </a:r>
            <a:endParaRPr lang="zh-CN" alt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76513888"/>
              </p:ext>
            </p:extLst>
          </p:nvPr>
        </p:nvGraphicFramePr>
        <p:xfrm>
          <a:off x="-1" y="1412776"/>
          <a:ext cx="9144001" cy="4731499"/>
        </p:xfrm>
        <a:graphic>
          <a:graphicData uri="http://schemas.openxmlformats.org/drawingml/2006/table">
            <a:tbl>
              <a:tblPr firstRow="1" bandRow="1">
                <a:tableStyleId>{5C22544A-7EE6-4342-B048-85BDC9FD1C3A}</a:tableStyleId>
              </a:tblPr>
              <a:tblGrid>
                <a:gridCol w="2133230"/>
                <a:gridCol w="1524371"/>
                <a:gridCol w="1828800"/>
                <a:gridCol w="1828800"/>
                <a:gridCol w="1828800"/>
              </a:tblGrid>
              <a:tr h="375470">
                <a:tc>
                  <a:txBody>
                    <a:bodyPr/>
                    <a:lstStyle/>
                    <a:p>
                      <a:endParaRPr lang="en-US" sz="1900" dirty="0"/>
                    </a:p>
                  </a:txBody>
                  <a:tcPr marL="96727" marR="96727" marT="48364" marB="48364"/>
                </a:tc>
                <a:tc>
                  <a:txBody>
                    <a:bodyPr/>
                    <a:lstStyle/>
                    <a:p>
                      <a:r>
                        <a:rPr lang="fr-FR" sz="1900" dirty="0" smtClean="0"/>
                        <a:t>SAP</a:t>
                      </a:r>
                      <a:endParaRPr lang="en-US" sz="1900" dirty="0"/>
                    </a:p>
                  </a:txBody>
                  <a:tcPr marL="96727" marR="96727" marT="48364" marB="48364"/>
                </a:tc>
                <a:tc>
                  <a:txBody>
                    <a:bodyPr/>
                    <a:lstStyle/>
                    <a:p>
                      <a:r>
                        <a:rPr lang="fr-FR" sz="1900" dirty="0" smtClean="0"/>
                        <a:t>Oracle</a:t>
                      </a:r>
                      <a:endParaRPr lang="en-US" sz="1900" dirty="0"/>
                    </a:p>
                  </a:txBody>
                  <a:tcPr marL="96727" marR="96727" marT="48364" marB="48364"/>
                </a:tc>
                <a:tc>
                  <a:txBody>
                    <a:bodyPr/>
                    <a:lstStyle/>
                    <a:p>
                      <a:r>
                        <a:rPr lang="fr-FR" sz="1900" dirty="0" smtClean="0"/>
                        <a:t>Lawson</a:t>
                      </a:r>
                      <a:r>
                        <a:rPr lang="fr-FR" sz="1900" baseline="0" dirty="0" smtClean="0"/>
                        <a:t> M3</a:t>
                      </a:r>
                      <a:endParaRPr lang="en-US" sz="1900" dirty="0"/>
                    </a:p>
                  </a:txBody>
                  <a:tcPr marL="96727" marR="96727" marT="48364" marB="48364"/>
                </a:tc>
                <a:tc>
                  <a:txBody>
                    <a:bodyPr/>
                    <a:lstStyle/>
                    <a:p>
                      <a:r>
                        <a:rPr lang="fr-FR" sz="1900" dirty="0" smtClean="0"/>
                        <a:t>Sage</a:t>
                      </a:r>
                      <a:endParaRPr lang="en-US" sz="1900" dirty="0"/>
                    </a:p>
                  </a:txBody>
                  <a:tcPr marL="96727" marR="96727" marT="48364" marB="48364"/>
                </a:tc>
              </a:tr>
              <a:tr h="648072">
                <a:tc>
                  <a:txBody>
                    <a:bodyPr/>
                    <a:lstStyle/>
                    <a:p>
                      <a:r>
                        <a:rPr lang="fr-FR" i="1" dirty="0" smtClean="0"/>
                        <a:t>Portail</a:t>
                      </a:r>
                      <a:endParaRPr lang="en-US" i="1" dirty="0"/>
                    </a:p>
                  </a:txBody>
                  <a:tcPr marL="96727" marR="96727" marT="48364" marB="48364"/>
                </a:tc>
                <a:tc>
                  <a:txBody>
                    <a:bodyPr/>
                    <a:lstStyle/>
                    <a:p>
                      <a:r>
                        <a:rPr lang="fr-FR" sz="1900" kern="1200" dirty="0" smtClean="0">
                          <a:solidFill>
                            <a:schemeClr val="dk1"/>
                          </a:solidFill>
                          <a:latin typeface="+mn-lt"/>
                          <a:ea typeface="+mn-ea"/>
                          <a:cs typeface="+mn-cs"/>
                        </a:rPr>
                        <a:t>Présent</a:t>
                      </a:r>
                      <a:endParaRPr lang="en-US" sz="1900" kern="1200" dirty="0">
                        <a:solidFill>
                          <a:schemeClr val="dk1"/>
                        </a:solidFill>
                        <a:latin typeface="+mn-lt"/>
                        <a:ea typeface="+mn-ea"/>
                        <a:cs typeface="+mn-cs"/>
                      </a:endParaRPr>
                    </a:p>
                  </a:txBody>
                  <a:tcPr marL="96727" marR="96727" marT="48364" marB="48364"/>
                </a:tc>
                <a:tc>
                  <a:txBody>
                    <a:bodyPr/>
                    <a:lstStyle/>
                    <a:p>
                      <a:r>
                        <a:rPr lang="fr-FR" sz="1900" kern="1200" dirty="0" smtClean="0">
                          <a:solidFill>
                            <a:schemeClr val="dk1"/>
                          </a:solidFill>
                          <a:latin typeface="+mn-lt"/>
                          <a:ea typeface="+mn-ea"/>
                          <a:cs typeface="+mn-cs"/>
                        </a:rPr>
                        <a:t>Présent</a:t>
                      </a:r>
                      <a:endParaRPr lang="en-US" sz="1900" kern="1200" dirty="0">
                        <a:solidFill>
                          <a:schemeClr val="dk1"/>
                        </a:solidFill>
                        <a:latin typeface="+mn-lt"/>
                        <a:ea typeface="+mn-ea"/>
                        <a:cs typeface="+mn-cs"/>
                      </a:endParaRPr>
                    </a:p>
                  </a:txBody>
                  <a:tcPr marL="96727" marR="96727" marT="48364" marB="48364"/>
                </a:tc>
                <a:tc>
                  <a:txBody>
                    <a:bodyPr/>
                    <a:lstStyle/>
                    <a:p>
                      <a:pPr marL="0" algn="l" defTabSz="914400" rtl="0" eaLnBrk="1" latinLnBrk="0" hangingPunct="1"/>
                      <a:r>
                        <a:rPr lang="fr-FR" sz="1900" kern="1200" dirty="0" smtClean="0">
                          <a:solidFill>
                            <a:schemeClr val="dk1"/>
                          </a:solidFill>
                          <a:latin typeface="+mn-lt"/>
                          <a:ea typeface="+mn-ea"/>
                          <a:cs typeface="+mn-cs"/>
                        </a:rPr>
                        <a:t>Présent</a:t>
                      </a:r>
                      <a:endParaRPr lang="en-US" sz="1900" kern="1200" dirty="0">
                        <a:solidFill>
                          <a:schemeClr val="dk1"/>
                        </a:solidFill>
                        <a:latin typeface="+mn-lt"/>
                        <a:ea typeface="+mn-ea"/>
                        <a:cs typeface="+mn-cs"/>
                      </a:endParaRPr>
                    </a:p>
                  </a:txBody>
                  <a:tcPr marL="96727" marR="96727" marT="48364" marB="48364"/>
                </a:tc>
                <a:tc>
                  <a:txBody>
                    <a:bodyPr/>
                    <a:lstStyle/>
                    <a:p>
                      <a:pPr marL="0" algn="l" defTabSz="914400" rtl="0" eaLnBrk="1" latinLnBrk="0" hangingPunct="1"/>
                      <a:r>
                        <a:rPr lang="fr-FR" sz="1900" kern="1200" dirty="0" smtClean="0">
                          <a:solidFill>
                            <a:schemeClr val="dk1"/>
                          </a:solidFill>
                          <a:latin typeface="+mn-lt"/>
                          <a:ea typeface="+mn-ea"/>
                          <a:cs typeface="+mn-cs"/>
                        </a:rPr>
                        <a:t>Présent</a:t>
                      </a:r>
                      <a:endParaRPr lang="en-US" sz="1900" kern="1200" dirty="0">
                        <a:solidFill>
                          <a:schemeClr val="dk1"/>
                        </a:solidFill>
                        <a:latin typeface="+mn-lt"/>
                        <a:ea typeface="+mn-ea"/>
                        <a:cs typeface="+mn-cs"/>
                      </a:endParaRPr>
                    </a:p>
                  </a:txBody>
                  <a:tcPr marL="96727" marR="96727" marT="48364" marB="48364"/>
                </a:tc>
              </a:tr>
              <a:tr h="925817">
                <a:tc>
                  <a:txBody>
                    <a:bodyPr/>
                    <a:lstStyle/>
                    <a:p>
                      <a:r>
                        <a:rPr lang="fr-FR" sz="1900" i="1" dirty="0" smtClean="0"/>
                        <a:t>Middleware</a:t>
                      </a:r>
                      <a:endParaRPr lang="en-US" sz="1900" i="1" dirty="0"/>
                    </a:p>
                  </a:txBody>
                  <a:tcPr marL="96727" marR="96727" marT="48364" marB="48364"/>
                </a:tc>
                <a:tc>
                  <a:txBody>
                    <a:bodyPr/>
                    <a:lstStyle/>
                    <a:p>
                      <a:r>
                        <a:rPr lang="fr-FR" sz="1900" kern="1200" dirty="0" smtClean="0">
                          <a:solidFill>
                            <a:schemeClr val="dk1"/>
                          </a:solidFill>
                          <a:latin typeface="+mn-lt"/>
                          <a:ea typeface="+mn-ea"/>
                          <a:cs typeface="+mn-cs"/>
                        </a:rPr>
                        <a:t>Faible</a:t>
                      </a:r>
                      <a:endParaRPr lang="en-US" sz="1900" kern="1200" dirty="0">
                        <a:solidFill>
                          <a:schemeClr val="dk1"/>
                        </a:solidFill>
                        <a:latin typeface="+mn-lt"/>
                        <a:ea typeface="+mn-ea"/>
                        <a:cs typeface="+mn-cs"/>
                      </a:endParaRPr>
                    </a:p>
                  </a:txBody>
                  <a:tcPr marL="96727" marR="96727" marT="48364" marB="48364"/>
                </a:tc>
                <a:tc>
                  <a:txBody>
                    <a:bodyPr/>
                    <a:lstStyle/>
                    <a:p>
                      <a:r>
                        <a:rPr lang="fr-FR" sz="1900" kern="1200" dirty="0" smtClean="0">
                          <a:solidFill>
                            <a:schemeClr val="dk1"/>
                          </a:solidFill>
                          <a:latin typeface="+mn-lt"/>
                          <a:ea typeface="+mn-ea"/>
                          <a:cs typeface="+mn-cs"/>
                        </a:rPr>
                        <a:t>Elevée</a:t>
                      </a:r>
                      <a:endParaRPr lang="en-US" sz="1900" kern="1200" dirty="0">
                        <a:solidFill>
                          <a:schemeClr val="dk1"/>
                        </a:solidFill>
                        <a:latin typeface="+mn-lt"/>
                        <a:ea typeface="+mn-ea"/>
                        <a:cs typeface="+mn-cs"/>
                      </a:endParaRPr>
                    </a:p>
                  </a:txBody>
                  <a:tcPr marL="96727" marR="96727" marT="48364" marB="48364"/>
                </a:tc>
                <a:tc>
                  <a:txBody>
                    <a:bodyPr/>
                    <a:lstStyle/>
                    <a:p>
                      <a:pPr marL="0" algn="l" defTabSz="914400" rtl="0" eaLnBrk="1" latinLnBrk="0" hangingPunct="1"/>
                      <a:r>
                        <a:rPr lang="fr-FR" sz="1900" kern="1200" dirty="0" smtClean="0">
                          <a:solidFill>
                            <a:schemeClr val="dk1"/>
                          </a:solidFill>
                          <a:latin typeface="+mn-lt"/>
                          <a:ea typeface="+mn-ea"/>
                          <a:cs typeface="+mn-cs"/>
                        </a:rPr>
                        <a:t>Faible</a:t>
                      </a:r>
                      <a:endParaRPr lang="en-US" sz="1900" kern="1200" dirty="0">
                        <a:solidFill>
                          <a:schemeClr val="dk1"/>
                        </a:solidFill>
                        <a:latin typeface="+mn-lt"/>
                        <a:ea typeface="+mn-ea"/>
                        <a:cs typeface="+mn-cs"/>
                      </a:endParaRPr>
                    </a:p>
                  </a:txBody>
                  <a:tcPr marL="96727" marR="96727" marT="48364" marB="48364"/>
                </a:tc>
                <a:tc>
                  <a:txBody>
                    <a:bodyPr/>
                    <a:lstStyle/>
                    <a:p>
                      <a:pPr marL="0" algn="l" defTabSz="914400" rtl="0" eaLnBrk="1" latinLnBrk="0" hangingPunct="1"/>
                      <a:r>
                        <a:rPr lang="fr-FR" sz="1900" kern="1200" dirty="0" smtClean="0">
                          <a:solidFill>
                            <a:schemeClr val="dk1"/>
                          </a:solidFill>
                          <a:latin typeface="+mn-lt"/>
                          <a:ea typeface="+mn-ea"/>
                          <a:cs typeface="+mn-cs"/>
                        </a:rPr>
                        <a:t>Faible</a:t>
                      </a:r>
                      <a:endParaRPr lang="en-US" sz="1900" kern="1200" dirty="0">
                        <a:solidFill>
                          <a:schemeClr val="dk1"/>
                        </a:solidFill>
                        <a:latin typeface="+mn-lt"/>
                        <a:ea typeface="+mn-ea"/>
                        <a:cs typeface="+mn-cs"/>
                      </a:endParaRPr>
                    </a:p>
                  </a:txBody>
                  <a:tcPr marL="96727" marR="96727" marT="48364" marB="48364"/>
                </a:tc>
              </a:tr>
              <a:tr h="925817">
                <a:tc>
                  <a:txBody>
                    <a:bodyPr/>
                    <a:lstStyle/>
                    <a:p>
                      <a:r>
                        <a:rPr lang="fr-FR" i="1" dirty="0" smtClean="0"/>
                        <a:t>SOA</a:t>
                      </a:r>
                      <a:endParaRPr lang="en-US" i="1" dirty="0"/>
                    </a:p>
                  </a:txBody>
                  <a:tcPr marL="96727" marR="96727" marT="48364" marB="48364"/>
                </a:tc>
                <a:tc>
                  <a:txBody>
                    <a:bodyPr/>
                    <a:lstStyle/>
                    <a:p>
                      <a:r>
                        <a:rPr lang="fr-FR" sz="1900" kern="1200" dirty="0" smtClean="0">
                          <a:solidFill>
                            <a:schemeClr val="dk1"/>
                          </a:solidFill>
                          <a:latin typeface="+mn-lt"/>
                          <a:ea typeface="+mn-ea"/>
                          <a:cs typeface="+mn-cs"/>
                        </a:rPr>
                        <a:t>Elevé</a:t>
                      </a:r>
                      <a:endParaRPr lang="en-US" sz="1900" kern="1200" dirty="0">
                        <a:solidFill>
                          <a:schemeClr val="dk1"/>
                        </a:solidFill>
                        <a:latin typeface="+mn-lt"/>
                        <a:ea typeface="+mn-ea"/>
                        <a:cs typeface="+mn-cs"/>
                      </a:endParaRPr>
                    </a:p>
                  </a:txBody>
                  <a:tcPr marL="96727" marR="96727" marT="48364" marB="48364"/>
                </a:tc>
                <a:tc>
                  <a:txBody>
                    <a:bodyPr/>
                    <a:lstStyle/>
                    <a:p>
                      <a:r>
                        <a:rPr lang="fr-FR" sz="1900" kern="1200" dirty="0" smtClean="0">
                          <a:solidFill>
                            <a:schemeClr val="dk1"/>
                          </a:solidFill>
                          <a:latin typeface="+mn-lt"/>
                          <a:ea typeface="+mn-ea"/>
                          <a:cs typeface="+mn-cs"/>
                        </a:rPr>
                        <a:t>Elevé</a:t>
                      </a:r>
                      <a:endParaRPr lang="en-US" sz="1900" kern="1200" dirty="0">
                        <a:solidFill>
                          <a:schemeClr val="dk1"/>
                        </a:solidFill>
                        <a:latin typeface="+mn-lt"/>
                        <a:ea typeface="+mn-ea"/>
                        <a:cs typeface="+mn-cs"/>
                      </a:endParaRPr>
                    </a:p>
                  </a:txBody>
                  <a:tcPr marL="96727" marR="96727" marT="48364" marB="48364"/>
                </a:tc>
                <a:tc>
                  <a:txBody>
                    <a:bodyPr/>
                    <a:lstStyle/>
                    <a:p>
                      <a:pPr marL="0" algn="l" defTabSz="914400" rtl="0" eaLnBrk="1" latinLnBrk="0" hangingPunct="1"/>
                      <a:r>
                        <a:rPr lang="fr-FR" sz="1900" kern="1200" dirty="0" smtClean="0">
                          <a:solidFill>
                            <a:schemeClr val="dk1"/>
                          </a:solidFill>
                          <a:latin typeface="+mn-lt"/>
                          <a:ea typeface="+mn-ea"/>
                          <a:cs typeface="+mn-cs"/>
                        </a:rPr>
                        <a:t>Moyen</a:t>
                      </a:r>
                      <a:endParaRPr lang="en-US" sz="1900" kern="1200" dirty="0">
                        <a:solidFill>
                          <a:schemeClr val="dk1"/>
                        </a:solidFill>
                        <a:latin typeface="+mn-lt"/>
                        <a:ea typeface="+mn-ea"/>
                        <a:cs typeface="+mn-cs"/>
                      </a:endParaRPr>
                    </a:p>
                  </a:txBody>
                  <a:tcPr marL="96727" marR="96727" marT="48364" marB="48364"/>
                </a:tc>
                <a:tc>
                  <a:txBody>
                    <a:bodyPr/>
                    <a:lstStyle/>
                    <a:p>
                      <a:pPr marL="0" algn="l" defTabSz="914400" rtl="0" eaLnBrk="1" latinLnBrk="0" hangingPunct="1"/>
                      <a:r>
                        <a:rPr lang="fr-FR" sz="1900" kern="1200" dirty="0" smtClean="0">
                          <a:solidFill>
                            <a:schemeClr val="dk1"/>
                          </a:solidFill>
                          <a:latin typeface="+mn-lt"/>
                          <a:ea typeface="+mn-ea"/>
                          <a:cs typeface="+mn-cs"/>
                        </a:rPr>
                        <a:t>Faible</a:t>
                      </a:r>
                      <a:endParaRPr lang="en-US" sz="1900" kern="1200" dirty="0">
                        <a:solidFill>
                          <a:schemeClr val="dk1"/>
                        </a:solidFill>
                        <a:latin typeface="+mn-lt"/>
                        <a:ea typeface="+mn-ea"/>
                        <a:cs typeface="+mn-cs"/>
                      </a:endParaRPr>
                    </a:p>
                  </a:txBody>
                  <a:tcPr marL="96727" marR="96727" marT="48364" marB="48364"/>
                </a:tc>
              </a:tr>
              <a:tr h="925817">
                <a:tc>
                  <a:txBody>
                    <a:bodyPr/>
                    <a:lstStyle/>
                    <a:p>
                      <a:r>
                        <a:rPr lang="fr-FR" i="1" dirty="0" smtClean="0"/>
                        <a:t>Support illimité</a:t>
                      </a:r>
                      <a:endParaRPr lang="en-US" i="1" dirty="0"/>
                    </a:p>
                  </a:txBody>
                  <a:tcPr marL="96727" marR="96727" marT="48364" marB="48364"/>
                </a:tc>
                <a:tc>
                  <a:txBody>
                    <a:bodyPr/>
                    <a:lstStyle/>
                    <a:p>
                      <a:r>
                        <a:rPr lang="fr-FR" sz="1900" kern="1200" dirty="0" smtClean="0">
                          <a:solidFill>
                            <a:schemeClr val="dk1"/>
                          </a:solidFill>
                          <a:latin typeface="+mn-lt"/>
                          <a:ea typeface="+mn-ea"/>
                          <a:cs typeface="+mn-cs"/>
                        </a:rPr>
                        <a:t>Non</a:t>
                      </a:r>
                      <a:endParaRPr lang="en-US" sz="1900" kern="1200" dirty="0">
                        <a:solidFill>
                          <a:schemeClr val="dk1"/>
                        </a:solidFill>
                        <a:latin typeface="+mn-lt"/>
                        <a:ea typeface="+mn-ea"/>
                        <a:cs typeface="+mn-cs"/>
                      </a:endParaRPr>
                    </a:p>
                  </a:txBody>
                  <a:tcPr marL="96727" marR="96727" marT="48364" marB="48364"/>
                </a:tc>
                <a:tc>
                  <a:txBody>
                    <a:bodyPr/>
                    <a:lstStyle/>
                    <a:p>
                      <a:r>
                        <a:rPr lang="fr-FR" sz="1900" kern="1200" dirty="0" smtClean="0">
                          <a:solidFill>
                            <a:schemeClr val="dk1"/>
                          </a:solidFill>
                          <a:latin typeface="+mn-lt"/>
                          <a:ea typeface="+mn-ea"/>
                          <a:cs typeface="+mn-cs"/>
                        </a:rPr>
                        <a:t>Oui</a:t>
                      </a:r>
                      <a:endParaRPr lang="en-US" sz="1900" kern="1200" dirty="0">
                        <a:solidFill>
                          <a:schemeClr val="dk1"/>
                        </a:solidFill>
                        <a:latin typeface="+mn-lt"/>
                        <a:ea typeface="+mn-ea"/>
                        <a:cs typeface="+mn-cs"/>
                      </a:endParaRPr>
                    </a:p>
                  </a:txBody>
                  <a:tcPr marL="96727" marR="96727" marT="48364" marB="48364"/>
                </a:tc>
                <a:tc>
                  <a:txBody>
                    <a:bodyPr/>
                    <a:lstStyle/>
                    <a:p>
                      <a:pPr marL="0" algn="l" defTabSz="914400" rtl="0" eaLnBrk="1" latinLnBrk="0" hangingPunct="1"/>
                      <a:r>
                        <a:rPr lang="fr-FR" sz="1900" kern="1200" dirty="0" smtClean="0">
                          <a:solidFill>
                            <a:schemeClr val="dk1"/>
                          </a:solidFill>
                          <a:latin typeface="+mn-lt"/>
                          <a:ea typeface="+mn-ea"/>
                          <a:cs typeface="+mn-cs"/>
                        </a:rPr>
                        <a:t>Non</a:t>
                      </a:r>
                      <a:endParaRPr lang="en-US" sz="1900" kern="1200" dirty="0">
                        <a:solidFill>
                          <a:schemeClr val="dk1"/>
                        </a:solidFill>
                        <a:latin typeface="+mn-lt"/>
                        <a:ea typeface="+mn-ea"/>
                        <a:cs typeface="+mn-cs"/>
                      </a:endParaRPr>
                    </a:p>
                  </a:txBody>
                  <a:tcPr marL="96727" marR="96727" marT="48364" marB="48364"/>
                </a:tc>
                <a:tc>
                  <a:txBody>
                    <a:bodyPr/>
                    <a:lstStyle/>
                    <a:p>
                      <a:pPr marL="0" algn="l" defTabSz="914400" rtl="0" eaLnBrk="1" latinLnBrk="0" hangingPunct="1"/>
                      <a:r>
                        <a:rPr lang="fr-FR" sz="1900" kern="1200" dirty="0" smtClean="0">
                          <a:solidFill>
                            <a:schemeClr val="dk1"/>
                          </a:solidFill>
                          <a:latin typeface="+mn-lt"/>
                          <a:ea typeface="+mn-ea"/>
                          <a:cs typeface="+mn-cs"/>
                        </a:rPr>
                        <a:t>Non</a:t>
                      </a:r>
                      <a:endParaRPr lang="en-US" sz="1900" kern="1200" dirty="0">
                        <a:solidFill>
                          <a:schemeClr val="dk1"/>
                        </a:solidFill>
                        <a:latin typeface="+mn-lt"/>
                        <a:ea typeface="+mn-ea"/>
                        <a:cs typeface="+mn-cs"/>
                      </a:endParaRPr>
                    </a:p>
                  </a:txBody>
                  <a:tcPr marL="96727" marR="96727" marT="48364" marB="48364"/>
                </a:tc>
              </a:tr>
              <a:tr h="648072">
                <a:tc>
                  <a:txBody>
                    <a:bodyPr/>
                    <a:lstStyle/>
                    <a:p>
                      <a:r>
                        <a:rPr lang="fr-FR" i="1" dirty="0" smtClean="0"/>
                        <a:t>Transversalité des groupes de compétences</a:t>
                      </a:r>
                      <a:r>
                        <a:rPr lang="fr-FR" i="1" baseline="0" dirty="0" smtClean="0"/>
                        <a:t> ERP</a:t>
                      </a:r>
                      <a:endParaRPr lang="en-US" i="1" dirty="0"/>
                    </a:p>
                  </a:txBody>
                  <a:tcPr marL="96727" marR="96727" marT="48364" marB="48364"/>
                </a:tc>
                <a:tc>
                  <a:txBody>
                    <a:bodyPr/>
                    <a:lstStyle/>
                    <a:p>
                      <a:r>
                        <a:rPr lang="fr-FR" sz="1900" kern="1200" dirty="0" smtClean="0">
                          <a:solidFill>
                            <a:schemeClr val="dk1"/>
                          </a:solidFill>
                          <a:latin typeface="+mn-lt"/>
                          <a:ea typeface="+mn-ea"/>
                          <a:cs typeface="+mn-cs"/>
                        </a:rPr>
                        <a:t>Faible</a:t>
                      </a:r>
                      <a:endParaRPr lang="en-US" sz="1900" kern="1200" dirty="0">
                        <a:solidFill>
                          <a:schemeClr val="dk1"/>
                        </a:solidFill>
                        <a:latin typeface="+mn-lt"/>
                        <a:ea typeface="+mn-ea"/>
                        <a:cs typeface="+mn-cs"/>
                      </a:endParaRPr>
                    </a:p>
                  </a:txBody>
                  <a:tcPr marL="96727" marR="96727" marT="48364" marB="48364"/>
                </a:tc>
                <a:tc>
                  <a:txBody>
                    <a:bodyPr/>
                    <a:lstStyle/>
                    <a:p>
                      <a:r>
                        <a:rPr lang="fr-FR" sz="1900" kern="1200" dirty="0" smtClean="0">
                          <a:solidFill>
                            <a:schemeClr val="dk1"/>
                          </a:solidFill>
                          <a:latin typeface="+mn-lt"/>
                          <a:ea typeface="+mn-ea"/>
                          <a:cs typeface="+mn-cs"/>
                        </a:rPr>
                        <a:t>Elevée</a:t>
                      </a:r>
                      <a:endParaRPr lang="en-US" sz="1900" kern="1200" dirty="0">
                        <a:solidFill>
                          <a:schemeClr val="dk1"/>
                        </a:solidFill>
                        <a:latin typeface="+mn-lt"/>
                        <a:ea typeface="+mn-ea"/>
                        <a:cs typeface="+mn-cs"/>
                      </a:endParaRPr>
                    </a:p>
                  </a:txBody>
                  <a:tcPr marL="96727" marR="96727" marT="48364" marB="48364"/>
                </a:tc>
                <a:tc>
                  <a:txBody>
                    <a:bodyPr/>
                    <a:lstStyle/>
                    <a:p>
                      <a:pPr marL="0" algn="l" defTabSz="914400" rtl="0" eaLnBrk="1" latinLnBrk="0" hangingPunct="1"/>
                      <a:r>
                        <a:rPr lang="fr-FR" sz="1900" kern="1200" dirty="0" smtClean="0">
                          <a:solidFill>
                            <a:schemeClr val="dk1"/>
                          </a:solidFill>
                          <a:latin typeface="+mn-lt"/>
                          <a:ea typeface="+mn-ea"/>
                          <a:cs typeface="+mn-cs"/>
                        </a:rPr>
                        <a:t>Moyenne</a:t>
                      </a:r>
                      <a:endParaRPr lang="en-US" sz="1900" kern="1200" dirty="0">
                        <a:solidFill>
                          <a:schemeClr val="dk1"/>
                        </a:solidFill>
                        <a:latin typeface="+mn-lt"/>
                        <a:ea typeface="+mn-ea"/>
                        <a:cs typeface="+mn-cs"/>
                      </a:endParaRPr>
                    </a:p>
                  </a:txBody>
                  <a:tcPr marL="96727" marR="96727" marT="48364" marB="48364"/>
                </a:tc>
                <a:tc>
                  <a:txBody>
                    <a:bodyPr/>
                    <a:lstStyle/>
                    <a:p>
                      <a:pPr marL="0" algn="l" defTabSz="914400" rtl="0" eaLnBrk="1" latinLnBrk="0" hangingPunct="1"/>
                      <a:r>
                        <a:rPr lang="fr-FR" sz="1900" kern="1200" dirty="0" smtClean="0">
                          <a:solidFill>
                            <a:schemeClr val="dk1"/>
                          </a:solidFill>
                          <a:latin typeface="+mn-lt"/>
                          <a:ea typeface="+mn-ea"/>
                          <a:cs typeface="+mn-cs"/>
                        </a:rPr>
                        <a:t>Faible</a:t>
                      </a:r>
                      <a:endParaRPr lang="en-US" sz="1900" kern="1200" dirty="0">
                        <a:solidFill>
                          <a:schemeClr val="dk1"/>
                        </a:solidFill>
                        <a:latin typeface="+mn-lt"/>
                        <a:ea typeface="+mn-ea"/>
                        <a:cs typeface="+mn-cs"/>
                      </a:endParaRPr>
                    </a:p>
                  </a:txBody>
                  <a:tcPr marL="96727" marR="96727" marT="48364" marB="48364"/>
                </a:tc>
              </a:tr>
            </a:tbl>
          </a:graphicData>
        </a:graphic>
      </p:graphicFrame>
    </p:spTree>
    <p:extLst>
      <p:ext uri="{BB962C8B-B14F-4D97-AF65-F5344CB8AC3E}">
        <p14:creationId xmlns:p14="http://schemas.microsoft.com/office/powerpoint/2010/main" val="12781865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9"/>
          <p:cNvSpPr>
            <a:spLocks noGrp="1" noChangeArrowheads="1"/>
          </p:cNvSpPr>
          <p:nvPr>
            <p:ph type="title"/>
          </p:nvPr>
        </p:nvSpPr>
        <p:spPr/>
        <p:txBody>
          <a:bodyPr/>
          <a:lstStyle/>
          <a:p>
            <a:r>
              <a:rPr lang="fr-FR" altLang="zh-CN" sz="4300" dirty="0" smtClean="0">
                <a:ea typeface="宋体" charset="-122"/>
              </a:rPr>
              <a:t>Tableau de synthèse</a:t>
            </a:r>
            <a:endParaRPr lang="en-US" altLang="zh-CN" sz="4300" dirty="0" smtClean="0">
              <a:ea typeface="宋体" charset="-122"/>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180880271"/>
              </p:ext>
            </p:extLst>
          </p:nvPr>
        </p:nvGraphicFramePr>
        <p:xfrm>
          <a:off x="448572" y="1276710"/>
          <a:ext cx="8238228" cy="5051108"/>
        </p:xfrm>
        <a:graphic>
          <a:graphicData uri="http://schemas.openxmlformats.org/drawingml/2006/table">
            <a:tbl>
              <a:tblPr firstRow="1" bandRow="1">
                <a:tableStyleId>{0E3FDE45-AF77-4B5C-9715-49D594BDF05E}</a:tableStyleId>
              </a:tblPr>
              <a:tblGrid>
                <a:gridCol w="1459132"/>
                <a:gridCol w="1944216"/>
                <a:gridCol w="1152128"/>
                <a:gridCol w="1296144"/>
                <a:gridCol w="1296144"/>
                <a:gridCol w="1090464"/>
              </a:tblGrid>
              <a:tr h="372132">
                <a:tc>
                  <a:txBody>
                    <a:bodyPr/>
                    <a:lstStyle/>
                    <a:p>
                      <a:endParaRPr lang="en-US" dirty="0"/>
                    </a:p>
                  </a:txBody>
                  <a:tcPr/>
                </a:tc>
                <a:tc>
                  <a:txBody>
                    <a:bodyPr/>
                    <a:lstStyle/>
                    <a:p>
                      <a:endParaRPr lang="en-US"/>
                    </a:p>
                  </a:txBody>
                  <a:tcPr>
                    <a:solidFill>
                      <a:schemeClr val="accent1">
                        <a:lumMod val="20000"/>
                        <a:lumOff val="80000"/>
                      </a:schemeClr>
                    </a:solidFill>
                  </a:tcPr>
                </a:tc>
                <a:tc>
                  <a:txBody>
                    <a:bodyPr/>
                    <a:lstStyle/>
                    <a:p>
                      <a:r>
                        <a:rPr lang="fr-FR" sz="1900" dirty="0" smtClean="0"/>
                        <a:t>SAP</a:t>
                      </a:r>
                      <a:endParaRPr lang="en-US" sz="1900" dirty="0"/>
                    </a:p>
                  </a:txBody>
                  <a:tcPr marL="96727" marR="96727" marT="48364" marB="48364">
                    <a:solidFill>
                      <a:schemeClr val="accent1">
                        <a:lumMod val="20000"/>
                        <a:lumOff val="80000"/>
                      </a:schemeClr>
                    </a:solidFill>
                  </a:tcPr>
                </a:tc>
                <a:tc>
                  <a:txBody>
                    <a:bodyPr/>
                    <a:lstStyle/>
                    <a:p>
                      <a:r>
                        <a:rPr lang="fr-FR" sz="1900" dirty="0" smtClean="0"/>
                        <a:t>Oracle</a:t>
                      </a:r>
                      <a:endParaRPr lang="en-US" sz="1900" dirty="0"/>
                    </a:p>
                  </a:txBody>
                  <a:tcPr marL="96727" marR="96727" marT="48364" marB="48364">
                    <a:solidFill>
                      <a:schemeClr val="accent1">
                        <a:lumMod val="20000"/>
                        <a:lumOff val="80000"/>
                      </a:schemeClr>
                    </a:solidFill>
                  </a:tcPr>
                </a:tc>
                <a:tc>
                  <a:txBody>
                    <a:bodyPr/>
                    <a:lstStyle/>
                    <a:p>
                      <a:r>
                        <a:rPr lang="fr-FR" sz="1900" dirty="0" smtClean="0"/>
                        <a:t>Lawson</a:t>
                      </a:r>
                      <a:endParaRPr lang="en-US" sz="1900" dirty="0"/>
                    </a:p>
                  </a:txBody>
                  <a:tcPr marL="96727" marR="96727" marT="48364" marB="48364">
                    <a:solidFill>
                      <a:schemeClr val="accent1">
                        <a:lumMod val="20000"/>
                        <a:lumOff val="80000"/>
                      </a:schemeClr>
                    </a:solidFill>
                  </a:tcPr>
                </a:tc>
                <a:tc>
                  <a:txBody>
                    <a:bodyPr/>
                    <a:lstStyle/>
                    <a:p>
                      <a:r>
                        <a:rPr lang="fr-FR" sz="1900" dirty="0" smtClean="0"/>
                        <a:t>Sage</a:t>
                      </a:r>
                      <a:endParaRPr lang="en-US" sz="1900" dirty="0"/>
                    </a:p>
                  </a:txBody>
                  <a:tcPr marL="96727" marR="96727" marT="48364" marB="48364">
                    <a:solidFill>
                      <a:schemeClr val="accent1">
                        <a:lumMod val="20000"/>
                        <a:lumOff val="80000"/>
                      </a:schemeClr>
                    </a:solidFill>
                  </a:tcPr>
                </a:tc>
              </a:tr>
              <a:tr h="484014">
                <a:tc>
                  <a:txBody>
                    <a:bodyPr/>
                    <a:lstStyle/>
                    <a:p>
                      <a:r>
                        <a:rPr lang="fr-FR" sz="1400" dirty="0" smtClean="0"/>
                        <a:t>Positionnement marché</a:t>
                      </a:r>
                      <a:endParaRPr lang="en-US" sz="1400" dirty="0"/>
                    </a:p>
                  </a:txBody>
                  <a:tcPr>
                    <a:solidFill>
                      <a:schemeClr val="accent1">
                        <a:lumMod val="20000"/>
                        <a:lumOff val="80000"/>
                      </a:schemeClr>
                    </a:solidFill>
                  </a:tcPr>
                </a:tc>
                <a:tc>
                  <a:txBody>
                    <a:bodyPr/>
                    <a:lstStyle/>
                    <a:p>
                      <a:r>
                        <a:rPr lang="fr-FR" sz="1400" i="1" dirty="0" smtClean="0"/>
                        <a:t>Parts de marché</a:t>
                      </a:r>
                      <a:endParaRPr lang="en-US" sz="1400" i="1" dirty="0"/>
                    </a:p>
                  </a:txBody>
                  <a:tcPr/>
                </a:tc>
                <a:tc>
                  <a:txBody>
                    <a:bodyPr/>
                    <a:lstStyle/>
                    <a:p>
                      <a:endParaRPr lang="en-US" dirty="0"/>
                    </a:p>
                  </a:txBody>
                  <a:tcPr>
                    <a:solidFill>
                      <a:schemeClr val="bg1"/>
                    </a:solidFill>
                  </a:tcPr>
                </a:tc>
                <a:tc>
                  <a:txBody>
                    <a:bodyPr/>
                    <a:lstStyle/>
                    <a:p>
                      <a:endParaRPr lang="en-US" dirty="0"/>
                    </a:p>
                  </a:txBody>
                  <a:tcPr>
                    <a:solidFill>
                      <a:schemeClr val="accent4">
                        <a:lumMod val="10000"/>
                        <a:lumOff val="90000"/>
                      </a:schemeClr>
                    </a:solidFill>
                  </a:tcPr>
                </a:tc>
                <a:tc>
                  <a:txBody>
                    <a:bodyPr/>
                    <a:lstStyle/>
                    <a:p>
                      <a:endParaRPr lang="en-US" dirty="0"/>
                    </a:p>
                  </a:txBody>
                  <a:tcPr>
                    <a:solidFill>
                      <a:schemeClr val="bg1"/>
                    </a:solidFill>
                  </a:tcPr>
                </a:tc>
                <a:tc>
                  <a:txBody>
                    <a:bodyPr/>
                    <a:lstStyle/>
                    <a:p>
                      <a:endParaRPr lang="en-US" dirty="0"/>
                    </a:p>
                  </a:txBody>
                  <a:tcPr>
                    <a:solidFill>
                      <a:schemeClr val="accent3">
                        <a:lumMod val="95000"/>
                      </a:schemeClr>
                    </a:solidFill>
                  </a:tcPr>
                </a:tc>
              </a:tr>
              <a:tr h="372132">
                <a:tc>
                  <a:txBody>
                    <a:bodyPr/>
                    <a:lstStyle/>
                    <a:p>
                      <a:endParaRPr lang="en-US" sz="1400" dirty="0"/>
                    </a:p>
                  </a:txBody>
                  <a:tcPr>
                    <a:solidFill>
                      <a:schemeClr val="bg1"/>
                    </a:solidFill>
                  </a:tcPr>
                </a:tc>
                <a:tc>
                  <a:txBody>
                    <a:bodyPr/>
                    <a:lstStyle/>
                    <a:p>
                      <a:r>
                        <a:rPr lang="fr-FR" sz="1400" i="1" dirty="0" smtClean="0"/>
                        <a:t>Présence sectorielle</a:t>
                      </a:r>
                      <a:endParaRPr lang="en-US" sz="1400" i="1" dirty="0"/>
                    </a:p>
                  </a:txBody>
                  <a:tcPr>
                    <a:solidFill>
                      <a:srgbClr val="E9CDE9"/>
                    </a:solidFill>
                  </a:tcPr>
                </a:tc>
                <a:tc>
                  <a:txBody>
                    <a:bodyPr/>
                    <a:lstStyle/>
                    <a:p>
                      <a:endParaRPr lang="en-US" dirty="0"/>
                    </a:p>
                  </a:txBody>
                  <a:tcPr>
                    <a:solidFill>
                      <a:schemeClr val="bg1"/>
                    </a:solidFill>
                  </a:tcPr>
                </a:tc>
                <a:tc>
                  <a:txBody>
                    <a:bodyPr/>
                    <a:lstStyle/>
                    <a:p>
                      <a:endParaRPr lang="en-US" dirty="0"/>
                    </a:p>
                  </a:txBody>
                  <a:tcPr>
                    <a:solidFill>
                      <a:schemeClr val="accent4">
                        <a:lumMod val="10000"/>
                        <a:lumOff val="90000"/>
                      </a:schemeClr>
                    </a:solidFill>
                  </a:tcPr>
                </a:tc>
                <a:tc>
                  <a:txBody>
                    <a:bodyPr/>
                    <a:lstStyle/>
                    <a:p>
                      <a:endParaRPr lang="en-US"/>
                    </a:p>
                  </a:txBody>
                  <a:tcPr>
                    <a:solidFill>
                      <a:schemeClr val="bg1"/>
                    </a:solidFill>
                  </a:tcPr>
                </a:tc>
                <a:tc>
                  <a:txBody>
                    <a:bodyPr/>
                    <a:lstStyle/>
                    <a:p>
                      <a:endParaRPr lang="en-US" dirty="0"/>
                    </a:p>
                  </a:txBody>
                  <a:tcPr>
                    <a:solidFill>
                      <a:schemeClr val="accent3">
                        <a:lumMod val="95000"/>
                      </a:schemeClr>
                    </a:solidFill>
                  </a:tcPr>
                </a:tc>
              </a:tr>
              <a:tr h="372132">
                <a:tc>
                  <a:txBody>
                    <a:bodyPr/>
                    <a:lstStyle/>
                    <a:p>
                      <a:endParaRPr lang="en-US" sz="1400" dirty="0"/>
                    </a:p>
                  </a:txBody>
                  <a:tcPr>
                    <a:solidFill>
                      <a:schemeClr val="bg1"/>
                    </a:solidFill>
                  </a:tcPr>
                </a:tc>
                <a:tc>
                  <a:txBody>
                    <a:bodyPr/>
                    <a:lstStyle/>
                    <a:p>
                      <a:r>
                        <a:rPr lang="fr-FR" sz="1400" i="1" dirty="0" smtClean="0"/>
                        <a:t>Présence</a:t>
                      </a:r>
                    </a:p>
                    <a:p>
                      <a:r>
                        <a:rPr lang="fr-FR" sz="1400" i="1" dirty="0" smtClean="0"/>
                        <a:t>verticale</a:t>
                      </a:r>
                      <a:endParaRPr lang="en-US" sz="1400" i="1" dirty="0"/>
                    </a:p>
                  </a:txBody>
                  <a:tcPr>
                    <a:solidFill>
                      <a:srgbClr val="E9CDE9"/>
                    </a:solidFill>
                  </a:tcPr>
                </a:tc>
                <a:tc>
                  <a:txBody>
                    <a:bodyPr/>
                    <a:lstStyle/>
                    <a:p>
                      <a:endParaRPr lang="en-US" dirty="0"/>
                    </a:p>
                  </a:txBody>
                  <a:tcPr>
                    <a:solidFill>
                      <a:schemeClr val="bg1"/>
                    </a:solidFill>
                  </a:tcPr>
                </a:tc>
                <a:tc>
                  <a:txBody>
                    <a:bodyPr/>
                    <a:lstStyle/>
                    <a:p>
                      <a:endParaRPr lang="en-US" dirty="0"/>
                    </a:p>
                  </a:txBody>
                  <a:tcPr>
                    <a:solidFill>
                      <a:schemeClr val="accent4">
                        <a:lumMod val="10000"/>
                        <a:lumOff val="90000"/>
                      </a:schemeClr>
                    </a:solidFill>
                  </a:tcPr>
                </a:tc>
                <a:tc>
                  <a:txBody>
                    <a:bodyPr/>
                    <a:lstStyle/>
                    <a:p>
                      <a:endParaRPr lang="en-US" dirty="0"/>
                    </a:p>
                  </a:txBody>
                  <a:tcPr>
                    <a:solidFill>
                      <a:schemeClr val="bg1"/>
                    </a:solidFill>
                  </a:tcPr>
                </a:tc>
                <a:tc>
                  <a:txBody>
                    <a:bodyPr/>
                    <a:lstStyle/>
                    <a:p>
                      <a:endParaRPr lang="en-US" dirty="0"/>
                    </a:p>
                  </a:txBody>
                  <a:tcPr>
                    <a:solidFill>
                      <a:schemeClr val="accent3">
                        <a:lumMod val="95000"/>
                      </a:schemeClr>
                    </a:solidFill>
                  </a:tcPr>
                </a:tc>
              </a:tr>
              <a:tr h="372132">
                <a:tc>
                  <a:txBody>
                    <a:bodyPr/>
                    <a:lstStyle/>
                    <a:p>
                      <a:r>
                        <a:rPr lang="fr-FR" sz="1400" dirty="0" smtClean="0"/>
                        <a:t>Critères fonctionnels</a:t>
                      </a:r>
                      <a:endParaRPr lang="en-US" sz="1400" dirty="0"/>
                    </a:p>
                  </a:txBody>
                  <a:tcPr>
                    <a:solidFill>
                      <a:schemeClr val="accent1">
                        <a:lumMod val="20000"/>
                        <a:lumOff val="80000"/>
                      </a:schemeClr>
                    </a:solidFill>
                  </a:tcPr>
                </a:tc>
                <a:tc>
                  <a:txBody>
                    <a:bodyPr/>
                    <a:lstStyle/>
                    <a:p>
                      <a:r>
                        <a:rPr lang="fr-FR" sz="1400" i="1" dirty="0" smtClean="0"/>
                        <a:t>Risque de recouvrement</a:t>
                      </a:r>
                      <a:endParaRPr lang="en-US" sz="1400" i="1" dirty="0"/>
                    </a:p>
                  </a:txBody>
                  <a:tcPr>
                    <a:solidFill>
                      <a:srgbClr val="E9CDE9"/>
                    </a:solidFill>
                  </a:tcPr>
                </a:tc>
                <a:tc>
                  <a:txBody>
                    <a:bodyPr/>
                    <a:lstStyle/>
                    <a:p>
                      <a:endParaRPr lang="en-US" dirty="0"/>
                    </a:p>
                  </a:txBody>
                  <a:tcPr>
                    <a:solidFill>
                      <a:schemeClr val="bg1"/>
                    </a:solidFill>
                  </a:tcPr>
                </a:tc>
                <a:tc>
                  <a:txBody>
                    <a:bodyPr/>
                    <a:lstStyle/>
                    <a:p>
                      <a:endParaRPr lang="en-US" dirty="0"/>
                    </a:p>
                  </a:txBody>
                  <a:tcPr>
                    <a:solidFill>
                      <a:schemeClr val="accent4">
                        <a:lumMod val="10000"/>
                        <a:lumOff val="90000"/>
                      </a:schemeClr>
                    </a:solidFill>
                  </a:tcPr>
                </a:tc>
                <a:tc>
                  <a:txBody>
                    <a:bodyPr/>
                    <a:lstStyle/>
                    <a:p>
                      <a:endParaRPr lang="en-US" dirty="0"/>
                    </a:p>
                  </a:txBody>
                  <a:tcPr>
                    <a:solidFill>
                      <a:schemeClr val="bg1"/>
                    </a:solidFill>
                  </a:tcPr>
                </a:tc>
                <a:tc>
                  <a:txBody>
                    <a:bodyPr/>
                    <a:lstStyle/>
                    <a:p>
                      <a:endParaRPr lang="en-US" dirty="0"/>
                    </a:p>
                  </a:txBody>
                  <a:tcPr>
                    <a:solidFill>
                      <a:schemeClr val="accent3">
                        <a:lumMod val="95000"/>
                      </a:schemeClr>
                    </a:solidFill>
                  </a:tcPr>
                </a:tc>
              </a:tr>
              <a:tr h="372132">
                <a:tc>
                  <a:txBody>
                    <a:bodyPr/>
                    <a:lstStyle/>
                    <a:p>
                      <a:endParaRPr lang="en-US" sz="1400" dirty="0"/>
                    </a:p>
                  </a:txBody>
                  <a:tcPr>
                    <a:solidFill>
                      <a:schemeClr val="bg1"/>
                    </a:solidFill>
                  </a:tcPr>
                </a:tc>
                <a:tc>
                  <a:txBody>
                    <a:bodyPr/>
                    <a:lstStyle/>
                    <a:p>
                      <a:r>
                        <a:rPr lang="fr-FR" sz="1400" i="1" dirty="0" smtClean="0"/>
                        <a:t>Intégration BI</a:t>
                      </a:r>
                      <a:endParaRPr lang="en-US" sz="1400" i="1" dirty="0"/>
                    </a:p>
                  </a:txBody>
                  <a:tcPr>
                    <a:solidFill>
                      <a:srgbClr val="E9CDE9"/>
                    </a:solidFill>
                  </a:tcPr>
                </a:tc>
                <a:tc>
                  <a:txBody>
                    <a:bodyPr/>
                    <a:lstStyle/>
                    <a:p>
                      <a:endParaRPr lang="en-US" dirty="0"/>
                    </a:p>
                  </a:txBody>
                  <a:tcPr>
                    <a:solidFill>
                      <a:schemeClr val="bg1"/>
                    </a:solidFill>
                  </a:tcPr>
                </a:tc>
                <a:tc>
                  <a:txBody>
                    <a:bodyPr/>
                    <a:lstStyle/>
                    <a:p>
                      <a:endParaRPr lang="en-US" dirty="0"/>
                    </a:p>
                  </a:txBody>
                  <a:tcPr>
                    <a:solidFill>
                      <a:schemeClr val="accent4">
                        <a:lumMod val="10000"/>
                        <a:lumOff val="90000"/>
                      </a:schemeClr>
                    </a:solidFill>
                  </a:tcPr>
                </a:tc>
                <a:tc>
                  <a:txBody>
                    <a:bodyPr/>
                    <a:lstStyle/>
                    <a:p>
                      <a:endParaRPr lang="en-US" dirty="0"/>
                    </a:p>
                  </a:txBody>
                  <a:tcPr>
                    <a:solidFill>
                      <a:schemeClr val="bg1"/>
                    </a:solidFill>
                  </a:tcPr>
                </a:tc>
                <a:tc>
                  <a:txBody>
                    <a:bodyPr/>
                    <a:lstStyle/>
                    <a:p>
                      <a:endParaRPr lang="en-US" dirty="0"/>
                    </a:p>
                  </a:txBody>
                  <a:tcPr>
                    <a:solidFill>
                      <a:schemeClr val="accent3">
                        <a:lumMod val="95000"/>
                      </a:schemeClr>
                    </a:solidFill>
                  </a:tcPr>
                </a:tc>
              </a:tr>
              <a:tr h="372132">
                <a:tc>
                  <a:txBody>
                    <a:bodyPr/>
                    <a:lstStyle/>
                    <a:p>
                      <a:endParaRPr lang="en-US" sz="1400" dirty="0"/>
                    </a:p>
                  </a:txBody>
                  <a:tcPr>
                    <a:solidFill>
                      <a:schemeClr val="bg1"/>
                    </a:solidFill>
                  </a:tcPr>
                </a:tc>
                <a:tc>
                  <a:txBody>
                    <a:bodyPr/>
                    <a:lstStyle/>
                    <a:p>
                      <a:r>
                        <a:rPr lang="fr-FR" sz="1400" i="1" dirty="0" smtClean="0"/>
                        <a:t>Portail Web</a:t>
                      </a:r>
                      <a:endParaRPr lang="en-US" sz="1400" i="1" dirty="0"/>
                    </a:p>
                  </a:txBody>
                  <a:tcPr>
                    <a:solidFill>
                      <a:srgbClr val="E9CDE9"/>
                    </a:solidFill>
                  </a:tcPr>
                </a:tc>
                <a:tc>
                  <a:txBody>
                    <a:bodyPr/>
                    <a:lstStyle/>
                    <a:p>
                      <a:endParaRPr lang="en-US" dirty="0"/>
                    </a:p>
                  </a:txBody>
                  <a:tcPr>
                    <a:solidFill>
                      <a:schemeClr val="bg1"/>
                    </a:solidFill>
                  </a:tcPr>
                </a:tc>
                <a:tc>
                  <a:txBody>
                    <a:bodyPr/>
                    <a:lstStyle/>
                    <a:p>
                      <a:endParaRPr lang="en-US" dirty="0"/>
                    </a:p>
                  </a:txBody>
                  <a:tcPr>
                    <a:solidFill>
                      <a:schemeClr val="accent4">
                        <a:lumMod val="10000"/>
                        <a:lumOff val="90000"/>
                      </a:schemeClr>
                    </a:solidFill>
                  </a:tcPr>
                </a:tc>
                <a:tc>
                  <a:txBody>
                    <a:bodyPr/>
                    <a:lstStyle/>
                    <a:p>
                      <a:endParaRPr lang="en-US" dirty="0"/>
                    </a:p>
                  </a:txBody>
                  <a:tcPr>
                    <a:solidFill>
                      <a:schemeClr val="bg1"/>
                    </a:solidFill>
                  </a:tcPr>
                </a:tc>
                <a:tc>
                  <a:txBody>
                    <a:bodyPr/>
                    <a:lstStyle/>
                    <a:p>
                      <a:endParaRPr lang="en-US" dirty="0"/>
                    </a:p>
                  </a:txBody>
                  <a:tcPr>
                    <a:solidFill>
                      <a:schemeClr val="accent3">
                        <a:lumMod val="95000"/>
                      </a:schemeClr>
                    </a:solidFill>
                  </a:tcPr>
                </a:tc>
              </a:tr>
              <a:tr h="372132">
                <a:tc>
                  <a:txBody>
                    <a:bodyPr/>
                    <a:lstStyle/>
                    <a:p>
                      <a:r>
                        <a:rPr lang="fr-FR" sz="1400" dirty="0" smtClean="0"/>
                        <a:t>Critères technologiques</a:t>
                      </a:r>
                      <a:endParaRPr lang="en-US" sz="1400" dirty="0"/>
                    </a:p>
                  </a:txBody>
                  <a:tcPr>
                    <a:solidFill>
                      <a:schemeClr val="accent1">
                        <a:lumMod val="20000"/>
                        <a:lumOff val="80000"/>
                      </a:schemeClr>
                    </a:solidFill>
                  </a:tcPr>
                </a:tc>
                <a:tc>
                  <a:txBody>
                    <a:bodyPr/>
                    <a:lstStyle/>
                    <a:p>
                      <a:r>
                        <a:rPr lang="fr-FR" sz="1400" i="1" dirty="0" smtClean="0"/>
                        <a:t>Middleware</a:t>
                      </a:r>
                      <a:endParaRPr lang="en-US" sz="1400" i="1" dirty="0"/>
                    </a:p>
                  </a:txBody>
                  <a:tcPr>
                    <a:solidFill>
                      <a:srgbClr val="E9CDE9"/>
                    </a:solidFill>
                  </a:tcPr>
                </a:tc>
                <a:tc>
                  <a:txBody>
                    <a:bodyPr/>
                    <a:lstStyle/>
                    <a:p>
                      <a:endParaRPr lang="en-US" dirty="0"/>
                    </a:p>
                  </a:txBody>
                  <a:tcPr>
                    <a:solidFill>
                      <a:schemeClr val="bg1"/>
                    </a:solidFill>
                  </a:tcPr>
                </a:tc>
                <a:tc>
                  <a:txBody>
                    <a:bodyPr/>
                    <a:lstStyle/>
                    <a:p>
                      <a:endParaRPr lang="en-US" dirty="0"/>
                    </a:p>
                  </a:txBody>
                  <a:tcPr>
                    <a:solidFill>
                      <a:schemeClr val="accent4">
                        <a:lumMod val="10000"/>
                        <a:lumOff val="90000"/>
                      </a:schemeClr>
                    </a:solidFill>
                  </a:tcPr>
                </a:tc>
                <a:tc>
                  <a:txBody>
                    <a:bodyPr/>
                    <a:lstStyle/>
                    <a:p>
                      <a:endParaRPr lang="en-US" dirty="0"/>
                    </a:p>
                  </a:txBody>
                  <a:tcPr>
                    <a:solidFill>
                      <a:schemeClr val="bg1"/>
                    </a:solidFill>
                  </a:tcPr>
                </a:tc>
                <a:tc>
                  <a:txBody>
                    <a:bodyPr/>
                    <a:lstStyle/>
                    <a:p>
                      <a:endParaRPr lang="en-US" dirty="0"/>
                    </a:p>
                  </a:txBody>
                  <a:tcPr>
                    <a:solidFill>
                      <a:schemeClr val="accent3">
                        <a:lumMod val="95000"/>
                      </a:schemeClr>
                    </a:solidFill>
                  </a:tcPr>
                </a:tc>
              </a:tr>
              <a:tr h="372132">
                <a:tc>
                  <a:txBody>
                    <a:bodyPr/>
                    <a:lstStyle/>
                    <a:p>
                      <a:endParaRPr lang="en-US" sz="1400" dirty="0"/>
                    </a:p>
                  </a:txBody>
                  <a:tcPr>
                    <a:solidFill>
                      <a:schemeClr val="bg1"/>
                    </a:solidFill>
                  </a:tcPr>
                </a:tc>
                <a:tc>
                  <a:txBody>
                    <a:bodyPr/>
                    <a:lstStyle/>
                    <a:p>
                      <a:r>
                        <a:rPr lang="fr-FR" sz="1400" i="1" dirty="0" smtClean="0"/>
                        <a:t>SOA</a:t>
                      </a:r>
                      <a:endParaRPr lang="en-US" sz="1400" i="1" dirty="0"/>
                    </a:p>
                  </a:txBody>
                  <a:tcPr>
                    <a:solidFill>
                      <a:srgbClr val="E9CDE9"/>
                    </a:solidFill>
                  </a:tcPr>
                </a:tc>
                <a:tc>
                  <a:txBody>
                    <a:bodyPr/>
                    <a:lstStyle/>
                    <a:p>
                      <a:endParaRPr lang="en-US" dirty="0"/>
                    </a:p>
                  </a:txBody>
                  <a:tcPr>
                    <a:solidFill>
                      <a:schemeClr val="bg1"/>
                    </a:solidFill>
                  </a:tcPr>
                </a:tc>
                <a:tc>
                  <a:txBody>
                    <a:bodyPr/>
                    <a:lstStyle/>
                    <a:p>
                      <a:endParaRPr lang="en-US" dirty="0"/>
                    </a:p>
                  </a:txBody>
                  <a:tcPr>
                    <a:solidFill>
                      <a:schemeClr val="accent4">
                        <a:lumMod val="10000"/>
                        <a:lumOff val="90000"/>
                      </a:schemeClr>
                    </a:solidFill>
                  </a:tcPr>
                </a:tc>
                <a:tc>
                  <a:txBody>
                    <a:bodyPr/>
                    <a:lstStyle/>
                    <a:p>
                      <a:endParaRPr lang="en-US" dirty="0"/>
                    </a:p>
                  </a:txBody>
                  <a:tcPr>
                    <a:solidFill>
                      <a:schemeClr val="bg1"/>
                    </a:solidFill>
                  </a:tcPr>
                </a:tc>
                <a:tc>
                  <a:txBody>
                    <a:bodyPr/>
                    <a:lstStyle/>
                    <a:p>
                      <a:endParaRPr lang="en-US" dirty="0"/>
                    </a:p>
                  </a:txBody>
                  <a:tcPr>
                    <a:solidFill>
                      <a:schemeClr val="accent3">
                        <a:lumMod val="95000"/>
                      </a:schemeClr>
                    </a:solidFill>
                  </a:tcPr>
                </a:tc>
              </a:tr>
              <a:tr h="372132">
                <a:tc>
                  <a:txBody>
                    <a:bodyPr/>
                    <a:lstStyle/>
                    <a:p>
                      <a:r>
                        <a:rPr lang="fr-FR" sz="1400" dirty="0" smtClean="0"/>
                        <a:t>Support</a:t>
                      </a:r>
                      <a:endParaRPr lang="en-US" sz="1400" dirty="0"/>
                    </a:p>
                  </a:txBody>
                  <a:tcPr>
                    <a:solidFill>
                      <a:schemeClr val="accent1">
                        <a:lumMod val="20000"/>
                        <a:lumOff val="80000"/>
                      </a:schemeClr>
                    </a:solidFill>
                  </a:tcPr>
                </a:tc>
                <a:tc>
                  <a:txBody>
                    <a:bodyPr/>
                    <a:lstStyle/>
                    <a:p>
                      <a:r>
                        <a:rPr lang="fr-FR" sz="1400" i="1" dirty="0" smtClean="0"/>
                        <a:t>Support illimité</a:t>
                      </a:r>
                      <a:endParaRPr lang="en-US" sz="1400" i="1" dirty="0"/>
                    </a:p>
                  </a:txBody>
                  <a:tcPr>
                    <a:solidFill>
                      <a:srgbClr val="E9CDE9"/>
                    </a:solidFill>
                  </a:tcPr>
                </a:tc>
                <a:tc>
                  <a:txBody>
                    <a:bodyPr/>
                    <a:lstStyle/>
                    <a:p>
                      <a:endParaRPr lang="en-US"/>
                    </a:p>
                  </a:txBody>
                  <a:tcPr>
                    <a:solidFill>
                      <a:schemeClr val="bg1"/>
                    </a:solidFill>
                  </a:tcPr>
                </a:tc>
                <a:tc>
                  <a:txBody>
                    <a:bodyPr/>
                    <a:lstStyle/>
                    <a:p>
                      <a:endParaRPr lang="en-US" dirty="0"/>
                    </a:p>
                  </a:txBody>
                  <a:tcPr>
                    <a:solidFill>
                      <a:schemeClr val="accent4">
                        <a:lumMod val="10000"/>
                        <a:lumOff val="90000"/>
                      </a:schemeClr>
                    </a:solidFill>
                  </a:tcPr>
                </a:tc>
                <a:tc>
                  <a:txBody>
                    <a:bodyPr/>
                    <a:lstStyle/>
                    <a:p>
                      <a:endParaRPr lang="en-US" dirty="0"/>
                    </a:p>
                  </a:txBody>
                  <a:tcPr>
                    <a:solidFill>
                      <a:schemeClr val="bg1"/>
                    </a:solidFill>
                  </a:tcPr>
                </a:tc>
                <a:tc>
                  <a:txBody>
                    <a:bodyPr/>
                    <a:lstStyle/>
                    <a:p>
                      <a:endParaRPr lang="en-US" dirty="0"/>
                    </a:p>
                  </a:txBody>
                  <a:tcPr>
                    <a:solidFill>
                      <a:schemeClr val="accent3">
                        <a:lumMod val="95000"/>
                      </a:schemeClr>
                    </a:solidFill>
                  </a:tcPr>
                </a:tc>
              </a:tr>
              <a:tr h="372132">
                <a:tc>
                  <a:txBody>
                    <a:bodyPr/>
                    <a:lstStyle/>
                    <a:p>
                      <a:endParaRPr lang="en-US" sz="1400" dirty="0"/>
                    </a:p>
                  </a:txBody>
                  <a:tcPr>
                    <a:solidFill>
                      <a:schemeClr val="bg1"/>
                    </a:solidFill>
                  </a:tcPr>
                </a:tc>
                <a:tc>
                  <a:txBody>
                    <a:bodyPr/>
                    <a:lstStyle/>
                    <a:p>
                      <a:r>
                        <a:rPr lang="fr-FR" sz="1400" i="1" dirty="0" smtClean="0"/>
                        <a:t>Transversalité des groupes de compétences</a:t>
                      </a:r>
                      <a:endParaRPr lang="en-US" sz="1400" i="1" dirty="0"/>
                    </a:p>
                  </a:txBody>
                  <a:tcPr>
                    <a:solidFill>
                      <a:srgbClr val="E9CDE9"/>
                    </a:solidFill>
                  </a:tcPr>
                </a:tc>
                <a:tc>
                  <a:txBody>
                    <a:bodyPr/>
                    <a:lstStyle/>
                    <a:p>
                      <a:endParaRPr lang="en-US" dirty="0"/>
                    </a:p>
                  </a:txBody>
                  <a:tcPr>
                    <a:solidFill>
                      <a:schemeClr val="bg1"/>
                    </a:solidFill>
                  </a:tcPr>
                </a:tc>
                <a:tc>
                  <a:txBody>
                    <a:bodyPr/>
                    <a:lstStyle/>
                    <a:p>
                      <a:endParaRPr lang="en-US" dirty="0"/>
                    </a:p>
                  </a:txBody>
                  <a:tcPr>
                    <a:solidFill>
                      <a:schemeClr val="accent4">
                        <a:lumMod val="10000"/>
                        <a:lumOff val="90000"/>
                      </a:schemeClr>
                    </a:solidFill>
                  </a:tcPr>
                </a:tc>
                <a:tc>
                  <a:txBody>
                    <a:bodyPr/>
                    <a:lstStyle/>
                    <a:p>
                      <a:endParaRPr lang="en-US" dirty="0"/>
                    </a:p>
                  </a:txBody>
                  <a:tcPr>
                    <a:solidFill>
                      <a:schemeClr val="bg1"/>
                    </a:solidFill>
                  </a:tcPr>
                </a:tc>
                <a:tc>
                  <a:txBody>
                    <a:bodyPr/>
                    <a:lstStyle/>
                    <a:p>
                      <a:endParaRPr lang="en-US" dirty="0"/>
                    </a:p>
                  </a:txBody>
                  <a:tcPr>
                    <a:solidFill>
                      <a:schemeClr val="accent3">
                        <a:lumMod val="95000"/>
                      </a:schemeClr>
                    </a:solidFill>
                  </a:tcPr>
                </a:tc>
              </a:tr>
            </a:tbl>
          </a:graphicData>
        </a:graphic>
      </p:graphicFrame>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9817" y="4374707"/>
            <a:ext cx="376808" cy="376808"/>
          </a:xfrm>
          <a:prstGeom prst="rect">
            <a:avLst/>
          </a:prstGeom>
        </p:spPr>
      </p:pic>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6601" y="4374707"/>
            <a:ext cx="376808" cy="376808"/>
          </a:xfrm>
          <a:prstGeom prst="rect">
            <a:avLst/>
          </a:prstGeom>
        </p:spPr>
      </p:pic>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5525" y="4365104"/>
            <a:ext cx="376808" cy="376808"/>
          </a:xfrm>
          <a:prstGeom prst="rect">
            <a:avLst/>
          </a:prstGeom>
        </p:spPr>
      </p:pic>
      <p:pic>
        <p:nvPicPr>
          <p:cNvPr id="35" name="Pictur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5258" y="4365104"/>
            <a:ext cx="376808" cy="376808"/>
          </a:xfrm>
          <a:prstGeom prst="rect">
            <a:avLst/>
          </a:prstGeom>
        </p:spPr>
      </p:pic>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9273" y="4365104"/>
            <a:ext cx="376808" cy="376808"/>
          </a:xfrm>
          <a:prstGeom prst="rect">
            <a:avLst/>
          </a:prstGeom>
        </p:spPr>
      </p:pic>
      <p:pic>
        <p:nvPicPr>
          <p:cNvPr id="37" name="Picture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7300" y="4365104"/>
            <a:ext cx="376808" cy="376808"/>
          </a:xfrm>
          <a:prstGeom prst="rect">
            <a:avLst/>
          </a:prstGeom>
        </p:spPr>
      </p:pic>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7908" y="3975600"/>
            <a:ext cx="376808" cy="376808"/>
          </a:xfrm>
          <a:prstGeom prst="rect">
            <a:avLst/>
          </a:prstGeom>
        </p:spPr>
      </p:pic>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1511" y="3988296"/>
            <a:ext cx="376808" cy="376808"/>
          </a:xfrm>
          <a:prstGeom prst="rect">
            <a:avLst/>
          </a:prstGeom>
        </p:spPr>
      </p:pic>
      <p:pic>
        <p:nvPicPr>
          <p:cNvPr id="41" name="Picture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9329" y="3997899"/>
            <a:ext cx="376808" cy="376808"/>
          </a:xfrm>
          <a:prstGeom prst="rect">
            <a:avLst/>
          </a:prstGeom>
        </p:spPr>
      </p:pic>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1035" y="3997899"/>
            <a:ext cx="376808" cy="376808"/>
          </a:xfrm>
          <a:prstGeom prst="rect">
            <a:avLst/>
          </a:prstGeom>
        </p:spPr>
      </p:pic>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3041" y="1784899"/>
            <a:ext cx="376808" cy="376808"/>
          </a:xfrm>
          <a:prstGeom prst="rect">
            <a:avLst/>
          </a:prstGeom>
        </p:spPr>
      </p:pic>
      <p:pic>
        <p:nvPicPr>
          <p:cNvPr id="44" name="Picture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5192" y="1784899"/>
            <a:ext cx="376808" cy="376808"/>
          </a:xfrm>
          <a:prstGeom prst="rect">
            <a:avLst/>
          </a:prstGeom>
        </p:spPr>
      </p:pic>
      <p:pic>
        <p:nvPicPr>
          <p:cNvPr id="45" name="Picture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9202" y="1784899"/>
            <a:ext cx="376808" cy="376808"/>
          </a:xfrm>
          <a:prstGeom prst="rect">
            <a:avLst/>
          </a:prstGeom>
        </p:spPr>
      </p:pic>
      <p:pic>
        <p:nvPicPr>
          <p:cNvPr id="46" name="Picture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4712" y="1784899"/>
            <a:ext cx="376808" cy="376808"/>
          </a:xfrm>
          <a:prstGeom prst="rect">
            <a:avLst/>
          </a:prstGeom>
        </p:spPr>
      </p:pic>
      <p:pic>
        <p:nvPicPr>
          <p:cNvPr id="47" name="Picture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3671" y="1784899"/>
            <a:ext cx="376808" cy="376808"/>
          </a:xfrm>
          <a:prstGeom prst="rect">
            <a:avLst/>
          </a:prstGeom>
        </p:spPr>
      </p:pic>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4809" y="2237018"/>
            <a:ext cx="376808" cy="376808"/>
          </a:xfrm>
          <a:prstGeom prst="rect">
            <a:avLst/>
          </a:prstGeom>
        </p:spPr>
      </p:pic>
      <p:pic>
        <p:nvPicPr>
          <p:cNvPr id="49" name="Picture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9849" y="2237018"/>
            <a:ext cx="376808" cy="376808"/>
          </a:xfrm>
          <a:prstGeom prst="rect">
            <a:avLst/>
          </a:prstGeom>
        </p:spPr>
      </p:pic>
      <p:pic>
        <p:nvPicPr>
          <p:cNvPr id="51" name="Picture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4889" y="1782283"/>
            <a:ext cx="376808" cy="376808"/>
          </a:xfrm>
          <a:prstGeom prst="rect">
            <a:avLst/>
          </a:prstGeom>
        </p:spPr>
      </p:pic>
      <p:pic>
        <p:nvPicPr>
          <p:cNvPr id="52" name="Picture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8156" y="1782310"/>
            <a:ext cx="376808" cy="376808"/>
          </a:xfrm>
          <a:prstGeom prst="rect">
            <a:avLst/>
          </a:prstGeom>
        </p:spPr>
      </p:pic>
      <p:pic>
        <p:nvPicPr>
          <p:cNvPr id="53" name="Picture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9202" y="2237018"/>
            <a:ext cx="376808" cy="376808"/>
          </a:xfrm>
          <a:prstGeom prst="rect">
            <a:avLst/>
          </a:prstGeom>
        </p:spPr>
      </p:pic>
      <p:pic>
        <p:nvPicPr>
          <p:cNvPr id="54" name="Picture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6601" y="2249469"/>
            <a:ext cx="376808" cy="376808"/>
          </a:xfrm>
          <a:prstGeom prst="rect">
            <a:avLst/>
          </a:prstGeom>
        </p:spPr>
      </p:pic>
      <p:pic>
        <p:nvPicPr>
          <p:cNvPr id="55" name="Picture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9817" y="2239203"/>
            <a:ext cx="376808" cy="376808"/>
          </a:xfrm>
          <a:prstGeom prst="rect">
            <a:avLst/>
          </a:prstGeom>
        </p:spPr>
      </p:pic>
      <p:pic>
        <p:nvPicPr>
          <p:cNvPr id="56" name="Picture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5994" y="2264106"/>
            <a:ext cx="376808" cy="376808"/>
          </a:xfrm>
          <a:prstGeom prst="rect">
            <a:avLst/>
          </a:prstGeom>
        </p:spPr>
      </p:pic>
      <p:pic>
        <p:nvPicPr>
          <p:cNvPr id="57" name="Picture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3041" y="2708330"/>
            <a:ext cx="376808" cy="376808"/>
          </a:xfrm>
          <a:prstGeom prst="rect">
            <a:avLst/>
          </a:prstGeom>
        </p:spPr>
      </p:pic>
      <p:pic>
        <p:nvPicPr>
          <p:cNvPr id="58" name="Picture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9071" y="2721026"/>
            <a:ext cx="376808" cy="376808"/>
          </a:xfrm>
          <a:prstGeom prst="rect">
            <a:avLst/>
          </a:prstGeom>
        </p:spPr>
      </p:pic>
      <p:pic>
        <p:nvPicPr>
          <p:cNvPr id="59"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4889" y="2705714"/>
            <a:ext cx="376808" cy="376808"/>
          </a:xfrm>
          <a:prstGeom prst="rect">
            <a:avLst/>
          </a:prstGeom>
        </p:spPr>
      </p:pic>
      <p:pic>
        <p:nvPicPr>
          <p:cNvPr id="61" name="Picture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9793" y="2721026"/>
            <a:ext cx="376808" cy="376808"/>
          </a:xfrm>
          <a:prstGeom prst="rect">
            <a:avLst/>
          </a:prstGeom>
        </p:spPr>
      </p:pic>
      <p:pic>
        <p:nvPicPr>
          <p:cNvPr id="62" name="Picture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55823" y="2733722"/>
            <a:ext cx="376808" cy="376808"/>
          </a:xfrm>
          <a:prstGeom prst="rect">
            <a:avLst/>
          </a:prstGeom>
        </p:spPr>
      </p:pic>
      <p:pic>
        <p:nvPicPr>
          <p:cNvPr id="63" name="Picture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1641" y="2718410"/>
            <a:ext cx="376808" cy="376808"/>
          </a:xfrm>
          <a:prstGeom prst="rect">
            <a:avLst/>
          </a:prstGeom>
        </p:spPr>
      </p:pic>
      <p:pic>
        <p:nvPicPr>
          <p:cNvPr id="64" name="Picture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6636" y="3516984"/>
            <a:ext cx="376808" cy="376808"/>
          </a:xfrm>
          <a:prstGeom prst="rect">
            <a:avLst/>
          </a:prstGeom>
        </p:spPr>
      </p:pic>
      <p:pic>
        <p:nvPicPr>
          <p:cNvPr id="65" name="Picture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2666" y="3529680"/>
            <a:ext cx="376808" cy="376808"/>
          </a:xfrm>
          <a:prstGeom prst="rect">
            <a:avLst/>
          </a:prstGeom>
        </p:spPr>
      </p:pic>
      <p:pic>
        <p:nvPicPr>
          <p:cNvPr id="66" name="Picture 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8484" y="3514368"/>
            <a:ext cx="376808" cy="376808"/>
          </a:xfrm>
          <a:prstGeom prst="rect">
            <a:avLst/>
          </a:prstGeom>
        </p:spPr>
      </p:pic>
      <p:pic>
        <p:nvPicPr>
          <p:cNvPr id="67" name="Picture 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0783" y="3516262"/>
            <a:ext cx="376808" cy="376808"/>
          </a:xfrm>
          <a:prstGeom prst="rect">
            <a:avLst/>
          </a:prstGeom>
        </p:spPr>
      </p:pic>
      <p:pic>
        <p:nvPicPr>
          <p:cNvPr id="68" name="Picture 6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6813" y="3528958"/>
            <a:ext cx="376808" cy="376808"/>
          </a:xfrm>
          <a:prstGeom prst="rect">
            <a:avLst/>
          </a:prstGeom>
        </p:spPr>
      </p:pic>
      <p:pic>
        <p:nvPicPr>
          <p:cNvPr id="70" name="Picture 6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2193" y="2264025"/>
            <a:ext cx="376808" cy="376808"/>
          </a:xfrm>
          <a:prstGeom prst="rect">
            <a:avLst/>
          </a:prstGeom>
        </p:spPr>
      </p:pic>
      <p:pic>
        <p:nvPicPr>
          <p:cNvPr id="71" name="Picture 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8223" y="2276721"/>
            <a:ext cx="376808" cy="376808"/>
          </a:xfrm>
          <a:prstGeom prst="rect">
            <a:avLst/>
          </a:prstGeom>
        </p:spPr>
      </p:pic>
      <p:pic>
        <p:nvPicPr>
          <p:cNvPr id="72" name="Picture 7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1584" y="2273314"/>
            <a:ext cx="376808" cy="376808"/>
          </a:xfrm>
          <a:prstGeom prst="rect">
            <a:avLst/>
          </a:prstGeom>
        </p:spPr>
      </p:pic>
      <p:pic>
        <p:nvPicPr>
          <p:cNvPr id="73" name="Picture 7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7614" y="2286010"/>
            <a:ext cx="376808" cy="376808"/>
          </a:xfrm>
          <a:prstGeom prst="rect">
            <a:avLst/>
          </a:prstGeom>
        </p:spPr>
      </p:pic>
      <p:pic>
        <p:nvPicPr>
          <p:cNvPr id="74" name="Picture 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1584" y="2721026"/>
            <a:ext cx="376808" cy="376808"/>
          </a:xfrm>
          <a:prstGeom prst="rect">
            <a:avLst/>
          </a:prstGeom>
        </p:spPr>
      </p:pic>
      <p:pic>
        <p:nvPicPr>
          <p:cNvPr id="75" name="Picture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7614" y="2733722"/>
            <a:ext cx="376808" cy="376808"/>
          </a:xfrm>
          <a:prstGeom prst="rect">
            <a:avLst/>
          </a:prstGeom>
        </p:spPr>
      </p:pic>
      <p:pic>
        <p:nvPicPr>
          <p:cNvPr id="76" name="Picture 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8972" y="2701657"/>
            <a:ext cx="376808" cy="376808"/>
          </a:xfrm>
          <a:prstGeom prst="rect">
            <a:avLst/>
          </a:prstGeom>
        </p:spPr>
      </p:pic>
      <p:pic>
        <p:nvPicPr>
          <p:cNvPr id="77" name="Picture 7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25002" y="2714353"/>
            <a:ext cx="376808" cy="376808"/>
          </a:xfrm>
          <a:prstGeom prst="rect">
            <a:avLst/>
          </a:prstGeom>
        </p:spPr>
      </p:pic>
      <p:pic>
        <p:nvPicPr>
          <p:cNvPr id="78" name="Picture 7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1186" y="4858139"/>
            <a:ext cx="376808" cy="376808"/>
          </a:xfrm>
          <a:prstGeom prst="rect">
            <a:avLst/>
          </a:prstGeom>
        </p:spPr>
      </p:pic>
      <p:pic>
        <p:nvPicPr>
          <p:cNvPr id="79" name="Picture 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7216" y="4870835"/>
            <a:ext cx="376808" cy="376808"/>
          </a:xfrm>
          <a:prstGeom prst="rect">
            <a:avLst/>
          </a:prstGeom>
        </p:spPr>
      </p:pic>
      <p:pic>
        <p:nvPicPr>
          <p:cNvPr id="80" name="Picture 7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5803" y="4870835"/>
            <a:ext cx="376808" cy="376808"/>
          </a:xfrm>
          <a:prstGeom prst="rect">
            <a:avLst/>
          </a:prstGeom>
        </p:spPr>
      </p:pic>
      <p:pic>
        <p:nvPicPr>
          <p:cNvPr id="81" name="Picture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80" y="4872009"/>
            <a:ext cx="376808" cy="376808"/>
          </a:xfrm>
          <a:prstGeom prst="rect">
            <a:avLst/>
          </a:prstGeom>
        </p:spPr>
      </p:pic>
      <p:pic>
        <p:nvPicPr>
          <p:cNvPr id="82" name="Picture 8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6010" y="4884705"/>
            <a:ext cx="376808" cy="376808"/>
          </a:xfrm>
          <a:prstGeom prst="rect">
            <a:avLst/>
          </a:prstGeom>
        </p:spPr>
      </p:pic>
      <p:pic>
        <p:nvPicPr>
          <p:cNvPr id="83" name="Picture 8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4597" y="4884705"/>
            <a:ext cx="376808" cy="376808"/>
          </a:xfrm>
          <a:prstGeom prst="rect">
            <a:avLst/>
          </a:prstGeom>
        </p:spPr>
      </p:pic>
      <p:pic>
        <p:nvPicPr>
          <p:cNvPr id="84" name="Picture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30" y="4868229"/>
            <a:ext cx="376808" cy="376808"/>
          </a:xfrm>
          <a:prstGeom prst="rect">
            <a:avLst/>
          </a:prstGeom>
        </p:spPr>
      </p:pic>
      <p:pic>
        <p:nvPicPr>
          <p:cNvPr id="87" name="Picture 8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1584" y="4902590"/>
            <a:ext cx="376808" cy="376808"/>
          </a:xfrm>
          <a:prstGeom prst="rect">
            <a:avLst/>
          </a:prstGeom>
        </p:spPr>
      </p:pic>
      <p:pic>
        <p:nvPicPr>
          <p:cNvPr id="88" name="Picture 8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07010" y="4884705"/>
            <a:ext cx="376808" cy="376808"/>
          </a:xfrm>
          <a:prstGeom prst="rect">
            <a:avLst/>
          </a:prstGeom>
        </p:spPr>
      </p:pic>
      <p:pic>
        <p:nvPicPr>
          <p:cNvPr id="90" name="Picture 8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015" y="5323207"/>
            <a:ext cx="376808" cy="376808"/>
          </a:xfrm>
          <a:prstGeom prst="rect">
            <a:avLst/>
          </a:prstGeom>
        </p:spPr>
      </p:pic>
      <p:pic>
        <p:nvPicPr>
          <p:cNvPr id="91" name="Picture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5045" y="5335903"/>
            <a:ext cx="376808" cy="376808"/>
          </a:xfrm>
          <a:prstGeom prst="rect">
            <a:avLst/>
          </a:prstGeom>
        </p:spPr>
      </p:pic>
      <p:pic>
        <p:nvPicPr>
          <p:cNvPr id="92" name="Picture 9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3632" y="5335903"/>
            <a:ext cx="376808" cy="376808"/>
          </a:xfrm>
          <a:prstGeom prst="rect">
            <a:avLst/>
          </a:prstGeom>
        </p:spPr>
      </p:pic>
      <p:pic>
        <p:nvPicPr>
          <p:cNvPr id="93" name="Picture 9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7300" y="5323207"/>
            <a:ext cx="376808" cy="376808"/>
          </a:xfrm>
          <a:prstGeom prst="rect">
            <a:avLst/>
          </a:prstGeom>
        </p:spPr>
      </p:pic>
      <p:pic>
        <p:nvPicPr>
          <p:cNvPr id="94" name="Picture 9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9329" y="5322052"/>
            <a:ext cx="376808" cy="376808"/>
          </a:xfrm>
          <a:prstGeom prst="rect">
            <a:avLst/>
          </a:prstGeom>
        </p:spPr>
      </p:pic>
      <p:pic>
        <p:nvPicPr>
          <p:cNvPr id="95" name="Picture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3288" y="5322052"/>
            <a:ext cx="376808" cy="376808"/>
          </a:xfrm>
          <a:prstGeom prst="rect">
            <a:avLst/>
          </a:prstGeom>
        </p:spPr>
      </p:pic>
      <p:pic>
        <p:nvPicPr>
          <p:cNvPr id="96" name="Picture 9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469" y="5866380"/>
            <a:ext cx="376808" cy="376808"/>
          </a:xfrm>
          <a:prstGeom prst="rect">
            <a:avLst/>
          </a:prstGeom>
        </p:spPr>
      </p:pic>
      <p:pic>
        <p:nvPicPr>
          <p:cNvPr id="97" name="Picture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2499" y="5879076"/>
            <a:ext cx="376808" cy="376808"/>
          </a:xfrm>
          <a:prstGeom prst="rect">
            <a:avLst/>
          </a:prstGeom>
        </p:spPr>
      </p:pic>
      <p:pic>
        <p:nvPicPr>
          <p:cNvPr id="98" name="Picture 9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1086" y="5879076"/>
            <a:ext cx="376808" cy="376808"/>
          </a:xfrm>
          <a:prstGeom prst="rect">
            <a:avLst/>
          </a:prstGeom>
        </p:spPr>
      </p:pic>
      <p:pic>
        <p:nvPicPr>
          <p:cNvPr id="99" name="Picture 9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1408" y="5876544"/>
            <a:ext cx="376808" cy="376808"/>
          </a:xfrm>
          <a:prstGeom prst="rect">
            <a:avLst/>
          </a:prstGeom>
        </p:spPr>
      </p:pic>
      <p:pic>
        <p:nvPicPr>
          <p:cNvPr id="100" name="Picture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7438" y="5889240"/>
            <a:ext cx="376808" cy="376808"/>
          </a:xfrm>
          <a:prstGeom prst="rect">
            <a:avLst/>
          </a:prstGeom>
        </p:spPr>
      </p:pic>
      <p:pic>
        <p:nvPicPr>
          <p:cNvPr id="102" name="Picture 10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1584" y="5889240"/>
            <a:ext cx="376808" cy="376808"/>
          </a:xfrm>
          <a:prstGeom prst="rect">
            <a:avLst/>
          </a:prstGeom>
        </p:spPr>
      </p:pic>
      <p:pic>
        <p:nvPicPr>
          <p:cNvPr id="105" name="Picture 10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1186" y="5889240"/>
            <a:ext cx="376808" cy="376808"/>
          </a:xfrm>
          <a:prstGeom prst="rect">
            <a:avLst/>
          </a:prstGeom>
        </p:spPr>
      </p:pic>
      <p:pic>
        <p:nvPicPr>
          <p:cNvPr id="108" name="Picture 10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5216" y="3085544"/>
            <a:ext cx="376808" cy="376808"/>
          </a:xfrm>
          <a:prstGeom prst="rect">
            <a:avLst/>
          </a:prstGeom>
        </p:spPr>
      </p:pic>
      <p:pic>
        <p:nvPicPr>
          <p:cNvPr id="109" name="Picture 10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1246" y="3098240"/>
            <a:ext cx="376808" cy="376808"/>
          </a:xfrm>
          <a:prstGeom prst="rect">
            <a:avLst/>
          </a:prstGeom>
        </p:spPr>
      </p:pic>
      <p:pic>
        <p:nvPicPr>
          <p:cNvPr id="110" name="Picture 10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7064" y="3082928"/>
            <a:ext cx="376808" cy="376808"/>
          </a:xfrm>
          <a:prstGeom prst="rect">
            <a:avLst/>
          </a:prstGeom>
        </p:spPr>
      </p:pic>
      <p:pic>
        <p:nvPicPr>
          <p:cNvPr id="111" name="Picture 1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8551" y="3136641"/>
            <a:ext cx="376808" cy="376808"/>
          </a:xfrm>
          <a:prstGeom prst="rect">
            <a:avLst/>
          </a:prstGeom>
        </p:spPr>
      </p:pic>
      <p:pic>
        <p:nvPicPr>
          <p:cNvPr id="112" name="Picture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4581" y="3149337"/>
            <a:ext cx="376808" cy="376808"/>
          </a:xfrm>
          <a:prstGeom prst="rect">
            <a:avLst/>
          </a:prstGeom>
        </p:spPr>
      </p:pic>
      <p:pic>
        <p:nvPicPr>
          <p:cNvPr id="113" name="Picture 1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0399" y="3134025"/>
            <a:ext cx="376808" cy="376808"/>
          </a:xfrm>
          <a:prstGeom prst="rect">
            <a:avLst/>
          </a:prstGeom>
        </p:spPr>
      </p:pic>
      <p:pic>
        <p:nvPicPr>
          <p:cNvPr id="114" name="Picture 1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2864" y="3155995"/>
            <a:ext cx="376808" cy="376808"/>
          </a:xfrm>
          <a:prstGeom prst="rect">
            <a:avLst/>
          </a:prstGeom>
        </p:spPr>
      </p:pic>
      <p:pic>
        <p:nvPicPr>
          <p:cNvPr id="115" name="Picture 1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8894" y="3168691"/>
            <a:ext cx="376808" cy="376808"/>
          </a:xfrm>
          <a:prstGeom prst="rect">
            <a:avLst/>
          </a:prstGeom>
        </p:spPr>
      </p:pic>
      <p:pic>
        <p:nvPicPr>
          <p:cNvPr id="116" name="Picture 1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3735" y="3168691"/>
            <a:ext cx="376808" cy="376808"/>
          </a:xfrm>
          <a:prstGeom prst="rect">
            <a:avLst/>
          </a:prstGeom>
        </p:spPr>
      </p:pic>
      <p:pic>
        <p:nvPicPr>
          <p:cNvPr id="117" name="Picture 1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9202" y="3098240"/>
            <a:ext cx="376808" cy="376808"/>
          </a:xfrm>
          <a:prstGeom prst="rect">
            <a:avLst/>
          </a:prstGeom>
        </p:spPr>
      </p:pic>
      <p:pic>
        <p:nvPicPr>
          <p:cNvPr id="85" name="Picture 8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9372" y="3558929"/>
            <a:ext cx="376808" cy="376808"/>
          </a:xfrm>
          <a:prstGeom prst="rect">
            <a:avLst/>
          </a:prstGeom>
        </p:spPr>
      </p:pic>
      <p:pic>
        <p:nvPicPr>
          <p:cNvPr id="86" name="Picture 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9273" y="3558929"/>
            <a:ext cx="376808" cy="376808"/>
          </a:xfrm>
          <a:prstGeom prst="rect">
            <a:avLst/>
          </a:prstGeom>
        </p:spPr>
      </p:pic>
    </p:spTree>
    <p:extLst>
      <p:ext uri="{BB962C8B-B14F-4D97-AF65-F5344CB8AC3E}">
        <p14:creationId xmlns:p14="http://schemas.microsoft.com/office/powerpoint/2010/main" val="62824745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9"/>
          <p:cNvSpPr>
            <a:spLocks noGrp="1" noChangeArrowheads="1"/>
          </p:cNvSpPr>
          <p:nvPr>
            <p:ph type="title"/>
          </p:nvPr>
        </p:nvSpPr>
        <p:spPr/>
        <p:txBody>
          <a:bodyPr/>
          <a:lstStyle/>
          <a:p>
            <a:r>
              <a:rPr lang="fr-FR" altLang="zh-CN" sz="4300" dirty="0" smtClean="0">
                <a:ea typeface="宋体" charset="-122"/>
              </a:rPr>
              <a:t>Solution retenue</a:t>
            </a:r>
            <a:endParaRPr lang="en-US" altLang="zh-CN" sz="4300" dirty="0" smtClean="0">
              <a:ea typeface="宋体" charset="-122"/>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20546210">
            <a:off x="852590" y="2572644"/>
            <a:ext cx="7438820" cy="1480118"/>
          </a:xfrm>
        </p:spPr>
      </p:pic>
    </p:spTree>
    <p:extLst>
      <p:ext uri="{BB962C8B-B14F-4D97-AF65-F5344CB8AC3E}">
        <p14:creationId xmlns:p14="http://schemas.microsoft.com/office/powerpoint/2010/main" val="41915720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9"/>
          <p:cNvSpPr>
            <a:spLocks noGrp="1" noChangeArrowheads="1"/>
          </p:cNvSpPr>
          <p:nvPr>
            <p:ph type="title"/>
          </p:nvPr>
        </p:nvSpPr>
        <p:spPr/>
        <p:txBody>
          <a:bodyPr/>
          <a:lstStyle/>
          <a:p>
            <a:r>
              <a:rPr lang="fr-FR" altLang="zh-CN" sz="4300" dirty="0" smtClean="0">
                <a:ea typeface="宋体" charset="-122"/>
              </a:rPr>
              <a:t>7. Equipe projet et Structure de pilotage</a:t>
            </a:r>
            <a:endParaRPr lang="en-US" altLang="zh-CN" sz="4300" dirty="0" smtClean="0">
              <a:ea typeface="宋体" charset="-122"/>
            </a:endParaRPr>
          </a:p>
        </p:txBody>
      </p:sp>
      <p:sp>
        <p:nvSpPr>
          <p:cNvPr id="3" name="Rounded Rectangle 2"/>
          <p:cNvSpPr/>
          <p:nvPr/>
        </p:nvSpPr>
        <p:spPr>
          <a:xfrm>
            <a:off x="3131840" y="1484784"/>
            <a:ext cx="2664296"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Comité directeur</a:t>
            </a:r>
            <a:endParaRPr lang="en-US" sz="2400" b="1" dirty="0"/>
          </a:p>
        </p:txBody>
      </p:sp>
      <p:sp>
        <p:nvSpPr>
          <p:cNvPr id="29" name="Freeform 5"/>
          <p:cNvSpPr>
            <a:spLocks/>
          </p:cNvSpPr>
          <p:nvPr/>
        </p:nvSpPr>
        <p:spPr bwMode="gray">
          <a:xfrm rot="10637390" flipV="1">
            <a:off x="3905719" y="2338805"/>
            <a:ext cx="655762" cy="310559"/>
          </a:xfrm>
          <a:custGeom>
            <a:avLst/>
            <a:gdLst>
              <a:gd name="T0" fmla="*/ 78 w 142"/>
              <a:gd name="T1" fmla="*/ 2 h 604"/>
              <a:gd name="T2" fmla="*/ 95 w 142"/>
              <a:gd name="T3" fmla="*/ 867 h 604"/>
              <a:gd name="T4" fmla="*/ 0 w 142"/>
              <a:gd name="T5" fmla="*/ 870 h 604"/>
              <a:gd name="T6" fmla="*/ 153 w 142"/>
              <a:gd name="T7" fmla="*/ 1109 h 604"/>
              <a:gd name="T8" fmla="*/ 301 w 142"/>
              <a:gd name="T9" fmla="*/ 870 h 604"/>
              <a:gd name="T10" fmla="*/ 212 w 142"/>
              <a:gd name="T11" fmla="*/ 870 h 604"/>
              <a:gd name="T12" fmla="*/ 210 w 142"/>
              <a:gd name="T13" fmla="*/ 0 h 604"/>
              <a:gd name="T14" fmla="*/ 78 w 142"/>
              <a:gd name="T15" fmla="*/ 2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1"/>
          </a:solidFill>
          <a:ln w="9525">
            <a:noFill/>
            <a:miter lim="800000"/>
            <a:headEnd/>
            <a:tailEnd/>
          </a:ln>
        </p:spPr>
        <p:txBody>
          <a:bodyPr wrap="none" anchor="ctr"/>
          <a:lstStyle/>
          <a:p>
            <a:endParaRPr lang="fr-FR" altLang="zh-CN"/>
          </a:p>
        </p:txBody>
      </p:sp>
      <p:sp>
        <p:nvSpPr>
          <p:cNvPr id="30" name="Rounded Rectangle 29"/>
          <p:cNvSpPr/>
          <p:nvPr/>
        </p:nvSpPr>
        <p:spPr>
          <a:xfrm>
            <a:off x="3162816" y="2684450"/>
            <a:ext cx="2664296"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Comité de pilotage</a:t>
            </a:r>
            <a:endParaRPr lang="en-US" sz="2400" b="1" dirty="0"/>
          </a:p>
        </p:txBody>
      </p:sp>
      <p:sp>
        <p:nvSpPr>
          <p:cNvPr id="31" name="Rounded Rectangle 30"/>
          <p:cNvSpPr/>
          <p:nvPr/>
        </p:nvSpPr>
        <p:spPr>
          <a:xfrm>
            <a:off x="3122176" y="3817757"/>
            <a:ext cx="2664296"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Comité de projet</a:t>
            </a:r>
            <a:endParaRPr lang="en-US" sz="2400" b="1" dirty="0"/>
          </a:p>
        </p:txBody>
      </p:sp>
      <p:sp>
        <p:nvSpPr>
          <p:cNvPr id="32" name="Rounded Rectangle 31"/>
          <p:cNvSpPr/>
          <p:nvPr/>
        </p:nvSpPr>
        <p:spPr>
          <a:xfrm>
            <a:off x="1569305" y="5064025"/>
            <a:ext cx="2664296"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Equipe projet</a:t>
            </a:r>
            <a:endParaRPr lang="en-US" sz="2400" b="1" dirty="0"/>
          </a:p>
        </p:txBody>
      </p:sp>
      <p:sp>
        <p:nvSpPr>
          <p:cNvPr id="33" name="Rounded Rectangle 32"/>
          <p:cNvSpPr/>
          <p:nvPr/>
        </p:nvSpPr>
        <p:spPr>
          <a:xfrm>
            <a:off x="4716016" y="5019045"/>
            <a:ext cx="2664296"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Experts</a:t>
            </a:r>
            <a:endParaRPr lang="en-US" sz="2400" b="1" dirty="0"/>
          </a:p>
        </p:txBody>
      </p:sp>
      <p:sp>
        <p:nvSpPr>
          <p:cNvPr id="34" name="Freeform 5"/>
          <p:cNvSpPr>
            <a:spLocks/>
          </p:cNvSpPr>
          <p:nvPr/>
        </p:nvSpPr>
        <p:spPr bwMode="gray">
          <a:xfrm rot="10637390" flipV="1">
            <a:off x="3909262" y="3500843"/>
            <a:ext cx="655762" cy="310559"/>
          </a:xfrm>
          <a:custGeom>
            <a:avLst/>
            <a:gdLst>
              <a:gd name="T0" fmla="*/ 78 w 142"/>
              <a:gd name="T1" fmla="*/ 2 h 604"/>
              <a:gd name="T2" fmla="*/ 95 w 142"/>
              <a:gd name="T3" fmla="*/ 867 h 604"/>
              <a:gd name="T4" fmla="*/ 0 w 142"/>
              <a:gd name="T5" fmla="*/ 870 h 604"/>
              <a:gd name="T6" fmla="*/ 153 w 142"/>
              <a:gd name="T7" fmla="*/ 1109 h 604"/>
              <a:gd name="T8" fmla="*/ 301 w 142"/>
              <a:gd name="T9" fmla="*/ 870 h 604"/>
              <a:gd name="T10" fmla="*/ 212 w 142"/>
              <a:gd name="T11" fmla="*/ 870 h 604"/>
              <a:gd name="T12" fmla="*/ 210 w 142"/>
              <a:gd name="T13" fmla="*/ 0 h 604"/>
              <a:gd name="T14" fmla="*/ 78 w 142"/>
              <a:gd name="T15" fmla="*/ 2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1"/>
          </a:solidFill>
          <a:ln w="9525">
            <a:noFill/>
            <a:miter lim="800000"/>
            <a:headEnd/>
            <a:tailEnd/>
          </a:ln>
        </p:spPr>
        <p:txBody>
          <a:bodyPr wrap="none" anchor="ctr"/>
          <a:lstStyle/>
          <a:p>
            <a:endParaRPr lang="fr-FR" altLang="zh-CN"/>
          </a:p>
        </p:txBody>
      </p:sp>
      <p:sp>
        <p:nvSpPr>
          <p:cNvPr id="35" name="Freeform 5"/>
          <p:cNvSpPr>
            <a:spLocks/>
          </p:cNvSpPr>
          <p:nvPr/>
        </p:nvSpPr>
        <p:spPr bwMode="gray">
          <a:xfrm rot="10637390" flipV="1">
            <a:off x="2969152" y="4687783"/>
            <a:ext cx="655762" cy="310559"/>
          </a:xfrm>
          <a:custGeom>
            <a:avLst/>
            <a:gdLst>
              <a:gd name="T0" fmla="*/ 78 w 142"/>
              <a:gd name="T1" fmla="*/ 2 h 604"/>
              <a:gd name="T2" fmla="*/ 95 w 142"/>
              <a:gd name="T3" fmla="*/ 867 h 604"/>
              <a:gd name="T4" fmla="*/ 0 w 142"/>
              <a:gd name="T5" fmla="*/ 870 h 604"/>
              <a:gd name="T6" fmla="*/ 153 w 142"/>
              <a:gd name="T7" fmla="*/ 1109 h 604"/>
              <a:gd name="T8" fmla="*/ 301 w 142"/>
              <a:gd name="T9" fmla="*/ 870 h 604"/>
              <a:gd name="T10" fmla="*/ 212 w 142"/>
              <a:gd name="T11" fmla="*/ 870 h 604"/>
              <a:gd name="T12" fmla="*/ 210 w 142"/>
              <a:gd name="T13" fmla="*/ 0 h 604"/>
              <a:gd name="T14" fmla="*/ 78 w 142"/>
              <a:gd name="T15" fmla="*/ 2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1"/>
          </a:solidFill>
          <a:ln w="9525">
            <a:noFill/>
            <a:miter lim="800000"/>
            <a:headEnd/>
            <a:tailEnd/>
          </a:ln>
        </p:spPr>
        <p:txBody>
          <a:bodyPr wrap="none" anchor="ctr"/>
          <a:lstStyle/>
          <a:p>
            <a:endParaRPr lang="fr-FR" altLang="zh-CN"/>
          </a:p>
        </p:txBody>
      </p:sp>
      <p:sp>
        <p:nvSpPr>
          <p:cNvPr id="36" name="Freeform 5"/>
          <p:cNvSpPr>
            <a:spLocks/>
          </p:cNvSpPr>
          <p:nvPr/>
        </p:nvSpPr>
        <p:spPr bwMode="gray">
          <a:xfrm rot="10800000">
            <a:off x="4445644" y="2315696"/>
            <a:ext cx="655762" cy="332243"/>
          </a:xfrm>
          <a:custGeom>
            <a:avLst/>
            <a:gdLst>
              <a:gd name="T0" fmla="*/ 78 w 142"/>
              <a:gd name="T1" fmla="*/ 2 h 604"/>
              <a:gd name="T2" fmla="*/ 95 w 142"/>
              <a:gd name="T3" fmla="*/ 867 h 604"/>
              <a:gd name="T4" fmla="*/ 0 w 142"/>
              <a:gd name="T5" fmla="*/ 870 h 604"/>
              <a:gd name="T6" fmla="*/ 153 w 142"/>
              <a:gd name="T7" fmla="*/ 1109 h 604"/>
              <a:gd name="T8" fmla="*/ 301 w 142"/>
              <a:gd name="T9" fmla="*/ 870 h 604"/>
              <a:gd name="T10" fmla="*/ 212 w 142"/>
              <a:gd name="T11" fmla="*/ 870 h 604"/>
              <a:gd name="T12" fmla="*/ 210 w 142"/>
              <a:gd name="T13" fmla="*/ 0 h 604"/>
              <a:gd name="T14" fmla="*/ 78 w 142"/>
              <a:gd name="T15" fmla="*/ 2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1"/>
          </a:solidFill>
          <a:ln w="9525">
            <a:noFill/>
            <a:miter lim="800000"/>
            <a:headEnd/>
            <a:tailEnd/>
          </a:ln>
        </p:spPr>
        <p:txBody>
          <a:bodyPr wrap="none" anchor="ctr"/>
          <a:lstStyle/>
          <a:p>
            <a:endParaRPr lang="fr-FR" altLang="zh-CN"/>
          </a:p>
        </p:txBody>
      </p:sp>
      <p:sp>
        <p:nvSpPr>
          <p:cNvPr id="37" name="Freeform 5"/>
          <p:cNvSpPr>
            <a:spLocks/>
          </p:cNvSpPr>
          <p:nvPr/>
        </p:nvSpPr>
        <p:spPr bwMode="gray">
          <a:xfrm rot="10800000">
            <a:off x="4454324" y="3485514"/>
            <a:ext cx="655762" cy="332243"/>
          </a:xfrm>
          <a:custGeom>
            <a:avLst/>
            <a:gdLst>
              <a:gd name="T0" fmla="*/ 78 w 142"/>
              <a:gd name="T1" fmla="*/ 2 h 604"/>
              <a:gd name="T2" fmla="*/ 95 w 142"/>
              <a:gd name="T3" fmla="*/ 867 h 604"/>
              <a:gd name="T4" fmla="*/ 0 w 142"/>
              <a:gd name="T5" fmla="*/ 870 h 604"/>
              <a:gd name="T6" fmla="*/ 153 w 142"/>
              <a:gd name="T7" fmla="*/ 1109 h 604"/>
              <a:gd name="T8" fmla="*/ 301 w 142"/>
              <a:gd name="T9" fmla="*/ 870 h 604"/>
              <a:gd name="T10" fmla="*/ 212 w 142"/>
              <a:gd name="T11" fmla="*/ 870 h 604"/>
              <a:gd name="T12" fmla="*/ 210 w 142"/>
              <a:gd name="T13" fmla="*/ 0 h 604"/>
              <a:gd name="T14" fmla="*/ 78 w 142"/>
              <a:gd name="T15" fmla="*/ 2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1"/>
          </a:solidFill>
          <a:ln w="9525">
            <a:noFill/>
            <a:miter lim="800000"/>
            <a:headEnd/>
            <a:tailEnd/>
          </a:ln>
        </p:spPr>
        <p:txBody>
          <a:bodyPr wrap="none" anchor="ctr"/>
          <a:lstStyle/>
          <a:p>
            <a:endParaRPr lang="fr-FR" altLang="zh-CN"/>
          </a:p>
        </p:txBody>
      </p:sp>
      <p:sp>
        <p:nvSpPr>
          <p:cNvPr id="38" name="Freeform 5"/>
          <p:cNvSpPr>
            <a:spLocks/>
          </p:cNvSpPr>
          <p:nvPr/>
        </p:nvSpPr>
        <p:spPr bwMode="gray">
          <a:xfrm rot="10800000">
            <a:off x="4725686" y="4665423"/>
            <a:ext cx="655762" cy="332243"/>
          </a:xfrm>
          <a:custGeom>
            <a:avLst/>
            <a:gdLst>
              <a:gd name="T0" fmla="*/ 78 w 142"/>
              <a:gd name="T1" fmla="*/ 2 h 604"/>
              <a:gd name="T2" fmla="*/ 95 w 142"/>
              <a:gd name="T3" fmla="*/ 867 h 604"/>
              <a:gd name="T4" fmla="*/ 0 w 142"/>
              <a:gd name="T5" fmla="*/ 870 h 604"/>
              <a:gd name="T6" fmla="*/ 153 w 142"/>
              <a:gd name="T7" fmla="*/ 1109 h 604"/>
              <a:gd name="T8" fmla="*/ 301 w 142"/>
              <a:gd name="T9" fmla="*/ 870 h 604"/>
              <a:gd name="T10" fmla="*/ 212 w 142"/>
              <a:gd name="T11" fmla="*/ 870 h 604"/>
              <a:gd name="T12" fmla="*/ 210 w 142"/>
              <a:gd name="T13" fmla="*/ 0 h 604"/>
              <a:gd name="T14" fmla="*/ 78 w 142"/>
              <a:gd name="T15" fmla="*/ 2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1"/>
          </a:solidFill>
          <a:ln w="9525">
            <a:noFill/>
            <a:miter lim="800000"/>
            <a:headEnd/>
            <a:tailEnd/>
          </a:ln>
        </p:spPr>
        <p:txBody>
          <a:bodyPr wrap="none" anchor="ctr"/>
          <a:lstStyle/>
          <a:p>
            <a:endParaRPr lang="fr-FR" altLang="zh-CN"/>
          </a:p>
        </p:txBody>
      </p:sp>
      <p:sp>
        <p:nvSpPr>
          <p:cNvPr id="39" name="Freeform 5"/>
          <p:cNvSpPr>
            <a:spLocks/>
          </p:cNvSpPr>
          <p:nvPr/>
        </p:nvSpPr>
        <p:spPr bwMode="gray">
          <a:xfrm rot="10800000">
            <a:off x="3599734" y="4646356"/>
            <a:ext cx="655762" cy="332243"/>
          </a:xfrm>
          <a:custGeom>
            <a:avLst/>
            <a:gdLst>
              <a:gd name="T0" fmla="*/ 78 w 142"/>
              <a:gd name="T1" fmla="*/ 2 h 604"/>
              <a:gd name="T2" fmla="*/ 95 w 142"/>
              <a:gd name="T3" fmla="*/ 867 h 604"/>
              <a:gd name="T4" fmla="*/ 0 w 142"/>
              <a:gd name="T5" fmla="*/ 870 h 604"/>
              <a:gd name="T6" fmla="*/ 153 w 142"/>
              <a:gd name="T7" fmla="*/ 1109 h 604"/>
              <a:gd name="T8" fmla="*/ 301 w 142"/>
              <a:gd name="T9" fmla="*/ 870 h 604"/>
              <a:gd name="T10" fmla="*/ 212 w 142"/>
              <a:gd name="T11" fmla="*/ 870 h 604"/>
              <a:gd name="T12" fmla="*/ 210 w 142"/>
              <a:gd name="T13" fmla="*/ 0 h 604"/>
              <a:gd name="T14" fmla="*/ 78 w 142"/>
              <a:gd name="T15" fmla="*/ 2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1"/>
          </a:solidFill>
          <a:ln w="9525">
            <a:noFill/>
            <a:miter lim="800000"/>
            <a:headEnd/>
            <a:tailEnd/>
          </a:ln>
        </p:spPr>
        <p:txBody>
          <a:bodyPr wrap="none" anchor="ctr"/>
          <a:lstStyle/>
          <a:p>
            <a:endParaRPr lang="fr-FR" altLang="zh-CN"/>
          </a:p>
        </p:txBody>
      </p:sp>
      <p:sp>
        <p:nvSpPr>
          <p:cNvPr id="40" name="Freeform 5"/>
          <p:cNvSpPr>
            <a:spLocks/>
          </p:cNvSpPr>
          <p:nvPr/>
        </p:nvSpPr>
        <p:spPr bwMode="gray">
          <a:xfrm rot="10637390" flipV="1">
            <a:off x="5356267" y="4687784"/>
            <a:ext cx="655762" cy="310559"/>
          </a:xfrm>
          <a:custGeom>
            <a:avLst/>
            <a:gdLst>
              <a:gd name="T0" fmla="*/ 78 w 142"/>
              <a:gd name="T1" fmla="*/ 2 h 604"/>
              <a:gd name="T2" fmla="*/ 95 w 142"/>
              <a:gd name="T3" fmla="*/ 867 h 604"/>
              <a:gd name="T4" fmla="*/ 0 w 142"/>
              <a:gd name="T5" fmla="*/ 870 h 604"/>
              <a:gd name="T6" fmla="*/ 153 w 142"/>
              <a:gd name="T7" fmla="*/ 1109 h 604"/>
              <a:gd name="T8" fmla="*/ 301 w 142"/>
              <a:gd name="T9" fmla="*/ 870 h 604"/>
              <a:gd name="T10" fmla="*/ 212 w 142"/>
              <a:gd name="T11" fmla="*/ 870 h 604"/>
              <a:gd name="T12" fmla="*/ 210 w 142"/>
              <a:gd name="T13" fmla="*/ 0 h 604"/>
              <a:gd name="T14" fmla="*/ 78 w 142"/>
              <a:gd name="T15" fmla="*/ 2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1"/>
          </a:solidFill>
          <a:ln w="9525">
            <a:noFill/>
            <a:miter lim="800000"/>
            <a:headEnd/>
            <a:tailEnd/>
          </a:ln>
        </p:spPr>
        <p:txBody>
          <a:bodyPr wrap="none" anchor="ctr"/>
          <a:lstStyle/>
          <a:p>
            <a:endParaRPr lang="fr-FR" altLang="zh-CN"/>
          </a:p>
        </p:txBody>
      </p:sp>
    </p:spTree>
    <p:extLst>
      <p:ext uri="{BB962C8B-B14F-4D97-AF65-F5344CB8AC3E}">
        <p14:creationId xmlns:p14="http://schemas.microsoft.com/office/powerpoint/2010/main" val="60006622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9"/>
          <p:cNvSpPr>
            <a:spLocks noGrp="1" noChangeArrowheads="1"/>
          </p:cNvSpPr>
          <p:nvPr>
            <p:ph type="title"/>
          </p:nvPr>
        </p:nvSpPr>
        <p:spPr/>
        <p:txBody>
          <a:bodyPr/>
          <a:lstStyle/>
          <a:p>
            <a:r>
              <a:rPr lang="fr-FR" altLang="zh-CN" sz="4300" dirty="0" smtClean="0">
                <a:ea typeface="宋体" charset="-122"/>
              </a:rPr>
              <a:t>Acteurs du projet</a:t>
            </a:r>
            <a:endParaRPr lang="en-US" altLang="zh-CN" sz="4300" dirty="0" smtClean="0">
              <a:ea typeface="宋体" charset="-122"/>
            </a:endParaRPr>
          </a:p>
        </p:txBody>
      </p:sp>
      <p:grpSp>
        <p:nvGrpSpPr>
          <p:cNvPr id="5" name="Group 3"/>
          <p:cNvGrpSpPr>
            <a:grpSpLocks/>
          </p:cNvGrpSpPr>
          <p:nvPr/>
        </p:nvGrpSpPr>
        <p:grpSpPr bwMode="auto">
          <a:xfrm>
            <a:off x="822325" y="1876425"/>
            <a:ext cx="1912938" cy="3605213"/>
            <a:chOff x="513" y="998"/>
            <a:chExt cx="1109" cy="2271"/>
          </a:xfrm>
        </p:grpSpPr>
        <p:sp>
          <p:nvSpPr>
            <p:cNvPr id="6" name="Freeform 4"/>
            <p:cNvSpPr>
              <a:spLocks/>
            </p:cNvSpPr>
            <p:nvPr/>
          </p:nvSpPr>
          <p:spPr bwMode="gray">
            <a:xfrm flipV="1">
              <a:off x="683" y="2087"/>
              <a:ext cx="933" cy="1182"/>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3"/>
                <a:gd name="T37" fmla="*/ 0 h 1182"/>
                <a:gd name="T38" fmla="*/ 933 w 933"/>
                <a:gd name="T39" fmla="*/ 1182 h 11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1"/>
            </a:solidFill>
            <a:ln w="9525">
              <a:noFill/>
              <a:miter lim="800000"/>
              <a:headEnd/>
              <a:tailEnd/>
            </a:ln>
          </p:spPr>
          <p:txBody>
            <a:bodyPr wrap="none" anchor="ctr"/>
            <a:lstStyle/>
            <a:p>
              <a:endParaRPr lang="fr-FR" altLang="zh-CN"/>
            </a:p>
          </p:txBody>
        </p:sp>
        <p:sp>
          <p:nvSpPr>
            <p:cNvPr id="7" name="Freeform 5"/>
            <p:cNvSpPr>
              <a:spLocks/>
            </p:cNvSpPr>
            <p:nvPr/>
          </p:nvSpPr>
          <p:spPr bwMode="gray">
            <a:xfrm rot="-5400000">
              <a:off x="917" y="1548"/>
              <a:ext cx="301" cy="1109"/>
            </a:xfrm>
            <a:custGeom>
              <a:avLst/>
              <a:gdLst>
                <a:gd name="T0" fmla="*/ 78 w 142"/>
                <a:gd name="T1" fmla="*/ 2 h 604"/>
                <a:gd name="T2" fmla="*/ 95 w 142"/>
                <a:gd name="T3" fmla="*/ 867 h 604"/>
                <a:gd name="T4" fmla="*/ 0 w 142"/>
                <a:gd name="T5" fmla="*/ 870 h 604"/>
                <a:gd name="T6" fmla="*/ 153 w 142"/>
                <a:gd name="T7" fmla="*/ 1109 h 604"/>
                <a:gd name="T8" fmla="*/ 301 w 142"/>
                <a:gd name="T9" fmla="*/ 870 h 604"/>
                <a:gd name="T10" fmla="*/ 212 w 142"/>
                <a:gd name="T11" fmla="*/ 870 h 604"/>
                <a:gd name="T12" fmla="*/ 210 w 142"/>
                <a:gd name="T13" fmla="*/ 0 h 604"/>
                <a:gd name="T14" fmla="*/ 78 w 142"/>
                <a:gd name="T15" fmla="*/ 2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1"/>
            </a:solidFill>
            <a:ln w="9525">
              <a:noFill/>
              <a:miter lim="800000"/>
              <a:headEnd/>
              <a:tailEnd/>
            </a:ln>
          </p:spPr>
          <p:txBody>
            <a:bodyPr wrap="none" anchor="ctr"/>
            <a:lstStyle/>
            <a:p>
              <a:endParaRPr lang="fr-FR" altLang="zh-CN"/>
            </a:p>
          </p:txBody>
        </p:sp>
        <p:sp>
          <p:nvSpPr>
            <p:cNvPr id="8" name="Freeform 6"/>
            <p:cNvSpPr>
              <a:spLocks/>
            </p:cNvSpPr>
            <p:nvPr/>
          </p:nvSpPr>
          <p:spPr bwMode="gray">
            <a:xfrm>
              <a:off x="677" y="998"/>
              <a:ext cx="933" cy="1182"/>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3"/>
                <a:gd name="T37" fmla="*/ 0 h 1182"/>
                <a:gd name="T38" fmla="*/ 933 w 933"/>
                <a:gd name="T39" fmla="*/ 1182 h 11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1"/>
            </a:solidFill>
            <a:ln w="9525">
              <a:noFill/>
              <a:miter lim="800000"/>
              <a:headEnd/>
              <a:tailEnd/>
            </a:ln>
          </p:spPr>
          <p:txBody>
            <a:bodyPr wrap="none" anchor="ctr"/>
            <a:lstStyle/>
            <a:p>
              <a:endParaRPr lang="fr-FR" altLang="zh-CN"/>
            </a:p>
          </p:txBody>
        </p:sp>
      </p:grpSp>
      <p:sp>
        <p:nvSpPr>
          <p:cNvPr id="9" name="AutoShape 7"/>
          <p:cNvSpPr>
            <a:spLocks noChangeArrowheads="1"/>
          </p:cNvSpPr>
          <p:nvPr/>
        </p:nvSpPr>
        <p:spPr bwMode="gray">
          <a:xfrm>
            <a:off x="3408363" y="3030538"/>
            <a:ext cx="5457825" cy="1304925"/>
          </a:xfrm>
          <a:prstGeom prst="roundRect">
            <a:avLst>
              <a:gd name="adj" fmla="val 11505"/>
            </a:avLst>
          </a:prstGeom>
          <a:gradFill rotWithShape="1">
            <a:gsLst>
              <a:gs pos="0">
                <a:schemeClr val="folHlink"/>
              </a:gs>
              <a:gs pos="100000">
                <a:schemeClr val="folHlink">
                  <a:gamma/>
                  <a:shade val="46275"/>
                  <a:invGamma/>
                  <a:alpha val="0"/>
                </a:schemeClr>
              </a:gs>
            </a:gsLst>
            <a:lin ang="0" scaled="1"/>
          </a:gradFill>
          <a:ln>
            <a:noFill/>
          </a:ln>
          <a:effectLst/>
          <a:extLst/>
        </p:spPr>
        <p:txBody>
          <a:bodyPr wrap="none" anchor="ctr"/>
          <a:lstStyle/>
          <a:p>
            <a:pPr>
              <a:defRPr/>
            </a:pPr>
            <a:endParaRPr lang="fr-FR" altLang="zh-CN">
              <a:ea typeface="+mn-ea"/>
            </a:endParaRPr>
          </a:p>
        </p:txBody>
      </p:sp>
      <p:sp>
        <p:nvSpPr>
          <p:cNvPr id="10" name="AutoShape 8"/>
          <p:cNvSpPr>
            <a:spLocks noChangeArrowheads="1"/>
          </p:cNvSpPr>
          <p:nvPr/>
        </p:nvSpPr>
        <p:spPr bwMode="gray">
          <a:xfrm>
            <a:off x="4287838" y="3476625"/>
            <a:ext cx="376237" cy="344488"/>
          </a:xfrm>
          <a:prstGeom prst="rightArrow">
            <a:avLst>
              <a:gd name="adj1" fmla="val 50000"/>
              <a:gd name="adj2" fmla="val 45507"/>
            </a:avLst>
          </a:prstGeom>
          <a:solidFill>
            <a:srgbClr val="FEFEFE"/>
          </a:solidFill>
          <a:ln w="9525">
            <a:noFill/>
            <a:miter lim="800000"/>
            <a:headEnd/>
            <a:tailEnd/>
          </a:ln>
        </p:spPr>
        <p:txBody>
          <a:bodyPr wrap="none" anchor="ctr"/>
          <a:lstStyle/>
          <a:p>
            <a:endParaRPr lang="fr-FR" altLang="zh-CN"/>
          </a:p>
        </p:txBody>
      </p:sp>
      <p:sp>
        <p:nvSpPr>
          <p:cNvPr id="11" name="AutoShape 9"/>
          <p:cNvSpPr>
            <a:spLocks noChangeArrowheads="1"/>
          </p:cNvSpPr>
          <p:nvPr/>
        </p:nvSpPr>
        <p:spPr bwMode="ltGray">
          <a:xfrm>
            <a:off x="3446463" y="4552950"/>
            <a:ext cx="5422900" cy="1314450"/>
          </a:xfrm>
          <a:prstGeom prst="roundRect">
            <a:avLst>
              <a:gd name="adj" fmla="val 11505"/>
            </a:avLst>
          </a:prstGeom>
          <a:gradFill rotWithShape="1">
            <a:gsLst>
              <a:gs pos="0">
                <a:schemeClr val="accent2"/>
              </a:gs>
              <a:gs pos="100000">
                <a:schemeClr val="accent2">
                  <a:gamma/>
                  <a:shade val="46275"/>
                  <a:invGamma/>
                  <a:alpha val="0"/>
                </a:schemeClr>
              </a:gs>
            </a:gsLst>
            <a:lin ang="0" scaled="1"/>
          </a:gradFill>
          <a:ln>
            <a:noFill/>
          </a:ln>
          <a:effectLst/>
          <a:extLst/>
        </p:spPr>
        <p:txBody>
          <a:bodyPr wrap="none" anchor="ctr"/>
          <a:lstStyle/>
          <a:p>
            <a:pPr>
              <a:defRPr/>
            </a:pPr>
            <a:endParaRPr lang="fr-FR" altLang="zh-CN">
              <a:ea typeface="+mn-ea"/>
            </a:endParaRPr>
          </a:p>
        </p:txBody>
      </p:sp>
      <p:sp>
        <p:nvSpPr>
          <p:cNvPr id="12" name="AutoShape 10"/>
          <p:cNvSpPr>
            <a:spLocks noChangeArrowheads="1"/>
          </p:cNvSpPr>
          <p:nvPr/>
        </p:nvSpPr>
        <p:spPr bwMode="gray">
          <a:xfrm>
            <a:off x="4260850" y="5018088"/>
            <a:ext cx="376238" cy="347662"/>
          </a:xfrm>
          <a:prstGeom prst="rightArrow">
            <a:avLst>
              <a:gd name="adj1" fmla="val 50000"/>
              <a:gd name="adj2" fmla="val 45091"/>
            </a:avLst>
          </a:prstGeom>
          <a:solidFill>
            <a:srgbClr val="FEFEFE"/>
          </a:solidFill>
          <a:ln w="9525">
            <a:noFill/>
            <a:miter lim="800000"/>
            <a:headEnd/>
            <a:tailEnd/>
          </a:ln>
        </p:spPr>
        <p:txBody>
          <a:bodyPr wrap="none" anchor="ctr"/>
          <a:lstStyle/>
          <a:p>
            <a:endParaRPr lang="fr-FR" altLang="zh-CN"/>
          </a:p>
        </p:txBody>
      </p:sp>
      <p:sp>
        <p:nvSpPr>
          <p:cNvPr id="13" name="AutoShape 11"/>
          <p:cNvSpPr>
            <a:spLocks noChangeArrowheads="1"/>
          </p:cNvSpPr>
          <p:nvPr/>
        </p:nvSpPr>
        <p:spPr bwMode="gray">
          <a:xfrm>
            <a:off x="3408363" y="1535113"/>
            <a:ext cx="5457825" cy="1304925"/>
          </a:xfrm>
          <a:prstGeom prst="roundRect">
            <a:avLst>
              <a:gd name="adj" fmla="val 11505"/>
            </a:avLst>
          </a:prstGeom>
          <a:gradFill rotWithShape="1">
            <a:gsLst>
              <a:gs pos="0">
                <a:schemeClr val="hlink">
                  <a:alpha val="80000"/>
                </a:schemeClr>
              </a:gs>
              <a:gs pos="100000">
                <a:schemeClr val="hlink">
                  <a:gamma/>
                  <a:shade val="46275"/>
                  <a:invGamma/>
                  <a:alpha val="0"/>
                </a:schemeClr>
              </a:gs>
            </a:gsLst>
            <a:lin ang="0" scaled="1"/>
          </a:gradFill>
          <a:ln>
            <a:noFill/>
          </a:ln>
          <a:effectLst/>
          <a:extLst/>
        </p:spPr>
        <p:txBody>
          <a:bodyPr wrap="none" anchor="ctr"/>
          <a:lstStyle/>
          <a:p>
            <a:pPr>
              <a:defRPr/>
            </a:pPr>
            <a:endParaRPr lang="fr-FR" altLang="zh-CN">
              <a:ea typeface="+mn-ea"/>
            </a:endParaRPr>
          </a:p>
        </p:txBody>
      </p:sp>
      <p:sp>
        <p:nvSpPr>
          <p:cNvPr id="14" name="AutoShape 12"/>
          <p:cNvSpPr>
            <a:spLocks noChangeArrowheads="1"/>
          </p:cNvSpPr>
          <p:nvPr/>
        </p:nvSpPr>
        <p:spPr bwMode="gray">
          <a:xfrm>
            <a:off x="4268788" y="1981200"/>
            <a:ext cx="376237" cy="344488"/>
          </a:xfrm>
          <a:prstGeom prst="rightArrow">
            <a:avLst>
              <a:gd name="adj1" fmla="val 50000"/>
              <a:gd name="adj2" fmla="val 45507"/>
            </a:avLst>
          </a:prstGeom>
          <a:solidFill>
            <a:srgbClr val="FEFEFE"/>
          </a:solidFill>
          <a:ln w="9525">
            <a:noFill/>
            <a:miter lim="800000"/>
            <a:headEnd/>
            <a:tailEnd/>
          </a:ln>
        </p:spPr>
        <p:txBody>
          <a:bodyPr wrap="none" anchor="ctr"/>
          <a:lstStyle/>
          <a:p>
            <a:endParaRPr lang="fr-FR" altLang="zh-CN"/>
          </a:p>
        </p:txBody>
      </p:sp>
      <p:sp>
        <p:nvSpPr>
          <p:cNvPr id="15" name="AutoShape 13"/>
          <p:cNvSpPr>
            <a:spLocks noChangeArrowheads="1"/>
          </p:cNvSpPr>
          <p:nvPr/>
        </p:nvSpPr>
        <p:spPr bwMode="gray">
          <a:xfrm>
            <a:off x="2825750" y="1519238"/>
            <a:ext cx="1628775" cy="1298575"/>
          </a:xfrm>
          <a:prstGeom prst="roundRect">
            <a:avLst>
              <a:gd name="adj" fmla="val 11921"/>
            </a:avLst>
          </a:prstGeom>
          <a:gradFill rotWithShape="1">
            <a:gsLst>
              <a:gs pos="0">
                <a:schemeClr val="hlink"/>
              </a:gs>
              <a:gs pos="100000">
                <a:schemeClr val="hlink">
                  <a:gamma/>
                  <a:shade val="69804"/>
                  <a:invGamma/>
                </a:schemeClr>
              </a:gs>
            </a:gsLst>
            <a:lin ang="5400000" scaled="1"/>
          </a:gradFill>
          <a:ln w="25400">
            <a:solidFill>
              <a:srgbClr val="FEFEFE"/>
            </a:solidFill>
            <a:round/>
            <a:headEnd/>
            <a:tailEnd/>
          </a:ln>
          <a:effectLst>
            <a:outerShdw dist="53882" dir="2700000" algn="ctr" rotWithShape="0">
              <a:srgbClr val="000000">
                <a:alpha val="50000"/>
              </a:srgbClr>
            </a:outerShdw>
          </a:effectLst>
        </p:spPr>
        <p:txBody>
          <a:bodyPr wrap="none" anchor="ctr"/>
          <a:lstStyle/>
          <a:p>
            <a:pPr>
              <a:defRPr/>
            </a:pPr>
            <a:endParaRPr lang="fr-FR" altLang="zh-CN">
              <a:ea typeface="+mn-ea"/>
            </a:endParaRPr>
          </a:p>
        </p:txBody>
      </p:sp>
      <p:sp>
        <p:nvSpPr>
          <p:cNvPr id="16" name="Freeform 14"/>
          <p:cNvSpPr>
            <a:spLocks/>
          </p:cNvSpPr>
          <p:nvPr/>
        </p:nvSpPr>
        <p:spPr bwMode="gray">
          <a:xfrm>
            <a:off x="2889250" y="1584325"/>
            <a:ext cx="811213" cy="649288"/>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gamma/>
                  <a:tint val="48627"/>
                  <a:invGamma/>
                </a:schemeClr>
              </a:gs>
              <a:gs pos="50000">
                <a:schemeClr val="hlink">
                  <a:alpha val="0"/>
                </a:schemeClr>
              </a:gs>
              <a:gs pos="100000">
                <a:schemeClr val="hlink">
                  <a:gamma/>
                  <a:tint val="48627"/>
                  <a:invGamma/>
                </a:schemeClr>
              </a:gs>
            </a:gsLst>
            <a:lin ang="2700000" scaled="1"/>
          </a:gradFill>
          <a:ln>
            <a:noFill/>
          </a:ln>
          <a:extLst/>
        </p:spPr>
        <p:txBody>
          <a:bodyPr/>
          <a:lstStyle/>
          <a:p>
            <a:pPr>
              <a:defRPr/>
            </a:pPr>
            <a:endParaRPr lang="fr-FR" altLang="zh-CN">
              <a:ea typeface="+mn-ea"/>
            </a:endParaRPr>
          </a:p>
        </p:txBody>
      </p:sp>
      <p:sp>
        <p:nvSpPr>
          <p:cNvPr id="17" name="AutoShape 15"/>
          <p:cNvSpPr>
            <a:spLocks noChangeArrowheads="1"/>
          </p:cNvSpPr>
          <p:nvPr/>
        </p:nvSpPr>
        <p:spPr bwMode="gray">
          <a:xfrm>
            <a:off x="2838450" y="3021013"/>
            <a:ext cx="1628775" cy="1298575"/>
          </a:xfrm>
          <a:prstGeom prst="roundRect">
            <a:avLst>
              <a:gd name="adj" fmla="val 11921"/>
            </a:avLst>
          </a:prstGeom>
          <a:gradFill rotWithShape="1">
            <a:gsLst>
              <a:gs pos="0">
                <a:schemeClr val="folHlink"/>
              </a:gs>
              <a:gs pos="100000">
                <a:schemeClr val="folHlink">
                  <a:gamma/>
                  <a:shade val="69804"/>
                  <a:invGamma/>
                </a:schemeClr>
              </a:gs>
            </a:gsLst>
            <a:lin ang="5400000" scaled="1"/>
          </a:gradFill>
          <a:ln w="25400">
            <a:solidFill>
              <a:srgbClr val="FEFEFE"/>
            </a:solidFill>
            <a:round/>
            <a:headEnd/>
            <a:tailEnd/>
          </a:ln>
          <a:effectLst>
            <a:outerShdw dist="53882" dir="2700000" algn="ctr" rotWithShape="0">
              <a:srgbClr val="000000">
                <a:alpha val="50000"/>
              </a:srgbClr>
            </a:outerShdw>
          </a:effectLst>
        </p:spPr>
        <p:txBody>
          <a:bodyPr wrap="none" anchor="ctr"/>
          <a:lstStyle/>
          <a:p>
            <a:pPr>
              <a:defRPr/>
            </a:pPr>
            <a:endParaRPr lang="fr-FR" altLang="zh-CN">
              <a:ea typeface="+mn-ea"/>
            </a:endParaRPr>
          </a:p>
        </p:txBody>
      </p:sp>
      <p:sp>
        <p:nvSpPr>
          <p:cNvPr id="18" name="Freeform 16"/>
          <p:cNvSpPr>
            <a:spLocks/>
          </p:cNvSpPr>
          <p:nvPr/>
        </p:nvSpPr>
        <p:spPr bwMode="gray">
          <a:xfrm>
            <a:off x="2892425" y="3086100"/>
            <a:ext cx="811213" cy="649288"/>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folHlink">
                  <a:gamma/>
                  <a:tint val="48627"/>
                  <a:invGamma/>
                </a:schemeClr>
              </a:gs>
              <a:gs pos="50000">
                <a:schemeClr val="folHlink">
                  <a:alpha val="0"/>
                </a:schemeClr>
              </a:gs>
              <a:gs pos="100000">
                <a:schemeClr val="folHlink">
                  <a:gamma/>
                  <a:tint val="48627"/>
                  <a:invGamma/>
                </a:schemeClr>
              </a:gs>
            </a:gsLst>
            <a:lin ang="2700000" scaled="1"/>
          </a:gradFill>
          <a:ln>
            <a:noFill/>
          </a:ln>
          <a:extLst/>
        </p:spPr>
        <p:txBody>
          <a:bodyPr/>
          <a:lstStyle/>
          <a:p>
            <a:pPr>
              <a:defRPr/>
            </a:pPr>
            <a:endParaRPr lang="fr-FR" altLang="zh-CN">
              <a:ea typeface="+mn-ea"/>
            </a:endParaRPr>
          </a:p>
        </p:txBody>
      </p:sp>
      <p:sp>
        <p:nvSpPr>
          <p:cNvPr id="19" name="AutoShape 17"/>
          <p:cNvSpPr>
            <a:spLocks noChangeArrowheads="1"/>
          </p:cNvSpPr>
          <p:nvPr/>
        </p:nvSpPr>
        <p:spPr bwMode="gray">
          <a:xfrm>
            <a:off x="2820035" y="4522788"/>
            <a:ext cx="1628775" cy="1298575"/>
          </a:xfrm>
          <a:prstGeom prst="roundRect">
            <a:avLst>
              <a:gd name="adj" fmla="val 11921"/>
            </a:avLst>
          </a:prstGeom>
          <a:gradFill rotWithShape="1">
            <a:gsLst>
              <a:gs pos="0">
                <a:schemeClr val="accent2"/>
              </a:gs>
              <a:gs pos="100000">
                <a:schemeClr val="accent2">
                  <a:gamma/>
                  <a:shade val="69804"/>
                  <a:invGamma/>
                </a:schemeClr>
              </a:gs>
            </a:gsLst>
            <a:lin ang="5400000" scaled="1"/>
          </a:gradFill>
          <a:ln w="25400">
            <a:solidFill>
              <a:srgbClr val="FEFEFE"/>
            </a:solidFill>
            <a:round/>
            <a:headEnd/>
            <a:tailEnd/>
          </a:ln>
          <a:effectLst>
            <a:outerShdw dist="53882" dir="2700000" algn="ctr" rotWithShape="0">
              <a:srgbClr val="000000">
                <a:alpha val="50000"/>
              </a:srgbClr>
            </a:outerShdw>
          </a:effectLst>
        </p:spPr>
        <p:txBody>
          <a:bodyPr wrap="none" anchor="ctr"/>
          <a:lstStyle/>
          <a:p>
            <a:pPr>
              <a:defRPr/>
            </a:pPr>
            <a:endParaRPr lang="fr-FR" altLang="zh-CN">
              <a:ea typeface="+mn-ea"/>
            </a:endParaRPr>
          </a:p>
        </p:txBody>
      </p:sp>
      <p:sp>
        <p:nvSpPr>
          <p:cNvPr id="20" name="Freeform 18"/>
          <p:cNvSpPr>
            <a:spLocks/>
          </p:cNvSpPr>
          <p:nvPr/>
        </p:nvSpPr>
        <p:spPr bwMode="gray">
          <a:xfrm>
            <a:off x="2873375" y="4598988"/>
            <a:ext cx="811213" cy="649287"/>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2">
                  <a:gamma/>
                  <a:tint val="48627"/>
                  <a:invGamma/>
                </a:schemeClr>
              </a:gs>
              <a:gs pos="50000">
                <a:schemeClr val="accent2">
                  <a:alpha val="0"/>
                </a:schemeClr>
              </a:gs>
              <a:gs pos="100000">
                <a:schemeClr val="accent2">
                  <a:gamma/>
                  <a:tint val="48627"/>
                  <a:invGamma/>
                </a:schemeClr>
              </a:gs>
            </a:gsLst>
            <a:lin ang="2700000" scaled="1"/>
          </a:gradFill>
          <a:ln>
            <a:noFill/>
          </a:ln>
          <a:extLst/>
        </p:spPr>
        <p:txBody>
          <a:bodyPr/>
          <a:lstStyle/>
          <a:p>
            <a:pPr>
              <a:defRPr/>
            </a:pPr>
            <a:endParaRPr lang="fr-FR" altLang="zh-CN">
              <a:ea typeface="+mn-ea"/>
            </a:endParaRPr>
          </a:p>
        </p:txBody>
      </p:sp>
      <p:pic>
        <p:nvPicPr>
          <p:cNvPr id="21" name="Picture 19" descr="YG_circle001"/>
          <p:cNvPicPr>
            <a:picLocks noChangeAspect="1" noChangeArrowheads="1"/>
          </p:cNvPicPr>
          <p:nvPr/>
        </p:nvPicPr>
        <p:blipFill>
          <a:blip r:embed="rId3" cstate="print"/>
          <a:srcRect/>
          <a:stretch>
            <a:fillRect/>
          </a:stretch>
        </p:blipFill>
        <p:spPr bwMode="auto">
          <a:xfrm>
            <a:off x="242888" y="2695575"/>
            <a:ext cx="1882775" cy="1879600"/>
          </a:xfrm>
          <a:prstGeom prst="rect">
            <a:avLst/>
          </a:prstGeom>
          <a:noFill/>
          <a:ln w="9525">
            <a:noFill/>
            <a:miter lim="800000"/>
            <a:headEnd/>
            <a:tailEnd/>
          </a:ln>
        </p:spPr>
      </p:pic>
      <p:sp>
        <p:nvSpPr>
          <p:cNvPr id="22" name="Text Box 20"/>
          <p:cNvSpPr txBox="1">
            <a:spLocks noChangeArrowheads="1"/>
          </p:cNvSpPr>
          <p:nvPr/>
        </p:nvSpPr>
        <p:spPr bwMode="black">
          <a:xfrm>
            <a:off x="4678363" y="1747838"/>
            <a:ext cx="3932237" cy="584775"/>
          </a:xfrm>
          <a:prstGeom prst="rect">
            <a:avLst/>
          </a:prstGeom>
          <a:noFill/>
          <a:ln w="9525">
            <a:noFill/>
            <a:miter lim="800000"/>
            <a:headEnd/>
            <a:tailEnd/>
          </a:ln>
        </p:spPr>
        <p:txBody>
          <a:bodyPr>
            <a:spAutoFit/>
          </a:bodyPr>
          <a:lstStyle/>
          <a:p>
            <a:pPr eaLnBrk="0" hangingPunct="0"/>
            <a:r>
              <a:rPr lang="fr-FR" altLang="zh-CN" sz="1600" b="1" dirty="0">
                <a:solidFill>
                  <a:srgbClr val="000000"/>
                </a:solidFill>
              </a:rPr>
              <a:t>P</a:t>
            </a:r>
            <a:r>
              <a:rPr lang="fr-FR" altLang="zh-CN" sz="1600" b="1" dirty="0" smtClean="0">
                <a:solidFill>
                  <a:srgbClr val="000000"/>
                </a:solidFill>
              </a:rPr>
              <a:t>résente sur les grands ou très grands projets</a:t>
            </a:r>
            <a:endParaRPr lang="fr-FR" altLang="zh-CN" sz="1600" dirty="0">
              <a:solidFill>
                <a:srgbClr val="000000"/>
              </a:solidFill>
            </a:endParaRPr>
          </a:p>
        </p:txBody>
      </p:sp>
      <p:sp>
        <p:nvSpPr>
          <p:cNvPr id="23" name="Text Box 21"/>
          <p:cNvSpPr txBox="1">
            <a:spLocks noChangeArrowheads="1"/>
          </p:cNvSpPr>
          <p:nvPr/>
        </p:nvSpPr>
        <p:spPr bwMode="black">
          <a:xfrm>
            <a:off x="4678363" y="3243263"/>
            <a:ext cx="3932237" cy="338554"/>
          </a:xfrm>
          <a:prstGeom prst="rect">
            <a:avLst/>
          </a:prstGeom>
          <a:noFill/>
          <a:ln w="9525">
            <a:noFill/>
            <a:miter lim="800000"/>
            <a:headEnd/>
            <a:tailEnd/>
          </a:ln>
        </p:spPr>
        <p:txBody>
          <a:bodyPr>
            <a:spAutoFit/>
          </a:bodyPr>
          <a:lstStyle/>
          <a:p>
            <a:pPr eaLnBrk="0" hangingPunct="0"/>
            <a:r>
              <a:rPr lang="fr-FR" altLang="zh-CN" sz="1600" b="1" smtClean="0">
                <a:solidFill>
                  <a:srgbClr val="000000"/>
                </a:solidFill>
              </a:rPr>
              <a:t>Commanditaire du projet</a:t>
            </a:r>
            <a:endParaRPr lang="fr-FR" altLang="zh-CN" sz="1600">
              <a:solidFill>
                <a:srgbClr val="000000"/>
              </a:solidFill>
            </a:endParaRPr>
          </a:p>
        </p:txBody>
      </p:sp>
      <p:sp>
        <p:nvSpPr>
          <p:cNvPr id="24" name="Text Box 22"/>
          <p:cNvSpPr txBox="1">
            <a:spLocks noChangeArrowheads="1"/>
          </p:cNvSpPr>
          <p:nvPr/>
        </p:nvSpPr>
        <p:spPr bwMode="black">
          <a:xfrm>
            <a:off x="4678363" y="4824413"/>
            <a:ext cx="3932237" cy="584775"/>
          </a:xfrm>
          <a:prstGeom prst="rect">
            <a:avLst/>
          </a:prstGeom>
          <a:noFill/>
          <a:ln w="9525">
            <a:noFill/>
            <a:miter lim="800000"/>
            <a:headEnd/>
            <a:tailEnd/>
          </a:ln>
        </p:spPr>
        <p:txBody>
          <a:bodyPr>
            <a:spAutoFit/>
          </a:bodyPr>
          <a:lstStyle/>
          <a:p>
            <a:pPr eaLnBrk="0" hangingPunct="0"/>
            <a:r>
              <a:rPr lang="fr-FR" altLang="zh-CN" sz="1600" b="1" dirty="0" smtClean="0">
                <a:solidFill>
                  <a:srgbClr val="000000"/>
                </a:solidFill>
              </a:rPr>
              <a:t>Responsable de la réalisation des travaux</a:t>
            </a:r>
            <a:endParaRPr lang="fr-FR" altLang="zh-CN" sz="1600" dirty="0">
              <a:solidFill>
                <a:srgbClr val="000000"/>
              </a:solidFill>
            </a:endParaRPr>
          </a:p>
        </p:txBody>
      </p:sp>
      <p:sp>
        <p:nvSpPr>
          <p:cNvPr id="25" name="Text Box 23"/>
          <p:cNvSpPr txBox="1">
            <a:spLocks noChangeArrowheads="1"/>
          </p:cNvSpPr>
          <p:nvPr/>
        </p:nvSpPr>
        <p:spPr bwMode="gray">
          <a:xfrm>
            <a:off x="407988" y="3348038"/>
            <a:ext cx="1573212" cy="646331"/>
          </a:xfrm>
          <a:prstGeom prst="rect">
            <a:avLst/>
          </a:prstGeom>
          <a:noFill/>
          <a:ln w="9525">
            <a:noFill/>
            <a:miter lim="800000"/>
            <a:headEnd/>
            <a:tailEnd/>
          </a:ln>
        </p:spPr>
        <p:txBody>
          <a:bodyPr>
            <a:spAutoFit/>
          </a:bodyPr>
          <a:lstStyle/>
          <a:p>
            <a:pPr algn="ctr" eaLnBrk="0" hangingPunct="0"/>
            <a:r>
              <a:rPr lang="fr-FR" altLang="zh-CN" b="1" dirty="0" smtClean="0"/>
              <a:t>Acteurs</a:t>
            </a:r>
          </a:p>
          <a:p>
            <a:pPr algn="ctr" eaLnBrk="0" hangingPunct="0"/>
            <a:r>
              <a:rPr lang="fr-FR" altLang="zh-CN" b="1" dirty="0"/>
              <a:t>P</a:t>
            </a:r>
            <a:r>
              <a:rPr lang="fr-FR" altLang="zh-CN" b="1" dirty="0" smtClean="0"/>
              <a:t>rojet</a:t>
            </a:r>
            <a:endParaRPr lang="fr-FR" altLang="zh-CN" b="1" dirty="0"/>
          </a:p>
        </p:txBody>
      </p:sp>
      <p:sp>
        <p:nvSpPr>
          <p:cNvPr id="26" name="Text Box 24"/>
          <p:cNvSpPr txBox="1">
            <a:spLocks noChangeArrowheads="1"/>
          </p:cNvSpPr>
          <p:nvPr/>
        </p:nvSpPr>
        <p:spPr bwMode="white">
          <a:xfrm>
            <a:off x="2806700" y="1689100"/>
            <a:ext cx="1673225" cy="830997"/>
          </a:xfrm>
          <a:prstGeom prst="rect">
            <a:avLst/>
          </a:prstGeom>
          <a:noFill/>
          <a:ln w="9525">
            <a:noFill/>
            <a:miter lim="800000"/>
            <a:headEnd/>
            <a:tailEnd/>
          </a:ln>
        </p:spPr>
        <p:txBody>
          <a:bodyPr>
            <a:spAutoFit/>
          </a:bodyPr>
          <a:lstStyle/>
          <a:p>
            <a:pPr algn="ctr">
              <a:spcBef>
                <a:spcPct val="50000"/>
              </a:spcBef>
            </a:pPr>
            <a:r>
              <a:rPr lang="fr-FR" altLang="zh-CN" sz="2400" b="1" smtClean="0">
                <a:solidFill>
                  <a:srgbClr val="FEFFFF"/>
                </a:solidFill>
              </a:rPr>
              <a:t> Direction Générale</a:t>
            </a:r>
            <a:endParaRPr lang="fr-FR" altLang="zh-CN" sz="2400" b="1">
              <a:solidFill>
                <a:srgbClr val="FEFFFF"/>
              </a:solidFill>
            </a:endParaRPr>
          </a:p>
        </p:txBody>
      </p:sp>
      <p:sp>
        <p:nvSpPr>
          <p:cNvPr id="27" name="Text Box 25"/>
          <p:cNvSpPr txBox="1">
            <a:spLocks noChangeArrowheads="1"/>
          </p:cNvSpPr>
          <p:nvPr/>
        </p:nvSpPr>
        <p:spPr bwMode="white">
          <a:xfrm>
            <a:off x="2806700" y="3248025"/>
            <a:ext cx="1673225" cy="830997"/>
          </a:xfrm>
          <a:prstGeom prst="rect">
            <a:avLst/>
          </a:prstGeom>
          <a:noFill/>
          <a:ln w="9525">
            <a:noFill/>
            <a:miter lim="800000"/>
            <a:headEnd/>
            <a:tailEnd/>
          </a:ln>
        </p:spPr>
        <p:txBody>
          <a:bodyPr>
            <a:spAutoFit/>
          </a:bodyPr>
          <a:lstStyle/>
          <a:p>
            <a:pPr algn="ctr">
              <a:spcBef>
                <a:spcPct val="50000"/>
              </a:spcBef>
            </a:pPr>
            <a:r>
              <a:rPr lang="fr-FR" altLang="zh-CN" sz="2400" b="1" smtClean="0">
                <a:solidFill>
                  <a:srgbClr val="FEFFFF"/>
                </a:solidFill>
              </a:rPr>
              <a:t>Maîtrise d’ouvrage</a:t>
            </a:r>
            <a:endParaRPr lang="fr-FR" altLang="zh-CN" sz="2400" b="1">
              <a:solidFill>
                <a:srgbClr val="FEFFFF"/>
              </a:solidFill>
            </a:endParaRPr>
          </a:p>
        </p:txBody>
      </p:sp>
      <p:sp>
        <p:nvSpPr>
          <p:cNvPr id="28" name="Text Box 26"/>
          <p:cNvSpPr txBox="1">
            <a:spLocks noChangeArrowheads="1"/>
          </p:cNvSpPr>
          <p:nvPr/>
        </p:nvSpPr>
        <p:spPr bwMode="white">
          <a:xfrm>
            <a:off x="2735263" y="4806950"/>
            <a:ext cx="1673225" cy="830997"/>
          </a:xfrm>
          <a:prstGeom prst="rect">
            <a:avLst/>
          </a:prstGeom>
          <a:noFill/>
          <a:ln w="9525">
            <a:noFill/>
            <a:miter lim="800000"/>
            <a:headEnd/>
            <a:tailEnd/>
          </a:ln>
        </p:spPr>
        <p:txBody>
          <a:bodyPr>
            <a:spAutoFit/>
          </a:bodyPr>
          <a:lstStyle/>
          <a:p>
            <a:pPr algn="ctr">
              <a:spcBef>
                <a:spcPct val="50000"/>
              </a:spcBef>
            </a:pPr>
            <a:r>
              <a:rPr lang="fr-FR" altLang="zh-CN" sz="2400" b="1" smtClean="0">
                <a:solidFill>
                  <a:srgbClr val="FEFFFF"/>
                </a:solidFill>
              </a:rPr>
              <a:t>Maîtrise d’oeuvre</a:t>
            </a:r>
            <a:endParaRPr lang="fr-FR" altLang="zh-CN" sz="2400" b="1">
              <a:solidFill>
                <a:srgbClr val="FEFFFF"/>
              </a:solidFill>
            </a:endParaRPr>
          </a:p>
        </p:txBody>
      </p:sp>
    </p:spTree>
    <p:extLst>
      <p:ext uri="{BB962C8B-B14F-4D97-AF65-F5344CB8AC3E}">
        <p14:creationId xmlns:p14="http://schemas.microsoft.com/office/powerpoint/2010/main" val="271766105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9"/>
          <p:cNvSpPr>
            <a:spLocks noGrp="1" noChangeArrowheads="1"/>
          </p:cNvSpPr>
          <p:nvPr>
            <p:ph type="title"/>
          </p:nvPr>
        </p:nvSpPr>
        <p:spPr>
          <a:xfrm>
            <a:off x="467544" y="548680"/>
            <a:ext cx="8229600" cy="868363"/>
          </a:xfrm>
        </p:spPr>
        <p:txBody>
          <a:bodyPr/>
          <a:lstStyle/>
          <a:p>
            <a:r>
              <a:rPr lang="fr-FR" altLang="zh-CN" sz="4300" dirty="0">
                <a:ea typeface="宋体" charset="-122"/>
              </a:rPr>
              <a:t>Acteurs du projet</a:t>
            </a:r>
            <a:endParaRPr lang="en-US" altLang="zh-CN" sz="4300" dirty="0" smtClean="0">
              <a:ea typeface="宋体" charset="-122"/>
            </a:endParaRPr>
          </a:p>
        </p:txBody>
      </p:sp>
      <p:sp>
        <p:nvSpPr>
          <p:cNvPr id="4" name="AutoShape 11"/>
          <p:cNvSpPr>
            <a:spLocks noChangeArrowheads="1"/>
          </p:cNvSpPr>
          <p:nvPr/>
        </p:nvSpPr>
        <p:spPr bwMode="gray">
          <a:xfrm>
            <a:off x="183348" y="1700808"/>
            <a:ext cx="7484996" cy="4680520"/>
          </a:xfrm>
          <a:prstGeom prst="roundRect">
            <a:avLst>
              <a:gd name="adj" fmla="val 11505"/>
            </a:avLst>
          </a:prstGeom>
          <a:gradFill rotWithShape="1">
            <a:gsLst>
              <a:gs pos="0">
                <a:schemeClr val="hlink">
                  <a:alpha val="80000"/>
                </a:schemeClr>
              </a:gs>
              <a:gs pos="100000">
                <a:schemeClr val="hlink">
                  <a:gamma/>
                  <a:shade val="46275"/>
                  <a:invGamma/>
                  <a:alpha val="0"/>
                </a:schemeClr>
              </a:gs>
            </a:gsLst>
            <a:lin ang="0" scaled="1"/>
          </a:gradFill>
          <a:ln>
            <a:noFill/>
          </a:ln>
          <a:effectLst/>
          <a:extLst/>
        </p:spPr>
        <p:txBody>
          <a:bodyPr wrap="none" anchor="ctr"/>
          <a:lstStyle/>
          <a:p>
            <a:pPr marL="285750" indent="-285750">
              <a:buFontTx/>
              <a:buChar char="-"/>
              <a:defRPr/>
            </a:pPr>
            <a:r>
              <a:rPr lang="fr-FR" altLang="zh-CN" dirty="0" smtClean="0"/>
              <a:t>Présente sur les </a:t>
            </a:r>
            <a:r>
              <a:rPr lang="fr-FR" altLang="zh-CN" dirty="0"/>
              <a:t>grands </a:t>
            </a:r>
            <a:r>
              <a:rPr lang="fr-FR" altLang="zh-CN" dirty="0" smtClean="0"/>
              <a:t>projets</a:t>
            </a:r>
          </a:p>
          <a:p>
            <a:pPr marL="285750" indent="-285750">
              <a:buFontTx/>
              <a:buChar char="-"/>
              <a:defRPr/>
            </a:pPr>
            <a:endParaRPr lang="fr-FR" altLang="zh-CN" dirty="0" smtClean="0"/>
          </a:p>
          <a:p>
            <a:pPr marL="285750" indent="-285750">
              <a:buFontTx/>
              <a:buChar char="-"/>
              <a:defRPr/>
            </a:pPr>
            <a:r>
              <a:rPr lang="fr-FR" altLang="zh-CN" dirty="0"/>
              <a:t>Définir et communiquer le business </a:t>
            </a:r>
            <a:r>
              <a:rPr lang="fr-FR" altLang="zh-CN" dirty="0" smtClean="0"/>
              <a:t>model</a:t>
            </a:r>
          </a:p>
          <a:p>
            <a:pPr marL="285750" indent="-285750">
              <a:buFontTx/>
              <a:buChar char="-"/>
              <a:defRPr/>
            </a:pPr>
            <a:endParaRPr lang="fr-FR" altLang="zh-CN" dirty="0" smtClean="0"/>
          </a:p>
          <a:p>
            <a:pPr marL="285750" indent="-285750">
              <a:buFontTx/>
              <a:buChar char="-"/>
              <a:defRPr/>
            </a:pPr>
            <a:r>
              <a:rPr lang="fr-FR" altLang="zh-CN" dirty="0"/>
              <a:t>Assigner les </a:t>
            </a:r>
            <a:r>
              <a:rPr lang="fr-FR" altLang="zh-CN" dirty="0" smtClean="0"/>
              <a:t>objectifs, définir les coûts et les délais</a:t>
            </a:r>
          </a:p>
          <a:p>
            <a:pPr marL="285750" indent="-285750">
              <a:buFontTx/>
              <a:buChar char="-"/>
              <a:defRPr/>
            </a:pPr>
            <a:endParaRPr lang="fr-FR" altLang="zh-CN" dirty="0" smtClean="0"/>
          </a:p>
          <a:p>
            <a:pPr marL="285750" indent="-285750">
              <a:buFontTx/>
              <a:buChar char="-"/>
              <a:defRPr/>
            </a:pPr>
            <a:r>
              <a:rPr lang="fr-FR" altLang="zh-CN" dirty="0"/>
              <a:t>Mettre à disposition les </a:t>
            </a:r>
            <a:r>
              <a:rPr lang="fr-FR" altLang="zh-CN" dirty="0" smtClean="0"/>
              <a:t>ressources nécessaires</a:t>
            </a:r>
          </a:p>
        </p:txBody>
      </p:sp>
      <p:sp>
        <p:nvSpPr>
          <p:cNvPr id="5" name="Text Box 24"/>
          <p:cNvSpPr txBox="1">
            <a:spLocks noChangeArrowheads="1"/>
          </p:cNvSpPr>
          <p:nvPr/>
        </p:nvSpPr>
        <p:spPr bwMode="white">
          <a:xfrm>
            <a:off x="214327" y="1792182"/>
            <a:ext cx="4536504" cy="523220"/>
          </a:xfrm>
          <a:prstGeom prst="rect">
            <a:avLst/>
          </a:prstGeom>
          <a:noFill/>
          <a:ln w="9525">
            <a:noFill/>
            <a:miter lim="800000"/>
            <a:headEnd/>
            <a:tailEnd/>
          </a:ln>
        </p:spPr>
        <p:txBody>
          <a:bodyPr wrap="square">
            <a:spAutoFit/>
          </a:bodyPr>
          <a:lstStyle/>
          <a:p>
            <a:pPr algn="ctr">
              <a:spcBef>
                <a:spcPct val="50000"/>
              </a:spcBef>
            </a:pPr>
            <a:r>
              <a:rPr lang="fr-FR" altLang="zh-CN" sz="2800" b="1" dirty="0" smtClean="0"/>
              <a:t> La Direction Générale</a:t>
            </a:r>
            <a:endParaRPr lang="en-US" altLang="zh-CN" sz="2800" b="1" dirty="0"/>
          </a:p>
        </p:txBody>
      </p:sp>
    </p:spTree>
    <p:extLst>
      <p:ext uri="{BB962C8B-B14F-4D97-AF65-F5344CB8AC3E}">
        <p14:creationId xmlns:p14="http://schemas.microsoft.com/office/powerpoint/2010/main" val="39177130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7"/>
          <p:cNvSpPr>
            <a:spLocks noChangeArrowheads="1"/>
          </p:cNvSpPr>
          <p:nvPr/>
        </p:nvSpPr>
        <p:spPr bwMode="gray">
          <a:xfrm>
            <a:off x="214327" y="1662939"/>
            <a:ext cx="7237993" cy="4718389"/>
          </a:xfrm>
          <a:prstGeom prst="roundRect">
            <a:avLst>
              <a:gd name="adj" fmla="val 11505"/>
            </a:avLst>
          </a:prstGeom>
          <a:gradFill rotWithShape="1">
            <a:gsLst>
              <a:gs pos="0">
                <a:schemeClr val="folHlink"/>
              </a:gs>
              <a:gs pos="100000">
                <a:schemeClr val="folHlink">
                  <a:gamma/>
                  <a:shade val="46275"/>
                  <a:invGamma/>
                  <a:alpha val="0"/>
                </a:schemeClr>
              </a:gs>
            </a:gsLst>
            <a:lin ang="0" scaled="1"/>
          </a:gradFill>
          <a:ln>
            <a:noFill/>
          </a:ln>
          <a:effectLst/>
          <a:extLst/>
        </p:spPr>
        <p:txBody>
          <a:bodyPr wrap="none" anchor="ctr"/>
          <a:lstStyle/>
          <a:p>
            <a:pPr>
              <a:defRPr/>
            </a:pPr>
            <a:endParaRPr lang="fr-FR" altLang="zh-CN" dirty="0">
              <a:ea typeface="+mn-ea"/>
            </a:endParaRPr>
          </a:p>
        </p:txBody>
      </p:sp>
      <p:sp>
        <p:nvSpPr>
          <p:cNvPr id="15368" name="Rectangle 9"/>
          <p:cNvSpPr>
            <a:spLocks noGrp="1" noChangeArrowheads="1"/>
          </p:cNvSpPr>
          <p:nvPr>
            <p:ph type="title"/>
          </p:nvPr>
        </p:nvSpPr>
        <p:spPr>
          <a:xfrm>
            <a:off x="467544" y="548680"/>
            <a:ext cx="8229600" cy="868363"/>
          </a:xfrm>
        </p:spPr>
        <p:txBody>
          <a:bodyPr/>
          <a:lstStyle/>
          <a:p>
            <a:r>
              <a:rPr lang="fr-FR" altLang="zh-CN" sz="4300" dirty="0">
                <a:ea typeface="宋体" charset="-122"/>
              </a:rPr>
              <a:t>Acteurs </a:t>
            </a:r>
            <a:r>
              <a:rPr lang="fr-FR" altLang="zh-CN" sz="4300" dirty="0" smtClean="0">
                <a:ea typeface="宋体" charset="-122"/>
              </a:rPr>
              <a:t>du projet</a:t>
            </a:r>
            <a:endParaRPr lang="en-US" altLang="zh-CN" sz="4300" dirty="0" smtClean="0">
              <a:ea typeface="宋体" charset="-122"/>
            </a:endParaRPr>
          </a:p>
        </p:txBody>
      </p:sp>
      <p:sp>
        <p:nvSpPr>
          <p:cNvPr id="5" name="Text Box 24"/>
          <p:cNvSpPr txBox="1">
            <a:spLocks noChangeArrowheads="1"/>
          </p:cNvSpPr>
          <p:nvPr/>
        </p:nvSpPr>
        <p:spPr bwMode="white">
          <a:xfrm>
            <a:off x="214327" y="1792182"/>
            <a:ext cx="4536504" cy="523220"/>
          </a:xfrm>
          <a:prstGeom prst="rect">
            <a:avLst/>
          </a:prstGeom>
          <a:noFill/>
          <a:ln w="9525">
            <a:noFill/>
            <a:miter lim="800000"/>
            <a:headEnd/>
            <a:tailEnd/>
          </a:ln>
        </p:spPr>
        <p:txBody>
          <a:bodyPr wrap="square">
            <a:spAutoFit/>
          </a:bodyPr>
          <a:lstStyle/>
          <a:p>
            <a:pPr algn="ctr">
              <a:spcBef>
                <a:spcPct val="50000"/>
              </a:spcBef>
            </a:pPr>
            <a:r>
              <a:rPr lang="fr-FR" altLang="zh-CN" sz="2800" b="1" dirty="0" smtClean="0"/>
              <a:t> La Maîtrise d’ouvrage</a:t>
            </a:r>
            <a:endParaRPr lang="en-US" altLang="zh-CN" sz="2800" b="1" dirty="0"/>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002" y="2315402"/>
            <a:ext cx="5474221" cy="37058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7966608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9"/>
          <p:cNvSpPr>
            <a:spLocks noChangeArrowheads="1"/>
          </p:cNvSpPr>
          <p:nvPr/>
        </p:nvSpPr>
        <p:spPr bwMode="ltGray">
          <a:xfrm>
            <a:off x="214326" y="1658176"/>
            <a:ext cx="7237993" cy="4723151"/>
          </a:xfrm>
          <a:prstGeom prst="roundRect">
            <a:avLst>
              <a:gd name="adj" fmla="val 11505"/>
            </a:avLst>
          </a:prstGeom>
          <a:gradFill rotWithShape="1">
            <a:gsLst>
              <a:gs pos="0">
                <a:schemeClr val="accent2"/>
              </a:gs>
              <a:gs pos="100000">
                <a:schemeClr val="accent2">
                  <a:gamma/>
                  <a:shade val="46275"/>
                  <a:invGamma/>
                  <a:alpha val="0"/>
                </a:schemeClr>
              </a:gs>
            </a:gsLst>
            <a:lin ang="0" scaled="1"/>
          </a:gradFill>
          <a:ln>
            <a:noFill/>
          </a:ln>
          <a:effectLst/>
          <a:extLst/>
        </p:spPr>
        <p:txBody>
          <a:bodyPr wrap="none" anchor="ctr"/>
          <a:lstStyle/>
          <a:p>
            <a:pPr>
              <a:defRPr/>
            </a:pPr>
            <a:endParaRPr lang="zh-CN" altLang="en-US" dirty="0">
              <a:ea typeface="+mn-ea"/>
            </a:endParaRPr>
          </a:p>
        </p:txBody>
      </p:sp>
      <p:sp>
        <p:nvSpPr>
          <p:cNvPr id="15368" name="Rectangle 9"/>
          <p:cNvSpPr>
            <a:spLocks noGrp="1" noChangeArrowheads="1"/>
          </p:cNvSpPr>
          <p:nvPr>
            <p:ph type="title"/>
          </p:nvPr>
        </p:nvSpPr>
        <p:spPr>
          <a:xfrm>
            <a:off x="467544" y="548680"/>
            <a:ext cx="8229600" cy="868363"/>
          </a:xfrm>
        </p:spPr>
        <p:txBody>
          <a:bodyPr/>
          <a:lstStyle/>
          <a:p>
            <a:r>
              <a:rPr lang="fr-FR" altLang="zh-CN" sz="4300" dirty="0">
                <a:ea typeface="宋体" charset="-122"/>
              </a:rPr>
              <a:t>Acteurs du projet</a:t>
            </a:r>
            <a:endParaRPr lang="en-US" altLang="zh-CN" sz="4300" dirty="0" smtClean="0">
              <a:ea typeface="宋体" charset="-122"/>
            </a:endParaRPr>
          </a:p>
        </p:txBody>
      </p:sp>
      <p:sp>
        <p:nvSpPr>
          <p:cNvPr id="5" name="Text Box 24"/>
          <p:cNvSpPr txBox="1">
            <a:spLocks noChangeArrowheads="1"/>
          </p:cNvSpPr>
          <p:nvPr/>
        </p:nvSpPr>
        <p:spPr bwMode="white">
          <a:xfrm>
            <a:off x="214327" y="1792182"/>
            <a:ext cx="4536504" cy="523220"/>
          </a:xfrm>
          <a:prstGeom prst="rect">
            <a:avLst/>
          </a:prstGeom>
          <a:noFill/>
          <a:ln w="9525">
            <a:noFill/>
            <a:miter lim="800000"/>
            <a:headEnd/>
            <a:tailEnd/>
          </a:ln>
        </p:spPr>
        <p:txBody>
          <a:bodyPr wrap="square">
            <a:spAutoFit/>
          </a:bodyPr>
          <a:lstStyle/>
          <a:p>
            <a:pPr algn="ctr">
              <a:spcBef>
                <a:spcPct val="50000"/>
              </a:spcBef>
            </a:pPr>
            <a:r>
              <a:rPr lang="fr-FR" altLang="zh-CN" sz="2800" b="1" dirty="0"/>
              <a:t>La</a:t>
            </a:r>
            <a:r>
              <a:rPr lang="fr-FR" altLang="zh-CN" sz="2800" b="1" dirty="0" smtClean="0"/>
              <a:t> </a:t>
            </a:r>
            <a:r>
              <a:rPr lang="fr-FR" altLang="zh-CN" sz="2800" b="1" dirty="0"/>
              <a:t>Maîtrise d’oeuvre</a:t>
            </a:r>
            <a:endParaRPr lang="en-US" altLang="zh-CN" sz="2800" b="1" dirty="0"/>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759" y="2449408"/>
            <a:ext cx="6715125" cy="3390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97263768"/>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28600"/>
            <a:ext cx="8363272" cy="868363"/>
          </a:xfrm>
        </p:spPr>
        <p:txBody>
          <a:bodyPr/>
          <a:lstStyle/>
          <a:p>
            <a:r>
              <a:rPr lang="fr-FR" altLang="zh-CN" sz="4400" dirty="0">
                <a:ea typeface="宋体" charset="-122"/>
              </a:rPr>
              <a:t>8. Charges et Budget du projet</a:t>
            </a:r>
            <a:endParaRPr lang="fr-FR" dirty="0"/>
          </a:p>
        </p:txBody>
      </p:sp>
      <p:sp>
        <p:nvSpPr>
          <p:cNvPr id="6" name="Slide Number Placeholder 5"/>
          <p:cNvSpPr>
            <a:spLocks noGrp="1"/>
          </p:cNvSpPr>
          <p:nvPr>
            <p:ph type="sldNum" sz="quarter" idx="12"/>
          </p:nvPr>
        </p:nvSpPr>
        <p:spPr/>
        <p:txBody>
          <a:bodyPr/>
          <a:lstStyle/>
          <a:p>
            <a:fld id="{CF4668DC-857F-487D-BFFA-8C0CA5037977}" type="slidenum">
              <a:rPr lang="fr-BE" smtClean="0">
                <a:solidFill>
                  <a:srgbClr val="073E87"/>
                </a:solidFill>
              </a:rPr>
              <a:pPr/>
              <a:t>21</a:t>
            </a:fld>
            <a:endParaRPr lang="fr-BE" dirty="0">
              <a:solidFill>
                <a:srgbClr val="073E87"/>
              </a:solidFill>
            </a:endParaRPr>
          </a:p>
        </p:txBody>
      </p:sp>
      <p:sp>
        <p:nvSpPr>
          <p:cNvPr id="3" name="TextBox 2"/>
          <p:cNvSpPr txBox="1"/>
          <p:nvPr/>
        </p:nvSpPr>
        <p:spPr>
          <a:xfrm>
            <a:off x="971600" y="1484784"/>
            <a:ext cx="7200800" cy="369332"/>
          </a:xfrm>
          <a:prstGeom prst="rect">
            <a:avLst/>
          </a:prstGeom>
          <a:noFill/>
        </p:spPr>
        <p:txBody>
          <a:bodyPr wrap="square" rtlCol="0">
            <a:spAutoFit/>
          </a:bodyPr>
          <a:lstStyle/>
          <a:p>
            <a:r>
              <a:rPr lang="en-US" dirty="0" smtClean="0"/>
              <a:t>Budget: 350 000 000 </a:t>
            </a:r>
            <a:r>
              <a:rPr lang="fr-FR" dirty="0" smtClean="0"/>
              <a:t>euros</a:t>
            </a:r>
          </a:p>
        </p:txBody>
      </p:sp>
      <p:graphicFrame>
        <p:nvGraphicFramePr>
          <p:cNvPr id="4" name="Table 3"/>
          <p:cNvGraphicFramePr>
            <a:graphicFrameLocks noGrp="1"/>
          </p:cNvGraphicFramePr>
          <p:nvPr>
            <p:extLst/>
          </p:nvPr>
        </p:nvGraphicFramePr>
        <p:xfrm>
          <a:off x="1115616" y="2492896"/>
          <a:ext cx="6624734" cy="2596485"/>
        </p:xfrm>
        <a:graphic>
          <a:graphicData uri="http://schemas.openxmlformats.org/drawingml/2006/table">
            <a:tbl>
              <a:tblPr>
                <a:tableStyleId>{3C2FFA5D-87B4-456A-9821-1D502468CF0F}</a:tableStyleId>
              </a:tblPr>
              <a:tblGrid>
                <a:gridCol w="1728192"/>
                <a:gridCol w="1964940"/>
                <a:gridCol w="1832252"/>
                <a:gridCol w="1099350"/>
              </a:tblGrid>
              <a:tr h="432048">
                <a:tc>
                  <a:txBody>
                    <a:bodyPr/>
                    <a:lstStyle/>
                    <a:p>
                      <a:pPr algn="ctr" fontAlgn="b"/>
                      <a:endParaRPr lang="fr-FR"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dirty="0">
                          <a:effectLst/>
                        </a:rPr>
                        <a:t>Cout</a:t>
                      </a:r>
                      <a:endParaRPr lang="fr-FR"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a:effectLst/>
                        </a:rPr>
                        <a:t>Quantite</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dirty="0">
                          <a:effectLst/>
                        </a:rPr>
                        <a:t>Somme</a:t>
                      </a:r>
                      <a:endParaRPr lang="fr-FR" sz="1400" b="1" i="0" u="none" strike="noStrike" dirty="0">
                        <a:solidFill>
                          <a:srgbClr val="000000"/>
                        </a:solidFill>
                        <a:effectLst/>
                        <a:latin typeface="Calibri" panose="020F0502020204030204" pitchFamily="34" charset="0"/>
                      </a:endParaRPr>
                    </a:p>
                  </a:txBody>
                  <a:tcPr marL="9525" marR="9525" marT="9525" marB="0" anchor="b"/>
                </a:tc>
              </a:tr>
              <a:tr h="432048">
                <a:tc>
                  <a:txBody>
                    <a:bodyPr/>
                    <a:lstStyle/>
                    <a:p>
                      <a:pPr algn="ctr" fontAlgn="b"/>
                      <a:r>
                        <a:rPr lang="fr-FR" sz="1400" u="none" strike="noStrike">
                          <a:effectLst/>
                        </a:rPr>
                        <a:t>Integrateur</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a:effectLst/>
                        </a:rPr>
                        <a:t>1100</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a:effectLst/>
                        </a:rPr>
                        <a:t>881</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dirty="0">
                          <a:effectLst/>
                        </a:rPr>
                        <a:t>969100</a:t>
                      </a:r>
                      <a:endParaRPr lang="fr-FR" sz="1400" b="1" i="0" u="none" strike="noStrike" dirty="0">
                        <a:solidFill>
                          <a:srgbClr val="000000"/>
                        </a:solidFill>
                        <a:effectLst/>
                        <a:latin typeface="Calibri" panose="020F0502020204030204" pitchFamily="34" charset="0"/>
                      </a:endParaRPr>
                    </a:p>
                  </a:txBody>
                  <a:tcPr marL="9525" marR="9525" marT="9525" marB="0" anchor="b"/>
                </a:tc>
              </a:tr>
              <a:tr h="432048">
                <a:tc>
                  <a:txBody>
                    <a:bodyPr/>
                    <a:lstStyle/>
                    <a:p>
                      <a:pPr algn="ctr" fontAlgn="b"/>
                      <a:r>
                        <a:rPr lang="fr-FR" sz="1400" u="none" strike="noStrike">
                          <a:effectLst/>
                        </a:rPr>
                        <a:t>Coût ressource interne</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dirty="0">
                          <a:effectLst/>
                        </a:rPr>
                        <a:t>550</a:t>
                      </a:r>
                      <a:endParaRPr lang="fr-FR"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a:effectLst/>
                        </a:rPr>
                        <a:t>523</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dirty="0">
                          <a:effectLst/>
                        </a:rPr>
                        <a:t>287650</a:t>
                      </a:r>
                      <a:endParaRPr lang="fr-FR" sz="1400" b="1" i="0" u="none" strike="noStrike" dirty="0">
                        <a:solidFill>
                          <a:srgbClr val="000000"/>
                        </a:solidFill>
                        <a:effectLst/>
                        <a:latin typeface="Calibri" panose="020F0502020204030204" pitchFamily="34" charset="0"/>
                      </a:endParaRPr>
                    </a:p>
                  </a:txBody>
                  <a:tcPr marL="9525" marR="9525" marT="9525" marB="0" anchor="b"/>
                </a:tc>
              </a:tr>
              <a:tr h="432048">
                <a:tc>
                  <a:txBody>
                    <a:bodyPr/>
                    <a:lstStyle/>
                    <a:p>
                      <a:pPr algn="ctr" fontAlgn="b"/>
                      <a:r>
                        <a:rPr lang="fr-FR" sz="1400" u="none" strike="noStrike">
                          <a:effectLst/>
                        </a:rPr>
                        <a:t>Licence</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a:effectLst/>
                        </a:rPr>
                        <a:t>2500</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a:effectLst/>
                        </a:rPr>
                        <a:t>700</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dirty="0">
                          <a:effectLst/>
                        </a:rPr>
                        <a:t>1750000</a:t>
                      </a:r>
                      <a:endParaRPr lang="fr-FR" sz="1400" b="1" i="0" u="none" strike="noStrike" dirty="0">
                        <a:solidFill>
                          <a:srgbClr val="000000"/>
                        </a:solidFill>
                        <a:effectLst/>
                        <a:latin typeface="Calibri" panose="020F0502020204030204" pitchFamily="34" charset="0"/>
                      </a:endParaRPr>
                    </a:p>
                  </a:txBody>
                  <a:tcPr marL="9525" marR="9525" marT="9525" marB="0" anchor="b"/>
                </a:tc>
              </a:tr>
              <a:tr h="432048">
                <a:tc>
                  <a:txBody>
                    <a:bodyPr/>
                    <a:lstStyle/>
                    <a:p>
                      <a:pPr algn="ctr" fontAlgn="b"/>
                      <a:r>
                        <a:rPr lang="fr-FR" sz="1400" u="none" strike="noStrike">
                          <a:effectLst/>
                        </a:rPr>
                        <a:t>Conseil</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a:effectLst/>
                        </a:rPr>
                        <a:t>3,5</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a:effectLst/>
                        </a:rPr>
                        <a:t>1400000</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dirty="0">
                          <a:effectLst/>
                        </a:rPr>
                        <a:t>4900000</a:t>
                      </a:r>
                      <a:endParaRPr lang="fr-FR" sz="1400" b="1" i="0" u="none" strike="noStrike" dirty="0">
                        <a:solidFill>
                          <a:srgbClr val="000000"/>
                        </a:solidFill>
                        <a:effectLst/>
                        <a:latin typeface="Calibri" panose="020F0502020204030204" pitchFamily="34" charset="0"/>
                      </a:endParaRPr>
                    </a:p>
                  </a:txBody>
                  <a:tcPr marL="9525" marR="9525" marT="9525" marB="0" anchor="b"/>
                </a:tc>
              </a:tr>
              <a:tr h="432048">
                <a:tc>
                  <a:txBody>
                    <a:bodyPr/>
                    <a:lstStyle/>
                    <a:p>
                      <a:pPr algn="ctr" fontAlgn="b"/>
                      <a:r>
                        <a:rPr lang="fr-FR" sz="1400" u="none" strike="noStrike">
                          <a:effectLst/>
                        </a:rPr>
                        <a:t>Total</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fr-FR" sz="1400" u="none" strike="noStrike" dirty="0">
                          <a:effectLst/>
                        </a:rPr>
                        <a:t>7906750</a:t>
                      </a:r>
                      <a:endParaRPr lang="fr-FR" sz="1400" b="1" i="0" u="none" strike="noStrike" dirty="0">
                        <a:solidFill>
                          <a:srgbClr val="000000"/>
                        </a:solidFill>
                        <a:effectLst/>
                        <a:latin typeface="Calibri" panose="020F0502020204030204" pitchFamily="34" charset="0"/>
                      </a:endParaRPr>
                    </a:p>
                  </a:txBody>
                  <a:tcPr marL="9525" marR="9525" marT="9525" marB="0" anchor="b"/>
                </a:tc>
              </a:tr>
            </a:tbl>
          </a:graphicData>
        </a:graphic>
      </p:graphicFrame>
      <p:sp>
        <p:nvSpPr>
          <p:cNvPr id="7" name="TextBox 6"/>
          <p:cNvSpPr txBox="1"/>
          <p:nvPr/>
        </p:nvSpPr>
        <p:spPr>
          <a:xfrm>
            <a:off x="951037" y="2057271"/>
            <a:ext cx="7200800" cy="369332"/>
          </a:xfrm>
          <a:prstGeom prst="rect">
            <a:avLst/>
          </a:prstGeom>
          <a:noFill/>
        </p:spPr>
        <p:txBody>
          <a:bodyPr wrap="square" rtlCol="0">
            <a:spAutoFit/>
          </a:bodyPr>
          <a:lstStyle/>
          <a:p>
            <a:r>
              <a:rPr lang="fr-FR" dirty="0" smtClean="0"/>
              <a:t>Charge (€) :</a:t>
            </a:r>
          </a:p>
        </p:txBody>
      </p:sp>
    </p:spTree>
    <p:extLst>
      <p:ext uri="{BB962C8B-B14F-4D97-AF65-F5344CB8AC3E}">
        <p14:creationId xmlns:p14="http://schemas.microsoft.com/office/powerpoint/2010/main" val="2421218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1"/>
            <a:ext cx="8229600" cy="680120"/>
          </a:xfrm>
        </p:spPr>
        <p:txBody>
          <a:bodyPr/>
          <a:lstStyle/>
          <a:p>
            <a:r>
              <a:rPr lang="fr-FR" altLang="zh-CN" sz="3600" dirty="0">
                <a:ea typeface="宋体" charset="-122"/>
              </a:rPr>
              <a:t>9. Planning du projet</a:t>
            </a:r>
            <a:r>
              <a:rPr lang="en-US" sz="3600" dirty="0" smtClean="0"/>
              <a:t> (Macro)</a:t>
            </a:r>
            <a:endParaRPr lang="fr-FR" sz="36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32756"/>
            <a:ext cx="9144000" cy="5610982"/>
          </a:xfrm>
          <a:prstGeom prst="rect">
            <a:avLst/>
          </a:prstGeom>
        </p:spPr>
      </p:pic>
      <p:sp>
        <p:nvSpPr>
          <p:cNvPr id="3" name="Content Placeholder 2"/>
          <p:cNvSpPr>
            <a:spLocks noGrp="1"/>
          </p:cNvSpPr>
          <p:nvPr>
            <p:ph idx="1"/>
          </p:nvPr>
        </p:nvSpPr>
        <p:spPr>
          <a:xfrm>
            <a:off x="0" y="867183"/>
            <a:ext cx="8229600" cy="261392"/>
          </a:xfrm>
        </p:spPr>
        <p:txBody>
          <a:bodyPr/>
          <a:lstStyle/>
          <a:p>
            <a:pPr marL="0" indent="0">
              <a:buNone/>
            </a:pPr>
            <a:r>
              <a:rPr lang="fr-FR" sz="1200" b="1" dirty="0" smtClean="0">
                <a:solidFill>
                  <a:srgbClr val="0070C0"/>
                </a:solidFill>
              </a:rPr>
              <a:t>Diagramme de Gantt (Phases)</a:t>
            </a:r>
            <a:endParaRPr lang="fr-FR" sz="1200" b="1" dirty="0">
              <a:solidFill>
                <a:srgbClr val="0070C0"/>
              </a:solidFill>
            </a:endParaRPr>
          </a:p>
        </p:txBody>
      </p:sp>
      <p:grpSp>
        <p:nvGrpSpPr>
          <p:cNvPr id="14" name="组合 2"/>
          <p:cNvGrpSpPr/>
          <p:nvPr/>
        </p:nvGrpSpPr>
        <p:grpSpPr>
          <a:xfrm>
            <a:off x="1979712" y="2420888"/>
            <a:ext cx="4830075" cy="2880320"/>
            <a:chOff x="539552" y="1700808"/>
            <a:chExt cx="7848872" cy="4680520"/>
          </a:xfrm>
          <a:solidFill>
            <a:srgbClr val="0070C0"/>
          </a:solidFill>
        </p:grpSpPr>
        <p:sp>
          <p:nvSpPr>
            <p:cNvPr id="15" name="L-Shape 14"/>
            <p:cNvSpPr/>
            <p:nvPr/>
          </p:nvSpPr>
          <p:spPr>
            <a:xfrm rot="16200000">
              <a:off x="4373978" y="1502786"/>
              <a:ext cx="3816424" cy="4212468"/>
            </a:xfrm>
            <a:prstGeom prst="corner">
              <a:avLst>
                <a:gd name="adj1" fmla="val 54202"/>
                <a:gd name="adj2" fmla="val 25496"/>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sp>
          <p:nvSpPr>
            <p:cNvPr id="16" name="Rectangle 15"/>
            <p:cNvSpPr/>
            <p:nvPr/>
          </p:nvSpPr>
          <p:spPr>
            <a:xfrm>
              <a:off x="539552" y="1700808"/>
              <a:ext cx="2376264" cy="381642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Conception Générale</a:t>
              </a:r>
            </a:p>
            <a:p>
              <a:pPr algn="ctr"/>
              <a:endParaRPr lang="fr-FR" sz="1200" dirty="0" smtClean="0"/>
            </a:p>
            <a:p>
              <a:r>
                <a:rPr lang="fr-FR" sz="1200" dirty="0" smtClean="0"/>
                <a:t>-Processus cibles</a:t>
              </a:r>
            </a:p>
            <a:p>
              <a:r>
                <a:rPr lang="fr-FR" sz="1200" dirty="0" smtClean="0"/>
                <a:t>-Règles gestion </a:t>
              </a:r>
              <a:r>
                <a:rPr lang="fr-FR" sz="1200" dirty="0"/>
                <a:t>m</a:t>
              </a:r>
              <a:r>
                <a:rPr lang="fr-FR" sz="1200" dirty="0" smtClean="0"/>
                <a:t>ajeures</a:t>
              </a:r>
            </a:p>
            <a:p>
              <a:r>
                <a:rPr lang="fr-FR" sz="1200" dirty="0" smtClean="0"/>
                <a:t>-Identification écarts</a:t>
              </a:r>
            </a:p>
            <a:p>
              <a:r>
                <a:rPr lang="fr-FR" sz="1200" dirty="0" smtClean="0"/>
                <a:t>-Scénario mise en œuvre</a:t>
              </a:r>
            </a:p>
            <a:p>
              <a:r>
                <a:rPr lang="fr-FR" sz="1200" dirty="0" smtClean="0"/>
                <a:t>-Chantier organisation</a:t>
              </a:r>
            </a:p>
            <a:p>
              <a:pPr algn="ctr"/>
              <a:endParaRPr lang="fr-FR" sz="1200" dirty="0"/>
            </a:p>
          </p:txBody>
        </p:sp>
        <p:sp>
          <p:nvSpPr>
            <p:cNvPr id="17" name="Rectangle 16"/>
            <p:cNvSpPr/>
            <p:nvPr/>
          </p:nvSpPr>
          <p:spPr>
            <a:xfrm>
              <a:off x="3635896" y="3087731"/>
              <a:ext cx="1944216" cy="122413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Réalisation</a:t>
              </a:r>
              <a:endParaRPr lang="fr-FR" sz="1200" b="1" dirty="0"/>
            </a:p>
          </p:txBody>
        </p:sp>
        <p:sp>
          <p:nvSpPr>
            <p:cNvPr id="18" name="Rectangle 17"/>
            <p:cNvSpPr/>
            <p:nvPr/>
          </p:nvSpPr>
          <p:spPr>
            <a:xfrm>
              <a:off x="3203848" y="1709217"/>
              <a:ext cx="1944216"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Conception Détaillée</a:t>
              </a:r>
              <a:endParaRPr lang="fr-FR" sz="1200" b="1" dirty="0"/>
            </a:p>
          </p:txBody>
        </p:sp>
        <p:sp>
          <p:nvSpPr>
            <p:cNvPr id="19" name="Rectangle 18"/>
            <p:cNvSpPr/>
            <p:nvPr/>
          </p:nvSpPr>
          <p:spPr>
            <a:xfrm>
              <a:off x="539552" y="5661248"/>
              <a:ext cx="7848872" cy="72008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Suivi de projet et conduite du changement</a:t>
              </a:r>
              <a:endParaRPr lang="fr-FR" sz="1200" b="1" dirty="0"/>
            </a:p>
          </p:txBody>
        </p:sp>
        <p:sp>
          <p:nvSpPr>
            <p:cNvPr id="20" name="Rectangle 19"/>
            <p:cNvSpPr/>
            <p:nvPr/>
          </p:nvSpPr>
          <p:spPr>
            <a:xfrm rot="5400000">
              <a:off x="6102170" y="2546902"/>
              <a:ext cx="2556284" cy="1080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Déploiement</a:t>
              </a:r>
              <a:endParaRPr lang="fr-FR" sz="1200" b="1" dirty="0"/>
            </a:p>
          </p:txBody>
        </p:sp>
        <p:sp>
          <p:nvSpPr>
            <p:cNvPr id="21" name="Rectangle 20"/>
            <p:cNvSpPr/>
            <p:nvPr/>
          </p:nvSpPr>
          <p:spPr>
            <a:xfrm>
              <a:off x="4283968" y="4725144"/>
              <a:ext cx="3816424" cy="6480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t>-Mise en place de l’organisation</a:t>
              </a:r>
              <a:endParaRPr lang="fr-FR" sz="1200" dirty="0"/>
            </a:p>
          </p:txBody>
        </p:sp>
      </p:grpSp>
    </p:spTree>
    <p:extLst>
      <p:ext uri="{BB962C8B-B14F-4D97-AF65-F5344CB8AC3E}">
        <p14:creationId xmlns:p14="http://schemas.microsoft.com/office/powerpoint/2010/main" val="26897965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1"/>
            <a:ext cx="8229600" cy="608112"/>
          </a:xfrm>
        </p:spPr>
        <p:txBody>
          <a:bodyPr/>
          <a:lstStyle/>
          <a:p>
            <a:r>
              <a:rPr lang="fr-FR" altLang="zh-CN" sz="3600" dirty="0" smtClean="0">
                <a:ea typeface="宋体" charset="-122"/>
              </a:rPr>
              <a:t>Planning </a:t>
            </a:r>
            <a:r>
              <a:rPr lang="fr-FR" altLang="zh-CN" sz="3600" dirty="0">
                <a:ea typeface="宋体" charset="-122"/>
              </a:rPr>
              <a:t>du </a:t>
            </a:r>
            <a:r>
              <a:rPr lang="fr-FR" altLang="zh-CN" sz="3600" dirty="0" smtClean="0">
                <a:ea typeface="宋体" charset="-122"/>
              </a:rPr>
              <a:t>projet</a:t>
            </a:r>
            <a:r>
              <a:rPr lang="en-US" sz="3600" dirty="0" smtClean="0"/>
              <a:t> (Macro) 1/2</a:t>
            </a:r>
            <a:endParaRPr lang="fr-FR" sz="3600" dirty="0"/>
          </a:p>
        </p:txBody>
      </p:sp>
      <p:sp>
        <p:nvSpPr>
          <p:cNvPr id="3" name="Content Placeholder 2"/>
          <p:cNvSpPr>
            <a:spLocks noGrp="1"/>
          </p:cNvSpPr>
          <p:nvPr>
            <p:ph idx="1"/>
          </p:nvPr>
        </p:nvSpPr>
        <p:spPr>
          <a:xfrm>
            <a:off x="440630" y="835597"/>
            <a:ext cx="8229600" cy="361155"/>
          </a:xfrm>
        </p:spPr>
        <p:txBody>
          <a:bodyPr/>
          <a:lstStyle/>
          <a:p>
            <a:pPr marL="0" indent="0">
              <a:buNone/>
            </a:pPr>
            <a:r>
              <a:rPr lang="fr-FR" sz="1200" b="1" dirty="0" smtClean="0">
                <a:solidFill>
                  <a:srgbClr val="0070C0"/>
                </a:solidFill>
              </a:rPr>
              <a:t>Diagramme</a:t>
            </a:r>
            <a:r>
              <a:rPr lang="en-US" sz="2800" dirty="0" smtClean="0"/>
              <a:t> </a:t>
            </a:r>
            <a:r>
              <a:rPr lang="en-US" sz="1200" b="1" dirty="0">
                <a:solidFill>
                  <a:srgbClr val="0070C0"/>
                </a:solidFill>
              </a:rPr>
              <a:t>de Gantt </a:t>
            </a:r>
            <a:r>
              <a:rPr lang="en-US" sz="1200" b="1" dirty="0" smtClean="0">
                <a:solidFill>
                  <a:srgbClr val="0070C0"/>
                </a:solidFill>
              </a:rPr>
              <a:t>(</a:t>
            </a:r>
            <a:r>
              <a:rPr lang="fr-FR" sz="1200" b="1" dirty="0" smtClean="0">
                <a:solidFill>
                  <a:srgbClr val="0070C0"/>
                </a:solidFill>
              </a:rPr>
              <a:t>Détaillé Page 1/2</a:t>
            </a:r>
            <a:r>
              <a:rPr lang="en-US" sz="1200" b="1" dirty="0" smtClean="0">
                <a:solidFill>
                  <a:srgbClr val="0070C0"/>
                </a:solidFill>
              </a:rPr>
              <a:t>)</a:t>
            </a:r>
            <a:endParaRPr lang="fr-FR" sz="1200" b="1" dirty="0">
              <a:solidFill>
                <a:srgbClr val="0070C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0768"/>
            <a:ext cx="9144000" cy="5517232"/>
          </a:xfrm>
          <a:prstGeom prst="rect">
            <a:avLst/>
          </a:prstGeom>
        </p:spPr>
      </p:pic>
    </p:spTree>
    <p:extLst>
      <p:ext uri="{BB962C8B-B14F-4D97-AF65-F5344CB8AC3E}">
        <p14:creationId xmlns:p14="http://schemas.microsoft.com/office/powerpoint/2010/main" val="5664639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1"/>
            <a:ext cx="8229600" cy="608112"/>
          </a:xfrm>
        </p:spPr>
        <p:txBody>
          <a:bodyPr/>
          <a:lstStyle/>
          <a:p>
            <a:r>
              <a:rPr lang="fr-FR" altLang="zh-CN" sz="3600" dirty="0" smtClean="0">
                <a:ea typeface="宋体" charset="-122"/>
              </a:rPr>
              <a:t>Planning </a:t>
            </a:r>
            <a:r>
              <a:rPr lang="fr-FR" altLang="zh-CN" sz="3600" dirty="0">
                <a:ea typeface="宋体" charset="-122"/>
              </a:rPr>
              <a:t>du projet</a:t>
            </a:r>
            <a:r>
              <a:rPr lang="en-US" sz="3600" dirty="0"/>
              <a:t> (Macro</a:t>
            </a:r>
            <a:r>
              <a:rPr lang="en-US" sz="3600" dirty="0" smtClean="0"/>
              <a:t>) 2/2</a:t>
            </a:r>
            <a:endParaRPr lang="fr-FR" sz="3600" dirty="0"/>
          </a:p>
        </p:txBody>
      </p:sp>
      <p:sp>
        <p:nvSpPr>
          <p:cNvPr id="3" name="Content Placeholder 2"/>
          <p:cNvSpPr>
            <a:spLocks noGrp="1"/>
          </p:cNvSpPr>
          <p:nvPr>
            <p:ph idx="1"/>
          </p:nvPr>
        </p:nvSpPr>
        <p:spPr>
          <a:xfrm>
            <a:off x="440630" y="835597"/>
            <a:ext cx="8229600" cy="361155"/>
          </a:xfrm>
        </p:spPr>
        <p:txBody>
          <a:bodyPr/>
          <a:lstStyle/>
          <a:p>
            <a:pPr marL="0" indent="0">
              <a:buNone/>
            </a:pPr>
            <a:r>
              <a:rPr lang="fr-FR" sz="1200" b="1" dirty="0" smtClean="0">
                <a:solidFill>
                  <a:srgbClr val="0070C0"/>
                </a:solidFill>
              </a:rPr>
              <a:t>Diagramme</a:t>
            </a:r>
            <a:r>
              <a:rPr lang="en-US" sz="2800" dirty="0" smtClean="0"/>
              <a:t> </a:t>
            </a:r>
            <a:r>
              <a:rPr lang="en-US" sz="1200" b="1" dirty="0">
                <a:solidFill>
                  <a:srgbClr val="0070C0"/>
                </a:solidFill>
              </a:rPr>
              <a:t>de Gantt </a:t>
            </a:r>
            <a:r>
              <a:rPr lang="en-US" sz="1200" b="1" dirty="0" smtClean="0">
                <a:solidFill>
                  <a:srgbClr val="0070C0"/>
                </a:solidFill>
              </a:rPr>
              <a:t>(</a:t>
            </a:r>
            <a:r>
              <a:rPr lang="fr-FR" sz="1200" b="1" dirty="0" smtClean="0">
                <a:solidFill>
                  <a:srgbClr val="0070C0"/>
                </a:solidFill>
              </a:rPr>
              <a:t>Détaillé Page 2/2</a:t>
            </a:r>
            <a:r>
              <a:rPr lang="en-US" sz="1200" b="1" dirty="0" smtClean="0">
                <a:solidFill>
                  <a:srgbClr val="0070C0"/>
                </a:solidFill>
              </a:rPr>
              <a:t>)</a:t>
            </a:r>
            <a:endParaRPr lang="fr-FR" sz="1200" b="1" dirty="0">
              <a:solidFill>
                <a:srgbClr val="0070C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0768"/>
            <a:ext cx="9144000" cy="5718972"/>
          </a:xfrm>
          <a:prstGeom prst="rect">
            <a:avLst/>
          </a:prstGeom>
        </p:spPr>
      </p:pic>
    </p:spTree>
    <p:extLst>
      <p:ext uri="{BB962C8B-B14F-4D97-AF65-F5344CB8AC3E}">
        <p14:creationId xmlns:p14="http://schemas.microsoft.com/office/powerpoint/2010/main" val="35253354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10. Comment maîtriser et anticiper les risques associés ?</a:t>
            </a:r>
            <a:endParaRPr lang="fr-FR" dirty="0"/>
          </a:p>
        </p:txBody>
      </p:sp>
      <p:sp>
        <p:nvSpPr>
          <p:cNvPr id="4" name="Oval 2"/>
          <p:cNvSpPr>
            <a:spLocks noChangeArrowheads="1"/>
          </p:cNvSpPr>
          <p:nvPr/>
        </p:nvSpPr>
        <p:spPr bwMode="auto">
          <a:xfrm>
            <a:off x="6774210" y="2749054"/>
            <a:ext cx="1733550" cy="1644650"/>
          </a:xfrm>
          <a:prstGeom prst="ellipse">
            <a:avLst/>
          </a:prstGeom>
          <a:solidFill>
            <a:srgbClr val="0070C0"/>
          </a:solidFill>
          <a:ln w="9525">
            <a:solidFill>
              <a:schemeClr val="tx1"/>
            </a:solidFill>
            <a:round/>
            <a:headEnd/>
            <a:tailEnd/>
          </a:ln>
          <a:effectLst>
            <a:outerShdw dist="45791" dir="3378596" algn="ctr" rotWithShape="0">
              <a:srgbClr val="00B0F0"/>
            </a:outerShdw>
          </a:effectLst>
        </p:spPr>
        <p:txBody>
          <a:bodyPr wrap="none" anchor="ctr"/>
          <a:lstStyle/>
          <a:p>
            <a:pPr algn="ctr">
              <a:lnSpc>
                <a:spcPct val="100000"/>
              </a:lnSpc>
              <a:spcBef>
                <a:spcPct val="0"/>
              </a:spcBef>
              <a:buClrTx/>
              <a:buSzTx/>
              <a:buFontTx/>
              <a:buNone/>
            </a:pPr>
            <a:r>
              <a:rPr lang="fr-FR" sz="1600" b="1" i="1" dirty="0">
                <a:solidFill>
                  <a:schemeClr val="bg1"/>
                </a:solidFill>
                <a:latin typeface="Arial" charset="0"/>
              </a:rPr>
              <a:t>Discussion</a:t>
            </a:r>
          </a:p>
        </p:txBody>
      </p:sp>
      <p:sp>
        <p:nvSpPr>
          <p:cNvPr id="5" name="AutoShape 3"/>
          <p:cNvSpPr>
            <a:spLocks noChangeArrowheads="1"/>
          </p:cNvSpPr>
          <p:nvPr/>
        </p:nvSpPr>
        <p:spPr bwMode="auto">
          <a:xfrm>
            <a:off x="5256560" y="2488704"/>
            <a:ext cx="1651000" cy="2133600"/>
          </a:xfrm>
          <a:prstGeom prst="rightArrow">
            <a:avLst>
              <a:gd name="adj1" fmla="val 72324"/>
              <a:gd name="adj2" fmla="val 26644"/>
            </a:avLst>
          </a:prstGeom>
          <a:solidFill>
            <a:srgbClr val="0070C0"/>
          </a:solidFill>
          <a:ln w="19050">
            <a:solidFill>
              <a:schemeClr val="tx1"/>
            </a:solidFill>
            <a:miter lim="800000"/>
            <a:headEnd/>
            <a:tailEnd/>
          </a:ln>
          <a:effectLst>
            <a:outerShdw dist="45791" dir="3378596" algn="ctr" rotWithShape="0">
              <a:srgbClr val="00B0F0"/>
            </a:outerShdw>
          </a:effectLst>
        </p:spPr>
        <p:txBody>
          <a:bodyPr wrap="none" anchor="ctr"/>
          <a:lstStyle/>
          <a:p>
            <a:pPr algn="ctr">
              <a:lnSpc>
                <a:spcPct val="100000"/>
              </a:lnSpc>
              <a:spcBef>
                <a:spcPct val="0"/>
              </a:spcBef>
              <a:buClrTx/>
              <a:buSzTx/>
              <a:buFontTx/>
              <a:buNone/>
            </a:pPr>
            <a:r>
              <a:rPr lang="fr-FR" sz="1600" b="1" i="1" dirty="0" smtClean="0">
                <a:solidFill>
                  <a:schemeClr val="bg1"/>
                </a:solidFill>
                <a:latin typeface="Arial" charset="0"/>
              </a:rPr>
              <a:t>Solutions </a:t>
            </a:r>
          </a:p>
          <a:p>
            <a:pPr algn="ctr">
              <a:lnSpc>
                <a:spcPct val="100000"/>
              </a:lnSpc>
              <a:spcBef>
                <a:spcPct val="0"/>
              </a:spcBef>
              <a:buClrTx/>
              <a:buSzTx/>
              <a:buFontTx/>
              <a:buNone/>
            </a:pPr>
            <a:r>
              <a:rPr lang="fr-FR" sz="1600" b="1" i="1" dirty="0">
                <a:solidFill>
                  <a:schemeClr val="bg1"/>
                </a:solidFill>
              </a:rPr>
              <a:t> </a:t>
            </a:r>
            <a:r>
              <a:rPr lang="fr-FR" sz="1600" b="1" i="1" dirty="0" smtClean="0">
                <a:solidFill>
                  <a:schemeClr val="bg1"/>
                </a:solidFill>
              </a:rPr>
              <a:t>    </a:t>
            </a:r>
            <a:r>
              <a:rPr lang="fr-FR" sz="1600" b="1" i="1" dirty="0" smtClean="0">
                <a:solidFill>
                  <a:schemeClr val="bg1"/>
                </a:solidFill>
                <a:latin typeface="Arial" charset="0"/>
              </a:rPr>
              <a:t>envisageables</a:t>
            </a:r>
            <a:r>
              <a:rPr lang="fr-FR" sz="1600" b="1" i="1" dirty="0">
                <a:solidFill>
                  <a:schemeClr val="bg1"/>
                </a:solidFill>
                <a:latin typeface="Arial" charset="0"/>
              </a:rPr>
              <a:t/>
            </a:r>
            <a:br>
              <a:rPr lang="fr-FR" sz="1600" b="1" i="1" dirty="0">
                <a:solidFill>
                  <a:schemeClr val="bg1"/>
                </a:solidFill>
                <a:latin typeface="Arial" charset="0"/>
              </a:rPr>
            </a:br>
            <a:endParaRPr lang="fr-FR" sz="1600" b="1" i="1" dirty="0">
              <a:solidFill>
                <a:schemeClr val="bg1"/>
              </a:solidFill>
              <a:latin typeface="Arial" charset="0"/>
            </a:endParaRPr>
          </a:p>
        </p:txBody>
      </p:sp>
      <p:sp>
        <p:nvSpPr>
          <p:cNvPr id="6" name="AutoShape 4"/>
          <p:cNvSpPr>
            <a:spLocks noChangeArrowheads="1"/>
          </p:cNvSpPr>
          <p:nvPr/>
        </p:nvSpPr>
        <p:spPr bwMode="auto">
          <a:xfrm>
            <a:off x="2411760" y="2564904"/>
            <a:ext cx="2932113" cy="1981200"/>
          </a:xfrm>
          <a:prstGeom prst="rightArrow">
            <a:avLst>
              <a:gd name="adj1" fmla="val 78269"/>
              <a:gd name="adj2" fmla="val 21967"/>
            </a:avLst>
          </a:prstGeom>
          <a:solidFill>
            <a:srgbClr val="0070C0"/>
          </a:solidFill>
          <a:ln w="19050">
            <a:solidFill>
              <a:schemeClr val="tx1"/>
            </a:solidFill>
            <a:miter lim="800000"/>
            <a:headEnd/>
            <a:tailEnd/>
          </a:ln>
          <a:effectLst>
            <a:outerShdw dist="45791" dir="3378596" algn="ctr" rotWithShape="0">
              <a:srgbClr val="00B0F0"/>
            </a:outerShdw>
          </a:effectLst>
        </p:spPr>
        <p:txBody>
          <a:bodyPr wrap="none" anchor="ctr"/>
          <a:lstStyle/>
          <a:p>
            <a:pPr marL="95250" algn="ctr">
              <a:lnSpc>
                <a:spcPct val="100000"/>
              </a:lnSpc>
              <a:spcBef>
                <a:spcPct val="0"/>
              </a:spcBef>
              <a:buClrTx/>
              <a:buSzTx/>
              <a:buFontTx/>
              <a:buNone/>
            </a:pPr>
            <a:endParaRPr lang="fr-FR" sz="1400" b="1" i="1">
              <a:latin typeface="Arial" charset="0"/>
            </a:endParaRPr>
          </a:p>
          <a:p>
            <a:pPr marL="95250" algn="ctr">
              <a:lnSpc>
                <a:spcPct val="100000"/>
              </a:lnSpc>
              <a:spcBef>
                <a:spcPct val="0"/>
              </a:spcBef>
              <a:buClrTx/>
              <a:buSzTx/>
              <a:buFontTx/>
              <a:buNone/>
            </a:pPr>
            <a:endParaRPr lang="fr-FR" sz="1400" b="1" i="1">
              <a:latin typeface="Arial" charset="0"/>
            </a:endParaRPr>
          </a:p>
          <a:p>
            <a:pPr marL="95250" algn="ctr">
              <a:lnSpc>
                <a:spcPct val="100000"/>
              </a:lnSpc>
              <a:spcBef>
                <a:spcPct val="0"/>
              </a:spcBef>
              <a:buClrTx/>
              <a:buSzTx/>
              <a:buFontTx/>
              <a:buNone/>
            </a:pPr>
            <a:endParaRPr lang="fr-FR" sz="1400" b="1" i="1">
              <a:latin typeface="Arial" charset="0"/>
            </a:endParaRPr>
          </a:p>
          <a:p>
            <a:pPr marL="95250" algn="ctr">
              <a:lnSpc>
                <a:spcPct val="100000"/>
              </a:lnSpc>
              <a:spcBef>
                <a:spcPct val="0"/>
              </a:spcBef>
              <a:buClrTx/>
              <a:buSzTx/>
              <a:buFontTx/>
              <a:buNone/>
            </a:pPr>
            <a:endParaRPr lang="fr-FR" sz="1400" b="1" i="1">
              <a:latin typeface="Arial" charset="0"/>
            </a:endParaRPr>
          </a:p>
        </p:txBody>
      </p:sp>
      <p:sp>
        <p:nvSpPr>
          <p:cNvPr id="7" name="AutoShape 5"/>
          <p:cNvSpPr>
            <a:spLocks noChangeArrowheads="1"/>
          </p:cNvSpPr>
          <p:nvPr/>
        </p:nvSpPr>
        <p:spPr bwMode="auto">
          <a:xfrm>
            <a:off x="900460" y="2614117"/>
            <a:ext cx="1558925" cy="1981200"/>
          </a:xfrm>
          <a:prstGeom prst="rightArrow">
            <a:avLst>
              <a:gd name="adj1" fmla="val 78333"/>
              <a:gd name="adj2" fmla="val 25606"/>
            </a:avLst>
          </a:prstGeom>
          <a:solidFill>
            <a:srgbClr val="0070C0"/>
          </a:solidFill>
          <a:ln w="19050">
            <a:solidFill>
              <a:schemeClr val="tx1"/>
            </a:solidFill>
            <a:miter lim="800000"/>
            <a:headEnd/>
            <a:tailEnd/>
          </a:ln>
          <a:effectLst>
            <a:outerShdw dist="45791" dir="3378596" algn="ctr" rotWithShape="0">
              <a:srgbClr val="00B0F0"/>
            </a:outerShdw>
          </a:effectLst>
        </p:spPr>
        <p:txBody>
          <a:bodyPr wrap="none" anchor="ctr"/>
          <a:lstStyle/>
          <a:p>
            <a:pPr marL="95250" algn="ctr">
              <a:lnSpc>
                <a:spcPct val="100000"/>
              </a:lnSpc>
              <a:spcBef>
                <a:spcPct val="0"/>
              </a:spcBef>
              <a:buClrTx/>
              <a:buSzTx/>
              <a:buFontTx/>
              <a:buNone/>
            </a:pPr>
            <a:r>
              <a:rPr lang="fr-FR" sz="1600" b="1" i="1" dirty="0">
                <a:latin typeface="Arial" charset="0"/>
              </a:rPr>
              <a:t/>
            </a:r>
            <a:br>
              <a:rPr lang="fr-FR" sz="1600" b="1" i="1" dirty="0">
                <a:latin typeface="Arial" charset="0"/>
              </a:rPr>
            </a:br>
            <a:r>
              <a:rPr lang="fr-FR" sz="1600" b="1" i="1" dirty="0">
                <a:solidFill>
                  <a:schemeClr val="bg1"/>
                </a:solidFill>
                <a:latin typeface="Arial" charset="0"/>
              </a:rPr>
              <a:t>Principales</a:t>
            </a:r>
            <a:br>
              <a:rPr lang="fr-FR" sz="1600" b="1" i="1" dirty="0">
                <a:solidFill>
                  <a:schemeClr val="bg1"/>
                </a:solidFill>
                <a:latin typeface="Arial" charset="0"/>
              </a:rPr>
            </a:br>
            <a:r>
              <a:rPr lang="fr-FR" sz="1600" b="1" i="1" dirty="0">
                <a:solidFill>
                  <a:schemeClr val="bg1"/>
                </a:solidFill>
                <a:latin typeface="Arial" charset="0"/>
              </a:rPr>
              <a:t>difficultés</a:t>
            </a:r>
            <a:br>
              <a:rPr lang="fr-FR" sz="1600" b="1" i="1" dirty="0">
                <a:solidFill>
                  <a:schemeClr val="bg1"/>
                </a:solidFill>
                <a:latin typeface="Arial" charset="0"/>
              </a:rPr>
            </a:br>
            <a:endParaRPr lang="fr-FR" sz="1600" b="1" i="1" dirty="0">
              <a:solidFill>
                <a:schemeClr val="bg1"/>
              </a:solidFill>
              <a:latin typeface="Arial" charset="0"/>
            </a:endParaRPr>
          </a:p>
        </p:txBody>
      </p:sp>
      <p:sp>
        <p:nvSpPr>
          <p:cNvPr id="8" name="Line 6"/>
          <p:cNvSpPr>
            <a:spLocks noChangeShapeType="1"/>
          </p:cNvSpPr>
          <p:nvPr/>
        </p:nvSpPr>
        <p:spPr bwMode="auto">
          <a:xfrm flipV="1">
            <a:off x="4053235" y="3356992"/>
            <a:ext cx="374749" cy="960512"/>
          </a:xfrm>
          <a:prstGeom prst="line">
            <a:avLst/>
          </a:prstGeom>
          <a:noFill/>
          <a:ln w="9525">
            <a:solidFill>
              <a:schemeClr val="tx1"/>
            </a:solidFill>
            <a:round/>
            <a:headEnd/>
            <a:tailEnd/>
          </a:ln>
          <a:effectLst/>
        </p:spPr>
        <p:txBody>
          <a:bodyPr wrap="none" anchor="ctr"/>
          <a:lstStyle/>
          <a:p>
            <a:endParaRPr lang="fr-FR"/>
          </a:p>
        </p:txBody>
      </p:sp>
      <p:sp>
        <p:nvSpPr>
          <p:cNvPr id="9" name="Line 7"/>
          <p:cNvSpPr>
            <a:spLocks noChangeShapeType="1"/>
          </p:cNvSpPr>
          <p:nvPr/>
        </p:nvSpPr>
        <p:spPr bwMode="auto">
          <a:xfrm flipV="1">
            <a:off x="3131840" y="3356992"/>
            <a:ext cx="432048" cy="1008112"/>
          </a:xfrm>
          <a:prstGeom prst="line">
            <a:avLst/>
          </a:prstGeom>
          <a:noFill/>
          <a:ln w="9525">
            <a:solidFill>
              <a:schemeClr val="tx1"/>
            </a:solidFill>
            <a:round/>
            <a:headEnd/>
            <a:tailEnd/>
          </a:ln>
          <a:effectLst/>
        </p:spPr>
        <p:txBody>
          <a:bodyPr wrap="none" anchor="ctr"/>
          <a:lstStyle/>
          <a:p>
            <a:endParaRPr lang="fr-FR"/>
          </a:p>
        </p:txBody>
      </p:sp>
      <p:sp>
        <p:nvSpPr>
          <p:cNvPr id="10" name="Line 8"/>
          <p:cNvSpPr>
            <a:spLocks noChangeShapeType="1"/>
          </p:cNvSpPr>
          <p:nvPr/>
        </p:nvSpPr>
        <p:spPr bwMode="auto">
          <a:xfrm flipH="1">
            <a:off x="2411760" y="3365004"/>
            <a:ext cx="2854325" cy="1588"/>
          </a:xfrm>
          <a:prstGeom prst="line">
            <a:avLst/>
          </a:prstGeom>
          <a:noFill/>
          <a:ln w="9525">
            <a:solidFill>
              <a:schemeClr val="tx1"/>
            </a:solidFill>
            <a:round/>
            <a:headEnd/>
            <a:tailEnd/>
          </a:ln>
          <a:effectLst/>
        </p:spPr>
        <p:txBody>
          <a:bodyPr wrap="none" anchor="ctr"/>
          <a:lstStyle/>
          <a:p>
            <a:endParaRPr lang="fr-FR"/>
          </a:p>
        </p:txBody>
      </p:sp>
      <p:sp>
        <p:nvSpPr>
          <p:cNvPr id="11" name="Text Box 9"/>
          <p:cNvSpPr txBox="1">
            <a:spLocks noChangeArrowheads="1"/>
          </p:cNvSpPr>
          <p:nvPr/>
        </p:nvSpPr>
        <p:spPr bwMode="auto">
          <a:xfrm>
            <a:off x="2516535" y="3653929"/>
            <a:ext cx="922338" cy="304800"/>
          </a:xfrm>
          <a:prstGeom prst="rect">
            <a:avLst/>
          </a:prstGeom>
          <a:noFill/>
          <a:ln w="9525">
            <a:noFill/>
            <a:miter lim="800000"/>
            <a:headEnd/>
            <a:tailEnd/>
          </a:ln>
          <a:effectLst/>
        </p:spPr>
        <p:txBody>
          <a:bodyPr wrap="none">
            <a:spAutoFit/>
          </a:bodyPr>
          <a:lstStyle/>
          <a:p>
            <a:pPr algn="r">
              <a:lnSpc>
                <a:spcPct val="100000"/>
              </a:lnSpc>
              <a:spcBef>
                <a:spcPct val="0"/>
              </a:spcBef>
              <a:buClrTx/>
              <a:buSzTx/>
              <a:buFontTx/>
              <a:buNone/>
            </a:pPr>
            <a:r>
              <a:rPr lang="fr-FR" sz="1400" b="1" i="1" dirty="0">
                <a:solidFill>
                  <a:schemeClr val="bg1"/>
                </a:solidFill>
                <a:latin typeface="Arial" charset="0"/>
              </a:rPr>
              <a:t>Décision</a:t>
            </a:r>
          </a:p>
        </p:txBody>
      </p:sp>
      <p:sp>
        <p:nvSpPr>
          <p:cNvPr id="12" name="Text Box 10"/>
          <p:cNvSpPr txBox="1">
            <a:spLocks noChangeArrowheads="1"/>
          </p:cNvSpPr>
          <p:nvPr/>
        </p:nvSpPr>
        <p:spPr bwMode="auto">
          <a:xfrm>
            <a:off x="3476973" y="3653929"/>
            <a:ext cx="687387" cy="304800"/>
          </a:xfrm>
          <a:prstGeom prst="rect">
            <a:avLst/>
          </a:prstGeom>
          <a:noFill/>
          <a:ln w="9525">
            <a:noFill/>
            <a:miter lim="800000"/>
            <a:headEnd/>
            <a:tailEnd/>
          </a:ln>
          <a:effectLst/>
        </p:spPr>
        <p:txBody>
          <a:bodyPr wrap="none">
            <a:spAutoFit/>
          </a:bodyPr>
          <a:lstStyle/>
          <a:p>
            <a:pPr algn="r">
              <a:lnSpc>
                <a:spcPct val="100000"/>
              </a:lnSpc>
              <a:spcBef>
                <a:spcPct val="0"/>
              </a:spcBef>
              <a:buClrTx/>
              <a:buSzTx/>
              <a:buFontTx/>
              <a:buNone/>
            </a:pPr>
            <a:r>
              <a:rPr lang="fr-FR" sz="1400" b="1" i="1" dirty="0">
                <a:solidFill>
                  <a:schemeClr val="bg1"/>
                </a:solidFill>
                <a:latin typeface="Arial" charset="0"/>
              </a:rPr>
              <a:t>Projet</a:t>
            </a:r>
          </a:p>
        </p:txBody>
      </p:sp>
      <p:sp>
        <p:nvSpPr>
          <p:cNvPr id="13" name="Text Box 11"/>
          <p:cNvSpPr txBox="1">
            <a:spLocks noChangeArrowheads="1"/>
          </p:cNvSpPr>
          <p:nvPr/>
        </p:nvSpPr>
        <p:spPr bwMode="auto">
          <a:xfrm>
            <a:off x="4359343" y="3547567"/>
            <a:ext cx="872098" cy="523220"/>
          </a:xfrm>
          <a:prstGeom prst="rect">
            <a:avLst/>
          </a:prstGeom>
          <a:noFill/>
          <a:ln w="9525">
            <a:noFill/>
            <a:miter lim="800000"/>
            <a:headEnd/>
            <a:tailEnd/>
          </a:ln>
          <a:effectLst/>
        </p:spPr>
        <p:txBody>
          <a:bodyPr wrap="none">
            <a:spAutoFit/>
          </a:bodyPr>
          <a:lstStyle/>
          <a:p>
            <a:pPr algn="ctr">
              <a:lnSpc>
                <a:spcPct val="100000"/>
              </a:lnSpc>
              <a:spcBef>
                <a:spcPct val="0"/>
              </a:spcBef>
              <a:buClrTx/>
              <a:buSzTx/>
              <a:buFontTx/>
              <a:buNone/>
            </a:pPr>
            <a:r>
              <a:rPr lang="fr-FR" sz="1400" b="1" i="1" dirty="0">
                <a:solidFill>
                  <a:schemeClr val="bg1"/>
                </a:solidFill>
                <a:latin typeface="Arial" charset="0"/>
              </a:rPr>
              <a:t>Techno-</a:t>
            </a:r>
            <a:br>
              <a:rPr lang="fr-FR" sz="1400" b="1" i="1" dirty="0">
                <a:solidFill>
                  <a:schemeClr val="bg1"/>
                </a:solidFill>
                <a:latin typeface="Arial" charset="0"/>
              </a:rPr>
            </a:br>
            <a:r>
              <a:rPr lang="fr-FR" sz="1400" b="1" i="1" dirty="0" err="1">
                <a:solidFill>
                  <a:schemeClr val="bg1"/>
                </a:solidFill>
                <a:latin typeface="Arial" charset="0"/>
              </a:rPr>
              <a:t>logie</a:t>
            </a:r>
            <a:endParaRPr lang="fr-FR" sz="1400" b="1" i="1" dirty="0">
              <a:solidFill>
                <a:schemeClr val="bg1"/>
              </a:solidFill>
              <a:latin typeface="Arial" charset="0"/>
            </a:endParaRPr>
          </a:p>
        </p:txBody>
      </p:sp>
      <p:sp>
        <p:nvSpPr>
          <p:cNvPr id="14" name="Rectangle 12"/>
          <p:cNvSpPr>
            <a:spLocks noChangeArrowheads="1"/>
          </p:cNvSpPr>
          <p:nvPr/>
        </p:nvSpPr>
        <p:spPr bwMode="auto">
          <a:xfrm>
            <a:off x="2741960" y="2845892"/>
            <a:ext cx="2133918" cy="379078"/>
          </a:xfrm>
          <a:prstGeom prst="rect">
            <a:avLst/>
          </a:prstGeom>
          <a:solidFill>
            <a:srgbClr val="0070C0"/>
          </a:solidFill>
          <a:ln w="9525">
            <a:noFill/>
            <a:miter lim="800000"/>
            <a:headEnd/>
            <a:tailEnd/>
          </a:ln>
          <a:effectLst/>
        </p:spPr>
        <p:txBody>
          <a:bodyPr wrap="none">
            <a:spAutoFit/>
          </a:bodyPr>
          <a:lstStyle/>
          <a:p>
            <a:pPr>
              <a:lnSpc>
                <a:spcPct val="130000"/>
              </a:lnSpc>
              <a:buClr>
                <a:srgbClr val="9E0000"/>
              </a:buClr>
              <a:buSzPct val="60000"/>
              <a:buFont typeface="Monotype Sorts" pitchFamily="2" charset="2"/>
              <a:buNone/>
            </a:pPr>
            <a:r>
              <a:rPr lang="fr-FR" sz="1600" b="1" i="1" dirty="0">
                <a:solidFill>
                  <a:schemeClr val="bg1"/>
                </a:solidFill>
                <a:latin typeface="Arial" charset="0"/>
              </a:rPr>
              <a:t>Causes essentielles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Principales difficultés</a:t>
            </a:r>
            <a:endParaRPr lang="fr-FR" dirty="0"/>
          </a:p>
        </p:txBody>
      </p:sp>
      <p:sp>
        <p:nvSpPr>
          <p:cNvPr id="3" name="Espace réservé du contenu 2"/>
          <p:cNvSpPr>
            <a:spLocks noGrp="1"/>
          </p:cNvSpPr>
          <p:nvPr>
            <p:ph idx="1"/>
          </p:nvPr>
        </p:nvSpPr>
        <p:spPr>
          <a:xfrm>
            <a:off x="2123728" y="1628800"/>
            <a:ext cx="6563072" cy="4695800"/>
          </a:xfrm>
        </p:spPr>
        <p:txBody>
          <a:bodyPr/>
          <a:lstStyle/>
          <a:p>
            <a:r>
              <a:rPr lang="fr-FR" sz="2800" dirty="0" smtClean="0"/>
              <a:t>Actuelles</a:t>
            </a:r>
          </a:p>
          <a:p>
            <a:pPr lvl="1"/>
            <a:r>
              <a:rPr lang="fr-FR" sz="2400" dirty="0"/>
              <a:t>E</a:t>
            </a:r>
            <a:r>
              <a:rPr lang="fr-FR" sz="2400" dirty="0" smtClean="0"/>
              <a:t>carts au progiciels</a:t>
            </a:r>
          </a:p>
          <a:p>
            <a:pPr lvl="1"/>
            <a:r>
              <a:rPr lang="fr-FR" sz="2400" dirty="0" smtClean="0"/>
              <a:t>Budgets élevés et souvent dépassés</a:t>
            </a:r>
          </a:p>
          <a:p>
            <a:pPr lvl="1"/>
            <a:r>
              <a:rPr lang="fr-FR" sz="2400" dirty="0" smtClean="0"/>
              <a:t>Dérapage des délais de mise en œuvre</a:t>
            </a:r>
          </a:p>
          <a:p>
            <a:pPr lvl="1"/>
            <a:r>
              <a:rPr lang="fr-FR" sz="2400" dirty="0" smtClean="0"/>
              <a:t>Rejet de utilisateurs</a:t>
            </a:r>
          </a:p>
          <a:p>
            <a:r>
              <a:rPr lang="fr-FR" sz="2800" dirty="0" smtClean="0"/>
              <a:t>Futures</a:t>
            </a:r>
          </a:p>
          <a:p>
            <a:pPr lvl="1"/>
            <a:r>
              <a:rPr lang="fr-FR" sz="2400" dirty="0" smtClean="0"/>
              <a:t>Rentabilité difficile à trouver</a:t>
            </a:r>
          </a:p>
          <a:p>
            <a:pPr lvl="1"/>
            <a:r>
              <a:rPr lang="fr-FR" sz="2400" dirty="0" smtClean="0"/>
              <a:t>Manque de flexibilité</a:t>
            </a:r>
          </a:p>
          <a:p>
            <a:pPr lvl="1"/>
            <a:r>
              <a:rPr lang="fr-FR" sz="2400" dirty="0" smtClean="0"/>
              <a:t>Dépendance à l’égard du prestataire</a:t>
            </a:r>
            <a:endParaRPr lang="fr-FR" sz="2400" dirty="0"/>
          </a:p>
        </p:txBody>
      </p:sp>
      <p:sp>
        <p:nvSpPr>
          <p:cNvPr id="5" name="AutoShape 5"/>
          <p:cNvSpPr>
            <a:spLocks noChangeArrowheads="1"/>
          </p:cNvSpPr>
          <p:nvPr/>
        </p:nvSpPr>
        <p:spPr bwMode="auto">
          <a:xfrm>
            <a:off x="427732" y="2852936"/>
            <a:ext cx="1558925" cy="1981200"/>
          </a:xfrm>
          <a:prstGeom prst="rightArrow">
            <a:avLst>
              <a:gd name="adj1" fmla="val 78333"/>
              <a:gd name="adj2" fmla="val 25606"/>
            </a:avLst>
          </a:prstGeom>
          <a:solidFill>
            <a:srgbClr val="0070C0"/>
          </a:solidFill>
          <a:ln w="19050">
            <a:solidFill>
              <a:schemeClr val="tx1"/>
            </a:solidFill>
            <a:miter lim="800000"/>
            <a:headEnd/>
            <a:tailEnd/>
          </a:ln>
          <a:effectLst>
            <a:outerShdw dist="45791" dir="3378596" algn="ctr" rotWithShape="0">
              <a:srgbClr val="00B0F0"/>
            </a:outerShdw>
          </a:effectLst>
        </p:spPr>
        <p:txBody>
          <a:bodyPr wrap="none" anchor="ctr"/>
          <a:lstStyle/>
          <a:p>
            <a:pPr marL="95250" algn="ctr">
              <a:lnSpc>
                <a:spcPct val="100000"/>
              </a:lnSpc>
              <a:spcBef>
                <a:spcPct val="0"/>
              </a:spcBef>
              <a:buClrTx/>
              <a:buSzTx/>
              <a:buFontTx/>
              <a:buNone/>
            </a:pPr>
            <a:r>
              <a:rPr lang="fr-FR" sz="1600" b="1" i="1" dirty="0">
                <a:latin typeface="Arial" charset="0"/>
              </a:rPr>
              <a:t/>
            </a:r>
            <a:br>
              <a:rPr lang="fr-FR" sz="1600" b="1" i="1" dirty="0">
                <a:latin typeface="Arial" charset="0"/>
              </a:rPr>
            </a:br>
            <a:r>
              <a:rPr lang="fr-FR" sz="1600" b="1" i="1" dirty="0">
                <a:solidFill>
                  <a:schemeClr val="bg1"/>
                </a:solidFill>
                <a:latin typeface="Arial" charset="0"/>
              </a:rPr>
              <a:t>Principales</a:t>
            </a:r>
            <a:br>
              <a:rPr lang="fr-FR" sz="1600" b="1" i="1" dirty="0">
                <a:solidFill>
                  <a:schemeClr val="bg1"/>
                </a:solidFill>
                <a:latin typeface="Arial" charset="0"/>
              </a:rPr>
            </a:br>
            <a:r>
              <a:rPr lang="fr-FR" sz="1600" b="1" i="1" dirty="0">
                <a:solidFill>
                  <a:schemeClr val="bg1"/>
                </a:solidFill>
                <a:latin typeface="Arial" charset="0"/>
              </a:rPr>
              <a:t>difficultés</a:t>
            </a:r>
            <a:br>
              <a:rPr lang="fr-FR" sz="1600" b="1" i="1" dirty="0">
                <a:solidFill>
                  <a:schemeClr val="bg1"/>
                </a:solidFill>
                <a:latin typeface="Arial" charset="0"/>
              </a:rPr>
            </a:br>
            <a:endParaRPr lang="fr-FR" sz="1600" b="1" i="1" dirty="0">
              <a:solidFill>
                <a:schemeClr val="bg1"/>
              </a:solidFill>
              <a:latin typeface="Arial"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Causes essentielles: Décision</a:t>
            </a:r>
            <a:endParaRPr lang="fr-FR" dirty="0"/>
          </a:p>
        </p:txBody>
      </p:sp>
      <p:sp>
        <p:nvSpPr>
          <p:cNvPr id="3" name="Espace réservé du contenu 2"/>
          <p:cNvSpPr>
            <a:spLocks noGrp="1"/>
          </p:cNvSpPr>
          <p:nvPr>
            <p:ph idx="1"/>
          </p:nvPr>
        </p:nvSpPr>
        <p:spPr>
          <a:xfrm>
            <a:off x="443123" y="1268760"/>
            <a:ext cx="8262218" cy="4551784"/>
          </a:xfrm>
        </p:spPr>
        <p:txBody>
          <a:bodyPr/>
          <a:lstStyle/>
          <a:p>
            <a:r>
              <a:rPr lang="fr-FR" sz="2400" dirty="0" smtClean="0"/>
              <a:t>Les décisions d’investir sont souvent prises sur le base d’une analyse ignorant certains éléments essentiels du dossier.</a:t>
            </a:r>
            <a:endParaRPr lang="fr-FR" sz="2400" dirty="0"/>
          </a:p>
        </p:txBody>
      </p:sp>
      <p:sp>
        <p:nvSpPr>
          <p:cNvPr id="14" name="AutoShape 4"/>
          <p:cNvSpPr>
            <a:spLocks noChangeArrowheads="1"/>
          </p:cNvSpPr>
          <p:nvPr/>
        </p:nvSpPr>
        <p:spPr bwMode="auto">
          <a:xfrm>
            <a:off x="419150" y="2852936"/>
            <a:ext cx="520700" cy="1981200"/>
          </a:xfrm>
          <a:prstGeom prst="rightArrow">
            <a:avLst>
              <a:gd name="adj1" fmla="val 78333"/>
              <a:gd name="adj2" fmla="val 25606"/>
            </a:avLst>
          </a:prstGeom>
          <a:solidFill>
            <a:srgbClr val="0070C0"/>
          </a:solidFill>
          <a:ln w="19050">
            <a:solidFill>
              <a:schemeClr val="tx1"/>
            </a:solidFill>
            <a:miter lim="800000"/>
            <a:headEnd/>
            <a:tailEnd/>
          </a:ln>
          <a:effectLst>
            <a:outerShdw dist="45791" dir="3378596" algn="ctr" rotWithShape="0">
              <a:srgbClr val="00B0F0"/>
            </a:outerShdw>
          </a:effectLst>
        </p:spPr>
        <p:txBody>
          <a:bodyPr wrap="none" anchor="ctr"/>
          <a:lstStyle/>
          <a:p>
            <a:pPr marL="95250" algn="ctr">
              <a:lnSpc>
                <a:spcPct val="100000"/>
              </a:lnSpc>
              <a:spcBef>
                <a:spcPct val="0"/>
              </a:spcBef>
              <a:buClrTx/>
              <a:buSzTx/>
              <a:buFontTx/>
              <a:buNone/>
            </a:pPr>
            <a:r>
              <a:rPr lang="fr-FR" sz="1600" b="1">
                <a:solidFill>
                  <a:srgbClr val="FFFF00"/>
                </a:solidFill>
                <a:latin typeface="Arial" charset="0"/>
              </a:rPr>
              <a:t/>
            </a:r>
            <a:br>
              <a:rPr lang="fr-FR" sz="1600" b="1">
                <a:solidFill>
                  <a:srgbClr val="FFFF00"/>
                </a:solidFill>
                <a:latin typeface="Arial" charset="0"/>
              </a:rPr>
            </a:br>
            <a:r>
              <a:rPr lang="fr-FR" sz="1600" b="1">
                <a:solidFill>
                  <a:srgbClr val="FFFF00"/>
                </a:solidFill>
                <a:latin typeface="Arial" charset="0"/>
              </a:rPr>
              <a:t/>
            </a:r>
            <a:br>
              <a:rPr lang="fr-FR" sz="1600" b="1">
                <a:solidFill>
                  <a:srgbClr val="FFFF00"/>
                </a:solidFill>
                <a:latin typeface="Arial" charset="0"/>
              </a:rPr>
            </a:br>
            <a:endParaRPr lang="fr-FR" sz="1600" b="1">
              <a:solidFill>
                <a:srgbClr val="FFFF00"/>
              </a:solidFill>
              <a:latin typeface="Arial" charset="0"/>
            </a:endParaRPr>
          </a:p>
        </p:txBody>
      </p:sp>
      <p:sp>
        <p:nvSpPr>
          <p:cNvPr id="15" name="AutoShape 5"/>
          <p:cNvSpPr>
            <a:spLocks noChangeArrowheads="1"/>
          </p:cNvSpPr>
          <p:nvPr/>
        </p:nvSpPr>
        <p:spPr bwMode="auto">
          <a:xfrm>
            <a:off x="971600" y="2852936"/>
            <a:ext cx="2635250" cy="1931987"/>
          </a:xfrm>
          <a:prstGeom prst="rightArrow">
            <a:avLst>
              <a:gd name="adj1" fmla="val 78269"/>
              <a:gd name="adj2" fmla="val 20245"/>
            </a:avLst>
          </a:prstGeom>
          <a:solidFill>
            <a:srgbClr val="0070C0"/>
          </a:solidFill>
          <a:ln w="19050">
            <a:solidFill>
              <a:schemeClr val="tx1"/>
            </a:solidFill>
            <a:miter lim="800000"/>
            <a:headEnd/>
            <a:tailEnd/>
          </a:ln>
          <a:effectLst>
            <a:outerShdw dist="45791" dir="3378596" algn="ctr" rotWithShape="0">
              <a:srgbClr val="00B0F0"/>
            </a:outerShdw>
          </a:effectLst>
        </p:spPr>
        <p:txBody>
          <a:bodyPr wrap="none" anchor="ctr"/>
          <a:lstStyle/>
          <a:p>
            <a:pPr marL="95250" algn="ctr">
              <a:lnSpc>
                <a:spcPct val="100000"/>
              </a:lnSpc>
              <a:spcBef>
                <a:spcPct val="0"/>
              </a:spcBef>
              <a:buClrTx/>
              <a:buSzTx/>
              <a:buFontTx/>
              <a:buNone/>
            </a:pPr>
            <a:r>
              <a:rPr lang="fr-FR" sz="1600" b="1" i="1" dirty="0">
                <a:solidFill>
                  <a:schemeClr val="bg1"/>
                </a:solidFill>
                <a:latin typeface="Arial" charset="0"/>
              </a:rPr>
              <a:t>Causes</a:t>
            </a:r>
            <a:br>
              <a:rPr lang="fr-FR" sz="1600" b="1" i="1" dirty="0">
                <a:solidFill>
                  <a:schemeClr val="bg1"/>
                </a:solidFill>
                <a:latin typeface="Arial" charset="0"/>
              </a:rPr>
            </a:br>
            <a:r>
              <a:rPr lang="fr-FR" sz="1600" b="1" i="1" dirty="0">
                <a:solidFill>
                  <a:schemeClr val="bg1"/>
                </a:solidFill>
                <a:latin typeface="Arial" charset="0"/>
              </a:rPr>
              <a:t>essentielles</a:t>
            </a:r>
          </a:p>
          <a:p>
            <a:pPr marL="95250" algn="ctr">
              <a:lnSpc>
                <a:spcPct val="100000"/>
              </a:lnSpc>
              <a:spcBef>
                <a:spcPct val="0"/>
              </a:spcBef>
              <a:buClrTx/>
              <a:buSzTx/>
              <a:buFontTx/>
              <a:buNone/>
            </a:pPr>
            <a:endParaRPr lang="fr-FR" sz="1600" b="1" i="1" dirty="0">
              <a:latin typeface="Arial" charset="0"/>
            </a:endParaRPr>
          </a:p>
          <a:p>
            <a:pPr marL="95250" algn="ctr">
              <a:lnSpc>
                <a:spcPct val="100000"/>
              </a:lnSpc>
              <a:spcBef>
                <a:spcPct val="0"/>
              </a:spcBef>
              <a:buClrTx/>
              <a:buSzTx/>
              <a:buFontTx/>
              <a:buNone/>
            </a:pPr>
            <a:endParaRPr lang="fr-FR" sz="1600" b="1" i="1" dirty="0">
              <a:latin typeface="Arial" charset="0"/>
            </a:endParaRPr>
          </a:p>
          <a:p>
            <a:pPr marL="95250" algn="ctr">
              <a:lnSpc>
                <a:spcPct val="100000"/>
              </a:lnSpc>
              <a:spcBef>
                <a:spcPct val="0"/>
              </a:spcBef>
              <a:buClrTx/>
              <a:buSzTx/>
              <a:buFontTx/>
              <a:buNone/>
            </a:pPr>
            <a:endParaRPr lang="fr-FR" sz="1600" b="1" i="1" dirty="0">
              <a:latin typeface="Arial" charset="0"/>
            </a:endParaRPr>
          </a:p>
        </p:txBody>
      </p:sp>
      <p:sp>
        <p:nvSpPr>
          <p:cNvPr id="16" name="Line 6"/>
          <p:cNvSpPr>
            <a:spLocks noChangeShapeType="1"/>
          </p:cNvSpPr>
          <p:nvPr/>
        </p:nvSpPr>
        <p:spPr bwMode="auto">
          <a:xfrm flipH="1">
            <a:off x="974775" y="3730823"/>
            <a:ext cx="2565400" cy="3175"/>
          </a:xfrm>
          <a:prstGeom prst="line">
            <a:avLst/>
          </a:prstGeom>
          <a:noFill/>
          <a:ln w="9525">
            <a:solidFill>
              <a:schemeClr val="tx1"/>
            </a:solidFill>
            <a:round/>
            <a:headEnd/>
            <a:tailEnd/>
          </a:ln>
          <a:effectLst/>
        </p:spPr>
        <p:txBody>
          <a:bodyPr wrap="none" anchor="ctr"/>
          <a:lstStyle/>
          <a:p>
            <a:endParaRPr lang="fr-FR"/>
          </a:p>
        </p:txBody>
      </p:sp>
      <p:sp>
        <p:nvSpPr>
          <p:cNvPr id="17" name="Freeform 7"/>
          <p:cNvSpPr>
            <a:spLocks/>
          </p:cNvSpPr>
          <p:nvPr/>
        </p:nvSpPr>
        <p:spPr bwMode="auto">
          <a:xfrm>
            <a:off x="1582788" y="3726061"/>
            <a:ext cx="1995487" cy="1025525"/>
          </a:xfrm>
          <a:custGeom>
            <a:avLst/>
            <a:gdLst/>
            <a:ahLst/>
            <a:cxnLst>
              <a:cxn ang="0">
                <a:pos x="0" y="432"/>
              </a:cxn>
              <a:cxn ang="0">
                <a:pos x="192" y="0"/>
              </a:cxn>
              <a:cxn ang="0">
                <a:pos x="672" y="0"/>
              </a:cxn>
              <a:cxn ang="0">
                <a:pos x="720" y="0"/>
              </a:cxn>
              <a:cxn ang="0">
                <a:pos x="1152" y="0"/>
              </a:cxn>
              <a:cxn ang="0">
                <a:pos x="1180" y="48"/>
              </a:cxn>
              <a:cxn ang="0">
                <a:pos x="960" y="528"/>
              </a:cxn>
              <a:cxn ang="0">
                <a:pos x="960" y="432"/>
              </a:cxn>
              <a:cxn ang="0">
                <a:pos x="0" y="432"/>
              </a:cxn>
            </a:cxnLst>
            <a:rect l="0" t="0" r="r" b="b"/>
            <a:pathLst>
              <a:path w="1180" h="528">
                <a:moveTo>
                  <a:pt x="0" y="432"/>
                </a:moveTo>
                <a:lnTo>
                  <a:pt x="192" y="0"/>
                </a:lnTo>
                <a:lnTo>
                  <a:pt x="672" y="0"/>
                </a:lnTo>
                <a:lnTo>
                  <a:pt x="720" y="0"/>
                </a:lnTo>
                <a:lnTo>
                  <a:pt x="1152" y="0"/>
                </a:lnTo>
                <a:lnTo>
                  <a:pt x="1180" y="48"/>
                </a:lnTo>
                <a:lnTo>
                  <a:pt x="960" y="528"/>
                </a:lnTo>
                <a:lnTo>
                  <a:pt x="960" y="432"/>
                </a:lnTo>
                <a:lnTo>
                  <a:pt x="0" y="432"/>
                </a:lnTo>
                <a:close/>
              </a:path>
            </a:pathLst>
          </a:custGeom>
          <a:solidFill>
            <a:srgbClr val="00B0F0"/>
          </a:solidFill>
          <a:ln w="9525" cap="flat" cmpd="sng">
            <a:solidFill>
              <a:schemeClr val="tx1"/>
            </a:solidFill>
            <a:prstDash val="solid"/>
            <a:round/>
            <a:headEnd/>
            <a:tailEnd/>
          </a:ln>
          <a:effectLst>
            <a:outerShdw blurRad="50800" dist="50800" dir="5400000" algn="ctr" rotWithShape="0">
              <a:srgbClr val="00B0F0"/>
            </a:outerShdw>
          </a:effectLst>
        </p:spPr>
        <p:txBody>
          <a:bodyPr wrap="none" anchor="ctr"/>
          <a:lstStyle/>
          <a:p>
            <a:endParaRPr lang="fr-FR" dirty="0"/>
          </a:p>
        </p:txBody>
      </p:sp>
      <p:sp>
        <p:nvSpPr>
          <p:cNvPr id="18" name="Text Box 8"/>
          <p:cNvSpPr txBox="1">
            <a:spLocks noChangeArrowheads="1"/>
          </p:cNvSpPr>
          <p:nvPr/>
        </p:nvSpPr>
        <p:spPr bwMode="auto">
          <a:xfrm>
            <a:off x="1865392" y="3968948"/>
            <a:ext cx="620683" cy="276999"/>
          </a:xfrm>
          <a:prstGeom prst="rect">
            <a:avLst/>
          </a:prstGeom>
          <a:noFill/>
          <a:ln w="9525">
            <a:noFill/>
            <a:miter lim="800000"/>
            <a:headEnd/>
            <a:tailEnd/>
          </a:ln>
          <a:effectLst/>
        </p:spPr>
        <p:txBody>
          <a:bodyPr wrap="none">
            <a:spAutoFit/>
          </a:bodyPr>
          <a:lstStyle/>
          <a:p>
            <a:pPr algn="r">
              <a:lnSpc>
                <a:spcPct val="100000"/>
              </a:lnSpc>
              <a:spcBef>
                <a:spcPct val="0"/>
              </a:spcBef>
              <a:buClrTx/>
              <a:buSzTx/>
              <a:buFontTx/>
              <a:buNone/>
            </a:pPr>
            <a:r>
              <a:rPr lang="fr-FR" sz="1200" b="1" i="1" dirty="0">
                <a:solidFill>
                  <a:schemeClr val="bg1"/>
                </a:solidFill>
                <a:latin typeface="Arial" charset="0"/>
              </a:rPr>
              <a:t>Projet</a:t>
            </a:r>
          </a:p>
        </p:txBody>
      </p:sp>
      <p:sp>
        <p:nvSpPr>
          <p:cNvPr id="19" name="Text Box 9"/>
          <p:cNvSpPr txBox="1">
            <a:spLocks noChangeArrowheads="1"/>
          </p:cNvSpPr>
          <p:nvPr/>
        </p:nvSpPr>
        <p:spPr bwMode="auto">
          <a:xfrm>
            <a:off x="2662288" y="3857823"/>
            <a:ext cx="777875" cy="457200"/>
          </a:xfrm>
          <a:prstGeom prst="rect">
            <a:avLst/>
          </a:prstGeom>
          <a:noFill/>
          <a:ln w="9525">
            <a:noFill/>
            <a:miter lim="800000"/>
            <a:headEnd/>
            <a:tailEnd/>
          </a:ln>
          <a:effectLst/>
        </p:spPr>
        <p:txBody>
          <a:bodyPr wrap="none">
            <a:spAutoFit/>
          </a:bodyPr>
          <a:lstStyle/>
          <a:p>
            <a:pPr algn="ctr">
              <a:lnSpc>
                <a:spcPct val="100000"/>
              </a:lnSpc>
              <a:spcBef>
                <a:spcPct val="0"/>
              </a:spcBef>
              <a:buClrTx/>
              <a:buSzTx/>
              <a:buFontTx/>
              <a:buNone/>
            </a:pPr>
            <a:r>
              <a:rPr lang="fr-FR" sz="1200" b="1" i="1" dirty="0">
                <a:solidFill>
                  <a:schemeClr val="bg1"/>
                </a:solidFill>
                <a:latin typeface="Arial" charset="0"/>
              </a:rPr>
              <a:t>Techno-</a:t>
            </a:r>
            <a:br>
              <a:rPr lang="fr-FR" sz="1200" b="1" i="1" dirty="0">
                <a:solidFill>
                  <a:schemeClr val="bg1"/>
                </a:solidFill>
                <a:latin typeface="Arial" charset="0"/>
              </a:rPr>
            </a:br>
            <a:r>
              <a:rPr lang="fr-FR" sz="1200" b="1" i="1" dirty="0" err="1">
                <a:solidFill>
                  <a:schemeClr val="bg1"/>
                </a:solidFill>
                <a:latin typeface="Arial" charset="0"/>
              </a:rPr>
              <a:t>logie</a:t>
            </a:r>
            <a:endParaRPr lang="fr-FR" sz="1200" b="1" i="1" dirty="0">
              <a:solidFill>
                <a:schemeClr val="bg1"/>
              </a:solidFill>
              <a:latin typeface="Arial" charset="0"/>
            </a:endParaRPr>
          </a:p>
        </p:txBody>
      </p:sp>
      <p:sp>
        <p:nvSpPr>
          <p:cNvPr id="20" name="Line 10"/>
          <p:cNvSpPr>
            <a:spLocks noChangeShapeType="1"/>
          </p:cNvSpPr>
          <p:nvPr/>
        </p:nvSpPr>
        <p:spPr bwMode="auto">
          <a:xfrm flipV="1">
            <a:off x="2438450" y="3726061"/>
            <a:ext cx="330200" cy="854075"/>
          </a:xfrm>
          <a:prstGeom prst="line">
            <a:avLst/>
          </a:prstGeom>
          <a:noFill/>
          <a:ln w="9525">
            <a:solidFill>
              <a:schemeClr val="tx1"/>
            </a:solidFill>
            <a:round/>
            <a:headEnd/>
            <a:tailEnd/>
          </a:ln>
          <a:effectLst/>
        </p:spPr>
        <p:txBody>
          <a:bodyPr wrap="none" anchor="ctr"/>
          <a:lstStyle/>
          <a:p>
            <a:endParaRPr lang="fr-FR" dirty="0"/>
          </a:p>
        </p:txBody>
      </p:sp>
      <p:sp>
        <p:nvSpPr>
          <p:cNvPr id="21" name="Line 11"/>
          <p:cNvSpPr>
            <a:spLocks noChangeShapeType="1"/>
          </p:cNvSpPr>
          <p:nvPr/>
        </p:nvSpPr>
        <p:spPr bwMode="auto">
          <a:xfrm flipV="1">
            <a:off x="1585963" y="3741936"/>
            <a:ext cx="323850" cy="838200"/>
          </a:xfrm>
          <a:prstGeom prst="line">
            <a:avLst/>
          </a:prstGeom>
          <a:noFill/>
          <a:ln w="9525">
            <a:solidFill>
              <a:schemeClr val="tx1"/>
            </a:solidFill>
            <a:round/>
            <a:headEnd/>
            <a:tailEnd/>
          </a:ln>
          <a:effectLst/>
        </p:spPr>
        <p:txBody>
          <a:bodyPr wrap="none" anchor="ctr"/>
          <a:lstStyle/>
          <a:p>
            <a:endParaRPr lang="fr-FR" dirty="0"/>
          </a:p>
        </p:txBody>
      </p:sp>
      <p:sp>
        <p:nvSpPr>
          <p:cNvPr id="22" name="Freeform 12"/>
          <p:cNvSpPr>
            <a:spLocks/>
          </p:cNvSpPr>
          <p:nvPr/>
        </p:nvSpPr>
        <p:spPr bwMode="auto">
          <a:xfrm>
            <a:off x="971599" y="3721298"/>
            <a:ext cx="990601" cy="839788"/>
          </a:xfrm>
          <a:custGeom>
            <a:avLst/>
            <a:gdLst/>
            <a:ahLst/>
            <a:cxnLst>
              <a:cxn ang="0">
                <a:pos x="0" y="0"/>
              </a:cxn>
              <a:cxn ang="0">
                <a:pos x="576" y="0"/>
              </a:cxn>
              <a:cxn ang="0">
                <a:pos x="384" y="432"/>
              </a:cxn>
              <a:cxn ang="0">
                <a:pos x="0" y="432"/>
              </a:cxn>
              <a:cxn ang="0">
                <a:pos x="0" y="0"/>
              </a:cxn>
            </a:cxnLst>
            <a:rect l="0" t="0" r="r" b="b"/>
            <a:pathLst>
              <a:path w="576" h="432">
                <a:moveTo>
                  <a:pt x="0" y="0"/>
                </a:moveTo>
                <a:lnTo>
                  <a:pt x="576" y="0"/>
                </a:lnTo>
                <a:lnTo>
                  <a:pt x="384" y="432"/>
                </a:lnTo>
                <a:lnTo>
                  <a:pt x="0" y="432"/>
                </a:lnTo>
                <a:lnTo>
                  <a:pt x="0" y="0"/>
                </a:lnTo>
                <a:close/>
              </a:path>
            </a:pathLst>
          </a:custGeom>
          <a:solidFill>
            <a:srgbClr val="0070C0"/>
          </a:solidFill>
          <a:ln w="9525" cap="flat" cmpd="sng">
            <a:solidFill>
              <a:schemeClr val="tx1"/>
            </a:solidFill>
            <a:prstDash val="solid"/>
            <a:round/>
            <a:headEnd/>
            <a:tailEnd/>
          </a:ln>
          <a:effectLst>
            <a:outerShdw blurRad="50800" dist="50800" dir="5400000" algn="ctr" rotWithShape="0">
              <a:srgbClr val="00B0F0"/>
            </a:outerShdw>
          </a:effectLst>
        </p:spPr>
        <p:txBody>
          <a:bodyPr wrap="none" anchor="ctr"/>
          <a:lstStyle/>
          <a:p>
            <a:endParaRPr lang="fr-FR" dirty="0"/>
          </a:p>
        </p:txBody>
      </p:sp>
      <p:sp>
        <p:nvSpPr>
          <p:cNvPr id="23" name="Text Box 13"/>
          <p:cNvSpPr txBox="1">
            <a:spLocks noChangeArrowheads="1"/>
          </p:cNvSpPr>
          <p:nvPr/>
        </p:nvSpPr>
        <p:spPr bwMode="auto">
          <a:xfrm>
            <a:off x="993458" y="3968948"/>
            <a:ext cx="825867" cy="276999"/>
          </a:xfrm>
          <a:prstGeom prst="rect">
            <a:avLst/>
          </a:prstGeom>
          <a:noFill/>
          <a:ln w="9525">
            <a:noFill/>
            <a:miter lim="800000"/>
            <a:headEnd/>
            <a:tailEnd/>
          </a:ln>
          <a:effectLst/>
        </p:spPr>
        <p:txBody>
          <a:bodyPr wrap="none">
            <a:spAutoFit/>
          </a:bodyPr>
          <a:lstStyle/>
          <a:p>
            <a:pPr algn="r">
              <a:lnSpc>
                <a:spcPct val="100000"/>
              </a:lnSpc>
              <a:spcBef>
                <a:spcPct val="0"/>
              </a:spcBef>
              <a:buClrTx/>
              <a:buSzTx/>
              <a:buFontTx/>
              <a:buNone/>
            </a:pPr>
            <a:r>
              <a:rPr lang="fr-FR" sz="1200" b="1" i="1" dirty="0">
                <a:solidFill>
                  <a:schemeClr val="bg1"/>
                </a:solidFill>
                <a:latin typeface="Arial" charset="0"/>
              </a:rPr>
              <a:t>Décision</a:t>
            </a:r>
          </a:p>
        </p:txBody>
      </p:sp>
      <p:sp>
        <p:nvSpPr>
          <p:cNvPr id="4" name="矩形 3"/>
          <p:cNvSpPr/>
          <p:nvPr/>
        </p:nvSpPr>
        <p:spPr>
          <a:xfrm>
            <a:off x="3606850" y="2587774"/>
            <a:ext cx="5141614" cy="2456057"/>
          </a:xfrm>
          <a:prstGeom prst="rect">
            <a:avLst/>
          </a:prstGeom>
        </p:spPr>
        <p:txBody>
          <a:bodyPr wrap="square">
            <a:spAutoFit/>
          </a:bodyPr>
          <a:lstStyle/>
          <a:p>
            <a:pPr marL="285750" indent="-285750">
              <a:spcBef>
                <a:spcPct val="20000"/>
              </a:spcBef>
              <a:buFont typeface="Arial" pitchFamily="34" charset="0"/>
              <a:buChar char="•"/>
            </a:pPr>
            <a:r>
              <a:rPr lang="fr-FR" altLang="zh-CN" sz="2400" dirty="0">
                <a:latin typeface="+mn-lt"/>
                <a:ea typeface="+mn-ea"/>
              </a:rPr>
              <a:t>Mauvaise définition du périmètre </a:t>
            </a:r>
            <a:br>
              <a:rPr lang="fr-FR" altLang="zh-CN" sz="2400" dirty="0">
                <a:latin typeface="+mn-lt"/>
                <a:ea typeface="+mn-ea"/>
              </a:rPr>
            </a:br>
            <a:r>
              <a:rPr lang="fr-FR" altLang="zh-CN" sz="2400" dirty="0">
                <a:latin typeface="+mn-lt"/>
                <a:ea typeface="+mn-ea"/>
              </a:rPr>
              <a:t>de l’applicatif</a:t>
            </a:r>
          </a:p>
          <a:p>
            <a:pPr marL="285750" indent="-285750">
              <a:spcBef>
                <a:spcPct val="20000"/>
              </a:spcBef>
              <a:buFont typeface="Arial" pitchFamily="34" charset="0"/>
              <a:buChar char="•"/>
            </a:pPr>
            <a:r>
              <a:rPr lang="fr-FR" altLang="zh-CN" sz="2400" dirty="0">
                <a:latin typeface="+mn-lt"/>
                <a:ea typeface="+mn-ea"/>
              </a:rPr>
              <a:t>Ignorance par le </a:t>
            </a:r>
            <a:r>
              <a:rPr lang="fr-FR" altLang="zh-CN" sz="2400" dirty="0" smtClean="0">
                <a:latin typeface="+mn-lt"/>
                <a:ea typeface="+mn-ea"/>
              </a:rPr>
              <a:t>Maître d’Ouvrage</a:t>
            </a:r>
            <a:r>
              <a:rPr lang="fr-FR" altLang="zh-CN" sz="2400" dirty="0">
                <a:latin typeface="+mn-lt"/>
                <a:ea typeface="+mn-ea"/>
              </a:rPr>
              <a:t/>
            </a:r>
            <a:br>
              <a:rPr lang="fr-FR" altLang="zh-CN" sz="2400" dirty="0">
                <a:latin typeface="+mn-lt"/>
                <a:ea typeface="+mn-ea"/>
              </a:rPr>
            </a:br>
            <a:r>
              <a:rPr lang="fr-FR" altLang="zh-CN" sz="2400" dirty="0">
                <a:latin typeface="+mn-lt"/>
                <a:ea typeface="+mn-ea"/>
              </a:rPr>
              <a:t>de l’importance et de la nature de son rôle</a:t>
            </a:r>
          </a:p>
          <a:p>
            <a:pPr marL="285750" indent="-285750">
              <a:spcBef>
                <a:spcPct val="20000"/>
              </a:spcBef>
              <a:buFont typeface="Arial" pitchFamily="34" charset="0"/>
              <a:buChar char="•"/>
            </a:pPr>
            <a:r>
              <a:rPr lang="fr-FR" altLang="zh-CN" sz="2400" dirty="0">
                <a:latin typeface="+mn-lt"/>
                <a:ea typeface="+mn-ea"/>
              </a:rPr>
              <a:t>Méconnaissance des enjeux</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Causes essentielles: Projet </a:t>
            </a:r>
            <a:endParaRPr lang="fr-FR" dirty="0"/>
          </a:p>
        </p:txBody>
      </p:sp>
      <p:sp>
        <p:nvSpPr>
          <p:cNvPr id="3" name="Espace réservé du contenu 2"/>
          <p:cNvSpPr>
            <a:spLocks noGrp="1"/>
          </p:cNvSpPr>
          <p:nvPr>
            <p:ph idx="1"/>
          </p:nvPr>
        </p:nvSpPr>
        <p:spPr>
          <a:xfrm>
            <a:off x="4139952" y="2260561"/>
            <a:ext cx="3754760" cy="4639150"/>
          </a:xfrm>
        </p:spPr>
        <p:txBody>
          <a:bodyPr/>
          <a:lstStyle/>
          <a:p>
            <a:pPr lvl="1"/>
            <a:r>
              <a:rPr lang="fr-FR" sz="2400" dirty="0" smtClean="0"/>
              <a:t>Organisation de projet défaillante</a:t>
            </a:r>
          </a:p>
          <a:p>
            <a:pPr lvl="1"/>
            <a:r>
              <a:rPr lang="fr-FR" sz="2400" dirty="0" smtClean="0"/>
              <a:t>Ne pas impliquer les opérationnels</a:t>
            </a:r>
          </a:p>
          <a:p>
            <a:pPr lvl="1"/>
            <a:r>
              <a:rPr lang="fr-FR" sz="2400" dirty="0" smtClean="0"/>
              <a:t>Conduite du changement réduite aux seuls aspects formation</a:t>
            </a:r>
            <a:endParaRPr lang="fr-FR" sz="2400" dirty="0"/>
          </a:p>
        </p:txBody>
      </p:sp>
      <p:sp>
        <p:nvSpPr>
          <p:cNvPr id="4" name="AutoShape 18"/>
          <p:cNvSpPr>
            <a:spLocks noChangeArrowheads="1"/>
          </p:cNvSpPr>
          <p:nvPr/>
        </p:nvSpPr>
        <p:spPr bwMode="auto">
          <a:xfrm>
            <a:off x="419150" y="2852936"/>
            <a:ext cx="520700" cy="1981200"/>
          </a:xfrm>
          <a:prstGeom prst="rightArrow">
            <a:avLst>
              <a:gd name="adj1" fmla="val 78333"/>
              <a:gd name="adj2" fmla="val 25606"/>
            </a:avLst>
          </a:prstGeom>
          <a:solidFill>
            <a:srgbClr val="0070C0"/>
          </a:solidFill>
          <a:ln w="19050">
            <a:solidFill>
              <a:schemeClr val="tx1"/>
            </a:solidFill>
            <a:miter lim="800000"/>
            <a:headEnd/>
            <a:tailEnd/>
          </a:ln>
          <a:effectLst>
            <a:outerShdw dist="45791" dir="3378596" algn="ctr" rotWithShape="0">
              <a:srgbClr val="00B0F0"/>
            </a:outerShdw>
          </a:effectLst>
        </p:spPr>
        <p:txBody>
          <a:bodyPr wrap="none" anchor="ctr"/>
          <a:lstStyle/>
          <a:p>
            <a:pPr marL="95250" algn="ctr">
              <a:lnSpc>
                <a:spcPct val="100000"/>
              </a:lnSpc>
              <a:spcBef>
                <a:spcPct val="0"/>
              </a:spcBef>
              <a:buClrTx/>
              <a:buSzTx/>
              <a:buFontTx/>
              <a:buNone/>
            </a:pPr>
            <a:r>
              <a:rPr lang="fr-FR" sz="1600" b="1">
                <a:solidFill>
                  <a:srgbClr val="FFFF00"/>
                </a:solidFill>
                <a:latin typeface="Arial" charset="0"/>
              </a:rPr>
              <a:t/>
            </a:r>
            <a:br>
              <a:rPr lang="fr-FR" sz="1600" b="1">
                <a:solidFill>
                  <a:srgbClr val="FFFF00"/>
                </a:solidFill>
                <a:latin typeface="Arial" charset="0"/>
              </a:rPr>
            </a:br>
            <a:r>
              <a:rPr lang="fr-FR" sz="1600" b="1">
                <a:solidFill>
                  <a:srgbClr val="FFFF00"/>
                </a:solidFill>
                <a:latin typeface="Arial" charset="0"/>
              </a:rPr>
              <a:t/>
            </a:r>
            <a:br>
              <a:rPr lang="fr-FR" sz="1600" b="1">
                <a:solidFill>
                  <a:srgbClr val="FFFF00"/>
                </a:solidFill>
                <a:latin typeface="Arial" charset="0"/>
              </a:rPr>
            </a:br>
            <a:endParaRPr lang="fr-FR" sz="1600" b="1">
              <a:solidFill>
                <a:srgbClr val="FFFF00"/>
              </a:solidFill>
              <a:latin typeface="Arial" charset="0"/>
            </a:endParaRPr>
          </a:p>
        </p:txBody>
      </p:sp>
      <p:sp>
        <p:nvSpPr>
          <p:cNvPr id="5" name="AutoShape 19"/>
          <p:cNvSpPr>
            <a:spLocks noChangeArrowheads="1"/>
          </p:cNvSpPr>
          <p:nvPr/>
        </p:nvSpPr>
        <p:spPr bwMode="auto">
          <a:xfrm>
            <a:off x="971600" y="2852936"/>
            <a:ext cx="2635250" cy="1931987"/>
          </a:xfrm>
          <a:prstGeom prst="rightArrow">
            <a:avLst>
              <a:gd name="adj1" fmla="val 78269"/>
              <a:gd name="adj2" fmla="val 20245"/>
            </a:avLst>
          </a:prstGeom>
          <a:solidFill>
            <a:srgbClr val="0070C0"/>
          </a:solidFill>
          <a:ln w="19050">
            <a:solidFill>
              <a:schemeClr val="tx1"/>
            </a:solidFill>
            <a:miter lim="800000"/>
            <a:headEnd/>
            <a:tailEnd/>
          </a:ln>
          <a:effectLst>
            <a:outerShdw dist="45791" dir="3378596" algn="ctr" rotWithShape="0">
              <a:srgbClr val="00B0F0"/>
            </a:outerShdw>
          </a:effectLst>
        </p:spPr>
        <p:txBody>
          <a:bodyPr wrap="none" anchor="ctr"/>
          <a:lstStyle/>
          <a:p>
            <a:pPr marL="95250" algn="ctr">
              <a:lnSpc>
                <a:spcPct val="100000"/>
              </a:lnSpc>
              <a:spcBef>
                <a:spcPct val="0"/>
              </a:spcBef>
              <a:buClrTx/>
              <a:buSzTx/>
              <a:buFontTx/>
              <a:buNone/>
            </a:pPr>
            <a:r>
              <a:rPr lang="fr-FR" sz="1600" b="1" i="1" dirty="0">
                <a:solidFill>
                  <a:schemeClr val="bg1"/>
                </a:solidFill>
                <a:latin typeface="Arial" charset="0"/>
              </a:rPr>
              <a:t>Causes</a:t>
            </a:r>
            <a:br>
              <a:rPr lang="fr-FR" sz="1600" b="1" i="1" dirty="0">
                <a:solidFill>
                  <a:schemeClr val="bg1"/>
                </a:solidFill>
                <a:latin typeface="Arial" charset="0"/>
              </a:rPr>
            </a:br>
            <a:r>
              <a:rPr lang="fr-FR" sz="1600" b="1" i="1" dirty="0">
                <a:solidFill>
                  <a:schemeClr val="bg1"/>
                </a:solidFill>
                <a:latin typeface="Arial" charset="0"/>
              </a:rPr>
              <a:t>essentielles</a:t>
            </a:r>
          </a:p>
          <a:p>
            <a:pPr marL="95250" algn="ctr">
              <a:lnSpc>
                <a:spcPct val="100000"/>
              </a:lnSpc>
              <a:spcBef>
                <a:spcPct val="0"/>
              </a:spcBef>
              <a:buClrTx/>
              <a:buSzTx/>
              <a:buFontTx/>
              <a:buNone/>
            </a:pPr>
            <a:endParaRPr lang="fr-FR" sz="1600" b="1" i="1" dirty="0">
              <a:latin typeface="Arial" charset="0"/>
            </a:endParaRPr>
          </a:p>
          <a:p>
            <a:pPr marL="95250" algn="ctr">
              <a:lnSpc>
                <a:spcPct val="100000"/>
              </a:lnSpc>
              <a:spcBef>
                <a:spcPct val="0"/>
              </a:spcBef>
              <a:buClrTx/>
              <a:buSzTx/>
              <a:buFontTx/>
              <a:buNone/>
            </a:pPr>
            <a:endParaRPr lang="fr-FR" sz="1600" b="1" i="1" dirty="0">
              <a:latin typeface="Arial" charset="0"/>
            </a:endParaRPr>
          </a:p>
          <a:p>
            <a:pPr marL="95250" algn="ctr">
              <a:lnSpc>
                <a:spcPct val="100000"/>
              </a:lnSpc>
              <a:spcBef>
                <a:spcPct val="0"/>
              </a:spcBef>
              <a:buClrTx/>
              <a:buSzTx/>
              <a:buFontTx/>
              <a:buNone/>
            </a:pPr>
            <a:endParaRPr lang="fr-FR" sz="1600" b="1" i="1" dirty="0">
              <a:latin typeface="Arial" charset="0"/>
            </a:endParaRPr>
          </a:p>
        </p:txBody>
      </p:sp>
      <p:sp>
        <p:nvSpPr>
          <p:cNvPr id="6" name="Line 20"/>
          <p:cNvSpPr>
            <a:spLocks noChangeShapeType="1"/>
          </p:cNvSpPr>
          <p:nvPr/>
        </p:nvSpPr>
        <p:spPr bwMode="auto">
          <a:xfrm flipH="1">
            <a:off x="974775" y="3730823"/>
            <a:ext cx="2565400" cy="3175"/>
          </a:xfrm>
          <a:prstGeom prst="line">
            <a:avLst/>
          </a:prstGeom>
          <a:noFill/>
          <a:ln w="9525">
            <a:solidFill>
              <a:schemeClr val="tx1"/>
            </a:solidFill>
            <a:round/>
            <a:headEnd/>
            <a:tailEnd/>
          </a:ln>
          <a:effectLst/>
        </p:spPr>
        <p:txBody>
          <a:bodyPr wrap="none" anchor="ctr"/>
          <a:lstStyle/>
          <a:p>
            <a:endParaRPr lang="fr-FR"/>
          </a:p>
        </p:txBody>
      </p:sp>
      <p:sp>
        <p:nvSpPr>
          <p:cNvPr id="7" name="Freeform 21"/>
          <p:cNvSpPr>
            <a:spLocks/>
          </p:cNvSpPr>
          <p:nvPr/>
        </p:nvSpPr>
        <p:spPr bwMode="auto">
          <a:xfrm>
            <a:off x="1582788" y="3713205"/>
            <a:ext cx="1995487" cy="1071718"/>
          </a:xfrm>
          <a:custGeom>
            <a:avLst/>
            <a:gdLst/>
            <a:ahLst/>
            <a:cxnLst>
              <a:cxn ang="0">
                <a:pos x="0" y="432"/>
              </a:cxn>
              <a:cxn ang="0">
                <a:pos x="192" y="0"/>
              </a:cxn>
              <a:cxn ang="0">
                <a:pos x="672" y="0"/>
              </a:cxn>
              <a:cxn ang="0">
                <a:pos x="720" y="0"/>
              </a:cxn>
              <a:cxn ang="0">
                <a:pos x="1152" y="0"/>
              </a:cxn>
              <a:cxn ang="0">
                <a:pos x="1180" y="48"/>
              </a:cxn>
              <a:cxn ang="0">
                <a:pos x="960" y="528"/>
              </a:cxn>
              <a:cxn ang="0">
                <a:pos x="960" y="432"/>
              </a:cxn>
              <a:cxn ang="0">
                <a:pos x="0" y="432"/>
              </a:cxn>
            </a:cxnLst>
            <a:rect l="0" t="0" r="r" b="b"/>
            <a:pathLst>
              <a:path w="1180" h="528">
                <a:moveTo>
                  <a:pt x="0" y="432"/>
                </a:moveTo>
                <a:lnTo>
                  <a:pt x="192" y="0"/>
                </a:lnTo>
                <a:lnTo>
                  <a:pt x="672" y="0"/>
                </a:lnTo>
                <a:lnTo>
                  <a:pt x="720" y="0"/>
                </a:lnTo>
                <a:lnTo>
                  <a:pt x="1152" y="0"/>
                </a:lnTo>
                <a:lnTo>
                  <a:pt x="1180" y="48"/>
                </a:lnTo>
                <a:lnTo>
                  <a:pt x="960" y="528"/>
                </a:lnTo>
                <a:lnTo>
                  <a:pt x="960" y="432"/>
                </a:lnTo>
                <a:lnTo>
                  <a:pt x="0" y="432"/>
                </a:lnTo>
                <a:close/>
              </a:path>
            </a:pathLst>
          </a:custGeom>
          <a:solidFill>
            <a:srgbClr val="0070C0"/>
          </a:solidFill>
          <a:ln w="9525" cap="flat" cmpd="sng">
            <a:solidFill>
              <a:schemeClr val="tx1"/>
            </a:solidFill>
            <a:prstDash val="solid"/>
            <a:round/>
            <a:headEnd/>
            <a:tailEnd/>
          </a:ln>
          <a:effectLst/>
        </p:spPr>
        <p:txBody>
          <a:bodyPr wrap="none" anchor="ctr"/>
          <a:lstStyle/>
          <a:p>
            <a:endParaRPr lang="fr-FR"/>
          </a:p>
        </p:txBody>
      </p:sp>
      <p:sp>
        <p:nvSpPr>
          <p:cNvPr id="8" name="Text Box 22"/>
          <p:cNvSpPr txBox="1">
            <a:spLocks noChangeArrowheads="1"/>
          </p:cNvSpPr>
          <p:nvPr/>
        </p:nvSpPr>
        <p:spPr bwMode="auto">
          <a:xfrm>
            <a:off x="1835696" y="4005064"/>
            <a:ext cx="620683" cy="276999"/>
          </a:xfrm>
          <a:prstGeom prst="rect">
            <a:avLst/>
          </a:prstGeom>
          <a:noFill/>
          <a:ln w="9525">
            <a:noFill/>
            <a:miter lim="800000"/>
            <a:headEnd/>
            <a:tailEnd/>
          </a:ln>
          <a:effectLst/>
        </p:spPr>
        <p:txBody>
          <a:bodyPr wrap="none">
            <a:spAutoFit/>
          </a:bodyPr>
          <a:lstStyle/>
          <a:p>
            <a:pPr algn="r">
              <a:lnSpc>
                <a:spcPct val="100000"/>
              </a:lnSpc>
              <a:spcBef>
                <a:spcPct val="0"/>
              </a:spcBef>
              <a:buClrTx/>
              <a:buSzTx/>
              <a:buFontTx/>
              <a:buNone/>
            </a:pPr>
            <a:r>
              <a:rPr lang="fr-FR" sz="1200" b="1" i="1" dirty="0">
                <a:solidFill>
                  <a:schemeClr val="bg1"/>
                </a:solidFill>
                <a:latin typeface="Arial" charset="0"/>
              </a:rPr>
              <a:t>Projet</a:t>
            </a:r>
          </a:p>
        </p:txBody>
      </p:sp>
      <p:sp>
        <p:nvSpPr>
          <p:cNvPr id="10" name="Line 24"/>
          <p:cNvSpPr>
            <a:spLocks noChangeShapeType="1"/>
          </p:cNvSpPr>
          <p:nvPr/>
        </p:nvSpPr>
        <p:spPr bwMode="auto">
          <a:xfrm flipV="1">
            <a:off x="2438450" y="3726061"/>
            <a:ext cx="330200" cy="854075"/>
          </a:xfrm>
          <a:prstGeom prst="line">
            <a:avLst/>
          </a:prstGeom>
          <a:noFill/>
          <a:ln w="9525">
            <a:solidFill>
              <a:schemeClr val="tx1"/>
            </a:solidFill>
            <a:round/>
            <a:headEnd/>
            <a:tailEnd/>
          </a:ln>
          <a:effectLst/>
        </p:spPr>
        <p:txBody>
          <a:bodyPr wrap="none" anchor="ctr"/>
          <a:lstStyle/>
          <a:p>
            <a:endParaRPr lang="fr-FR"/>
          </a:p>
        </p:txBody>
      </p:sp>
      <p:sp>
        <p:nvSpPr>
          <p:cNvPr id="11" name="Line 25"/>
          <p:cNvSpPr>
            <a:spLocks noChangeShapeType="1"/>
          </p:cNvSpPr>
          <p:nvPr/>
        </p:nvSpPr>
        <p:spPr bwMode="auto">
          <a:xfrm flipV="1">
            <a:off x="1585963" y="3741936"/>
            <a:ext cx="323850" cy="838200"/>
          </a:xfrm>
          <a:prstGeom prst="line">
            <a:avLst/>
          </a:prstGeom>
          <a:noFill/>
          <a:ln w="9525">
            <a:solidFill>
              <a:schemeClr val="tx1"/>
            </a:solidFill>
            <a:round/>
            <a:headEnd/>
            <a:tailEnd/>
          </a:ln>
          <a:effectLst/>
        </p:spPr>
        <p:txBody>
          <a:bodyPr wrap="none" anchor="ctr"/>
          <a:lstStyle/>
          <a:p>
            <a:endParaRPr lang="fr-FR"/>
          </a:p>
        </p:txBody>
      </p:sp>
      <p:sp>
        <p:nvSpPr>
          <p:cNvPr id="12" name="Freeform 28"/>
          <p:cNvSpPr>
            <a:spLocks/>
          </p:cNvSpPr>
          <p:nvPr/>
        </p:nvSpPr>
        <p:spPr bwMode="auto">
          <a:xfrm>
            <a:off x="2411759" y="3713205"/>
            <a:ext cx="1215689" cy="1071718"/>
          </a:xfrm>
          <a:custGeom>
            <a:avLst/>
            <a:gdLst>
              <a:gd name="connsiteX0" fmla="*/ 9625 w 9931"/>
              <a:gd name="connsiteY0" fmla="*/ 38 h 10000"/>
              <a:gd name="connsiteX1" fmla="*/ 9639 w 9931"/>
              <a:gd name="connsiteY1" fmla="*/ 152 h 10000"/>
              <a:gd name="connsiteX2" fmla="*/ 9694 w 9931"/>
              <a:gd name="connsiteY2" fmla="*/ 189 h 10000"/>
              <a:gd name="connsiteX3" fmla="*/ 9917 w 9931"/>
              <a:gd name="connsiteY3" fmla="*/ 871 h 10000"/>
              <a:gd name="connsiteX4" fmla="*/ 9931 w 9931"/>
              <a:gd name="connsiteY4" fmla="*/ 966 h 10000"/>
              <a:gd name="connsiteX5" fmla="*/ 6667 w 9931"/>
              <a:gd name="connsiteY5" fmla="*/ 10000 h 10000"/>
              <a:gd name="connsiteX6" fmla="*/ 6667 w 9931"/>
              <a:gd name="connsiteY6" fmla="*/ 8182 h 10000"/>
              <a:gd name="connsiteX7" fmla="*/ 0 w 9931"/>
              <a:gd name="connsiteY7" fmla="*/ 8182 h 10000"/>
              <a:gd name="connsiteX8" fmla="*/ 2667 w 9931"/>
              <a:gd name="connsiteY8" fmla="*/ 0 h 10000"/>
              <a:gd name="connsiteX9" fmla="*/ 9412 w 9931"/>
              <a:gd name="connsiteY9" fmla="*/ 0 h 10000"/>
              <a:gd name="connsiteX0" fmla="*/ 9692 w 10000"/>
              <a:gd name="connsiteY0" fmla="*/ 57 h 10019"/>
              <a:gd name="connsiteX1" fmla="*/ 9706 w 10000"/>
              <a:gd name="connsiteY1" fmla="*/ 171 h 10019"/>
              <a:gd name="connsiteX2" fmla="*/ 9477 w 10000"/>
              <a:gd name="connsiteY2" fmla="*/ 19 h 10019"/>
              <a:gd name="connsiteX3" fmla="*/ 9986 w 10000"/>
              <a:gd name="connsiteY3" fmla="*/ 890 h 10019"/>
              <a:gd name="connsiteX4" fmla="*/ 10000 w 10000"/>
              <a:gd name="connsiteY4" fmla="*/ 985 h 10019"/>
              <a:gd name="connsiteX5" fmla="*/ 6713 w 10000"/>
              <a:gd name="connsiteY5" fmla="*/ 10019 h 10019"/>
              <a:gd name="connsiteX6" fmla="*/ 6713 w 10000"/>
              <a:gd name="connsiteY6" fmla="*/ 8201 h 10019"/>
              <a:gd name="connsiteX7" fmla="*/ 0 w 10000"/>
              <a:gd name="connsiteY7" fmla="*/ 8201 h 10019"/>
              <a:gd name="connsiteX8" fmla="*/ 2686 w 10000"/>
              <a:gd name="connsiteY8" fmla="*/ 19 h 10019"/>
              <a:gd name="connsiteX9" fmla="*/ 9477 w 10000"/>
              <a:gd name="connsiteY9" fmla="*/ 19 h 10019"/>
              <a:gd name="connsiteX0" fmla="*/ 9692 w 10083"/>
              <a:gd name="connsiteY0" fmla="*/ 76 h 10038"/>
              <a:gd name="connsiteX1" fmla="*/ 10069 w 10083"/>
              <a:gd name="connsiteY1" fmla="*/ 38 h 10038"/>
              <a:gd name="connsiteX2" fmla="*/ 9477 w 10083"/>
              <a:gd name="connsiteY2" fmla="*/ 38 h 10038"/>
              <a:gd name="connsiteX3" fmla="*/ 9986 w 10083"/>
              <a:gd name="connsiteY3" fmla="*/ 909 h 10038"/>
              <a:gd name="connsiteX4" fmla="*/ 10000 w 10083"/>
              <a:gd name="connsiteY4" fmla="*/ 1004 h 10038"/>
              <a:gd name="connsiteX5" fmla="*/ 6713 w 10083"/>
              <a:gd name="connsiteY5" fmla="*/ 10038 h 10038"/>
              <a:gd name="connsiteX6" fmla="*/ 6713 w 10083"/>
              <a:gd name="connsiteY6" fmla="*/ 8220 h 10038"/>
              <a:gd name="connsiteX7" fmla="*/ 0 w 10083"/>
              <a:gd name="connsiteY7" fmla="*/ 8220 h 10038"/>
              <a:gd name="connsiteX8" fmla="*/ 2686 w 10083"/>
              <a:gd name="connsiteY8" fmla="*/ 38 h 10038"/>
              <a:gd name="connsiteX9" fmla="*/ 9477 w 10083"/>
              <a:gd name="connsiteY9" fmla="*/ 38 h 10038"/>
              <a:gd name="connsiteX0" fmla="*/ 9692 w 10000"/>
              <a:gd name="connsiteY0" fmla="*/ 76 h 10038"/>
              <a:gd name="connsiteX1" fmla="*/ 9477 w 10000"/>
              <a:gd name="connsiteY1" fmla="*/ 38 h 10038"/>
              <a:gd name="connsiteX2" fmla="*/ 9477 w 10000"/>
              <a:gd name="connsiteY2" fmla="*/ 38 h 10038"/>
              <a:gd name="connsiteX3" fmla="*/ 9986 w 10000"/>
              <a:gd name="connsiteY3" fmla="*/ 909 h 10038"/>
              <a:gd name="connsiteX4" fmla="*/ 10000 w 10000"/>
              <a:gd name="connsiteY4" fmla="*/ 1004 h 10038"/>
              <a:gd name="connsiteX5" fmla="*/ 6713 w 10000"/>
              <a:gd name="connsiteY5" fmla="*/ 10038 h 10038"/>
              <a:gd name="connsiteX6" fmla="*/ 6713 w 10000"/>
              <a:gd name="connsiteY6" fmla="*/ 8220 h 10038"/>
              <a:gd name="connsiteX7" fmla="*/ 0 w 10000"/>
              <a:gd name="connsiteY7" fmla="*/ 8220 h 10038"/>
              <a:gd name="connsiteX8" fmla="*/ 2686 w 10000"/>
              <a:gd name="connsiteY8" fmla="*/ 38 h 10038"/>
              <a:gd name="connsiteX9" fmla="*/ 9477 w 10000"/>
              <a:gd name="connsiteY9" fmla="*/ 38 h 1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10038">
                <a:moveTo>
                  <a:pt x="9692" y="76"/>
                </a:moveTo>
                <a:cubicBezTo>
                  <a:pt x="9692" y="114"/>
                  <a:pt x="9463" y="0"/>
                  <a:pt x="9477" y="38"/>
                </a:cubicBezTo>
                <a:lnTo>
                  <a:pt x="9477" y="38"/>
                </a:lnTo>
                <a:cubicBezTo>
                  <a:pt x="9562" y="228"/>
                  <a:pt x="9901" y="701"/>
                  <a:pt x="9986" y="909"/>
                </a:cubicBezTo>
                <a:cubicBezTo>
                  <a:pt x="9986" y="947"/>
                  <a:pt x="10000" y="1004"/>
                  <a:pt x="10000" y="1004"/>
                </a:cubicBezTo>
                <a:lnTo>
                  <a:pt x="6713" y="10038"/>
                </a:lnTo>
                <a:lnTo>
                  <a:pt x="6713" y="8220"/>
                </a:lnTo>
                <a:lnTo>
                  <a:pt x="0" y="8220"/>
                </a:lnTo>
                <a:lnTo>
                  <a:pt x="2686" y="38"/>
                </a:lnTo>
                <a:lnTo>
                  <a:pt x="9477" y="38"/>
                </a:lnTo>
              </a:path>
            </a:pathLst>
          </a:custGeom>
          <a:solidFill>
            <a:srgbClr val="00B0F0"/>
          </a:solidFill>
          <a:ln w="9525" cap="flat" cmpd="sng">
            <a:solidFill>
              <a:schemeClr val="tx1"/>
            </a:solidFill>
            <a:prstDash val="solid"/>
            <a:round/>
            <a:headEnd/>
            <a:tailEnd/>
          </a:ln>
          <a:effectLst>
            <a:outerShdw blurRad="50800" dist="50800" dir="5400000" algn="ctr" rotWithShape="0">
              <a:srgbClr val="00B0F0"/>
            </a:outerShdw>
          </a:effectLst>
        </p:spPr>
        <p:txBody>
          <a:bodyPr wrap="none" anchor="ctr"/>
          <a:lstStyle/>
          <a:p>
            <a:endParaRPr lang="fr-FR" dirty="0"/>
          </a:p>
        </p:txBody>
      </p:sp>
      <p:sp>
        <p:nvSpPr>
          <p:cNvPr id="13" name="Freeform 35"/>
          <p:cNvSpPr>
            <a:spLocks/>
          </p:cNvSpPr>
          <p:nvPr/>
        </p:nvSpPr>
        <p:spPr bwMode="auto">
          <a:xfrm>
            <a:off x="971601" y="3717032"/>
            <a:ext cx="990600" cy="863104"/>
          </a:xfrm>
          <a:custGeom>
            <a:avLst/>
            <a:gdLst/>
            <a:ahLst/>
            <a:cxnLst>
              <a:cxn ang="0">
                <a:pos x="0" y="0"/>
              </a:cxn>
              <a:cxn ang="0">
                <a:pos x="576" y="0"/>
              </a:cxn>
              <a:cxn ang="0">
                <a:pos x="384" y="432"/>
              </a:cxn>
              <a:cxn ang="0">
                <a:pos x="0" y="432"/>
              </a:cxn>
              <a:cxn ang="0">
                <a:pos x="0" y="0"/>
              </a:cxn>
            </a:cxnLst>
            <a:rect l="0" t="0" r="r" b="b"/>
            <a:pathLst>
              <a:path w="576" h="432">
                <a:moveTo>
                  <a:pt x="0" y="0"/>
                </a:moveTo>
                <a:lnTo>
                  <a:pt x="576" y="0"/>
                </a:lnTo>
                <a:lnTo>
                  <a:pt x="384" y="432"/>
                </a:lnTo>
                <a:lnTo>
                  <a:pt x="0" y="432"/>
                </a:lnTo>
                <a:lnTo>
                  <a:pt x="0" y="0"/>
                </a:lnTo>
                <a:close/>
              </a:path>
            </a:pathLst>
          </a:custGeom>
          <a:solidFill>
            <a:srgbClr val="00B0F0"/>
          </a:solidFill>
          <a:ln w="9525" cap="flat" cmpd="sng">
            <a:solidFill>
              <a:schemeClr val="tx1"/>
            </a:solidFill>
            <a:prstDash val="solid"/>
            <a:round/>
            <a:headEnd/>
            <a:tailEnd/>
          </a:ln>
          <a:effectLst/>
        </p:spPr>
        <p:txBody>
          <a:bodyPr wrap="none" anchor="ctr"/>
          <a:lstStyle/>
          <a:p>
            <a:endParaRPr lang="fr-FR"/>
          </a:p>
        </p:txBody>
      </p:sp>
      <p:sp>
        <p:nvSpPr>
          <p:cNvPr id="14" name="Text Box 13"/>
          <p:cNvSpPr txBox="1">
            <a:spLocks noChangeArrowheads="1"/>
          </p:cNvSpPr>
          <p:nvPr/>
        </p:nvSpPr>
        <p:spPr bwMode="auto">
          <a:xfrm>
            <a:off x="971600" y="4005064"/>
            <a:ext cx="825867" cy="276999"/>
          </a:xfrm>
          <a:prstGeom prst="rect">
            <a:avLst/>
          </a:prstGeom>
          <a:noFill/>
          <a:ln w="9525">
            <a:noFill/>
            <a:miter lim="800000"/>
            <a:headEnd/>
            <a:tailEnd/>
          </a:ln>
          <a:effectLst/>
        </p:spPr>
        <p:txBody>
          <a:bodyPr wrap="none">
            <a:spAutoFit/>
          </a:bodyPr>
          <a:lstStyle/>
          <a:p>
            <a:pPr algn="r">
              <a:lnSpc>
                <a:spcPct val="100000"/>
              </a:lnSpc>
              <a:spcBef>
                <a:spcPct val="0"/>
              </a:spcBef>
              <a:buClrTx/>
              <a:buSzTx/>
              <a:buFontTx/>
              <a:buNone/>
            </a:pPr>
            <a:r>
              <a:rPr lang="fr-FR" sz="1200" b="1" i="1" dirty="0">
                <a:solidFill>
                  <a:schemeClr val="bg1"/>
                </a:solidFill>
                <a:latin typeface="Arial" charset="0"/>
              </a:rPr>
              <a:t>Décision</a:t>
            </a:r>
          </a:p>
        </p:txBody>
      </p:sp>
      <p:sp>
        <p:nvSpPr>
          <p:cNvPr id="15" name="Text Box 9"/>
          <p:cNvSpPr txBox="1">
            <a:spLocks noChangeArrowheads="1"/>
          </p:cNvSpPr>
          <p:nvPr/>
        </p:nvSpPr>
        <p:spPr bwMode="auto">
          <a:xfrm>
            <a:off x="2627784" y="3933056"/>
            <a:ext cx="777875" cy="457200"/>
          </a:xfrm>
          <a:prstGeom prst="rect">
            <a:avLst/>
          </a:prstGeom>
          <a:noFill/>
          <a:ln w="9525">
            <a:noFill/>
            <a:miter lim="800000"/>
            <a:headEnd/>
            <a:tailEnd/>
          </a:ln>
          <a:effectLst/>
        </p:spPr>
        <p:txBody>
          <a:bodyPr wrap="none">
            <a:spAutoFit/>
          </a:bodyPr>
          <a:lstStyle/>
          <a:p>
            <a:pPr algn="ctr">
              <a:lnSpc>
                <a:spcPct val="100000"/>
              </a:lnSpc>
              <a:spcBef>
                <a:spcPct val="0"/>
              </a:spcBef>
              <a:buClrTx/>
              <a:buSzTx/>
              <a:buFontTx/>
              <a:buNone/>
            </a:pPr>
            <a:r>
              <a:rPr lang="fr-FR" sz="1200" b="1" i="1" dirty="0">
                <a:solidFill>
                  <a:schemeClr val="bg1"/>
                </a:solidFill>
                <a:latin typeface="Arial" charset="0"/>
              </a:rPr>
              <a:t>Techno-</a:t>
            </a:r>
            <a:br>
              <a:rPr lang="fr-FR" sz="1200" b="1" i="1" dirty="0">
                <a:solidFill>
                  <a:schemeClr val="bg1"/>
                </a:solidFill>
                <a:latin typeface="Arial" charset="0"/>
              </a:rPr>
            </a:br>
            <a:r>
              <a:rPr lang="fr-FR" sz="1200" b="1" i="1" dirty="0" err="1">
                <a:solidFill>
                  <a:schemeClr val="bg1"/>
                </a:solidFill>
                <a:latin typeface="Arial" charset="0"/>
              </a:rPr>
              <a:t>logie</a:t>
            </a:r>
            <a:endParaRPr lang="fr-FR" sz="1200" b="1" i="1" dirty="0">
              <a:solidFill>
                <a:schemeClr val="bg1"/>
              </a:solidFill>
              <a:latin typeface="Arial" charset="0"/>
            </a:endParaRPr>
          </a:p>
        </p:txBody>
      </p:sp>
      <p:sp>
        <p:nvSpPr>
          <p:cNvPr id="9" name="矩形 8"/>
          <p:cNvSpPr/>
          <p:nvPr/>
        </p:nvSpPr>
        <p:spPr>
          <a:xfrm>
            <a:off x="317550" y="1283276"/>
            <a:ext cx="8826450" cy="830997"/>
          </a:xfrm>
          <a:prstGeom prst="rect">
            <a:avLst/>
          </a:prstGeom>
        </p:spPr>
        <p:txBody>
          <a:bodyPr wrap="square">
            <a:spAutoFit/>
          </a:bodyPr>
          <a:lstStyle/>
          <a:p>
            <a:pPr marL="342900" indent="-342900">
              <a:spcBef>
                <a:spcPct val="20000"/>
              </a:spcBef>
              <a:buClr>
                <a:schemeClr val="folHlink"/>
              </a:buClr>
              <a:buFont typeface="Wingdings" pitchFamily="2" charset="2"/>
              <a:buChar char="v"/>
            </a:pPr>
            <a:r>
              <a:rPr lang="fr-FR" altLang="zh-CN" sz="2400" dirty="0">
                <a:latin typeface="+mn-lt"/>
                <a:ea typeface="+mn-ea"/>
              </a:rPr>
              <a:t>Le management de projet est souvent insuffisant, il est à l’origine d’une partie des difficultés: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Causes essentielles: Technologie</a:t>
            </a:r>
            <a:endParaRPr lang="fr-FR" dirty="0"/>
          </a:p>
        </p:txBody>
      </p:sp>
      <p:sp>
        <p:nvSpPr>
          <p:cNvPr id="3" name="Espace réservé du contenu 2"/>
          <p:cNvSpPr>
            <a:spLocks noGrp="1"/>
          </p:cNvSpPr>
          <p:nvPr>
            <p:ph idx="1"/>
          </p:nvPr>
        </p:nvSpPr>
        <p:spPr>
          <a:xfrm>
            <a:off x="3385736" y="2065536"/>
            <a:ext cx="5364088" cy="5029200"/>
          </a:xfrm>
        </p:spPr>
        <p:txBody>
          <a:bodyPr/>
          <a:lstStyle/>
          <a:p>
            <a:pPr lvl="1"/>
            <a:r>
              <a:rPr lang="fr-FR" sz="2400" dirty="0" smtClean="0"/>
              <a:t>La technologie retenue est souvent </a:t>
            </a:r>
            <a:r>
              <a:rPr lang="fr-FR" sz="2400" dirty="0"/>
              <a:t>complexe et les compétences sont </a:t>
            </a:r>
            <a:r>
              <a:rPr lang="fr-FR" sz="2400" dirty="0" smtClean="0"/>
              <a:t>rares</a:t>
            </a:r>
          </a:p>
          <a:p>
            <a:pPr lvl="1"/>
            <a:r>
              <a:rPr lang="fr-FR" sz="2400" dirty="0" smtClean="0"/>
              <a:t>L’intégration dans l’environnement informatiques est compliquée</a:t>
            </a:r>
          </a:p>
          <a:p>
            <a:pPr lvl="1"/>
            <a:r>
              <a:rPr lang="fr-FR" sz="2400" dirty="0" smtClean="0"/>
              <a:t>Les informaticiens sont appelés à jouer un nouveau rôle</a:t>
            </a:r>
          </a:p>
          <a:p>
            <a:pPr lvl="1"/>
            <a:r>
              <a:rPr lang="fr-FR" sz="2400" dirty="0" smtClean="0"/>
              <a:t>L’infrastructure est complexe et coûteuse à gérer</a:t>
            </a:r>
            <a:endParaRPr lang="fr-FR" sz="2400" dirty="0"/>
          </a:p>
        </p:txBody>
      </p:sp>
      <p:sp>
        <p:nvSpPr>
          <p:cNvPr id="4" name="AutoShape 4"/>
          <p:cNvSpPr>
            <a:spLocks noChangeArrowheads="1"/>
          </p:cNvSpPr>
          <p:nvPr/>
        </p:nvSpPr>
        <p:spPr bwMode="auto">
          <a:xfrm>
            <a:off x="419150" y="2852936"/>
            <a:ext cx="520700" cy="1981200"/>
          </a:xfrm>
          <a:prstGeom prst="rightArrow">
            <a:avLst>
              <a:gd name="adj1" fmla="val 78333"/>
              <a:gd name="adj2" fmla="val 25606"/>
            </a:avLst>
          </a:prstGeom>
          <a:solidFill>
            <a:srgbClr val="0070C0"/>
          </a:solidFill>
          <a:ln w="19050">
            <a:solidFill>
              <a:schemeClr val="tx1"/>
            </a:solidFill>
            <a:miter lim="800000"/>
            <a:headEnd/>
            <a:tailEnd/>
          </a:ln>
          <a:effectLst>
            <a:outerShdw dist="45791" dir="3378596" algn="ctr" rotWithShape="0">
              <a:srgbClr val="00B0F0"/>
            </a:outerShdw>
          </a:effectLst>
        </p:spPr>
        <p:txBody>
          <a:bodyPr wrap="none" anchor="ctr"/>
          <a:lstStyle/>
          <a:p>
            <a:pPr marL="95250" algn="ctr">
              <a:lnSpc>
                <a:spcPct val="100000"/>
              </a:lnSpc>
              <a:spcBef>
                <a:spcPct val="0"/>
              </a:spcBef>
              <a:buClrTx/>
              <a:buSzTx/>
              <a:buFontTx/>
              <a:buNone/>
            </a:pPr>
            <a:r>
              <a:rPr lang="fr-FR" sz="1600" b="1">
                <a:solidFill>
                  <a:srgbClr val="FFFF00"/>
                </a:solidFill>
                <a:latin typeface="Arial" charset="0"/>
              </a:rPr>
              <a:t/>
            </a:r>
            <a:br>
              <a:rPr lang="fr-FR" sz="1600" b="1">
                <a:solidFill>
                  <a:srgbClr val="FFFF00"/>
                </a:solidFill>
                <a:latin typeface="Arial" charset="0"/>
              </a:rPr>
            </a:br>
            <a:r>
              <a:rPr lang="fr-FR" sz="1600" b="1">
                <a:solidFill>
                  <a:srgbClr val="FFFF00"/>
                </a:solidFill>
                <a:latin typeface="Arial" charset="0"/>
              </a:rPr>
              <a:t/>
            </a:r>
            <a:br>
              <a:rPr lang="fr-FR" sz="1600" b="1">
                <a:solidFill>
                  <a:srgbClr val="FFFF00"/>
                </a:solidFill>
                <a:latin typeface="Arial" charset="0"/>
              </a:rPr>
            </a:br>
            <a:endParaRPr lang="fr-FR" sz="1600" b="1">
              <a:solidFill>
                <a:srgbClr val="FFFF00"/>
              </a:solidFill>
              <a:latin typeface="Arial" charset="0"/>
            </a:endParaRPr>
          </a:p>
        </p:txBody>
      </p:sp>
      <p:sp>
        <p:nvSpPr>
          <p:cNvPr id="5" name="AutoShape 5"/>
          <p:cNvSpPr>
            <a:spLocks noChangeArrowheads="1"/>
          </p:cNvSpPr>
          <p:nvPr/>
        </p:nvSpPr>
        <p:spPr bwMode="auto">
          <a:xfrm>
            <a:off x="971600" y="2852936"/>
            <a:ext cx="2635250" cy="1931987"/>
          </a:xfrm>
          <a:prstGeom prst="rightArrow">
            <a:avLst>
              <a:gd name="adj1" fmla="val 78269"/>
              <a:gd name="adj2" fmla="val 20245"/>
            </a:avLst>
          </a:prstGeom>
          <a:solidFill>
            <a:srgbClr val="0070C0"/>
          </a:solidFill>
          <a:ln w="19050">
            <a:solidFill>
              <a:schemeClr val="tx1"/>
            </a:solidFill>
            <a:miter lim="800000"/>
            <a:headEnd/>
            <a:tailEnd/>
          </a:ln>
          <a:effectLst>
            <a:outerShdw dist="45791" dir="3378596" algn="ctr" rotWithShape="0">
              <a:srgbClr val="00B0F0"/>
            </a:outerShdw>
          </a:effectLst>
        </p:spPr>
        <p:txBody>
          <a:bodyPr wrap="none" anchor="ctr"/>
          <a:lstStyle/>
          <a:p>
            <a:pPr marL="95250" algn="ctr">
              <a:lnSpc>
                <a:spcPct val="100000"/>
              </a:lnSpc>
              <a:spcBef>
                <a:spcPct val="0"/>
              </a:spcBef>
              <a:buClrTx/>
              <a:buSzTx/>
              <a:buFontTx/>
              <a:buNone/>
            </a:pPr>
            <a:r>
              <a:rPr lang="fr-FR" sz="1600" b="1" dirty="0">
                <a:solidFill>
                  <a:schemeClr val="bg1"/>
                </a:solidFill>
                <a:latin typeface="Arial" charset="0"/>
              </a:rPr>
              <a:t>Causes</a:t>
            </a:r>
            <a:br>
              <a:rPr lang="fr-FR" sz="1600" b="1" dirty="0">
                <a:solidFill>
                  <a:schemeClr val="bg1"/>
                </a:solidFill>
                <a:latin typeface="Arial" charset="0"/>
              </a:rPr>
            </a:br>
            <a:r>
              <a:rPr lang="fr-FR" sz="1600" b="1" dirty="0">
                <a:solidFill>
                  <a:schemeClr val="bg1"/>
                </a:solidFill>
                <a:latin typeface="Arial" charset="0"/>
              </a:rPr>
              <a:t>essentielles</a:t>
            </a:r>
          </a:p>
          <a:p>
            <a:pPr marL="95250" algn="ctr">
              <a:lnSpc>
                <a:spcPct val="100000"/>
              </a:lnSpc>
              <a:spcBef>
                <a:spcPct val="0"/>
              </a:spcBef>
              <a:buClrTx/>
              <a:buSzTx/>
              <a:buFontTx/>
              <a:buNone/>
            </a:pPr>
            <a:endParaRPr lang="fr-FR" sz="1600" b="1" dirty="0">
              <a:latin typeface="Arial" charset="0"/>
            </a:endParaRPr>
          </a:p>
          <a:p>
            <a:pPr marL="95250" algn="ctr">
              <a:lnSpc>
                <a:spcPct val="100000"/>
              </a:lnSpc>
              <a:spcBef>
                <a:spcPct val="0"/>
              </a:spcBef>
              <a:buClrTx/>
              <a:buSzTx/>
              <a:buFontTx/>
              <a:buNone/>
            </a:pPr>
            <a:endParaRPr lang="fr-FR" sz="1600" b="1" dirty="0">
              <a:latin typeface="Arial" charset="0"/>
            </a:endParaRPr>
          </a:p>
          <a:p>
            <a:pPr marL="95250" algn="ctr">
              <a:lnSpc>
                <a:spcPct val="100000"/>
              </a:lnSpc>
              <a:spcBef>
                <a:spcPct val="0"/>
              </a:spcBef>
              <a:buClrTx/>
              <a:buSzTx/>
              <a:buFontTx/>
              <a:buNone/>
            </a:pPr>
            <a:endParaRPr lang="fr-FR" sz="1600" b="1" dirty="0">
              <a:latin typeface="Arial" charset="0"/>
            </a:endParaRPr>
          </a:p>
        </p:txBody>
      </p:sp>
      <p:sp>
        <p:nvSpPr>
          <p:cNvPr id="6" name="Line 6"/>
          <p:cNvSpPr>
            <a:spLocks noChangeShapeType="1"/>
          </p:cNvSpPr>
          <p:nvPr/>
        </p:nvSpPr>
        <p:spPr bwMode="auto">
          <a:xfrm flipH="1">
            <a:off x="974775" y="3730823"/>
            <a:ext cx="2565400" cy="3175"/>
          </a:xfrm>
          <a:prstGeom prst="line">
            <a:avLst/>
          </a:prstGeom>
          <a:noFill/>
          <a:ln w="9525">
            <a:solidFill>
              <a:schemeClr val="tx1"/>
            </a:solidFill>
            <a:round/>
            <a:headEnd/>
            <a:tailEnd/>
          </a:ln>
          <a:effectLst/>
        </p:spPr>
        <p:txBody>
          <a:bodyPr wrap="none" anchor="ctr"/>
          <a:lstStyle/>
          <a:p>
            <a:endParaRPr lang="fr-FR"/>
          </a:p>
        </p:txBody>
      </p:sp>
      <p:sp>
        <p:nvSpPr>
          <p:cNvPr id="7" name="Freeform 7"/>
          <p:cNvSpPr>
            <a:spLocks/>
          </p:cNvSpPr>
          <p:nvPr/>
        </p:nvSpPr>
        <p:spPr bwMode="auto">
          <a:xfrm>
            <a:off x="1549450" y="3732410"/>
            <a:ext cx="1995488" cy="1025525"/>
          </a:xfrm>
          <a:custGeom>
            <a:avLst/>
            <a:gdLst/>
            <a:ahLst/>
            <a:cxnLst>
              <a:cxn ang="0">
                <a:pos x="0" y="432"/>
              </a:cxn>
              <a:cxn ang="0">
                <a:pos x="192" y="0"/>
              </a:cxn>
              <a:cxn ang="0">
                <a:pos x="672" y="0"/>
              </a:cxn>
              <a:cxn ang="0">
                <a:pos x="720" y="0"/>
              </a:cxn>
              <a:cxn ang="0">
                <a:pos x="1152" y="0"/>
              </a:cxn>
              <a:cxn ang="0">
                <a:pos x="1180" y="48"/>
              </a:cxn>
              <a:cxn ang="0">
                <a:pos x="960" y="528"/>
              </a:cxn>
              <a:cxn ang="0">
                <a:pos x="960" y="432"/>
              </a:cxn>
              <a:cxn ang="0">
                <a:pos x="0" y="432"/>
              </a:cxn>
            </a:cxnLst>
            <a:rect l="0" t="0" r="r" b="b"/>
            <a:pathLst>
              <a:path w="1180" h="528">
                <a:moveTo>
                  <a:pt x="0" y="432"/>
                </a:moveTo>
                <a:lnTo>
                  <a:pt x="192" y="0"/>
                </a:lnTo>
                <a:lnTo>
                  <a:pt x="672" y="0"/>
                </a:lnTo>
                <a:lnTo>
                  <a:pt x="720" y="0"/>
                </a:lnTo>
                <a:lnTo>
                  <a:pt x="1152" y="0"/>
                </a:lnTo>
                <a:lnTo>
                  <a:pt x="1180" y="48"/>
                </a:lnTo>
                <a:lnTo>
                  <a:pt x="960" y="528"/>
                </a:lnTo>
                <a:lnTo>
                  <a:pt x="960" y="432"/>
                </a:lnTo>
                <a:lnTo>
                  <a:pt x="0" y="432"/>
                </a:lnTo>
                <a:close/>
              </a:path>
            </a:pathLst>
          </a:custGeom>
          <a:solidFill>
            <a:srgbClr val="00B0F0"/>
          </a:solidFill>
          <a:ln w="9525" cap="flat" cmpd="sng">
            <a:solidFill>
              <a:schemeClr val="tx1"/>
            </a:solidFill>
            <a:prstDash val="solid"/>
            <a:round/>
            <a:headEnd/>
            <a:tailEnd/>
          </a:ln>
          <a:effectLst>
            <a:outerShdw blurRad="50800" dist="50800" dir="5400000" algn="ctr" rotWithShape="0">
              <a:srgbClr val="00B0F0"/>
            </a:outerShdw>
          </a:effectLst>
        </p:spPr>
        <p:txBody>
          <a:bodyPr wrap="none" anchor="ctr"/>
          <a:lstStyle/>
          <a:p>
            <a:endParaRPr lang="fr-FR"/>
          </a:p>
        </p:txBody>
      </p:sp>
      <p:sp>
        <p:nvSpPr>
          <p:cNvPr id="8" name="Text Box 9"/>
          <p:cNvSpPr txBox="1">
            <a:spLocks noChangeArrowheads="1"/>
          </p:cNvSpPr>
          <p:nvPr/>
        </p:nvSpPr>
        <p:spPr bwMode="auto">
          <a:xfrm>
            <a:off x="2662288" y="3857823"/>
            <a:ext cx="777875" cy="457200"/>
          </a:xfrm>
          <a:prstGeom prst="rect">
            <a:avLst/>
          </a:prstGeom>
          <a:noFill/>
          <a:ln w="9525">
            <a:noFill/>
            <a:miter lim="800000"/>
            <a:headEnd/>
            <a:tailEnd/>
          </a:ln>
          <a:effectLst/>
        </p:spPr>
        <p:txBody>
          <a:bodyPr wrap="none">
            <a:spAutoFit/>
          </a:bodyPr>
          <a:lstStyle/>
          <a:p>
            <a:pPr algn="ctr">
              <a:lnSpc>
                <a:spcPct val="100000"/>
              </a:lnSpc>
              <a:spcBef>
                <a:spcPct val="0"/>
              </a:spcBef>
              <a:buClrTx/>
              <a:buSzTx/>
              <a:buFontTx/>
              <a:buNone/>
            </a:pPr>
            <a:r>
              <a:rPr lang="fr-FR" sz="1200" b="1">
                <a:latin typeface="Arial" charset="0"/>
              </a:rPr>
              <a:t>Techno-</a:t>
            </a:r>
            <a:br>
              <a:rPr lang="fr-FR" sz="1200" b="1">
                <a:latin typeface="Arial" charset="0"/>
              </a:rPr>
            </a:br>
            <a:r>
              <a:rPr lang="fr-FR" sz="1200" b="1">
                <a:latin typeface="Arial" charset="0"/>
              </a:rPr>
              <a:t>logie</a:t>
            </a:r>
          </a:p>
        </p:txBody>
      </p:sp>
      <p:sp>
        <p:nvSpPr>
          <p:cNvPr id="9" name="Line 10"/>
          <p:cNvSpPr>
            <a:spLocks noChangeShapeType="1"/>
          </p:cNvSpPr>
          <p:nvPr/>
        </p:nvSpPr>
        <p:spPr bwMode="auto">
          <a:xfrm flipV="1">
            <a:off x="2438450" y="3726061"/>
            <a:ext cx="330200" cy="854075"/>
          </a:xfrm>
          <a:prstGeom prst="line">
            <a:avLst/>
          </a:prstGeom>
          <a:noFill/>
          <a:ln w="9525">
            <a:solidFill>
              <a:schemeClr val="tx1"/>
            </a:solidFill>
            <a:round/>
            <a:headEnd/>
            <a:tailEnd/>
          </a:ln>
          <a:effectLst/>
        </p:spPr>
        <p:txBody>
          <a:bodyPr wrap="none" anchor="ctr"/>
          <a:lstStyle/>
          <a:p>
            <a:endParaRPr lang="fr-FR" dirty="0"/>
          </a:p>
        </p:txBody>
      </p:sp>
      <p:sp>
        <p:nvSpPr>
          <p:cNvPr id="10" name="Line 11"/>
          <p:cNvSpPr>
            <a:spLocks noChangeShapeType="1"/>
          </p:cNvSpPr>
          <p:nvPr/>
        </p:nvSpPr>
        <p:spPr bwMode="auto">
          <a:xfrm flipV="1">
            <a:off x="1585963" y="3741936"/>
            <a:ext cx="323850" cy="838200"/>
          </a:xfrm>
          <a:prstGeom prst="line">
            <a:avLst/>
          </a:prstGeom>
          <a:noFill/>
          <a:ln w="9525">
            <a:solidFill>
              <a:schemeClr val="tx1"/>
            </a:solidFill>
            <a:round/>
            <a:headEnd/>
            <a:tailEnd/>
          </a:ln>
          <a:effectLst/>
        </p:spPr>
        <p:txBody>
          <a:bodyPr wrap="none" anchor="ctr"/>
          <a:lstStyle/>
          <a:p>
            <a:endParaRPr lang="fr-FR"/>
          </a:p>
        </p:txBody>
      </p:sp>
      <p:sp>
        <p:nvSpPr>
          <p:cNvPr id="11" name="Freeform 12"/>
          <p:cNvSpPr>
            <a:spLocks/>
          </p:cNvSpPr>
          <p:nvPr/>
        </p:nvSpPr>
        <p:spPr bwMode="auto">
          <a:xfrm>
            <a:off x="971601" y="3730823"/>
            <a:ext cx="990600" cy="839788"/>
          </a:xfrm>
          <a:custGeom>
            <a:avLst/>
            <a:gdLst/>
            <a:ahLst/>
            <a:cxnLst>
              <a:cxn ang="0">
                <a:pos x="0" y="0"/>
              </a:cxn>
              <a:cxn ang="0">
                <a:pos x="576" y="0"/>
              </a:cxn>
              <a:cxn ang="0">
                <a:pos x="384" y="432"/>
              </a:cxn>
              <a:cxn ang="0">
                <a:pos x="0" y="432"/>
              </a:cxn>
              <a:cxn ang="0">
                <a:pos x="0" y="0"/>
              </a:cxn>
            </a:cxnLst>
            <a:rect l="0" t="0" r="r" b="b"/>
            <a:pathLst>
              <a:path w="576" h="432">
                <a:moveTo>
                  <a:pt x="0" y="0"/>
                </a:moveTo>
                <a:lnTo>
                  <a:pt x="576" y="0"/>
                </a:lnTo>
                <a:lnTo>
                  <a:pt x="384" y="432"/>
                </a:lnTo>
                <a:lnTo>
                  <a:pt x="0" y="432"/>
                </a:lnTo>
                <a:lnTo>
                  <a:pt x="0" y="0"/>
                </a:lnTo>
                <a:close/>
              </a:path>
            </a:pathLst>
          </a:custGeom>
          <a:solidFill>
            <a:srgbClr val="00B0F0"/>
          </a:solidFill>
          <a:ln w="9525" cap="flat" cmpd="sng">
            <a:solidFill>
              <a:schemeClr val="tx1"/>
            </a:solidFill>
            <a:prstDash val="solid"/>
            <a:round/>
            <a:headEnd/>
            <a:tailEnd/>
          </a:ln>
          <a:effectLst>
            <a:outerShdw blurRad="50800" dist="50800" dir="5400000" algn="ctr" rotWithShape="0">
              <a:srgbClr val="00B0F0"/>
            </a:outerShdw>
          </a:effectLst>
        </p:spPr>
        <p:txBody>
          <a:bodyPr wrap="none" anchor="ctr"/>
          <a:lstStyle/>
          <a:p>
            <a:endParaRPr lang="fr-FR"/>
          </a:p>
        </p:txBody>
      </p:sp>
      <p:sp>
        <p:nvSpPr>
          <p:cNvPr id="12" name="Freeform 16"/>
          <p:cNvSpPr>
            <a:spLocks/>
          </p:cNvSpPr>
          <p:nvPr/>
        </p:nvSpPr>
        <p:spPr bwMode="auto">
          <a:xfrm>
            <a:off x="2411760" y="3726061"/>
            <a:ext cx="1219114" cy="1033363"/>
          </a:xfrm>
          <a:custGeom>
            <a:avLst/>
            <a:gdLst>
              <a:gd name="connsiteX0" fmla="*/ 9625 w 9931"/>
              <a:gd name="connsiteY0" fmla="*/ 38 h 10000"/>
              <a:gd name="connsiteX1" fmla="*/ 9639 w 9931"/>
              <a:gd name="connsiteY1" fmla="*/ 152 h 10000"/>
              <a:gd name="connsiteX2" fmla="*/ 9694 w 9931"/>
              <a:gd name="connsiteY2" fmla="*/ 189 h 10000"/>
              <a:gd name="connsiteX3" fmla="*/ 9917 w 9931"/>
              <a:gd name="connsiteY3" fmla="*/ 871 h 10000"/>
              <a:gd name="connsiteX4" fmla="*/ 9931 w 9931"/>
              <a:gd name="connsiteY4" fmla="*/ 966 h 10000"/>
              <a:gd name="connsiteX5" fmla="*/ 6667 w 9931"/>
              <a:gd name="connsiteY5" fmla="*/ 10000 h 10000"/>
              <a:gd name="connsiteX6" fmla="*/ 6667 w 9931"/>
              <a:gd name="connsiteY6" fmla="*/ 8182 h 10000"/>
              <a:gd name="connsiteX7" fmla="*/ 0 w 9931"/>
              <a:gd name="connsiteY7" fmla="*/ 8182 h 10000"/>
              <a:gd name="connsiteX8" fmla="*/ 2667 w 9931"/>
              <a:gd name="connsiteY8" fmla="*/ 0 h 10000"/>
              <a:gd name="connsiteX9" fmla="*/ 9612 w 9931"/>
              <a:gd name="connsiteY9" fmla="*/ 0 h 10000"/>
              <a:gd name="connsiteX0" fmla="*/ 9692 w 10000"/>
              <a:gd name="connsiteY0" fmla="*/ 38 h 10000"/>
              <a:gd name="connsiteX1" fmla="*/ 9706 w 10000"/>
              <a:gd name="connsiteY1" fmla="*/ 152 h 10000"/>
              <a:gd name="connsiteX2" fmla="*/ 9761 w 10000"/>
              <a:gd name="connsiteY2" fmla="*/ 189 h 10000"/>
              <a:gd name="connsiteX3" fmla="*/ 9986 w 10000"/>
              <a:gd name="connsiteY3" fmla="*/ 871 h 10000"/>
              <a:gd name="connsiteX4" fmla="*/ 10000 w 10000"/>
              <a:gd name="connsiteY4" fmla="*/ 966 h 10000"/>
              <a:gd name="connsiteX5" fmla="*/ 6713 w 10000"/>
              <a:gd name="connsiteY5" fmla="*/ 10000 h 10000"/>
              <a:gd name="connsiteX6" fmla="*/ 6713 w 10000"/>
              <a:gd name="connsiteY6" fmla="*/ 8182 h 10000"/>
              <a:gd name="connsiteX7" fmla="*/ 0 w 10000"/>
              <a:gd name="connsiteY7" fmla="*/ 8182 h 10000"/>
              <a:gd name="connsiteX8" fmla="*/ 2686 w 10000"/>
              <a:gd name="connsiteY8" fmla="*/ 0 h 10000"/>
              <a:gd name="connsiteX9" fmla="*/ 9542 w 10000"/>
              <a:gd name="connsiteY9" fmla="*/ 23 h 10000"/>
              <a:gd name="connsiteX0" fmla="*/ 9692 w 10000"/>
              <a:gd name="connsiteY0" fmla="*/ 38 h 10000"/>
              <a:gd name="connsiteX1" fmla="*/ 9706 w 10000"/>
              <a:gd name="connsiteY1" fmla="*/ 152 h 10000"/>
              <a:gd name="connsiteX2" fmla="*/ 9761 w 10000"/>
              <a:gd name="connsiteY2" fmla="*/ 189 h 10000"/>
              <a:gd name="connsiteX3" fmla="*/ 9986 w 10000"/>
              <a:gd name="connsiteY3" fmla="*/ 871 h 10000"/>
              <a:gd name="connsiteX4" fmla="*/ 10000 w 10000"/>
              <a:gd name="connsiteY4" fmla="*/ 966 h 10000"/>
              <a:gd name="connsiteX5" fmla="*/ 6713 w 10000"/>
              <a:gd name="connsiteY5" fmla="*/ 10000 h 10000"/>
              <a:gd name="connsiteX6" fmla="*/ 6713 w 10000"/>
              <a:gd name="connsiteY6" fmla="*/ 8182 h 10000"/>
              <a:gd name="connsiteX7" fmla="*/ 0 w 10000"/>
              <a:gd name="connsiteY7" fmla="*/ 8182 h 10000"/>
              <a:gd name="connsiteX8" fmla="*/ 2686 w 10000"/>
              <a:gd name="connsiteY8" fmla="*/ 0 h 10000"/>
              <a:gd name="connsiteX9" fmla="*/ 9601 w 10000"/>
              <a:gd name="connsiteY9" fmla="*/ 46 h 10000"/>
              <a:gd name="connsiteX0" fmla="*/ 9692 w 10000"/>
              <a:gd name="connsiteY0" fmla="*/ 38 h 10000"/>
              <a:gd name="connsiteX1" fmla="*/ 9706 w 10000"/>
              <a:gd name="connsiteY1" fmla="*/ 152 h 10000"/>
              <a:gd name="connsiteX2" fmla="*/ 9585 w 10000"/>
              <a:gd name="connsiteY2" fmla="*/ 52 h 10000"/>
              <a:gd name="connsiteX3" fmla="*/ 9986 w 10000"/>
              <a:gd name="connsiteY3" fmla="*/ 871 h 10000"/>
              <a:gd name="connsiteX4" fmla="*/ 10000 w 10000"/>
              <a:gd name="connsiteY4" fmla="*/ 966 h 10000"/>
              <a:gd name="connsiteX5" fmla="*/ 6713 w 10000"/>
              <a:gd name="connsiteY5" fmla="*/ 10000 h 10000"/>
              <a:gd name="connsiteX6" fmla="*/ 6713 w 10000"/>
              <a:gd name="connsiteY6" fmla="*/ 8182 h 10000"/>
              <a:gd name="connsiteX7" fmla="*/ 0 w 10000"/>
              <a:gd name="connsiteY7" fmla="*/ 8182 h 10000"/>
              <a:gd name="connsiteX8" fmla="*/ 2686 w 10000"/>
              <a:gd name="connsiteY8" fmla="*/ 0 h 10000"/>
              <a:gd name="connsiteX9" fmla="*/ 9601 w 10000"/>
              <a:gd name="connsiteY9" fmla="*/ 4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10000">
                <a:moveTo>
                  <a:pt x="9692" y="38"/>
                </a:moveTo>
                <a:cubicBezTo>
                  <a:pt x="9692" y="76"/>
                  <a:pt x="9692" y="114"/>
                  <a:pt x="9706" y="152"/>
                </a:cubicBezTo>
                <a:cubicBezTo>
                  <a:pt x="9720" y="170"/>
                  <a:pt x="9572" y="33"/>
                  <a:pt x="9585" y="52"/>
                </a:cubicBezTo>
                <a:cubicBezTo>
                  <a:pt x="9670" y="242"/>
                  <a:pt x="9901" y="663"/>
                  <a:pt x="9986" y="871"/>
                </a:cubicBezTo>
                <a:cubicBezTo>
                  <a:pt x="9986" y="909"/>
                  <a:pt x="10000" y="966"/>
                  <a:pt x="10000" y="966"/>
                </a:cubicBezTo>
                <a:lnTo>
                  <a:pt x="6713" y="10000"/>
                </a:lnTo>
                <a:lnTo>
                  <a:pt x="6713" y="8182"/>
                </a:lnTo>
                <a:lnTo>
                  <a:pt x="0" y="8182"/>
                </a:lnTo>
                <a:lnTo>
                  <a:pt x="2686" y="0"/>
                </a:lnTo>
                <a:lnTo>
                  <a:pt x="9601" y="46"/>
                </a:lnTo>
              </a:path>
            </a:pathLst>
          </a:custGeom>
          <a:solidFill>
            <a:srgbClr val="0070C0"/>
          </a:solidFill>
          <a:ln w="9525" cap="flat" cmpd="sng">
            <a:solidFill>
              <a:schemeClr val="tx1"/>
            </a:solidFill>
            <a:prstDash val="solid"/>
            <a:round/>
            <a:headEnd/>
            <a:tailEnd/>
          </a:ln>
          <a:effectLst>
            <a:outerShdw blurRad="50800" dist="50800" dir="5400000" algn="ctr" rotWithShape="0">
              <a:srgbClr val="00B0F0"/>
            </a:outerShdw>
          </a:effectLst>
        </p:spPr>
        <p:txBody>
          <a:bodyPr wrap="none" anchor="ctr"/>
          <a:lstStyle/>
          <a:p>
            <a:endParaRPr lang="fr-FR"/>
          </a:p>
        </p:txBody>
      </p:sp>
      <p:sp>
        <p:nvSpPr>
          <p:cNvPr id="13" name="Rectangle 17"/>
          <p:cNvSpPr>
            <a:spLocks noChangeArrowheads="1"/>
          </p:cNvSpPr>
          <p:nvPr/>
        </p:nvSpPr>
        <p:spPr bwMode="auto">
          <a:xfrm>
            <a:off x="2728963" y="3835598"/>
            <a:ext cx="808235" cy="544060"/>
          </a:xfrm>
          <a:prstGeom prst="rect">
            <a:avLst/>
          </a:prstGeom>
          <a:noFill/>
          <a:ln w="9525">
            <a:noFill/>
            <a:miter lim="800000"/>
            <a:headEnd/>
            <a:tailEnd/>
          </a:ln>
          <a:effectLst/>
        </p:spPr>
        <p:txBody>
          <a:bodyPr wrap="none">
            <a:spAutoFit/>
          </a:bodyPr>
          <a:lstStyle/>
          <a:p>
            <a:pPr>
              <a:lnSpc>
                <a:spcPct val="130000"/>
              </a:lnSpc>
              <a:buClr>
                <a:srgbClr val="9E0000"/>
              </a:buClr>
              <a:buSzPct val="60000"/>
              <a:buFont typeface="Monotype Sorts" pitchFamily="2" charset="2"/>
              <a:buNone/>
            </a:pPr>
            <a:r>
              <a:rPr lang="fr-FR" sz="1200" b="1" dirty="0">
                <a:solidFill>
                  <a:schemeClr val="bg1"/>
                </a:solidFill>
                <a:latin typeface="Tahoma" pitchFamily="34" charset="0"/>
              </a:rPr>
              <a:t>Techno-</a:t>
            </a:r>
            <a:br>
              <a:rPr lang="fr-FR" sz="1200" b="1" dirty="0">
                <a:solidFill>
                  <a:schemeClr val="bg1"/>
                </a:solidFill>
                <a:latin typeface="Tahoma" pitchFamily="34" charset="0"/>
              </a:rPr>
            </a:br>
            <a:r>
              <a:rPr lang="fr-FR" sz="1200" b="1" dirty="0" err="1">
                <a:solidFill>
                  <a:schemeClr val="bg1"/>
                </a:solidFill>
                <a:latin typeface="Tahoma" pitchFamily="34" charset="0"/>
              </a:rPr>
              <a:t>logie</a:t>
            </a:r>
            <a:endParaRPr lang="fr-FR" sz="1200" b="1" dirty="0">
              <a:solidFill>
                <a:schemeClr val="bg1"/>
              </a:solidFill>
              <a:latin typeface="Tahoma" pitchFamily="34" charset="0"/>
            </a:endParaRPr>
          </a:p>
        </p:txBody>
      </p:sp>
      <p:sp>
        <p:nvSpPr>
          <p:cNvPr id="14" name="Text Box 13"/>
          <p:cNvSpPr txBox="1">
            <a:spLocks noChangeArrowheads="1"/>
          </p:cNvSpPr>
          <p:nvPr/>
        </p:nvSpPr>
        <p:spPr bwMode="auto">
          <a:xfrm>
            <a:off x="971600" y="4005064"/>
            <a:ext cx="825867" cy="276999"/>
          </a:xfrm>
          <a:prstGeom prst="rect">
            <a:avLst/>
          </a:prstGeom>
          <a:noFill/>
          <a:ln w="9525">
            <a:noFill/>
            <a:miter lim="800000"/>
            <a:headEnd/>
            <a:tailEnd/>
          </a:ln>
          <a:effectLst/>
        </p:spPr>
        <p:txBody>
          <a:bodyPr wrap="none">
            <a:spAutoFit/>
          </a:bodyPr>
          <a:lstStyle/>
          <a:p>
            <a:pPr algn="r">
              <a:lnSpc>
                <a:spcPct val="100000"/>
              </a:lnSpc>
              <a:spcBef>
                <a:spcPct val="0"/>
              </a:spcBef>
              <a:buClrTx/>
              <a:buSzTx/>
              <a:buFontTx/>
              <a:buNone/>
            </a:pPr>
            <a:r>
              <a:rPr lang="fr-FR" sz="1200" b="1" i="1" dirty="0">
                <a:solidFill>
                  <a:schemeClr val="bg1"/>
                </a:solidFill>
                <a:latin typeface="Arial" charset="0"/>
              </a:rPr>
              <a:t>Décision</a:t>
            </a:r>
          </a:p>
        </p:txBody>
      </p:sp>
      <p:sp>
        <p:nvSpPr>
          <p:cNvPr id="15" name="Text Box 22"/>
          <p:cNvSpPr txBox="1">
            <a:spLocks noChangeArrowheads="1"/>
          </p:cNvSpPr>
          <p:nvPr/>
        </p:nvSpPr>
        <p:spPr bwMode="auto">
          <a:xfrm>
            <a:off x="1835696" y="4005064"/>
            <a:ext cx="620683" cy="276999"/>
          </a:xfrm>
          <a:prstGeom prst="rect">
            <a:avLst/>
          </a:prstGeom>
          <a:noFill/>
          <a:ln w="9525">
            <a:noFill/>
            <a:miter lim="800000"/>
            <a:headEnd/>
            <a:tailEnd/>
          </a:ln>
          <a:effectLst/>
        </p:spPr>
        <p:txBody>
          <a:bodyPr wrap="none">
            <a:spAutoFit/>
          </a:bodyPr>
          <a:lstStyle/>
          <a:p>
            <a:pPr algn="r">
              <a:lnSpc>
                <a:spcPct val="100000"/>
              </a:lnSpc>
              <a:spcBef>
                <a:spcPct val="0"/>
              </a:spcBef>
              <a:buClrTx/>
              <a:buSzTx/>
              <a:buFontTx/>
              <a:buNone/>
            </a:pPr>
            <a:r>
              <a:rPr lang="fr-FR" sz="1200" b="1" i="1" dirty="0">
                <a:solidFill>
                  <a:schemeClr val="bg1"/>
                </a:solidFill>
                <a:latin typeface="Arial" charset="0"/>
              </a:rPr>
              <a:t>Projet</a:t>
            </a:r>
          </a:p>
        </p:txBody>
      </p:sp>
      <p:sp>
        <p:nvSpPr>
          <p:cNvPr id="16" name="矩形 15"/>
          <p:cNvSpPr/>
          <p:nvPr/>
        </p:nvSpPr>
        <p:spPr>
          <a:xfrm>
            <a:off x="453991" y="1560678"/>
            <a:ext cx="5812810" cy="461665"/>
          </a:xfrm>
          <a:prstGeom prst="rect">
            <a:avLst/>
          </a:prstGeom>
        </p:spPr>
        <p:txBody>
          <a:bodyPr wrap="none">
            <a:spAutoFit/>
          </a:bodyPr>
          <a:lstStyle/>
          <a:p>
            <a:r>
              <a:rPr lang="fr-FR" altLang="zh-CN" sz="2400" dirty="0">
                <a:latin typeface="+mn-lt"/>
              </a:rPr>
              <a:t>La technologie utilisée est mal </a:t>
            </a:r>
            <a:r>
              <a:rPr lang="fr-FR" altLang="zh-CN" sz="2400" dirty="0" smtClean="0">
                <a:latin typeface="+mn-lt"/>
              </a:rPr>
              <a:t>maîtrisée: </a:t>
            </a:r>
            <a:endParaRPr lang="fr-FR" altLang="zh-CN"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Solutions envisageables</a:t>
            </a:r>
            <a:endParaRPr lang="fr-FR" dirty="0"/>
          </a:p>
        </p:txBody>
      </p:sp>
      <p:sp>
        <p:nvSpPr>
          <p:cNvPr id="3" name="Espace réservé du contenu 2"/>
          <p:cNvSpPr>
            <a:spLocks noGrp="1"/>
          </p:cNvSpPr>
          <p:nvPr>
            <p:ph idx="1"/>
          </p:nvPr>
        </p:nvSpPr>
        <p:spPr>
          <a:xfrm>
            <a:off x="3563888" y="1295400"/>
            <a:ext cx="5122912" cy="5029200"/>
          </a:xfrm>
        </p:spPr>
        <p:txBody>
          <a:bodyPr/>
          <a:lstStyle/>
          <a:p>
            <a:r>
              <a:rPr lang="fr-FR" sz="2800" dirty="0" smtClean="0"/>
              <a:t>Cinq dimensions à prendre en compte à chaque étape du projet:</a:t>
            </a:r>
          </a:p>
          <a:p>
            <a:pPr lvl="1"/>
            <a:r>
              <a:rPr lang="fr-FR" sz="2400" dirty="0" smtClean="0"/>
              <a:t>Décision</a:t>
            </a:r>
          </a:p>
          <a:p>
            <a:pPr lvl="1"/>
            <a:r>
              <a:rPr lang="fr-FR" sz="2400" dirty="0" smtClean="0"/>
              <a:t>Stratégie/organisation</a:t>
            </a:r>
          </a:p>
          <a:p>
            <a:pPr lvl="1"/>
            <a:r>
              <a:rPr lang="fr-FR" sz="2400" dirty="0" smtClean="0"/>
              <a:t>Gestion du projet</a:t>
            </a:r>
          </a:p>
          <a:p>
            <a:pPr lvl="1"/>
            <a:r>
              <a:rPr lang="fr-FR" sz="2400" dirty="0" smtClean="0"/>
              <a:t>Technique</a:t>
            </a:r>
          </a:p>
          <a:p>
            <a:pPr lvl="1"/>
            <a:r>
              <a:rPr lang="fr-FR" sz="2400" dirty="0" smtClean="0"/>
              <a:t>Accompagnement du changement</a:t>
            </a:r>
          </a:p>
        </p:txBody>
      </p:sp>
      <p:sp>
        <p:nvSpPr>
          <p:cNvPr id="4" name="AutoShape 2"/>
          <p:cNvSpPr>
            <a:spLocks noChangeArrowheads="1"/>
          </p:cNvSpPr>
          <p:nvPr/>
        </p:nvSpPr>
        <p:spPr bwMode="auto">
          <a:xfrm>
            <a:off x="1835696" y="2780928"/>
            <a:ext cx="1676400" cy="2209800"/>
          </a:xfrm>
          <a:prstGeom prst="rightArrow">
            <a:avLst>
              <a:gd name="adj1" fmla="val 74704"/>
              <a:gd name="adj2" fmla="val 24051"/>
            </a:avLst>
          </a:prstGeom>
          <a:solidFill>
            <a:srgbClr val="0070C0"/>
          </a:solidFill>
          <a:ln w="19050">
            <a:solidFill>
              <a:schemeClr val="tx1"/>
            </a:solidFill>
            <a:miter lim="800000"/>
            <a:headEnd/>
            <a:tailEnd/>
          </a:ln>
          <a:effectLst/>
        </p:spPr>
        <p:txBody>
          <a:bodyPr wrap="none" anchor="ctr"/>
          <a:lstStyle/>
          <a:p>
            <a:pPr algn="ctr"/>
            <a:r>
              <a:rPr lang="fr-FR" altLang="zh-CN" b="1" i="1" dirty="0">
                <a:solidFill>
                  <a:schemeClr val="bg1"/>
                </a:solidFill>
              </a:rPr>
              <a:t>Solutions </a:t>
            </a:r>
          </a:p>
          <a:p>
            <a:pPr algn="ctr"/>
            <a:r>
              <a:rPr lang="fr-FR" altLang="zh-CN" b="1" i="1" dirty="0">
                <a:solidFill>
                  <a:schemeClr val="bg1"/>
                </a:solidFill>
              </a:rPr>
              <a:t>     envisageables</a:t>
            </a:r>
            <a:endParaRPr lang="fr-FR" sz="1800" b="1" dirty="0">
              <a:solidFill>
                <a:schemeClr val="bg1"/>
              </a:solidFill>
              <a:latin typeface="Arial" charset="0"/>
            </a:endParaRPr>
          </a:p>
        </p:txBody>
      </p:sp>
      <p:sp>
        <p:nvSpPr>
          <p:cNvPr id="5" name="AutoShape 3"/>
          <p:cNvSpPr>
            <a:spLocks noChangeArrowheads="1"/>
          </p:cNvSpPr>
          <p:nvPr/>
        </p:nvSpPr>
        <p:spPr bwMode="auto">
          <a:xfrm>
            <a:off x="743496" y="2831728"/>
            <a:ext cx="1016000" cy="2082800"/>
          </a:xfrm>
          <a:prstGeom prst="rightArrow">
            <a:avLst>
              <a:gd name="adj1" fmla="val 78333"/>
              <a:gd name="adj2" fmla="val 25606"/>
            </a:avLst>
          </a:prstGeom>
          <a:solidFill>
            <a:srgbClr val="00B0F0"/>
          </a:solidFill>
          <a:ln w="19050">
            <a:solidFill>
              <a:schemeClr val="tx1"/>
            </a:solidFill>
            <a:miter lim="800000"/>
            <a:headEnd/>
            <a:tailEnd/>
          </a:ln>
          <a:effectLst/>
        </p:spPr>
        <p:txBody>
          <a:bodyPr wrap="none" anchor="ctr"/>
          <a:lstStyle/>
          <a:p>
            <a:pPr algn="ctr">
              <a:lnSpc>
                <a:spcPct val="100000"/>
              </a:lnSpc>
              <a:spcBef>
                <a:spcPct val="0"/>
              </a:spcBef>
              <a:buClrTx/>
              <a:buSzTx/>
              <a:buFontTx/>
              <a:buNone/>
            </a:pPr>
            <a:r>
              <a:rPr lang="fr-FR" sz="1800">
                <a:latin typeface="Tahoma" pitchFamily="34" charset="0"/>
              </a:rPr>
              <a:t> </a:t>
            </a:r>
          </a:p>
        </p:txBody>
      </p:sp>
      <p:sp>
        <p:nvSpPr>
          <p:cNvPr id="6" name="AutoShape 4"/>
          <p:cNvSpPr>
            <a:spLocks noChangeArrowheads="1"/>
          </p:cNvSpPr>
          <p:nvPr/>
        </p:nvSpPr>
        <p:spPr bwMode="auto">
          <a:xfrm>
            <a:off x="425996" y="2831728"/>
            <a:ext cx="304800" cy="2082800"/>
          </a:xfrm>
          <a:prstGeom prst="rightArrow">
            <a:avLst>
              <a:gd name="adj1" fmla="val 78333"/>
              <a:gd name="adj2" fmla="val 25606"/>
            </a:avLst>
          </a:prstGeom>
          <a:solidFill>
            <a:srgbClr val="00B0F0"/>
          </a:solidFill>
          <a:ln w="19050">
            <a:solidFill>
              <a:schemeClr val="tx1"/>
            </a:solidFill>
            <a:miter lim="800000"/>
            <a:headEnd/>
            <a:tailEnd/>
          </a:ln>
          <a:effectLst/>
        </p:spPr>
        <p:txBody>
          <a:bodyPr wrap="none" anchor="ctr"/>
          <a:lstStyle/>
          <a:p>
            <a:pPr algn="ctr">
              <a:lnSpc>
                <a:spcPct val="100000"/>
              </a:lnSpc>
              <a:spcBef>
                <a:spcPct val="0"/>
              </a:spcBef>
              <a:buClrTx/>
              <a:buSzTx/>
              <a:buFontTx/>
              <a:buNone/>
            </a:pPr>
            <a:r>
              <a:rPr lang="fr-FR" sz="1800">
                <a:latin typeface="Tahoma" pitchFamily="34" charset="0"/>
              </a:rPr>
              <a:t> </a:t>
            </a:r>
          </a:p>
        </p:txBody>
      </p:sp>
      <p:sp>
        <p:nvSpPr>
          <p:cNvPr id="7" name="Line 5"/>
          <p:cNvSpPr>
            <a:spLocks noChangeShapeType="1"/>
          </p:cNvSpPr>
          <p:nvPr/>
        </p:nvSpPr>
        <p:spPr bwMode="auto">
          <a:xfrm>
            <a:off x="768896" y="3695328"/>
            <a:ext cx="914400" cy="0"/>
          </a:xfrm>
          <a:prstGeom prst="line">
            <a:avLst/>
          </a:prstGeom>
          <a:noFill/>
          <a:ln w="9525">
            <a:solidFill>
              <a:schemeClr val="tx1"/>
            </a:solidFill>
            <a:round/>
            <a:headEnd/>
            <a:tailEnd/>
          </a:ln>
          <a:effectLst/>
        </p:spPr>
        <p:txBody>
          <a:bodyPr wrap="none" anchor="ctr"/>
          <a:lstStyle/>
          <a:p>
            <a:endParaRPr lang="fr-FR"/>
          </a:p>
        </p:txBody>
      </p:sp>
      <p:sp>
        <p:nvSpPr>
          <p:cNvPr id="8" name="Line 6"/>
          <p:cNvSpPr>
            <a:spLocks noChangeShapeType="1"/>
          </p:cNvSpPr>
          <p:nvPr/>
        </p:nvSpPr>
        <p:spPr bwMode="auto">
          <a:xfrm flipH="1">
            <a:off x="845096" y="3695328"/>
            <a:ext cx="228600" cy="990600"/>
          </a:xfrm>
          <a:prstGeom prst="line">
            <a:avLst/>
          </a:prstGeom>
          <a:noFill/>
          <a:ln w="9525">
            <a:solidFill>
              <a:schemeClr val="tx1"/>
            </a:solidFill>
            <a:round/>
            <a:headEnd/>
            <a:tailEnd/>
          </a:ln>
          <a:effectLst/>
        </p:spPr>
        <p:txBody>
          <a:bodyPr wrap="none" anchor="ctr"/>
          <a:lstStyle/>
          <a:p>
            <a:endParaRPr lang="fr-FR"/>
          </a:p>
        </p:txBody>
      </p:sp>
      <p:sp>
        <p:nvSpPr>
          <p:cNvPr id="9" name="Line 7"/>
          <p:cNvSpPr>
            <a:spLocks noChangeShapeType="1"/>
          </p:cNvSpPr>
          <p:nvPr/>
        </p:nvSpPr>
        <p:spPr bwMode="auto">
          <a:xfrm flipH="1">
            <a:off x="1200696" y="3695328"/>
            <a:ext cx="228600" cy="990600"/>
          </a:xfrm>
          <a:prstGeom prst="line">
            <a:avLst/>
          </a:prstGeom>
          <a:noFill/>
          <a:ln w="9525">
            <a:solidFill>
              <a:schemeClr val="tx1"/>
            </a:solidFill>
            <a:round/>
            <a:headEnd/>
            <a:tailEnd/>
          </a:ln>
          <a:effectLst/>
        </p:spPr>
        <p:txBody>
          <a:bodyPr wrap="none" anchor="ctr"/>
          <a:lstStyle/>
          <a:p>
            <a:endParaRPr lang="fr-F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Freeform 3"/>
          <p:cNvSpPr>
            <a:spLocks/>
          </p:cNvSpPr>
          <p:nvPr/>
        </p:nvSpPr>
        <p:spPr bwMode="auto">
          <a:xfrm>
            <a:off x="735122" y="1900523"/>
            <a:ext cx="7969250" cy="5375275"/>
          </a:xfrm>
          <a:custGeom>
            <a:avLst/>
            <a:gdLst>
              <a:gd name="T0" fmla="*/ 0 w 3400"/>
              <a:gd name="T1" fmla="*/ 2048 h 2392"/>
              <a:gd name="T2" fmla="*/ 2288 w 3400"/>
              <a:gd name="T3" fmla="*/ 2048 h 2392"/>
              <a:gd name="T4" fmla="*/ 2112 w 3400"/>
              <a:gd name="T5" fmla="*/ 2392 h 2392"/>
              <a:gd name="T6" fmla="*/ 3368 w 3400"/>
              <a:gd name="T7" fmla="*/ 1184 h 2392"/>
              <a:gd name="T8" fmla="*/ 3400 w 3400"/>
              <a:gd name="T9" fmla="*/ 0 h 2392"/>
              <a:gd name="T10" fmla="*/ 3232 w 3400"/>
              <a:gd name="T11" fmla="*/ 336 h 2392"/>
              <a:gd name="T12" fmla="*/ 920 w 3400"/>
              <a:gd name="T13" fmla="*/ 336 h 2392"/>
              <a:gd name="T14" fmla="*/ 0 w 3400"/>
              <a:gd name="T15" fmla="*/ 2048 h 23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00" h="2392">
                <a:moveTo>
                  <a:pt x="0" y="2048"/>
                </a:moveTo>
                <a:lnTo>
                  <a:pt x="2288" y="2048"/>
                </a:lnTo>
                <a:lnTo>
                  <a:pt x="2112" y="2392"/>
                </a:lnTo>
                <a:lnTo>
                  <a:pt x="3368" y="1184"/>
                </a:lnTo>
                <a:lnTo>
                  <a:pt x="3400" y="0"/>
                </a:lnTo>
                <a:lnTo>
                  <a:pt x="3232" y="336"/>
                </a:lnTo>
                <a:lnTo>
                  <a:pt x="920" y="336"/>
                </a:lnTo>
                <a:lnTo>
                  <a:pt x="0" y="2048"/>
                </a:lnTo>
                <a:close/>
              </a:path>
            </a:pathLst>
          </a:custGeom>
          <a:solidFill>
            <a:srgbClr val="0066CC"/>
          </a:solidFill>
          <a:ln>
            <a:noFill/>
          </a:ln>
          <a:effectLst/>
          <a:extLst>
            <a:ext uri="{91240B29-F687-4F45-9708-019B960494DF}">
              <a14:hiddenLine xmlns:a14="http://schemas.microsoft.com/office/drawing/2010/main" w="1270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 name="Titre 1"/>
          <p:cNvSpPr>
            <a:spLocks noGrp="1"/>
          </p:cNvSpPr>
          <p:nvPr>
            <p:ph type="title"/>
          </p:nvPr>
        </p:nvSpPr>
        <p:spPr/>
        <p:txBody>
          <a:bodyPr/>
          <a:lstStyle/>
          <a:p>
            <a:r>
              <a:rPr lang="fr-FR" dirty="0" smtClean="0"/>
              <a:t>Solutions envisageables</a:t>
            </a:r>
            <a:endParaRPr lang="fr-FR" dirty="0"/>
          </a:p>
        </p:txBody>
      </p:sp>
      <p:sp>
        <p:nvSpPr>
          <p:cNvPr id="3" name="Espace réservé du contenu 2"/>
          <p:cNvSpPr>
            <a:spLocks noGrp="1"/>
          </p:cNvSpPr>
          <p:nvPr>
            <p:ph idx="1"/>
          </p:nvPr>
        </p:nvSpPr>
        <p:spPr>
          <a:xfrm>
            <a:off x="297632" y="1211978"/>
            <a:ext cx="8378824" cy="5029200"/>
          </a:xfrm>
        </p:spPr>
        <p:txBody>
          <a:bodyPr/>
          <a:lstStyle/>
          <a:p>
            <a:pPr marL="0" indent="0">
              <a:buNone/>
            </a:pPr>
            <a:r>
              <a:rPr lang="fr-FR" sz="2800" dirty="0" smtClean="0"/>
              <a:t>Exemple : à chaque étape du projet</a:t>
            </a:r>
            <a:endParaRPr lang="fr-FR" sz="2800" dirty="0"/>
          </a:p>
        </p:txBody>
      </p:sp>
      <p:sp>
        <p:nvSpPr>
          <p:cNvPr id="68" name="Text Box 4"/>
          <p:cNvSpPr txBox="1">
            <a:spLocks noChangeArrowheads="1"/>
          </p:cNvSpPr>
          <p:nvPr/>
        </p:nvSpPr>
        <p:spPr bwMode="auto">
          <a:xfrm>
            <a:off x="5613509" y="5831968"/>
            <a:ext cx="1100138"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lnSpc>
                <a:spcPct val="90000"/>
              </a:lnSpc>
              <a:spcBef>
                <a:spcPct val="0"/>
              </a:spcBef>
              <a:buClrTx/>
              <a:buSzTx/>
              <a:buFontTx/>
              <a:buNone/>
            </a:pPr>
            <a:r>
              <a:rPr lang="fr-FR" sz="1200" b="1" i="1">
                <a:solidFill>
                  <a:schemeClr val="bg1"/>
                </a:solidFill>
                <a:latin typeface="Arial" charset="0"/>
              </a:rPr>
              <a:t>Axe</a:t>
            </a:r>
            <a:br>
              <a:rPr lang="fr-FR" sz="1200" b="1" i="1">
                <a:solidFill>
                  <a:schemeClr val="bg1"/>
                </a:solidFill>
                <a:latin typeface="Arial" charset="0"/>
              </a:rPr>
            </a:br>
            <a:r>
              <a:rPr lang="fr-FR" sz="1200" b="1" i="1">
                <a:solidFill>
                  <a:schemeClr val="bg1"/>
                </a:solidFill>
                <a:latin typeface="Arial" charset="0"/>
              </a:rPr>
              <a:t>opérationnel</a:t>
            </a:r>
          </a:p>
        </p:txBody>
      </p:sp>
      <p:sp>
        <p:nvSpPr>
          <p:cNvPr id="69" name="Text Box 5"/>
          <p:cNvSpPr txBox="1">
            <a:spLocks noChangeArrowheads="1"/>
          </p:cNvSpPr>
          <p:nvPr/>
        </p:nvSpPr>
        <p:spPr bwMode="auto">
          <a:xfrm>
            <a:off x="3852972" y="3057018"/>
            <a:ext cx="1268412"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1" hangingPunct="1">
              <a:lnSpc>
                <a:spcPct val="90000"/>
              </a:lnSpc>
              <a:spcBef>
                <a:spcPct val="0"/>
              </a:spcBef>
              <a:buClrTx/>
              <a:buSzTx/>
              <a:buFontTx/>
              <a:buNone/>
            </a:pPr>
            <a:r>
              <a:rPr lang="fr-FR" sz="1200" b="1" i="1">
                <a:solidFill>
                  <a:schemeClr val="bg1"/>
                </a:solidFill>
                <a:latin typeface="Arial" charset="0"/>
              </a:rPr>
              <a:t>Axe de gestion</a:t>
            </a:r>
          </a:p>
        </p:txBody>
      </p:sp>
      <p:sp>
        <p:nvSpPr>
          <p:cNvPr id="70" name="Line 6"/>
          <p:cNvSpPr>
            <a:spLocks noChangeShapeType="1"/>
          </p:cNvSpPr>
          <p:nvPr/>
        </p:nvSpPr>
        <p:spPr bwMode="auto">
          <a:xfrm>
            <a:off x="3798997" y="4730243"/>
            <a:ext cx="3711575" cy="0"/>
          </a:xfrm>
          <a:prstGeom prst="line">
            <a:avLst/>
          </a:prstGeom>
          <a:noFill/>
          <a:ln w="12700">
            <a:solidFill>
              <a:srgbClr val="FF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 name="Line 7"/>
          <p:cNvSpPr>
            <a:spLocks noChangeShapeType="1"/>
          </p:cNvSpPr>
          <p:nvPr/>
        </p:nvSpPr>
        <p:spPr bwMode="auto">
          <a:xfrm>
            <a:off x="4002197" y="4385755"/>
            <a:ext cx="3689350" cy="0"/>
          </a:xfrm>
          <a:prstGeom prst="line">
            <a:avLst/>
          </a:prstGeom>
          <a:noFill/>
          <a:ln w="12700">
            <a:solidFill>
              <a:srgbClr val="FF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 name="Line 8"/>
          <p:cNvSpPr>
            <a:spLocks noChangeShapeType="1"/>
          </p:cNvSpPr>
          <p:nvPr/>
        </p:nvSpPr>
        <p:spPr bwMode="auto">
          <a:xfrm>
            <a:off x="4002197" y="3699955"/>
            <a:ext cx="4056062" cy="0"/>
          </a:xfrm>
          <a:prstGeom prst="line">
            <a:avLst/>
          </a:prstGeom>
          <a:noFill/>
          <a:ln w="12700">
            <a:solidFill>
              <a:srgbClr val="FF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3" name="Line 9"/>
          <p:cNvSpPr>
            <a:spLocks noChangeShapeType="1"/>
          </p:cNvSpPr>
          <p:nvPr/>
        </p:nvSpPr>
        <p:spPr bwMode="auto">
          <a:xfrm>
            <a:off x="4164122" y="4049205"/>
            <a:ext cx="3717925" cy="0"/>
          </a:xfrm>
          <a:prstGeom prst="line">
            <a:avLst/>
          </a:prstGeom>
          <a:noFill/>
          <a:ln w="12700">
            <a:solidFill>
              <a:srgbClr val="FF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 name="AutoShape 10"/>
          <p:cNvSpPr>
            <a:spLocks noChangeArrowheads="1"/>
          </p:cNvSpPr>
          <p:nvPr/>
        </p:nvSpPr>
        <p:spPr bwMode="auto">
          <a:xfrm rot="16200000">
            <a:off x="3825191" y="3461036"/>
            <a:ext cx="336550" cy="830263"/>
          </a:xfrm>
          <a:prstGeom prst="rightArrow">
            <a:avLst>
              <a:gd name="adj1" fmla="val 71037"/>
              <a:gd name="adj2" fmla="val 31083"/>
            </a:avLst>
          </a:prstGeom>
          <a:solidFill>
            <a:srgbClr val="FFFF00"/>
          </a:solidFill>
          <a:ln w="12700">
            <a:solidFill>
              <a:srgbClr val="FFFF00"/>
            </a:solidFill>
            <a:miter lim="800000"/>
            <a:headEnd type="none" w="sm" len="sm"/>
            <a:tailEnd type="none" w="sm" len="sm"/>
          </a:ln>
          <a:effectLst>
            <a:outerShdw dist="35921" dir="2700000" algn="ctr" rotWithShape="0">
              <a:srgbClr val="AD6900"/>
            </a:outerShdw>
          </a:effectLst>
        </p:spPr>
        <p:txBody>
          <a:bodyPr wrap="none" anchor="ctr"/>
          <a:lstStyle/>
          <a:p>
            <a:endParaRPr lang="zh-CN" altLang="en-US"/>
          </a:p>
        </p:txBody>
      </p:sp>
      <p:sp>
        <p:nvSpPr>
          <p:cNvPr id="75" name="Text Box 11"/>
          <p:cNvSpPr txBox="1">
            <a:spLocks noChangeArrowheads="1"/>
          </p:cNvSpPr>
          <p:nvPr/>
        </p:nvSpPr>
        <p:spPr bwMode="auto">
          <a:xfrm>
            <a:off x="3905359" y="3749168"/>
            <a:ext cx="1841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spcBef>
                <a:spcPct val="0"/>
              </a:spcBef>
              <a:buClrTx/>
              <a:buSzTx/>
              <a:buFontTx/>
              <a:buNone/>
            </a:pPr>
            <a:endParaRPr lang="fr-FR" sz="1400" b="1" i="1">
              <a:latin typeface="Arial" charset="0"/>
            </a:endParaRPr>
          </a:p>
        </p:txBody>
      </p:sp>
      <p:sp>
        <p:nvSpPr>
          <p:cNvPr id="76" name="AutoShape 12"/>
          <p:cNvSpPr>
            <a:spLocks noChangeArrowheads="1"/>
          </p:cNvSpPr>
          <p:nvPr/>
        </p:nvSpPr>
        <p:spPr bwMode="auto">
          <a:xfrm rot="16200000">
            <a:off x="3641041" y="3802348"/>
            <a:ext cx="336550" cy="830263"/>
          </a:xfrm>
          <a:prstGeom prst="rightArrow">
            <a:avLst>
              <a:gd name="adj1" fmla="val 71037"/>
              <a:gd name="adj2" fmla="val 31083"/>
            </a:avLst>
          </a:prstGeom>
          <a:solidFill>
            <a:srgbClr val="FFFF00"/>
          </a:solidFill>
          <a:ln w="12700">
            <a:solidFill>
              <a:srgbClr val="FFFF00"/>
            </a:solidFill>
            <a:miter lim="800000"/>
            <a:headEnd type="none" w="sm" len="sm"/>
            <a:tailEnd type="none" w="sm" len="sm"/>
          </a:ln>
          <a:effectLst>
            <a:outerShdw dist="35921" dir="2700000" algn="ctr" rotWithShape="0">
              <a:srgbClr val="AD6900"/>
            </a:outerShdw>
          </a:effectLst>
        </p:spPr>
        <p:txBody>
          <a:bodyPr wrap="none" anchor="ctr"/>
          <a:lstStyle/>
          <a:p>
            <a:endParaRPr lang="zh-CN" altLang="en-US"/>
          </a:p>
        </p:txBody>
      </p:sp>
      <p:sp>
        <p:nvSpPr>
          <p:cNvPr id="77" name="Text Box 13"/>
          <p:cNvSpPr txBox="1">
            <a:spLocks noChangeArrowheads="1"/>
          </p:cNvSpPr>
          <p:nvPr/>
        </p:nvSpPr>
        <p:spPr bwMode="auto">
          <a:xfrm>
            <a:off x="3721209" y="4090480"/>
            <a:ext cx="1841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spcBef>
                <a:spcPct val="0"/>
              </a:spcBef>
              <a:buClrTx/>
              <a:buSzTx/>
              <a:buFontTx/>
              <a:buNone/>
            </a:pPr>
            <a:endParaRPr lang="fr-FR" sz="1400" b="1" i="1">
              <a:latin typeface="Arial" charset="0"/>
            </a:endParaRPr>
          </a:p>
        </p:txBody>
      </p:sp>
      <p:sp>
        <p:nvSpPr>
          <p:cNvPr id="78" name="AutoShape 14"/>
          <p:cNvSpPr>
            <a:spLocks noChangeArrowheads="1"/>
          </p:cNvSpPr>
          <p:nvPr/>
        </p:nvSpPr>
        <p:spPr bwMode="auto">
          <a:xfrm rot="16200000">
            <a:off x="3444984" y="4142868"/>
            <a:ext cx="338138" cy="830262"/>
          </a:xfrm>
          <a:prstGeom prst="rightArrow">
            <a:avLst>
              <a:gd name="adj1" fmla="val 71037"/>
              <a:gd name="adj2" fmla="val 31083"/>
            </a:avLst>
          </a:prstGeom>
          <a:solidFill>
            <a:srgbClr val="FFFF00"/>
          </a:solidFill>
          <a:ln w="12700">
            <a:solidFill>
              <a:srgbClr val="FFFF00"/>
            </a:solidFill>
            <a:miter lim="800000"/>
            <a:headEnd type="none" w="sm" len="sm"/>
            <a:tailEnd type="none" w="sm" len="sm"/>
          </a:ln>
          <a:effectLst>
            <a:outerShdw dist="35921" dir="2700000" algn="ctr" rotWithShape="0">
              <a:srgbClr val="AD6900"/>
            </a:outerShdw>
          </a:effectLst>
        </p:spPr>
        <p:txBody>
          <a:bodyPr wrap="none" anchor="ctr"/>
          <a:lstStyle/>
          <a:p>
            <a:endParaRPr lang="zh-CN" altLang="en-US"/>
          </a:p>
        </p:txBody>
      </p:sp>
      <p:sp>
        <p:nvSpPr>
          <p:cNvPr id="79" name="Text Box 15"/>
          <p:cNvSpPr txBox="1">
            <a:spLocks noChangeArrowheads="1"/>
          </p:cNvSpPr>
          <p:nvPr/>
        </p:nvSpPr>
        <p:spPr bwMode="auto">
          <a:xfrm>
            <a:off x="3519597" y="4431793"/>
            <a:ext cx="1841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spcBef>
                <a:spcPct val="0"/>
              </a:spcBef>
              <a:buClrTx/>
              <a:buSzTx/>
              <a:buFontTx/>
              <a:buNone/>
            </a:pPr>
            <a:endParaRPr lang="fr-FR" sz="1400" b="1" i="1">
              <a:latin typeface="Arial" charset="0"/>
            </a:endParaRPr>
          </a:p>
        </p:txBody>
      </p:sp>
      <p:sp>
        <p:nvSpPr>
          <p:cNvPr id="80" name="AutoShape 16"/>
          <p:cNvSpPr>
            <a:spLocks noChangeArrowheads="1"/>
          </p:cNvSpPr>
          <p:nvPr/>
        </p:nvSpPr>
        <p:spPr bwMode="auto">
          <a:xfrm rot="16200000">
            <a:off x="3283059" y="4501643"/>
            <a:ext cx="338138" cy="830262"/>
          </a:xfrm>
          <a:prstGeom prst="rightArrow">
            <a:avLst>
              <a:gd name="adj1" fmla="val 71037"/>
              <a:gd name="adj2" fmla="val 31083"/>
            </a:avLst>
          </a:prstGeom>
          <a:solidFill>
            <a:srgbClr val="FFFF00"/>
          </a:solidFill>
          <a:ln w="12700">
            <a:solidFill>
              <a:srgbClr val="FFFF00"/>
            </a:solidFill>
            <a:miter lim="800000"/>
            <a:headEnd type="none" w="sm" len="sm"/>
            <a:tailEnd type="none" w="sm" len="sm"/>
          </a:ln>
          <a:effectLst>
            <a:outerShdw dist="35921" dir="2700000" algn="ctr" rotWithShape="0">
              <a:srgbClr val="AD6900"/>
            </a:outerShdw>
          </a:effectLst>
        </p:spPr>
        <p:txBody>
          <a:bodyPr wrap="none" anchor="ctr"/>
          <a:lstStyle/>
          <a:p>
            <a:endParaRPr lang="zh-CN" altLang="en-US"/>
          </a:p>
        </p:txBody>
      </p:sp>
      <p:sp>
        <p:nvSpPr>
          <p:cNvPr id="81" name="Text Box 17"/>
          <p:cNvSpPr txBox="1">
            <a:spLocks noChangeArrowheads="1"/>
          </p:cNvSpPr>
          <p:nvPr/>
        </p:nvSpPr>
        <p:spPr bwMode="auto">
          <a:xfrm>
            <a:off x="3364022" y="4790568"/>
            <a:ext cx="1841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spcBef>
                <a:spcPct val="0"/>
              </a:spcBef>
              <a:buClrTx/>
              <a:buSzTx/>
              <a:buFontTx/>
              <a:buNone/>
            </a:pPr>
            <a:endParaRPr lang="fr-FR" sz="1400" b="1" i="1">
              <a:latin typeface="Arial" charset="0"/>
            </a:endParaRPr>
          </a:p>
        </p:txBody>
      </p:sp>
      <p:sp>
        <p:nvSpPr>
          <p:cNvPr id="82" name="Line 18"/>
          <p:cNvSpPr>
            <a:spLocks noChangeShapeType="1"/>
          </p:cNvSpPr>
          <p:nvPr/>
        </p:nvSpPr>
        <p:spPr bwMode="auto">
          <a:xfrm flipV="1">
            <a:off x="3468797" y="3603118"/>
            <a:ext cx="1208087" cy="2251075"/>
          </a:xfrm>
          <a:prstGeom prst="line">
            <a:avLst/>
          </a:prstGeom>
          <a:noFill/>
          <a:ln w="28575">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3" name="AutoShape 19"/>
          <p:cNvSpPr>
            <a:spLocks noChangeArrowheads="1"/>
          </p:cNvSpPr>
          <p:nvPr/>
        </p:nvSpPr>
        <p:spPr bwMode="auto">
          <a:xfrm>
            <a:off x="6605697" y="5430330"/>
            <a:ext cx="593725" cy="404813"/>
          </a:xfrm>
          <a:prstGeom prst="rightArrow">
            <a:avLst>
              <a:gd name="adj1" fmla="val 68796"/>
              <a:gd name="adj2" fmla="val 24499"/>
            </a:avLst>
          </a:prstGeom>
          <a:solidFill>
            <a:srgbClr val="33CCFF"/>
          </a:solidFill>
          <a:ln w="12700">
            <a:solidFill>
              <a:srgbClr val="33CCFF"/>
            </a:solidFill>
            <a:miter lim="800000"/>
            <a:headEnd type="none" w="sm" len="sm"/>
            <a:tailEnd type="none" w="sm" len="sm"/>
          </a:ln>
          <a:effectLst>
            <a:outerShdw dist="35921" dir="2700000" algn="ctr" rotWithShape="0">
              <a:srgbClr val="AD6900"/>
            </a:outerShdw>
          </a:effectLst>
        </p:spPr>
        <p:txBody>
          <a:bodyPr wrap="none" anchor="ctr"/>
          <a:lstStyle/>
          <a:p>
            <a:pPr algn="ctr" eaLnBrk="1" hangingPunct="1">
              <a:lnSpc>
                <a:spcPct val="100000"/>
              </a:lnSpc>
              <a:spcBef>
                <a:spcPct val="0"/>
              </a:spcBef>
              <a:buClrTx/>
              <a:buSzTx/>
              <a:buFontTx/>
              <a:buNone/>
            </a:pPr>
            <a:r>
              <a:rPr lang="fr-FR" sz="800" b="1">
                <a:latin typeface="Arial" charset="0"/>
              </a:rPr>
              <a:t>Évaluation</a:t>
            </a:r>
          </a:p>
        </p:txBody>
      </p:sp>
      <p:sp>
        <p:nvSpPr>
          <p:cNvPr id="84" name="AutoShape 20"/>
          <p:cNvSpPr>
            <a:spLocks noChangeArrowheads="1"/>
          </p:cNvSpPr>
          <p:nvPr/>
        </p:nvSpPr>
        <p:spPr bwMode="auto">
          <a:xfrm>
            <a:off x="6016734" y="5430330"/>
            <a:ext cx="593725" cy="404813"/>
          </a:xfrm>
          <a:prstGeom prst="rightArrow">
            <a:avLst>
              <a:gd name="adj1" fmla="val 68796"/>
              <a:gd name="adj2" fmla="val 24499"/>
            </a:avLst>
          </a:prstGeom>
          <a:solidFill>
            <a:srgbClr val="33CCFF"/>
          </a:solidFill>
          <a:ln w="12700">
            <a:solidFill>
              <a:srgbClr val="33CCFF"/>
            </a:solidFill>
            <a:miter lim="800000"/>
            <a:headEnd type="none" w="sm" len="sm"/>
            <a:tailEnd type="none" w="sm" len="sm"/>
          </a:ln>
          <a:effectLst>
            <a:outerShdw dist="35921" dir="2700000" algn="ctr" rotWithShape="0">
              <a:srgbClr val="AD6900"/>
            </a:outerShdw>
          </a:effectLst>
        </p:spPr>
        <p:txBody>
          <a:bodyPr wrap="none" anchor="ctr"/>
          <a:lstStyle/>
          <a:p>
            <a:pPr algn="ctr" eaLnBrk="1" hangingPunct="1">
              <a:lnSpc>
                <a:spcPct val="100000"/>
              </a:lnSpc>
              <a:spcBef>
                <a:spcPct val="0"/>
              </a:spcBef>
              <a:buClrTx/>
              <a:buSzTx/>
              <a:buFontTx/>
              <a:buNone/>
            </a:pPr>
            <a:r>
              <a:rPr lang="fr-FR" sz="800" b="1">
                <a:latin typeface="Arial" charset="0"/>
              </a:rPr>
              <a:t>Mise en </a:t>
            </a:r>
            <a:br>
              <a:rPr lang="fr-FR" sz="800" b="1">
                <a:latin typeface="Arial" charset="0"/>
              </a:rPr>
            </a:br>
            <a:r>
              <a:rPr lang="fr-FR" sz="800" b="1">
                <a:latin typeface="Arial" charset="0"/>
              </a:rPr>
              <a:t>service</a:t>
            </a:r>
          </a:p>
        </p:txBody>
      </p:sp>
      <p:sp>
        <p:nvSpPr>
          <p:cNvPr id="85" name="AutoShape 21"/>
          <p:cNvSpPr>
            <a:spLocks noChangeArrowheads="1"/>
          </p:cNvSpPr>
          <p:nvPr/>
        </p:nvSpPr>
        <p:spPr bwMode="auto">
          <a:xfrm>
            <a:off x="5430947" y="5430330"/>
            <a:ext cx="592137" cy="404813"/>
          </a:xfrm>
          <a:prstGeom prst="rightArrow">
            <a:avLst>
              <a:gd name="adj1" fmla="val 68796"/>
              <a:gd name="adj2" fmla="val 24433"/>
            </a:avLst>
          </a:prstGeom>
          <a:solidFill>
            <a:srgbClr val="33CCFF"/>
          </a:solidFill>
          <a:ln w="12700">
            <a:solidFill>
              <a:srgbClr val="33CCFF"/>
            </a:solidFill>
            <a:miter lim="800000"/>
            <a:headEnd type="none" w="sm" len="sm"/>
            <a:tailEnd type="none" w="sm" len="sm"/>
          </a:ln>
          <a:effectLst>
            <a:outerShdw dist="35921" dir="2700000" algn="ctr" rotWithShape="0">
              <a:srgbClr val="AD6900"/>
            </a:outerShdw>
          </a:effectLst>
        </p:spPr>
        <p:txBody>
          <a:bodyPr wrap="none" anchor="ctr"/>
          <a:lstStyle/>
          <a:p>
            <a:pPr algn="ctr" eaLnBrk="1" hangingPunct="1">
              <a:lnSpc>
                <a:spcPct val="100000"/>
              </a:lnSpc>
              <a:spcBef>
                <a:spcPct val="0"/>
              </a:spcBef>
              <a:buClrTx/>
              <a:buSzTx/>
              <a:buFontTx/>
              <a:buNone/>
            </a:pPr>
            <a:r>
              <a:rPr lang="fr-FR" sz="800" b="1">
                <a:latin typeface="Arial" charset="0"/>
              </a:rPr>
              <a:t>Test</a:t>
            </a:r>
          </a:p>
        </p:txBody>
      </p:sp>
      <p:sp>
        <p:nvSpPr>
          <p:cNvPr id="86" name="AutoShape 22"/>
          <p:cNvSpPr>
            <a:spLocks noChangeArrowheads="1"/>
          </p:cNvSpPr>
          <p:nvPr/>
        </p:nvSpPr>
        <p:spPr bwMode="auto">
          <a:xfrm>
            <a:off x="4840397" y="5430330"/>
            <a:ext cx="595312" cy="404813"/>
          </a:xfrm>
          <a:prstGeom prst="rightArrow">
            <a:avLst>
              <a:gd name="adj1" fmla="val 68796"/>
              <a:gd name="adj2" fmla="val 24564"/>
            </a:avLst>
          </a:prstGeom>
          <a:solidFill>
            <a:srgbClr val="33CCFF"/>
          </a:solidFill>
          <a:ln w="12700">
            <a:solidFill>
              <a:srgbClr val="33CCFF"/>
            </a:solidFill>
            <a:miter lim="800000"/>
            <a:headEnd type="none" w="sm" len="sm"/>
            <a:tailEnd type="none" w="sm" len="sm"/>
          </a:ln>
          <a:effectLst>
            <a:outerShdw dist="35921" dir="2700000" algn="ctr" rotWithShape="0">
              <a:srgbClr val="AD6900"/>
            </a:outerShdw>
          </a:effectLst>
        </p:spPr>
        <p:txBody>
          <a:bodyPr wrap="none" anchor="ctr"/>
          <a:lstStyle/>
          <a:p>
            <a:pPr algn="ctr" eaLnBrk="1" hangingPunct="1">
              <a:lnSpc>
                <a:spcPct val="100000"/>
              </a:lnSpc>
              <a:spcBef>
                <a:spcPct val="0"/>
              </a:spcBef>
              <a:buClrTx/>
              <a:buSzTx/>
              <a:buFontTx/>
              <a:buNone/>
            </a:pPr>
            <a:r>
              <a:rPr lang="fr-FR" sz="800" b="1">
                <a:latin typeface="Arial" charset="0"/>
              </a:rPr>
              <a:t>Réalisation</a:t>
            </a:r>
          </a:p>
        </p:txBody>
      </p:sp>
      <p:sp>
        <p:nvSpPr>
          <p:cNvPr id="87" name="AutoShape 23"/>
          <p:cNvSpPr>
            <a:spLocks noChangeArrowheads="1"/>
          </p:cNvSpPr>
          <p:nvPr/>
        </p:nvSpPr>
        <p:spPr bwMode="auto">
          <a:xfrm>
            <a:off x="4253022" y="5430330"/>
            <a:ext cx="593725" cy="404813"/>
          </a:xfrm>
          <a:prstGeom prst="rightArrow">
            <a:avLst>
              <a:gd name="adj1" fmla="val 68796"/>
              <a:gd name="adj2" fmla="val 24499"/>
            </a:avLst>
          </a:prstGeom>
          <a:solidFill>
            <a:srgbClr val="33CCFF"/>
          </a:solidFill>
          <a:ln w="12700">
            <a:solidFill>
              <a:srgbClr val="33CCFF"/>
            </a:solidFill>
            <a:miter lim="800000"/>
            <a:headEnd type="none" w="sm" len="sm"/>
            <a:tailEnd type="none" w="sm" len="sm"/>
          </a:ln>
          <a:effectLst>
            <a:outerShdw dist="35921" dir="2700000" algn="ctr" rotWithShape="0">
              <a:srgbClr val="AD6900"/>
            </a:outerShdw>
          </a:effectLst>
        </p:spPr>
        <p:txBody>
          <a:bodyPr wrap="none" anchor="ctr"/>
          <a:lstStyle/>
          <a:p>
            <a:pPr algn="ctr" eaLnBrk="1" hangingPunct="1">
              <a:lnSpc>
                <a:spcPct val="100000"/>
              </a:lnSpc>
              <a:spcBef>
                <a:spcPct val="0"/>
              </a:spcBef>
              <a:buClrTx/>
              <a:buSzTx/>
              <a:buFontTx/>
              <a:buNone/>
            </a:pPr>
            <a:r>
              <a:rPr lang="fr-FR" sz="800" b="1">
                <a:latin typeface="Arial" charset="0"/>
              </a:rPr>
              <a:t>Conception</a:t>
            </a:r>
          </a:p>
        </p:txBody>
      </p:sp>
      <p:sp>
        <p:nvSpPr>
          <p:cNvPr id="88" name="AutoShape 24"/>
          <p:cNvSpPr>
            <a:spLocks noChangeArrowheads="1"/>
          </p:cNvSpPr>
          <p:nvPr/>
        </p:nvSpPr>
        <p:spPr bwMode="auto">
          <a:xfrm>
            <a:off x="3665647" y="5430330"/>
            <a:ext cx="593725" cy="404813"/>
          </a:xfrm>
          <a:prstGeom prst="rightArrow">
            <a:avLst>
              <a:gd name="adj1" fmla="val 68796"/>
              <a:gd name="adj2" fmla="val 24499"/>
            </a:avLst>
          </a:prstGeom>
          <a:solidFill>
            <a:srgbClr val="33CCFF"/>
          </a:solidFill>
          <a:ln w="12700">
            <a:solidFill>
              <a:srgbClr val="33CCFF"/>
            </a:solidFill>
            <a:miter lim="800000"/>
            <a:headEnd type="none" w="sm" len="sm"/>
            <a:tailEnd type="none" w="sm" len="sm"/>
          </a:ln>
          <a:effectLst>
            <a:outerShdw dist="35921" dir="2700000" algn="ctr" rotWithShape="0">
              <a:srgbClr val="AD6900"/>
            </a:outerShdw>
          </a:effectLst>
        </p:spPr>
        <p:txBody>
          <a:bodyPr wrap="none" anchor="ctr"/>
          <a:lstStyle/>
          <a:p>
            <a:pPr algn="ctr" eaLnBrk="1" hangingPunct="1">
              <a:lnSpc>
                <a:spcPct val="100000"/>
              </a:lnSpc>
              <a:spcBef>
                <a:spcPct val="0"/>
              </a:spcBef>
              <a:buClrTx/>
              <a:buSzTx/>
              <a:buFontTx/>
              <a:buNone/>
            </a:pPr>
            <a:r>
              <a:rPr lang="fr-FR" sz="800" b="1">
                <a:latin typeface="Arial" charset="0"/>
              </a:rPr>
              <a:t>Définition</a:t>
            </a:r>
          </a:p>
        </p:txBody>
      </p:sp>
      <p:sp>
        <p:nvSpPr>
          <p:cNvPr id="89" name="AutoShape 25"/>
          <p:cNvSpPr>
            <a:spLocks noChangeArrowheads="1"/>
          </p:cNvSpPr>
          <p:nvPr/>
        </p:nvSpPr>
        <p:spPr bwMode="auto">
          <a:xfrm>
            <a:off x="2902059" y="5430330"/>
            <a:ext cx="644525" cy="404813"/>
          </a:xfrm>
          <a:prstGeom prst="rightArrow">
            <a:avLst>
              <a:gd name="adj1" fmla="val 68796"/>
              <a:gd name="adj2" fmla="val 26595"/>
            </a:avLst>
          </a:prstGeom>
          <a:solidFill>
            <a:srgbClr val="33CCFF"/>
          </a:solidFill>
          <a:ln w="12700">
            <a:solidFill>
              <a:srgbClr val="33CCFF"/>
            </a:solidFill>
            <a:miter lim="800000"/>
            <a:headEnd type="none" w="sm" len="sm"/>
            <a:tailEnd type="none" w="sm" len="sm"/>
          </a:ln>
          <a:effectLst>
            <a:outerShdw dist="35921" dir="2700000" algn="ctr" rotWithShape="0">
              <a:srgbClr val="AD6900"/>
            </a:outerShdw>
          </a:effectLst>
        </p:spPr>
        <p:txBody>
          <a:bodyPr wrap="none" anchor="ctr"/>
          <a:lstStyle/>
          <a:p>
            <a:pPr algn="ctr" eaLnBrk="1" hangingPunct="1">
              <a:lnSpc>
                <a:spcPct val="100000"/>
              </a:lnSpc>
              <a:spcBef>
                <a:spcPct val="0"/>
              </a:spcBef>
              <a:buClrTx/>
              <a:buSzTx/>
              <a:buFontTx/>
              <a:buNone/>
            </a:pPr>
            <a:r>
              <a:rPr lang="fr-FR" sz="800" b="1">
                <a:latin typeface="Arial" charset="0"/>
              </a:rPr>
              <a:t>Avant-projet</a:t>
            </a:r>
          </a:p>
        </p:txBody>
      </p:sp>
      <p:sp>
        <p:nvSpPr>
          <p:cNvPr id="90" name="Line 26"/>
          <p:cNvSpPr>
            <a:spLocks noChangeShapeType="1"/>
          </p:cNvSpPr>
          <p:nvPr/>
        </p:nvSpPr>
        <p:spPr bwMode="auto">
          <a:xfrm flipV="1">
            <a:off x="4259372" y="3699955"/>
            <a:ext cx="920750" cy="1716088"/>
          </a:xfrm>
          <a:prstGeom prst="line">
            <a:avLst/>
          </a:prstGeom>
          <a:noFill/>
          <a:ln w="12700">
            <a:solidFill>
              <a:srgbClr val="FFFFFF"/>
            </a:solidFill>
            <a:prstDash val="sysDot"/>
            <a:round/>
            <a:headEnd type="non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 name="Line 27"/>
          <p:cNvSpPr>
            <a:spLocks noChangeShapeType="1"/>
          </p:cNvSpPr>
          <p:nvPr/>
        </p:nvSpPr>
        <p:spPr bwMode="auto">
          <a:xfrm flipV="1">
            <a:off x="4829284" y="3707893"/>
            <a:ext cx="917575" cy="1708150"/>
          </a:xfrm>
          <a:prstGeom prst="line">
            <a:avLst/>
          </a:prstGeom>
          <a:noFill/>
          <a:ln w="12700">
            <a:solidFill>
              <a:srgbClr val="FFFFFF"/>
            </a:solidFill>
            <a:prstDash val="sysDot"/>
            <a:round/>
            <a:headEnd type="non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 name="Line 28"/>
          <p:cNvSpPr>
            <a:spLocks noChangeShapeType="1"/>
          </p:cNvSpPr>
          <p:nvPr/>
        </p:nvSpPr>
        <p:spPr bwMode="auto">
          <a:xfrm flipV="1">
            <a:off x="5418247" y="3695193"/>
            <a:ext cx="923925" cy="1720850"/>
          </a:xfrm>
          <a:prstGeom prst="line">
            <a:avLst/>
          </a:prstGeom>
          <a:noFill/>
          <a:ln w="12700">
            <a:solidFill>
              <a:srgbClr val="FFFFFF"/>
            </a:solidFill>
            <a:prstDash val="sysDot"/>
            <a:round/>
            <a:headEnd type="non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 name="Line 29"/>
          <p:cNvSpPr>
            <a:spLocks noChangeShapeType="1"/>
          </p:cNvSpPr>
          <p:nvPr/>
        </p:nvSpPr>
        <p:spPr bwMode="auto">
          <a:xfrm flipV="1">
            <a:off x="5988159" y="3684080"/>
            <a:ext cx="930275" cy="1731963"/>
          </a:xfrm>
          <a:prstGeom prst="line">
            <a:avLst/>
          </a:prstGeom>
          <a:noFill/>
          <a:ln w="12700">
            <a:solidFill>
              <a:srgbClr val="FFFFFF"/>
            </a:solidFill>
            <a:prstDash val="sysDot"/>
            <a:round/>
            <a:headEnd type="non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 name="Line 30"/>
          <p:cNvSpPr>
            <a:spLocks noChangeShapeType="1"/>
          </p:cNvSpPr>
          <p:nvPr/>
        </p:nvSpPr>
        <p:spPr bwMode="auto">
          <a:xfrm flipV="1">
            <a:off x="6570772" y="3693605"/>
            <a:ext cx="925512" cy="1722438"/>
          </a:xfrm>
          <a:prstGeom prst="line">
            <a:avLst/>
          </a:prstGeom>
          <a:noFill/>
          <a:ln w="12700">
            <a:solidFill>
              <a:srgbClr val="FFFFFF"/>
            </a:solidFill>
            <a:prstDash val="sysDot"/>
            <a:round/>
            <a:headEnd type="non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5" name="Line 31"/>
          <p:cNvSpPr>
            <a:spLocks noChangeShapeType="1"/>
          </p:cNvSpPr>
          <p:nvPr/>
        </p:nvSpPr>
        <p:spPr bwMode="auto">
          <a:xfrm flipV="1">
            <a:off x="7140684" y="3714243"/>
            <a:ext cx="912813" cy="1701800"/>
          </a:xfrm>
          <a:prstGeom prst="line">
            <a:avLst/>
          </a:prstGeom>
          <a:noFill/>
          <a:ln w="12700">
            <a:solidFill>
              <a:srgbClr val="FFFFFF"/>
            </a:solidFill>
            <a:prstDash val="sysDot"/>
            <a:round/>
            <a:headEnd type="non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6" name="Line 32"/>
          <p:cNvSpPr>
            <a:spLocks noChangeShapeType="1"/>
          </p:cNvSpPr>
          <p:nvPr/>
        </p:nvSpPr>
        <p:spPr bwMode="auto">
          <a:xfrm>
            <a:off x="3673584" y="5073143"/>
            <a:ext cx="3652838" cy="0"/>
          </a:xfrm>
          <a:prstGeom prst="line">
            <a:avLst/>
          </a:prstGeom>
          <a:noFill/>
          <a:ln w="12700">
            <a:solidFill>
              <a:srgbClr val="FF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 name="Line 33"/>
          <p:cNvSpPr>
            <a:spLocks noChangeShapeType="1"/>
          </p:cNvSpPr>
          <p:nvPr/>
        </p:nvSpPr>
        <p:spPr bwMode="auto">
          <a:xfrm>
            <a:off x="2884597" y="5409693"/>
            <a:ext cx="4435475" cy="0"/>
          </a:xfrm>
          <a:prstGeom prst="line">
            <a:avLst/>
          </a:prstGeom>
          <a:noFill/>
          <a:ln w="28575">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 name="AutoShape 34"/>
          <p:cNvSpPr>
            <a:spLocks noChangeArrowheads="1"/>
          </p:cNvSpPr>
          <p:nvPr/>
        </p:nvSpPr>
        <p:spPr bwMode="auto">
          <a:xfrm>
            <a:off x="2973497" y="5071555"/>
            <a:ext cx="685800" cy="336550"/>
          </a:xfrm>
          <a:prstGeom prst="rightArrow">
            <a:avLst>
              <a:gd name="adj1" fmla="val 68796"/>
              <a:gd name="adj2" fmla="val 34038"/>
            </a:avLst>
          </a:prstGeom>
          <a:solidFill>
            <a:srgbClr val="FFFF66"/>
          </a:solidFill>
          <a:ln w="12700">
            <a:solidFill>
              <a:srgbClr val="FFFF00"/>
            </a:solidFill>
            <a:miter lim="800000"/>
            <a:headEnd type="none" w="sm" len="sm"/>
            <a:tailEnd type="none" w="sm" len="sm"/>
          </a:ln>
          <a:effectLst>
            <a:outerShdw dist="35921" dir="2700000" algn="ctr" rotWithShape="0">
              <a:srgbClr val="AD6900"/>
            </a:outerShdw>
          </a:effectLst>
        </p:spPr>
        <p:txBody>
          <a:bodyPr wrap="none" anchor="ctr"/>
          <a:lstStyle/>
          <a:p>
            <a:endParaRPr lang="zh-CN" altLang="en-US"/>
          </a:p>
        </p:txBody>
      </p:sp>
      <p:sp>
        <p:nvSpPr>
          <p:cNvPr id="99" name="Text Box 35"/>
          <p:cNvSpPr txBox="1">
            <a:spLocks noChangeArrowheads="1"/>
          </p:cNvSpPr>
          <p:nvPr/>
        </p:nvSpPr>
        <p:spPr bwMode="auto">
          <a:xfrm>
            <a:off x="3044934" y="5130293"/>
            <a:ext cx="620713" cy="27305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0"/>
              </a:spcBef>
              <a:buClrTx/>
              <a:buSzTx/>
              <a:buFontTx/>
              <a:buNone/>
            </a:pPr>
            <a:endParaRPr lang="fr-FR" sz="1400" b="1" i="1">
              <a:latin typeface="Arial" charset="0"/>
            </a:endParaRPr>
          </a:p>
        </p:txBody>
      </p:sp>
      <p:sp>
        <p:nvSpPr>
          <p:cNvPr id="100" name="Freeform 36"/>
          <p:cNvSpPr>
            <a:spLocks/>
          </p:cNvSpPr>
          <p:nvPr/>
        </p:nvSpPr>
        <p:spPr bwMode="auto">
          <a:xfrm>
            <a:off x="3903772" y="3849180"/>
            <a:ext cx="3382962" cy="1238250"/>
          </a:xfrm>
          <a:custGeom>
            <a:avLst/>
            <a:gdLst>
              <a:gd name="T0" fmla="*/ 0 w 3712"/>
              <a:gd name="T1" fmla="*/ 1598 h 1598"/>
              <a:gd name="T2" fmla="*/ 784 w 3712"/>
              <a:gd name="T3" fmla="*/ 1462 h 1598"/>
              <a:gd name="T4" fmla="*/ 1280 w 3712"/>
              <a:gd name="T5" fmla="*/ 1022 h 1598"/>
              <a:gd name="T6" fmla="*/ 1784 w 3712"/>
              <a:gd name="T7" fmla="*/ 198 h 1598"/>
              <a:gd name="T8" fmla="*/ 2544 w 3712"/>
              <a:gd name="T9" fmla="*/ 30 h 1598"/>
              <a:gd name="T10" fmla="*/ 3712 w 3712"/>
              <a:gd name="T11" fmla="*/ 22 h 1598"/>
            </a:gdLst>
            <a:ahLst/>
            <a:cxnLst>
              <a:cxn ang="0">
                <a:pos x="T0" y="T1"/>
              </a:cxn>
              <a:cxn ang="0">
                <a:pos x="T2" y="T3"/>
              </a:cxn>
              <a:cxn ang="0">
                <a:pos x="T4" y="T5"/>
              </a:cxn>
              <a:cxn ang="0">
                <a:pos x="T6" y="T7"/>
              </a:cxn>
              <a:cxn ang="0">
                <a:pos x="T8" y="T9"/>
              </a:cxn>
              <a:cxn ang="0">
                <a:pos x="T10" y="T11"/>
              </a:cxn>
            </a:cxnLst>
            <a:rect l="0" t="0" r="r" b="b"/>
            <a:pathLst>
              <a:path w="3712" h="1598">
                <a:moveTo>
                  <a:pt x="0" y="1598"/>
                </a:moveTo>
                <a:cubicBezTo>
                  <a:pt x="130" y="1575"/>
                  <a:pt x="570" y="1557"/>
                  <a:pt x="784" y="1462"/>
                </a:cubicBezTo>
                <a:cubicBezTo>
                  <a:pt x="997" y="1366"/>
                  <a:pt x="1113" y="1232"/>
                  <a:pt x="1280" y="1022"/>
                </a:cubicBezTo>
                <a:cubicBezTo>
                  <a:pt x="1446" y="811"/>
                  <a:pt x="1573" y="363"/>
                  <a:pt x="1784" y="198"/>
                </a:cubicBezTo>
                <a:cubicBezTo>
                  <a:pt x="1994" y="32"/>
                  <a:pt x="2222" y="59"/>
                  <a:pt x="2544" y="30"/>
                </a:cubicBezTo>
                <a:cubicBezTo>
                  <a:pt x="2865" y="0"/>
                  <a:pt x="3468" y="23"/>
                  <a:pt x="3712" y="22"/>
                </a:cubicBezTo>
              </a:path>
            </a:pathLst>
          </a:custGeom>
          <a:noFill/>
          <a:ln w="38100" cap="flat" cmpd="sng">
            <a:solidFill>
              <a:srgbClr val="FFFF00"/>
            </a:solidFill>
            <a:prstDash val="solid"/>
            <a:round/>
            <a:headEnd type="none" w="sm" len="sm"/>
            <a:tailEnd type="none" w="sm" len="sm"/>
          </a:ln>
          <a:effectLst>
            <a:outerShdw dist="35921" dir="2700000" algn="ctr" rotWithShape="0">
              <a:srgbClr val="AD6900"/>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101" name="AutoShape 37"/>
          <p:cNvSpPr>
            <a:spLocks noChangeArrowheads="1"/>
          </p:cNvSpPr>
          <p:nvPr/>
        </p:nvSpPr>
        <p:spPr bwMode="auto">
          <a:xfrm rot="348105">
            <a:off x="1724134" y="3947605"/>
            <a:ext cx="573088" cy="2209800"/>
          </a:xfrm>
          <a:prstGeom prst="upArrow">
            <a:avLst>
              <a:gd name="adj1" fmla="val 50000"/>
              <a:gd name="adj2" fmla="val 96399"/>
            </a:avLst>
          </a:prstGeom>
          <a:solidFill>
            <a:srgbClr val="66CCFF"/>
          </a:solidFill>
          <a:ln w="12700">
            <a:miter lim="800000"/>
            <a:headEnd type="none" w="sm" len="sm"/>
            <a:tailEnd type="none" w="sm" len="sm"/>
          </a:ln>
          <a:effectLst/>
          <a:scene3d>
            <a:camera prst="legacyObliqueTopRight">
              <a:rot lat="1200000" lon="0" rev="0"/>
            </a:camera>
            <a:lightRig rig="legacyFlat2" dir="b"/>
          </a:scene3d>
          <a:sp3d extrusionH="3630600" prstMaterial="legacyMatte">
            <a:bevelT w="13500" h="13500" prst="angle"/>
            <a:bevelB w="13500" h="13500" prst="angle"/>
            <a:extrusionClr>
              <a:srgbClr val="66CCFF"/>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p>
        </p:txBody>
      </p:sp>
      <p:sp>
        <p:nvSpPr>
          <p:cNvPr id="102" name="Text Box 38"/>
          <p:cNvSpPr txBox="1">
            <a:spLocks noChangeArrowheads="1"/>
          </p:cNvSpPr>
          <p:nvPr/>
        </p:nvSpPr>
        <p:spPr bwMode="auto">
          <a:xfrm>
            <a:off x="3119547" y="5523993"/>
            <a:ext cx="184150" cy="28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lnSpc>
                <a:spcPct val="90000"/>
              </a:lnSpc>
              <a:spcBef>
                <a:spcPct val="0"/>
              </a:spcBef>
              <a:buClrTx/>
              <a:buSzTx/>
              <a:buFontTx/>
              <a:buNone/>
            </a:pPr>
            <a:endParaRPr lang="fr-FR" sz="1400" b="1" i="1">
              <a:latin typeface="Arial" charset="0"/>
            </a:endParaRPr>
          </a:p>
        </p:txBody>
      </p:sp>
      <p:sp>
        <p:nvSpPr>
          <p:cNvPr id="103" name="Text Box 39"/>
          <p:cNvSpPr txBox="1">
            <a:spLocks noChangeArrowheads="1"/>
          </p:cNvSpPr>
          <p:nvPr/>
        </p:nvSpPr>
        <p:spPr bwMode="auto">
          <a:xfrm rot="17828443">
            <a:off x="1734453" y="2959387"/>
            <a:ext cx="1898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buClrTx/>
              <a:buSzTx/>
              <a:buFontTx/>
              <a:buNone/>
            </a:pPr>
            <a:r>
              <a:rPr lang="fr-FR" sz="1800" b="1">
                <a:solidFill>
                  <a:srgbClr val="FFFF00"/>
                </a:solidFill>
                <a:effectLst>
                  <a:outerShdw blurRad="38100" dist="38100" dir="2700000" algn="tl">
                    <a:srgbClr val="C0C0C0"/>
                  </a:outerShdw>
                </a:effectLst>
                <a:latin typeface="Arial" charset="0"/>
              </a:rPr>
              <a:t>Axe stratégique</a:t>
            </a:r>
            <a:endParaRPr lang="fr-FR" sz="1800" b="1" i="1">
              <a:solidFill>
                <a:srgbClr val="FFFF00"/>
              </a:solidFill>
              <a:effectLst>
                <a:outerShdw blurRad="38100" dist="38100" dir="2700000" algn="tl">
                  <a:srgbClr val="C0C0C0"/>
                </a:outerShdw>
              </a:effectLst>
              <a:latin typeface="Arial" charset="0"/>
            </a:endParaRPr>
          </a:p>
        </p:txBody>
      </p:sp>
      <p:sp>
        <p:nvSpPr>
          <p:cNvPr id="104" name="Text Box 40"/>
          <p:cNvSpPr txBox="1">
            <a:spLocks noChangeArrowheads="1"/>
          </p:cNvSpPr>
          <p:nvPr/>
        </p:nvSpPr>
        <p:spPr bwMode="auto">
          <a:xfrm>
            <a:off x="3019534" y="5136643"/>
            <a:ext cx="5810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1" hangingPunct="1">
              <a:lnSpc>
                <a:spcPct val="100000"/>
              </a:lnSpc>
              <a:spcBef>
                <a:spcPct val="0"/>
              </a:spcBef>
              <a:buClrTx/>
              <a:buSzTx/>
              <a:buFontTx/>
              <a:buNone/>
            </a:pPr>
            <a:r>
              <a:rPr lang="fr-FR" sz="800" b="1">
                <a:latin typeface="Arial" charset="0"/>
              </a:rPr>
              <a:t>Risques</a:t>
            </a:r>
          </a:p>
        </p:txBody>
      </p:sp>
      <p:sp>
        <p:nvSpPr>
          <p:cNvPr id="105" name="Text Box 41"/>
          <p:cNvSpPr txBox="1">
            <a:spLocks noChangeArrowheads="1"/>
          </p:cNvSpPr>
          <p:nvPr/>
        </p:nvSpPr>
        <p:spPr bwMode="auto">
          <a:xfrm>
            <a:off x="3154472" y="4862005"/>
            <a:ext cx="620712"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1" hangingPunct="1">
              <a:lnSpc>
                <a:spcPct val="100000"/>
              </a:lnSpc>
              <a:spcBef>
                <a:spcPct val="0"/>
              </a:spcBef>
              <a:buClrTx/>
              <a:buSzTx/>
              <a:buFontTx/>
              <a:buNone/>
            </a:pPr>
            <a:r>
              <a:rPr lang="fr-FR" sz="800" b="1">
                <a:latin typeface="Arial" charset="0"/>
              </a:rPr>
              <a:t>Objectifs</a:t>
            </a:r>
          </a:p>
        </p:txBody>
      </p:sp>
      <p:sp>
        <p:nvSpPr>
          <p:cNvPr id="106" name="Text Box 42"/>
          <p:cNvSpPr txBox="1">
            <a:spLocks noChangeArrowheads="1"/>
          </p:cNvSpPr>
          <p:nvPr/>
        </p:nvSpPr>
        <p:spPr bwMode="auto">
          <a:xfrm>
            <a:off x="3435459" y="4481005"/>
            <a:ext cx="40005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1" hangingPunct="1">
              <a:lnSpc>
                <a:spcPct val="100000"/>
              </a:lnSpc>
              <a:spcBef>
                <a:spcPct val="0"/>
              </a:spcBef>
              <a:buClrTx/>
              <a:buSzTx/>
              <a:buFontTx/>
              <a:buNone/>
            </a:pPr>
            <a:r>
              <a:rPr lang="fr-FR" sz="800" b="1">
                <a:latin typeface="Arial" charset="0"/>
              </a:rPr>
              <a:t>Plan</a:t>
            </a:r>
          </a:p>
        </p:txBody>
      </p:sp>
      <p:sp>
        <p:nvSpPr>
          <p:cNvPr id="107" name="Text Box 43"/>
          <p:cNvSpPr txBox="1">
            <a:spLocks noChangeArrowheads="1"/>
          </p:cNvSpPr>
          <p:nvPr/>
        </p:nvSpPr>
        <p:spPr bwMode="auto">
          <a:xfrm>
            <a:off x="3559284" y="4100005"/>
            <a:ext cx="5461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1" hangingPunct="1">
              <a:lnSpc>
                <a:spcPct val="100000"/>
              </a:lnSpc>
              <a:spcBef>
                <a:spcPct val="0"/>
              </a:spcBef>
              <a:buClrTx/>
              <a:buSzTx/>
              <a:buFontTx/>
              <a:buNone/>
            </a:pPr>
            <a:r>
              <a:rPr lang="fr-FR" sz="800" b="1">
                <a:latin typeface="Arial" charset="0"/>
              </a:rPr>
              <a:t>Test </a:t>
            </a:r>
            <a:br>
              <a:rPr lang="fr-FR" sz="800" b="1">
                <a:latin typeface="Arial" charset="0"/>
              </a:rPr>
            </a:br>
            <a:r>
              <a:rPr lang="fr-FR" sz="800" b="1">
                <a:latin typeface="Arial" charset="0"/>
              </a:rPr>
              <a:t>du plan</a:t>
            </a:r>
          </a:p>
        </p:txBody>
      </p:sp>
      <p:sp>
        <p:nvSpPr>
          <p:cNvPr id="108" name="Text Box 44"/>
          <p:cNvSpPr txBox="1">
            <a:spLocks noChangeArrowheads="1"/>
          </p:cNvSpPr>
          <p:nvPr/>
        </p:nvSpPr>
        <p:spPr bwMode="auto">
          <a:xfrm>
            <a:off x="3611672" y="3734880"/>
            <a:ext cx="671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1" hangingPunct="1">
              <a:lnSpc>
                <a:spcPct val="100000"/>
              </a:lnSpc>
              <a:spcBef>
                <a:spcPct val="0"/>
              </a:spcBef>
              <a:buClrTx/>
              <a:buSzTx/>
              <a:buFontTx/>
              <a:buNone/>
            </a:pPr>
            <a:r>
              <a:rPr lang="fr-FR" sz="800" b="1">
                <a:latin typeface="Arial" charset="0"/>
              </a:rPr>
              <a:t>Exécution</a:t>
            </a:r>
            <a:br>
              <a:rPr lang="fr-FR" sz="800" b="1">
                <a:latin typeface="Arial" charset="0"/>
              </a:rPr>
            </a:br>
            <a:r>
              <a:rPr lang="fr-FR" sz="800" b="1">
                <a:latin typeface="Arial" charset="0"/>
              </a:rPr>
              <a:t> du plan</a:t>
            </a:r>
          </a:p>
        </p:txBody>
      </p:sp>
    </p:spTree>
    <p:extLst>
      <p:ext uri="{BB962C8B-B14F-4D97-AF65-F5344CB8AC3E}">
        <p14:creationId xmlns:p14="http://schemas.microsoft.com/office/powerpoint/2010/main" val="28712741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Solutions envisageables</a:t>
            </a:r>
            <a:endParaRPr lang="fr-FR" dirty="0"/>
          </a:p>
        </p:txBody>
      </p:sp>
      <p:sp>
        <p:nvSpPr>
          <p:cNvPr id="3" name="Espace réservé du contenu 2"/>
          <p:cNvSpPr>
            <a:spLocks noGrp="1"/>
          </p:cNvSpPr>
          <p:nvPr>
            <p:ph idx="1"/>
          </p:nvPr>
        </p:nvSpPr>
        <p:spPr>
          <a:xfrm>
            <a:off x="297632" y="1211978"/>
            <a:ext cx="8378824" cy="5029200"/>
          </a:xfrm>
        </p:spPr>
        <p:txBody>
          <a:bodyPr/>
          <a:lstStyle/>
          <a:p>
            <a:pPr marL="0" indent="0">
              <a:buNone/>
            </a:pPr>
            <a:r>
              <a:rPr lang="fr-FR" sz="2800" dirty="0" smtClean="0"/>
              <a:t>Exemple : Chaque dimension nécessite un ensemble d’actions </a:t>
            </a:r>
            <a:endParaRPr lang="fr-FR" sz="2800" dirty="0"/>
          </a:p>
        </p:txBody>
      </p:sp>
      <p:grpSp>
        <p:nvGrpSpPr>
          <p:cNvPr id="10" name="组合 9"/>
          <p:cNvGrpSpPr/>
          <p:nvPr/>
        </p:nvGrpSpPr>
        <p:grpSpPr>
          <a:xfrm>
            <a:off x="1030288" y="2659778"/>
            <a:ext cx="2895600" cy="3276600"/>
            <a:chOff x="1219200" y="1905000"/>
            <a:chExt cx="2895600" cy="3276600"/>
          </a:xfrm>
        </p:grpSpPr>
        <p:sp>
          <p:nvSpPr>
            <p:cNvPr id="11" name="Rectangle 2"/>
            <p:cNvSpPr>
              <a:spLocks noChangeArrowheads="1"/>
            </p:cNvSpPr>
            <p:nvPr/>
          </p:nvSpPr>
          <p:spPr bwMode="auto">
            <a:xfrm>
              <a:off x="1219200" y="1905000"/>
              <a:ext cx="1371600" cy="1752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spcBef>
                  <a:spcPct val="0"/>
                </a:spcBef>
                <a:buClrTx/>
                <a:buSzTx/>
                <a:buFontTx/>
                <a:buNone/>
              </a:pPr>
              <a:endParaRPr lang="fr-FR" sz="2000" b="1" i="1">
                <a:latin typeface="Tahoma" pitchFamily="34" charset="0"/>
              </a:endParaRPr>
            </a:p>
          </p:txBody>
        </p:sp>
        <p:sp>
          <p:nvSpPr>
            <p:cNvPr id="12" name="Rectangle 4"/>
            <p:cNvSpPr>
              <a:spLocks noChangeArrowheads="1"/>
            </p:cNvSpPr>
            <p:nvPr/>
          </p:nvSpPr>
          <p:spPr bwMode="auto">
            <a:xfrm>
              <a:off x="1600200" y="2286000"/>
              <a:ext cx="1371600" cy="1752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Rectangle 5"/>
            <p:cNvSpPr>
              <a:spLocks noChangeArrowheads="1"/>
            </p:cNvSpPr>
            <p:nvPr/>
          </p:nvSpPr>
          <p:spPr bwMode="auto">
            <a:xfrm>
              <a:off x="1981200" y="2667000"/>
              <a:ext cx="1371600" cy="1752600"/>
            </a:xfrm>
            <a:prstGeom prst="rect">
              <a:avLst/>
            </a:prstGeom>
            <a:solidFill>
              <a:srgbClr val="92D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Rectangle 6"/>
            <p:cNvSpPr>
              <a:spLocks noChangeArrowheads="1"/>
            </p:cNvSpPr>
            <p:nvPr/>
          </p:nvSpPr>
          <p:spPr bwMode="auto">
            <a:xfrm>
              <a:off x="2362200" y="3048000"/>
              <a:ext cx="1371600" cy="1752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 name="Rectangle 7"/>
            <p:cNvSpPr>
              <a:spLocks noChangeArrowheads="1"/>
            </p:cNvSpPr>
            <p:nvPr/>
          </p:nvSpPr>
          <p:spPr bwMode="auto">
            <a:xfrm>
              <a:off x="2743200" y="3429000"/>
              <a:ext cx="1371600" cy="1752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 name="Text Box 8"/>
            <p:cNvSpPr txBox="1">
              <a:spLocks noChangeArrowheads="1"/>
            </p:cNvSpPr>
            <p:nvPr/>
          </p:nvSpPr>
          <p:spPr bwMode="auto">
            <a:xfrm>
              <a:off x="1524000" y="1981200"/>
              <a:ext cx="723900" cy="244475"/>
            </a:xfrm>
            <a:prstGeom prst="rect">
              <a:avLst/>
            </a:prstGeom>
            <a:noFill/>
            <a:ln>
              <a:noFill/>
            </a:ln>
            <a:effectLst/>
            <a:extLst>
              <a:ext uri="{909E8E84-426E-40DD-AFC4-6F175D3DCCD1}">
                <a14:hiddenFill xmlns:a14="http://schemas.microsoft.com/office/drawing/2010/main">
                  <a:solidFill>
                    <a:srgbClr val="B2B2B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buClrTx/>
                <a:buSzTx/>
                <a:buFontTx/>
                <a:buNone/>
              </a:pPr>
              <a:r>
                <a:rPr lang="fr-FR" sz="1000" b="1" i="1">
                  <a:latin typeface="Tahoma" pitchFamily="34" charset="0"/>
                </a:rPr>
                <a:t>Décision</a:t>
              </a:r>
            </a:p>
          </p:txBody>
        </p:sp>
        <p:sp>
          <p:nvSpPr>
            <p:cNvPr id="17" name="Text Box 9"/>
            <p:cNvSpPr txBox="1">
              <a:spLocks noChangeArrowheads="1"/>
            </p:cNvSpPr>
            <p:nvPr/>
          </p:nvSpPr>
          <p:spPr bwMode="auto">
            <a:xfrm>
              <a:off x="1905000" y="2290763"/>
              <a:ext cx="982663" cy="396875"/>
            </a:xfrm>
            <a:prstGeom prst="rect">
              <a:avLst/>
            </a:prstGeom>
            <a:noFill/>
            <a:ln>
              <a:noFill/>
            </a:ln>
            <a:effectLst/>
            <a:extLst>
              <a:ext uri="{909E8E84-426E-40DD-AFC4-6F175D3DCCD1}">
                <a14:hiddenFill xmlns:a14="http://schemas.microsoft.com/office/drawing/2010/main">
                  <a:solidFill>
                    <a:srgbClr val="B2B2B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buClrTx/>
                <a:buSzTx/>
                <a:buFontTx/>
                <a:buNone/>
              </a:pPr>
              <a:r>
                <a:rPr lang="fr-FR" sz="1000" b="1" i="1">
                  <a:latin typeface="Tahoma" pitchFamily="34" charset="0"/>
                </a:rPr>
                <a:t>Stratégie/</a:t>
              </a:r>
              <a:br>
                <a:rPr lang="fr-FR" sz="1000" b="1" i="1">
                  <a:latin typeface="Tahoma" pitchFamily="34" charset="0"/>
                </a:rPr>
              </a:br>
              <a:r>
                <a:rPr lang="fr-FR" sz="1000" b="1" i="1">
                  <a:latin typeface="Tahoma" pitchFamily="34" charset="0"/>
                </a:rPr>
                <a:t>organisation</a:t>
              </a:r>
            </a:p>
          </p:txBody>
        </p:sp>
        <p:sp>
          <p:nvSpPr>
            <p:cNvPr id="18" name="Text Box 10"/>
            <p:cNvSpPr txBox="1">
              <a:spLocks noChangeArrowheads="1"/>
            </p:cNvSpPr>
            <p:nvPr/>
          </p:nvSpPr>
          <p:spPr bwMode="auto">
            <a:xfrm>
              <a:off x="2247900" y="2727325"/>
              <a:ext cx="576263" cy="244475"/>
            </a:xfrm>
            <a:prstGeom prst="rect">
              <a:avLst/>
            </a:prstGeom>
            <a:noFill/>
            <a:ln>
              <a:noFill/>
            </a:ln>
            <a:effectLst/>
            <a:extLst>
              <a:ext uri="{909E8E84-426E-40DD-AFC4-6F175D3DCCD1}">
                <a14:hiddenFill xmlns:a14="http://schemas.microsoft.com/office/drawing/2010/main">
                  <a:solidFill>
                    <a:srgbClr val="B2B2B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buClrTx/>
                <a:buSzTx/>
                <a:buFontTx/>
                <a:buNone/>
              </a:pPr>
              <a:r>
                <a:rPr lang="fr-FR" sz="1000" b="1" i="1" dirty="0">
                  <a:latin typeface="Tahoma" pitchFamily="34" charset="0"/>
                </a:rPr>
                <a:t>Projet</a:t>
              </a:r>
            </a:p>
          </p:txBody>
        </p:sp>
        <p:sp>
          <p:nvSpPr>
            <p:cNvPr id="19" name="Text Box 11"/>
            <p:cNvSpPr txBox="1">
              <a:spLocks noChangeArrowheads="1"/>
            </p:cNvSpPr>
            <p:nvPr/>
          </p:nvSpPr>
          <p:spPr bwMode="auto">
            <a:xfrm>
              <a:off x="2590800" y="3092450"/>
              <a:ext cx="841375" cy="244475"/>
            </a:xfrm>
            <a:prstGeom prst="rect">
              <a:avLst/>
            </a:prstGeom>
            <a:noFill/>
            <a:ln>
              <a:noFill/>
            </a:ln>
            <a:effectLst/>
            <a:extLst>
              <a:ext uri="{909E8E84-426E-40DD-AFC4-6F175D3DCCD1}">
                <a14:hiddenFill xmlns:a14="http://schemas.microsoft.com/office/drawing/2010/main">
                  <a:solidFill>
                    <a:srgbClr val="B2B2B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buClrTx/>
                <a:buSzTx/>
                <a:buFontTx/>
                <a:buNone/>
              </a:pPr>
              <a:r>
                <a:rPr lang="fr-FR" sz="1000" b="1" i="1">
                  <a:latin typeface="Tahoma" pitchFamily="34" charset="0"/>
                </a:rPr>
                <a:t>Technique</a:t>
              </a:r>
            </a:p>
          </p:txBody>
        </p:sp>
        <p:sp>
          <p:nvSpPr>
            <p:cNvPr id="20" name="Text Box 12"/>
            <p:cNvSpPr txBox="1">
              <a:spLocks noChangeArrowheads="1"/>
            </p:cNvSpPr>
            <p:nvPr/>
          </p:nvSpPr>
          <p:spPr bwMode="auto">
            <a:xfrm>
              <a:off x="2933700" y="3457575"/>
              <a:ext cx="992188" cy="244475"/>
            </a:xfrm>
            <a:prstGeom prst="rect">
              <a:avLst/>
            </a:prstGeom>
            <a:noFill/>
            <a:ln>
              <a:noFill/>
            </a:ln>
            <a:effectLst/>
            <a:extLst>
              <a:ext uri="{909E8E84-426E-40DD-AFC4-6F175D3DCCD1}">
                <a14:hiddenFill xmlns:a14="http://schemas.microsoft.com/office/drawing/2010/main">
                  <a:solidFill>
                    <a:srgbClr val="B2B2B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buClrTx/>
                <a:buSzTx/>
                <a:buFontTx/>
                <a:buNone/>
              </a:pPr>
              <a:r>
                <a:rPr lang="fr-FR" sz="1000" b="1" i="1">
                  <a:latin typeface="Tahoma" pitchFamily="34" charset="0"/>
                </a:rPr>
                <a:t>Changement</a:t>
              </a:r>
            </a:p>
          </p:txBody>
        </p:sp>
      </p:grpSp>
      <p:grpSp>
        <p:nvGrpSpPr>
          <p:cNvPr id="26" name="组合 25"/>
          <p:cNvGrpSpPr/>
          <p:nvPr/>
        </p:nvGrpSpPr>
        <p:grpSpPr>
          <a:xfrm>
            <a:off x="5029200" y="2563670"/>
            <a:ext cx="3124200" cy="3898185"/>
            <a:chOff x="5181600" y="2558178"/>
            <a:chExt cx="3124200" cy="3898185"/>
          </a:xfrm>
        </p:grpSpPr>
        <p:grpSp>
          <p:nvGrpSpPr>
            <p:cNvPr id="25" name="组合 24"/>
            <p:cNvGrpSpPr/>
            <p:nvPr/>
          </p:nvGrpSpPr>
          <p:grpSpPr>
            <a:xfrm>
              <a:off x="5181600" y="2558178"/>
              <a:ext cx="3124200" cy="3886200"/>
              <a:chOff x="5181600" y="2558178"/>
              <a:chExt cx="3124200" cy="3886200"/>
            </a:xfrm>
          </p:grpSpPr>
          <p:sp>
            <p:nvSpPr>
              <p:cNvPr id="22" name="Rectangle 14"/>
              <p:cNvSpPr>
                <a:spLocks noChangeArrowheads="1"/>
              </p:cNvSpPr>
              <p:nvPr/>
            </p:nvSpPr>
            <p:spPr bwMode="auto">
              <a:xfrm>
                <a:off x="5181600" y="2558178"/>
                <a:ext cx="3124200" cy="38862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spcBef>
                    <a:spcPct val="0"/>
                  </a:spcBef>
                  <a:buClrTx/>
                  <a:buSzTx/>
                  <a:buFontTx/>
                  <a:buNone/>
                </a:pPr>
                <a:endParaRPr lang="fr-FR" sz="2000" b="1" i="1">
                  <a:latin typeface="Tahoma" pitchFamily="34" charset="0"/>
                </a:endParaRPr>
              </a:p>
            </p:txBody>
          </p:sp>
          <p:sp>
            <p:nvSpPr>
              <p:cNvPr id="23" name="Rectangle 15"/>
              <p:cNvSpPr>
                <a:spLocks noChangeArrowheads="1"/>
              </p:cNvSpPr>
              <p:nvPr/>
            </p:nvSpPr>
            <p:spPr bwMode="auto">
              <a:xfrm>
                <a:off x="6248400" y="2794000"/>
                <a:ext cx="889000" cy="366713"/>
              </a:xfrm>
              <a:prstGeom prst="rect">
                <a:avLst/>
              </a:prstGeom>
              <a:noFill/>
              <a:ln>
                <a:noFill/>
              </a:ln>
              <a:effectLst/>
              <a:extLst>
                <a:ext uri="{909E8E84-426E-40DD-AFC4-6F175D3DCCD1}">
                  <a14:hiddenFill xmlns:a14="http://schemas.microsoft.com/office/drawing/2010/main">
                    <a:solidFill>
                      <a:srgbClr val="B2B2B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00000"/>
                  </a:lnSpc>
                  <a:spcBef>
                    <a:spcPct val="0"/>
                  </a:spcBef>
                  <a:buClrTx/>
                  <a:buSzTx/>
                  <a:buFontTx/>
                  <a:buNone/>
                </a:pPr>
                <a:r>
                  <a:rPr lang="fr-FR" sz="1800" b="1" i="1" dirty="0">
                    <a:latin typeface="Tahoma" pitchFamily="34" charset="0"/>
                  </a:rPr>
                  <a:t>Projet</a:t>
                </a:r>
              </a:p>
            </p:txBody>
          </p:sp>
        </p:grpSp>
        <p:sp>
          <p:nvSpPr>
            <p:cNvPr id="24" name="Text Box 18"/>
            <p:cNvSpPr txBox="1">
              <a:spLocks noChangeArrowheads="1"/>
            </p:cNvSpPr>
            <p:nvPr/>
          </p:nvSpPr>
          <p:spPr bwMode="auto">
            <a:xfrm>
              <a:off x="5334000" y="3200400"/>
              <a:ext cx="2819400" cy="325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193675" indent="-193675" algn="l">
                <a:spcBef>
                  <a:spcPct val="0"/>
                </a:spcBef>
                <a:tabLst>
                  <a:tab pos="193675" algn="l"/>
                </a:tabLst>
                <a:defRPr sz="2400">
                  <a:solidFill>
                    <a:schemeClr val="tx1"/>
                  </a:solidFill>
                  <a:latin typeface="Arial" charset="0"/>
                </a:defRPr>
              </a:lvl1pPr>
              <a:lvl2pPr algn="l">
                <a:spcBef>
                  <a:spcPct val="0"/>
                </a:spcBef>
                <a:tabLst>
                  <a:tab pos="193675" algn="l"/>
                </a:tabLst>
                <a:defRPr sz="2400">
                  <a:solidFill>
                    <a:schemeClr val="tx1"/>
                  </a:solidFill>
                  <a:latin typeface="Arial" charset="0"/>
                </a:defRPr>
              </a:lvl2pPr>
              <a:lvl3pPr algn="l">
                <a:spcBef>
                  <a:spcPct val="0"/>
                </a:spcBef>
                <a:tabLst>
                  <a:tab pos="193675" algn="l"/>
                </a:tabLst>
                <a:defRPr sz="2400">
                  <a:solidFill>
                    <a:schemeClr val="tx1"/>
                  </a:solidFill>
                  <a:latin typeface="Arial" charset="0"/>
                </a:defRPr>
              </a:lvl3pPr>
              <a:lvl4pPr algn="l">
                <a:spcBef>
                  <a:spcPct val="0"/>
                </a:spcBef>
                <a:tabLst>
                  <a:tab pos="193675" algn="l"/>
                </a:tabLst>
                <a:defRPr sz="2400">
                  <a:solidFill>
                    <a:schemeClr val="tx1"/>
                  </a:solidFill>
                  <a:latin typeface="Arial" charset="0"/>
                </a:defRPr>
              </a:lvl4pPr>
              <a:lvl5pPr algn="l">
                <a:spcBef>
                  <a:spcPct val="0"/>
                </a:spcBef>
                <a:tabLst>
                  <a:tab pos="193675" algn="l"/>
                </a:tabLst>
                <a:defRPr sz="2400">
                  <a:solidFill>
                    <a:schemeClr val="tx1"/>
                  </a:solidFill>
                  <a:latin typeface="Arial" charset="0"/>
                </a:defRPr>
              </a:lvl5pPr>
              <a:lvl6pPr eaLnBrk="0" fontAlgn="base" hangingPunct="0">
                <a:spcBef>
                  <a:spcPct val="0"/>
                </a:spcBef>
                <a:spcAft>
                  <a:spcPct val="0"/>
                </a:spcAft>
                <a:tabLst>
                  <a:tab pos="193675" algn="l"/>
                </a:tabLst>
                <a:defRPr sz="2400">
                  <a:solidFill>
                    <a:schemeClr val="tx1"/>
                  </a:solidFill>
                  <a:latin typeface="Arial" charset="0"/>
                </a:defRPr>
              </a:lvl6pPr>
              <a:lvl7pPr eaLnBrk="0" fontAlgn="base" hangingPunct="0">
                <a:spcBef>
                  <a:spcPct val="0"/>
                </a:spcBef>
                <a:spcAft>
                  <a:spcPct val="0"/>
                </a:spcAft>
                <a:tabLst>
                  <a:tab pos="193675" algn="l"/>
                </a:tabLst>
                <a:defRPr sz="2400">
                  <a:solidFill>
                    <a:schemeClr val="tx1"/>
                  </a:solidFill>
                  <a:latin typeface="Arial" charset="0"/>
                </a:defRPr>
              </a:lvl7pPr>
              <a:lvl8pPr eaLnBrk="0" fontAlgn="base" hangingPunct="0">
                <a:spcBef>
                  <a:spcPct val="0"/>
                </a:spcBef>
                <a:spcAft>
                  <a:spcPct val="0"/>
                </a:spcAft>
                <a:tabLst>
                  <a:tab pos="193675" algn="l"/>
                </a:tabLst>
                <a:defRPr sz="2400">
                  <a:solidFill>
                    <a:schemeClr val="tx1"/>
                  </a:solidFill>
                  <a:latin typeface="Arial" charset="0"/>
                </a:defRPr>
              </a:lvl8pPr>
              <a:lvl9pPr eaLnBrk="0" fontAlgn="base" hangingPunct="0">
                <a:spcBef>
                  <a:spcPct val="0"/>
                </a:spcBef>
                <a:spcAft>
                  <a:spcPct val="0"/>
                </a:spcAft>
                <a:tabLst>
                  <a:tab pos="193675" algn="l"/>
                </a:tabLst>
                <a:defRPr sz="2400">
                  <a:solidFill>
                    <a:schemeClr val="tx1"/>
                  </a:solidFill>
                  <a:latin typeface="Arial" charset="0"/>
                </a:defRPr>
              </a:lvl9pPr>
            </a:lstStyle>
            <a:p>
              <a:pPr>
                <a:lnSpc>
                  <a:spcPct val="100000"/>
                </a:lnSpc>
                <a:buClrTx/>
                <a:buSzTx/>
                <a:buFontTx/>
                <a:buNone/>
              </a:pPr>
              <a:r>
                <a:rPr lang="fr-FR" sz="1400" b="1" i="1" dirty="0">
                  <a:latin typeface="Tahoma" pitchFamily="34" charset="0"/>
                </a:rPr>
                <a:t>Conduite</a:t>
              </a:r>
            </a:p>
            <a:p>
              <a:pPr>
                <a:lnSpc>
                  <a:spcPct val="100000"/>
                </a:lnSpc>
                <a:buClrTx/>
                <a:buSzTx/>
                <a:buFontTx/>
                <a:buNone/>
              </a:pPr>
              <a:r>
                <a:rPr lang="fr-FR" sz="1200" b="1" i="1" dirty="0">
                  <a:latin typeface="Tahoma" pitchFamily="34" charset="0"/>
                </a:rPr>
                <a:t>	Définition du profil des acteurs</a:t>
              </a:r>
            </a:p>
            <a:p>
              <a:pPr>
                <a:lnSpc>
                  <a:spcPct val="100000"/>
                </a:lnSpc>
                <a:buClrTx/>
                <a:buSzTx/>
                <a:buFontTx/>
                <a:buNone/>
              </a:pPr>
              <a:r>
                <a:rPr lang="fr-FR" sz="1200" b="1" i="1" dirty="0">
                  <a:latin typeface="Tahoma" pitchFamily="34" charset="0"/>
                </a:rPr>
                <a:t>	Désignation des acteurs de la phase</a:t>
              </a:r>
            </a:p>
            <a:p>
              <a:pPr>
                <a:lnSpc>
                  <a:spcPct val="100000"/>
                </a:lnSpc>
                <a:buClrTx/>
                <a:buSzTx/>
                <a:buFontTx/>
                <a:buNone/>
              </a:pPr>
              <a:r>
                <a:rPr lang="fr-FR" sz="1200" b="1" i="1" dirty="0">
                  <a:latin typeface="Tahoma" pitchFamily="34" charset="0"/>
                </a:rPr>
                <a:t>	Négociation de leur disponibilité avec leur hiérarchie</a:t>
              </a:r>
            </a:p>
            <a:p>
              <a:pPr>
                <a:lnSpc>
                  <a:spcPct val="100000"/>
                </a:lnSpc>
                <a:buClrTx/>
                <a:buSzTx/>
                <a:buFontTx/>
                <a:buNone/>
              </a:pPr>
              <a:r>
                <a:rPr lang="fr-FR" sz="1200" b="1" i="1" dirty="0">
                  <a:latin typeface="Tahoma" pitchFamily="34" charset="0"/>
                </a:rPr>
                <a:t>	Mise au point du formalisme des documents</a:t>
              </a:r>
            </a:p>
            <a:p>
              <a:pPr>
                <a:lnSpc>
                  <a:spcPct val="100000"/>
                </a:lnSpc>
                <a:buClrTx/>
                <a:buSzTx/>
                <a:buFontTx/>
                <a:buNone/>
              </a:pPr>
              <a:endParaRPr lang="fr-FR" sz="1200" b="1" i="1" dirty="0">
                <a:latin typeface="Tahoma" pitchFamily="34" charset="0"/>
              </a:endParaRPr>
            </a:p>
            <a:p>
              <a:pPr>
                <a:lnSpc>
                  <a:spcPct val="100000"/>
                </a:lnSpc>
                <a:buClrTx/>
                <a:buSzTx/>
                <a:buFontTx/>
                <a:buNone/>
              </a:pPr>
              <a:r>
                <a:rPr lang="fr-FR" sz="1400" b="1" i="1" dirty="0">
                  <a:latin typeface="Tahoma" pitchFamily="34" charset="0"/>
                </a:rPr>
                <a:t>Gestion</a:t>
              </a:r>
            </a:p>
            <a:p>
              <a:pPr>
                <a:lnSpc>
                  <a:spcPct val="100000"/>
                </a:lnSpc>
                <a:buClrTx/>
                <a:buSzTx/>
                <a:buFontTx/>
                <a:buNone/>
              </a:pPr>
              <a:r>
                <a:rPr lang="fr-FR" sz="1200" b="1" i="1" dirty="0">
                  <a:latin typeface="Tahoma" pitchFamily="34" charset="0"/>
                </a:rPr>
                <a:t>	Mise au point du système d’information</a:t>
              </a:r>
            </a:p>
            <a:p>
              <a:pPr>
                <a:lnSpc>
                  <a:spcPct val="100000"/>
                </a:lnSpc>
                <a:buClrTx/>
                <a:buSzTx/>
                <a:buFontTx/>
                <a:buNone/>
              </a:pPr>
              <a:r>
                <a:rPr lang="fr-FR" sz="1200" b="1" i="1" dirty="0">
                  <a:latin typeface="Tahoma" pitchFamily="34" charset="0"/>
                </a:rPr>
                <a:t>	Validation du système d’information</a:t>
              </a:r>
            </a:p>
            <a:p>
              <a:pPr>
                <a:lnSpc>
                  <a:spcPct val="100000"/>
                </a:lnSpc>
                <a:buClrTx/>
                <a:buSzTx/>
                <a:buFontTx/>
                <a:buNone/>
              </a:pPr>
              <a:r>
                <a:rPr lang="fr-FR" sz="1200" b="1" i="1" dirty="0">
                  <a:latin typeface="Tahoma" pitchFamily="34" charset="0"/>
                </a:rPr>
                <a:t>	Définition de l’organisation de validation du cahier d’objectifs</a:t>
              </a:r>
            </a:p>
          </p:txBody>
        </p:sp>
      </p:grpSp>
      <p:sp>
        <p:nvSpPr>
          <p:cNvPr id="21" name="AutoShape 13"/>
          <p:cNvSpPr>
            <a:spLocks noChangeArrowheads="1"/>
          </p:cNvSpPr>
          <p:nvPr/>
        </p:nvSpPr>
        <p:spPr bwMode="auto">
          <a:xfrm>
            <a:off x="2887573" y="2348881"/>
            <a:ext cx="2692539" cy="1093536"/>
          </a:xfrm>
          <a:prstGeom prst="curvedDownArrow">
            <a:avLst>
              <a:gd name="adj1" fmla="val 31520"/>
              <a:gd name="adj2" fmla="val 102776"/>
              <a:gd name="adj3" fmla="val 73148"/>
            </a:avLst>
          </a:prstGeom>
          <a:solidFill>
            <a:schemeClr val="tx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36871588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3"/>
          <p:cNvSpPr>
            <a:spLocks noGrp="1" noChangeArrowheads="1"/>
          </p:cNvSpPr>
          <p:nvPr>
            <p:ph type="title"/>
          </p:nvPr>
        </p:nvSpPr>
        <p:spPr/>
        <p:txBody>
          <a:bodyPr/>
          <a:lstStyle/>
          <a:p>
            <a:r>
              <a:rPr lang="fr-FR" sz="4400" dirty="0"/>
              <a:t>Solutions envisageables</a:t>
            </a:r>
            <a:endParaRPr lang="fr-FR" altLang="zh-CN" sz="4300" dirty="0" smtClean="0">
              <a:ea typeface="宋体" charset="-122"/>
            </a:endParaRPr>
          </a:p>
        </p:txBody>
      </p:sp>
      <p:sp>
        <p:nvSpPr>
          <p:cNvPr id="27652" name="Freeform 4"/>
          <p:cNvSpPr>
            <a:spLocks/>
          </p:cNvSpPr>
          <p:nvPr/>
        </p:nvSpPr>
        <p:spPr bwMode="ltGray">
          <a:xfrm>
            <a:off x="1003300" y="1931988"/>
            <a:ext cx="7389813" cy="3273425"/>
          </a:xfrm>
          <a:custGeom>
            <a:avLst/>
            <a:gdLst>
              <a:gd name="T0" fmla="*/ 496 w 5190"/>
              <a:gd name="T1" fmla="*/ 157 h 2298"/>
              <a:gd name="T2" fmla="*/ 0 w 5190"/>
              <a:gd name="T3" fmla="*/ 0 h 2298"/>
              <a:gd name="T4" fmla="*/ 231 w 5190"/>
              <a:gd name="T5" fmla="*/ 124 h 2298"/>
              <a:gd name="T6" fmla="*/ 4282 w 5190"/>
              <a:gd name="T7" fmla="*/ 2025 h 2298"/>
              <a:gd name="T8" fmla="*/ 3974 w 5190"/>
              <a:gd name="T9" fmla="*/ 2298 h 2298"/>
              <a:gd name="T10" fmla="*/ 5190 w 5190"/>
              <a:gd name="T11" fmla="*/ 2065 h 2298"/>
              <a:gd name="T12" fmla="*/ 5039 w 5190"/>
              <a:gd name="T13" fmla="*/ 1268 h 2298"/>
              <a:gd name="T14" fmla="*/ 4748 w 5190"/>
              <a:gd name="T15" fmla="*/ 1507 h 2298"/>
              <a:gd name="T16" fmla="*/ 496 w 5190"/>
              <a:gd name="T17" fmla="*/ 157 h 2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90" h="2298">
                <a:moveTo>
                  <a:pt x="496" y="157"/>
                </a:moveTo>
                <a:lnTo>
                  <a:pt x="0" y="0"/>
                </a:lnTo>
                <a:lnTo>
                  <a:pt x="231" y="124"/>
                </a:lnTo>
                <a:lnTo>
                  <a:pt x="4282" y="2025"/>
                </a:lnTo>
                <a:lnTo>
                  <a:pt x="3974" y="2298"/>
                </a:lnTo>
                <a:lnTo>
                  <a:pt x="5190" y="2065"/>
                </a:lnTo>
                <a:lnTo>
                  <a:pt x="5039" y="1268"/>
                </a:lnTo>
                <a:lnTo>
                  <a:pt x="4748" y="1507"/>
                </a:lnTo>
                <a:lnTo>
                  <a:pt x="496" y="157"/>
                </a:lnTo>
                <a:close/>
              </a:path>
            </a:pathLst>
          </a:custGeom>
          <a:gradFill rotWithShape="1">
            <a:gsLst>
              <a:gs pos="0">
                <a:schemeClr val="hlink">
                  <a:gamma/>
                  <a:shade val="40000"/>
                  <a:invGamma/>
                </a:schemeClr>
              </a:gs>
              <a:gs pos="50000">
                <a:schemeClr val="hlink"/>
              </a:gs>
              <a:gs pos="100000">
                <a:schemeClr val="hlink">
                  <a:gamma/>
                  <a:shade val="40000"/>
                  <a:invGamma/>
                </a:schemeClr>
              </a:gs>
            </a:gsLst>
            <a:lin ang="2700000" scaled="1"/>
          </a:gradFill>
          <a:ln>
            <a:noFill/>
          </a:ln>
          <a:effectLst/>
          <a:extLst/>
        </p:spPr>
        <p:txBody>
          <a:bodyPr wrap="none" anchor="ctr"/>
          <a:lstStyle/>
          <a:p>
            <a:pPr>
              <a:defRPr/>
            </a:pPr>
            <a:endParaRPr lang="zh-CN" altLang="en-US">
              <a:ea typeface="+mn-ea"/>
            </a:endParaRPr>
          </a:p>
        </p:txBody>
      </p:sp>
      <p:sp>
        <p:nvSpPr>
          <p:cNvPr id="27653" name="AutoShape 5"/>
          <p:cNvSpPr>
            <a:spLocks noChangeArrowheads="1"/>
          </p:cNvSpPr>
          <p:nvPr/>
        </p:nvSpPr>
        <p:spPr bwMode="gray">
          <a:xfrm>
            <a:off x="2076450" y="2281238"/>
            <a:ext cx="227013" cy="139700"/>
          </a:xfrm>
          <a:prstGeom prst="can">
            <a:avLst>
              <a:gd name="adj" fmla="val 39796"/>
            </a:avLst>
          </a:prstGeom>
          <a:gradFill rotWithShape="1">
            <a:gsLst>
              <a:gs pos="0">
                <a:schemeClr val="accent2"/>
              </a:gs>
              <a:gs pos="50000">
                <a:schemeClr val="accent2">
                  <a:gamma/>
                  <a:tint val="35686"/>
                  <a:invGamma/>
                </a:schemeClr>
              </a:gs>
              <a:gs pos="100000">
                <a:schemeClr val="accent2"/>
              </a:gs>
            </a:gsLst>
            <a:lin ang="0" scaled="1"/>
          </a:gradFill>
          <a:ln>
            <a:noFill/>
          </a:ln>
          <a:effectLst/>
          <a:extLst/>
        </p:spPr>
        <p:txBody>
          <a:bodyPr wrap="none" anchor="ctr"/>
          <a:lstStyle/>
          <a:p>
            <a:pPr>
              <a:defRPr/>
            </a:pPr>
            <a:endParaRPr lang="zh-CN" altLang="en-US">
              <a:ea typeface="+mn-ea"/>
            </a:endParaRPr>
          </a:p>
        </p:txBody>
      </p:sp>
      <p:sp>
        <p:nvSpPr>
          <p:cNvPr id="27654" name="AutoShape 6"/>
          <p:cNvSpPr>
            <a:spLocks noChangeArrowheads="1"/>
          </p:cNvSpPr>
          <p:nvPr/>
        </p:nvSpPr>
        <p:spPr bwMode="gray">
          <a:xfrm>
            <a:off x="2982913" y="2611438"/>
            <a:ext cx="263525" cy="190500"/>
          </a:xfrm>
          <a:prstGeom prst="can">
            <a:avLst>
              <a:gd name="adj" fmla="val 27343"/>
            </a:avLst>
          </a:prstGeom>
          <a:gradFill rotWithShape="1">
            <a:gsLst>
              <a:gs pos="0">
                <a:schemeClr val="accent2"/>
              </a:gs>
              <a:gs pos="50000">
                <a:schemeClr val="accent2">
                  <a:gamma/>
                  <a:tint val="35686"/>
                  <a:invGamma/>
                </a:schemeClr>
              </a:gs>
              <a:gs pos="100000">
                <a:schemeClr val="accent2"/>
              </a:gs>
            </a:gsLst>
            <a:lin ang="0" scaled="1"/>
          </a:gradFill>
          <a:ln>
            <a:noFill/>
          </a:ln>
          <a:effectLst/>
          <a:extLst/>
        </p:spPr>
        <p:txBody>
          <a:bodyPr wrap="none" anchor="ctr"/>
          <a:lstStyle/>
          <a:p>
            <a:pPr>
              <a:defRPr/>
            </a:pPr>
            <a:endParaRPr lang="zh-CN" altLang="en-US">
              <a:ea typeface="+mn-ea"/>
            </a:endParaRPr>
          </a:p>
        </p:txBody>
      </p:sp>
      <p:sp>
        <p:nvSpPr>
          <p:cNvPr id="27655" name="AutoShape 7"/>
          <p:cNvSpPr>
            <a:spLocks noChangeArrowheads="1"/>
          </p:cNvSpPr>
          <p:nvPr/>
        </p:nvSpPr>
        <p:spPr bwMode="gray">
          <a:xfrm>
            <a:off x="3967163" y="2927350"/>
            <a:ext cx="358775" cy="307975"/>
          </a:xfrm>
          <a:prstGeom prst="can">
            <a:avLst>
              <a:gd name="adj" fmla="val 25000"/>
            </a:avLst>
          </a:prstGeom>
          <a:gradFill rotWithShape="1">
            <a:gsLst>
              <a:gs pos="0">
                <a:schemeClr val="accent2"/>
              </a:gs>
              <a:gs pos="50000">
                <a:schemeClr val="accent2">
                  <a:gamma/>
                  <a:tint val="35686"/>
                  <a:invGamma/>
                </a:schemeClr>
              </a:gs>
              <a:gs pos="100000">
                <a:schemeClr val="accent2"/>
              </a:gs>
            </a:gsLst>
            <a:lin ang="0" scaled="1"/>
          </a:gradFill>
          <a:ln>
            <a:noFill/>
          </a:ln>
          <a:effectLst/>
          <a:extLst/>
        </p:spPr>
        <p:txBody>
          <a:bodyPr wrap="none" anchor="ctr"/>
          <a:lstStyle/>
          <a:p>
            <a:pPr>
              <a:defRPr/>
            </a:pPr>
            <a:endParaRPr lang="zh-CN" altLang="en-US">
              <a:ea typeface="+mn-ea"/>
            </a:endParaRPr>
          </a:p>
        </p:txBody>
      </p:sp>
      <p:sp>
        <p:nvSpPr>
          <p:cNvPr id="27656" name="AutoShape 8"/>
          <p:cNvSpPr>
            <a:spLocks noChangeArrowheads="1"/>
          </p:cNvSpPr>
          <p:nvPr/>
        </p:nvSpPr>
        <p:spPr bwMode="gray">
          <a:xfrm>
            <a:off x="6335713" y="3584575"/>
            <a:ext cx="565150" cy="682625"/>
          </a:xfrm>
          <a:prstGeom prst="can">
            <a:avLst>
              <a:gd name="adj" fmla="val 21434"/>
            </a:avLst>
          </a:prstGeom>
          <a:gradFill rotWithShape="1">
            <a:gsLst>
              <a:gs pos="0">
                <a:schemeClr val="accent2"/>
              </a:gs>
              <a:gs pos="50000">
                <a:schemeClr val="accent2">
                  <a:gamma/>
                  <a:tint val="35686"/>
                  <a:invGamma/>
                </a:schemeClr>
              </a:gs>
              <a:gs pos="100000">
                <a:schemeClr val="accent2"/>
              </a:gs>
            </a:gsLst>
            <a:lin ang="0" scaled="1"/>
          </a:gradFill>
          <a:ln>
            <a:noFill/>
          </a:ln>
          <a:effectLst/>
          <a:extLst/>
        </p:spPr>
        <p:txBody>
          <a:bodyPr wrap="none" anchor="ctr"/>
          <a:lstStyle/>
          <a:p>
            <a:pPr>
              <a:defRPr/>
            </a:pPr>
            <a:endParaRPr lang="zh-CN" altLang="en-US">
              <a:ea typeface="+mn-ea"/>
            </a:endParaRPr>
          </a:p>
        </p:txBody>
      </p:sp>
      <p:sp>
        <p:nvSpPr>
          <p:cNvPr id="27657" name="AutoShape 9"/>
          <p:cNvSpPr>
            <a:spLocks noChangeArrowheads="1"/>
          </p:cNvSpPr>
          <p:nvPr/>
        </p:nvSpPr>
        <p:spPr bwMode="gray">
          <a:xfrm>
            <a:off x="5124450" y="3309938"/>
            <a:ext cx="442913" cy="427037"/>
          </a:xfrm>
          <a:prstGeom prst="can">
            <a:avLst>
              <a:gd name="adj" fmla="val 21667"/>
            </a:avLst>
          </a:prstGeom>
          <a:gradFill rotWithShape="1">
            <a:gsLst>
              <a:gs pos="0">
                <a:schemeClr val="accent2"/>
              </a:gs>
              <a:gs pos="50000">
                <a:schemeClr val="accent2">
                  <a:gamma/>
                  <a:tint val="35686"/>
                  <a:invGamma/>
                </a:schemeClr>
              </a:gs>
              <a:gs pos="100000">
                <a:schemeClr val="accent2"/>
              </a:gs>
            </a:gsLst>
            <a:lin ang="0" scaled="1"/>
          </a:gradFill>
          <a:ln>
            <a:noFill/>
          </a:ln>
          <a:effectLst/>
          <a:extLst/>
        </p:spPr>
        <p:txBody>
          <a:bodyPr wrap="none" anchor="ctr"/>
          <a:lstStyle/>
          <a:p>
            <a:pPr>
              <a:defRPr/>
            </a:pPr>
            <a:endParaRPr lang="zh-CN" altLang="en-US">
              <a:ea typeface="+mn-ea"/>
            </a:endParaRPr>
          </a:p>
        </p:txBody>
      </p:sp>
      <p:sp>
        <p:nvSpPr>
          <p:cNvPr id="35853" name="Text Box 15"/>
          <p:cNvSpPr txBox="1">
            <a:spLocks noChangeArrowheads="1"/>
          </p:cNvSpPr>
          <p:nvPr/>
        </p:nvSpPr>
        <p:spPr bwMode="gray">
          <a:xfrm>
            <a:off x="37307" y="2758073"/>
            <a:ext cx="2309812" cy="338554"/>
          </a:xfrm>
          <a:prstGeom prst="rect">
            <a:avLst/>
          </a:prstGeom>
          <a:noFill/>
          <a:ln w="9525">
            <a:noFill/>
            <a:miter lim="800000"/>
            <a:headEnd/>
            <a:tailEnd/>
          </a:ln>
        </p:spPr>
        <p:txBody>
          <a:bodyPr>
            <a:spAutoFit/>
          </a:bodyPr>
          <a:lstStyle/>
          <a:p>
            <a:pPr>
              <a:spcBef>
                <a:spcPct val="50000"/>
              </a:spcBef>
            </a:pPr>
            <a:r>
              <a:rPr lang="zh-CN" altLang="en-US" sz="1600" b="1" dirty="0"/>
              <a:t> </a:t>
            </a:r>
            <a:r>
              <a:rPr lang="fr-FR" altLang="zh-CN" sz="1600" b="1" dirty="0"/>
              <a:t>Cibler la démarche </a:t>
            </a:r>
            <a:endParaRPr lang="en-US" altLang="zh-CN" sz="1600" b="1" dirty="0"/>
          </a:p>
        </p:txBody>
      </p:sp>
      <p:sp>
        <p:nvSpPr>
          <p:cNvPr id="35854" name="Text Box 16"/>
          <p:cNvSpPr txBox="1">
            <a:spLocks noChangeArrowheads="1"/>
          </p:cNvSpPr>
          <p:nvPr/>
        </p:nvSpPr>
        <p:spPr bwMode="gray">
          <a:xfrm>
            <a:off x="1192213" y="3114675"/>
            <a:ext cx="2451100" cy="584775"/>
          </a:xfrm>
          <a:prstGeom prst="rect">
            <a:avLst/>
          </a:prstGeom>
          <a:noFill/>
          <a:ln w="9525">
            <a:noFill/>
            <a:miter lim="800000"/>
            <a:headEnd/>
            <a:tailEnd/>
          </a:ln>
        </p:spPr>
        <p:txBody>
          <a:bodyPr>
            <a:spAutoFit/>
          </a:bodyPr>
          <a:lstStyle/>
          <a:p>
            <a:pPr lvl="0"/>
            <a:r>
              <a:rPr lang="fr-FR" altLang="zh-CN" sz="1600" b="1" dirty="0"/>
              <a:t>Evaluer et orienter l’organisation</a:t>
            </a:r>
          </a:p>
        </p:txBody>
      </p:sp>
      <p:sp>
        <p:nvSpPr>
          <p:cNvPr id="35855" name="Text Box 17"/>
          <p:cNvSpPr txBox="1">
            <a:spLocks noChangeArrowheads="1"/>
          </p:cNvSpPr>
          <p:nvPr/>
        </p:nvSpPr>
        <p:spPr bwMode="gray">
          <a:xfrm>
            <a:off x="2264796" y="3633499"/>
            <a:ext cx="2452687" cy="584775"/>
          </a:xfrm>
          <a:prstGeom prst="rect">
            <a:avLst/>
          </a:prstGeom>
          <a:noFill/>
          <a:ln w="9525">
            <a:noFill/>
            <a:miter lim="800000"/>
            <a:headEnd/>
            <a:tailEnd/>
          </a:ln>
        </p:spPr>
        <p:txBody>
          <a:bodyPr>
            <a:spAutoFit/>
          </a:bodyPr>
          <a:lstStyle/>
          <a:p>
            <a:pPr>
              <a:spcBef>
                <a:spcPct val="50000"/>
              </a:spcBef>
            </a:pPr>
            <a:r>
              <a:rPr lang="fr-FR" altLang="zh-CN" sz="1600" b="1" dirty="0"/>
              <a:t>Planifier le changement</a:t>
            </a:r>
            <a:endParaRPr lang="en-US" altLang="zh-CN" sz="1400" b="1" dirty="0"/>
          </a:p>
        </p:txBody>
      </p:sp>
      <p:sp>
        <p:nvSpPr>
          <p:cNvPr id="35856" name="Text Box 18"/>
          <p:cNvSpPr txBox="1">
            <a:spLocks noChangeArrowheads="1"/>
          </p:cNvSpPr>
          <p:nvPr/>
        </p:nvSpPr>
        <p:spPr bwMode="gray">
          <a:xfrm>
            <a:off x="3255121" y="4218274"/>
            <a:ext cx="2452687" cy="907941"/>
          </a:xfrm>
          <a:prstGeom prst="rect">
            <a:avLst/>
          </a:prstGeom>
          <a:noFill/>
          <a:ln w="9525">
            <a:noFill/>
            <a:miter lim="800000"/>
            <a:headEnd/>
            <a:tailEnd/>
          </a:ln>
        </p:spPr>
        <p:txBody>
          <a:bodyPr>
            <a:spAutoFit/>
          </a:bodyPr>
          <a:lstStyle/>
          <a:p>
            <a:pPr lvl="0">
              <a:spcBef>
                <a:spcPct val="50000"/>
              </a:spcBef>
            </a:pPr>
            <a:r>
              <a:rPr lang="fr-FR" altLang="zh-CN" sz="1600" b="1" dirty="0" smtClean="0"/>
              <a:t>Mettre </a:t>
            </a:r>
            <a:r>
              <a:rPr lang="fr-FR" altLang="zh-CN" sz="1600" b="1" dirty="0"/>
              <a:t>en oeuvre le changement </a:t>
            </a:r>
          </a:p>
          <a:p>
            <a:pPr>
              <a:spcBef>
                <a:spcPct val="50000"/>
              </a:spcBef>
            </a:pPr>
            <a:endParaRPr lang="en-US" altLang="zh-CN" sz="1400" b="1" dirty="0"/>
          </a:p>
        </p:txBody>
      </p:sp>
      <p:sp>
        <p:nvSpPr>
          <p:cNvPr id="35857" name="Text Box 19"/>
          <p:cNvSpPr txBox="1">
            <a:spLocks noChangeArrowheads="1"/>
          </p:cNvSpPr>
          <p:nvPr/>
        </p:nvSpPr>
        <p:spPr bwMode="gray">
          <a:xfrm>
            <a:off x="4648767" y="4916723"/>
            <a:ext cx="2443513" cy="584775"/>
          </a:xfrm>
          <a:prstGeom prst="rect">
            <a:avLst/>
          </a:prstGeom>
          <a:noFill/>
          <a:ln w="9525">
            <a:noFill/>
            <a:miter lim="800000"/>
            <a:headEnd/>
            <a:tailEnd/>
          </a:ln>
        </p:spPr>
        <p:txBody>
          <a:bodyPr wrap="square">
            <a:spAutoFit/>
          </a:bodyPr>
          <a:lstStyle/>
          <a:p>
            <a:pPr algn="ctr">
              <a:spcBef>
                <a:spcPct val="50000"/>
              </a:spcBef>
            </a:pPr>
            <a:r>
              <a:rPr lang="fr-FR" altLang="zh-CN" sz="1600" b="1" dirty="0" smtClean="0"/>
              <a:t>Pérenniser le changement</a:t>
            </a:r>
            <a:endParaRPr lang="fr-FR" altLang="zh-CN" sz="1600" b="1" dirty="0"/>
          </a:p>
        </p:txBody>
      </p:sp>
      <p:cxnSp>
        <p:nvCxnSpPr>
          <p:cNvPr id="35858" name="AutoShape 20"/>
          <p:cNvCxnSpPr>
            <a:cxnSpLocks noChangeShapeType="1"/>
            <a:stCxn id="27653" idx="3"/>
            <a:endCxn id="35853" idx="0"/>
          </p:cNvCxnSpPr>
          <p:nvPr/>
        </p:nvCxnSpPr>
        <p:spPr bwMode="gray">
          <a:xfrm rot="5400000">
            <a:off x="1522518" y="2090633"/>
            <a:ext cx="337135" cy="997744"/>
          </a:xfrm>
          <a:prstGeom prst="bentConnector3">
            <a:avLst>
              <a:gd name="adj1" fmla="val 50000"/>
            </a:avLst>
          </a:prstGeom>
          <a:noFill/>
          <a:ln w="9525">
            <a:solidFill>
              <a:srgbClr val="1C1C1C"/>
            </a:solidFill>
            <a:miter lim="800000"/>
            <a:headEnd/>
            <a:tailEnd/>
          </a:ln>
        </p:spPr>
      </p:cxnSp>
      <p:cxnSp>
        <p:nvCxnSpPr>
          <p:cNvPr id="35859" name="AutoShape 21"/>
          <p:cNvCxnSpPr>
            <a:cxnSpLocks noChangeShapeType="1"/>
            <a:stCxn id="27654" idx="3"/>
            <a:endCxn id="35854" idx="0"/>
          </p:cNvCxnSpPr>
          <p:nvPr/>
        </p:nvCxnSpPr>
        <p:spPr bwMode="gray">
          <a:xfrm rot="5400000">
            <a:off x="2609852" y="2609850"/>
            <a:ext cx="312737" cy="696913"/>
          </a:xfrm>
          <a:prstGeom prst="bentConnector3">
            <a:avLst>
              <a:gd name="adj1" fmla="val 50000"/>
            </a:avLst>
          </a:prstGeom>
          <a:noFill/>
          <a:ln w="9525">
            <a:solidFill>
              <a:srgbClr val="1C1C1C"/>
            </a:solidFill>
            <a:miter lim="800000"/>
            <a:headEnd/>
            <a:tailEnd/>
          </a:ln>
        </p:spPr>
      </p:cxnSp>
      <p:cxnSp>
        <p:nvCxnSpPr>
          <p:cNvPr id="35861" name="AutoShape 23"/>
          <p:cNvCxnSpPr>
            <a:cxnSpLocks noChangeShapeType="1"/>
            <a:stCxn id="27657" idx="3"/>
            <a:endCxn id="35856" idx="0"/>
          </p:cNvCxnSpPr>
          <p:nvPr/>
        </p:nvCxnSpPr>
        <p:spPr bwMode="gray">
          <a:xfrm rot="5400000">
            <a:off x="4673037" y="3545403"/>
            <a:ext cx="481299" cy="864442"/>
          </a:xfrm>
          <a:prstGeom prst="bentConnector3">
            <a:avLst>
              <a:gd name="adj1" fmla="val 50000"/>
            </a:avLst>
          </a:prstGeom>
          <a:noFill/>
          <a:ln w="9525">
            <a:solidFill>
              <a:srgbClr val="1C1C1C"/>
            </a:solidFill>
            <a:miter lim="800000"/>
            <a:headEnd/>
            <a:tailEnd/>
          </a:ln>
        </p:spPr>
      </p:cxnSp>
      <p:cxnSp>
        <p:nvCxnSpPr>
          <p:cNvPr id="35862" name="AutoShape 24"/>
          <p:cNvCxnSpPr>
            <a:cxnSpLocks noChangeShapeType="1"/>
            <a:stCxn id="27656" idx="3"/>
            <a:endCxn id="35857" idx="0"/>
          </p:cNvCxnSpPr>
          <p:nvPr/>
        </p:nvCxnSpPr>
        <p:spPr bwMode="gray">
          <a:xfrm rot="5400000">
            <a:off x="5919645" y="4218079"/>
            <a:ext cx="649523" cy="747764"/>
          </a:xfrm>
          <a:prstGeom prst="bentConnector3">
            <a:avLst>
              <a:gd name="adj1" fmla="val 50000"/>
            </a:avLst>
          </a:prstGeom>
          <a:noFill/>
          <a:ln w="9525">
            <a:solidFill>
              <a:srgbClr val="1C1C1C"/>
            </a:solidFill>
            <a:miter lim="800000"/>
            <a:headEnd/>
            <a:tailEnd/>
          </a:ln>
        </p:spPr>
      </p:cxnSp>
      <p:sp>
        <p:nvSpPr>
          <p:cNvPr id="27673" name="AutoShape 25"/>
          <p:cNvSpPr>
            <a:spLocks noChangeArrowheads="1"/>
          </p:cNvSpPr>
          <p:nvPr/>
        </p:nvSpPr>
        <p:spPr bwMode="gray">
          <a:xfrm>
            <a:off x="6335713" y="1976438"/>
            <a:ext cx="565150" cy="1730375"/>
          </a:xfrm>
          <a:prstGeom prst="can">
            <a:avLst>
              <a:gd name="adj" fmla="val 27996"/>
            </a:avLst>
          </a:prstGeom>
          <a:gradFill rotWithShape="1">
            <a:gsLst>
              <a:gs pos="0">
                <a:schemeClr val="tx2"/>
              </a:gs>
              <a:gs pos="50000">
                <a:schemeClr val="tx2">
                  <a:gamma/>
                  <a:tint val="35686"/>
                  <a:invGamma/>
                </a:schemeClr>
              </a:gs>
              <a:gs pos="100000">
                <a:schemeClr val="tx2"/>
              </a:gs>
            </a:gsLst>
            <a:lin ang="0" scaled="1"/>
          </a:gradFill>
          <a:ln>
            <a:noFill/>
          </a:ln>
          <a:effectLst/>
          <a:extLst/>
        </p:spPr>
        <p:txBody>
          <a:bodyPr wrap="none" anchor="ctr"/>
          <a:lstStyle/>
          <a:p>
            <a:pPr>
              <a:defRPr/>
            </a:pPr>
            <a:endParaRPr lang="zh-CN" altLang="en-US">
              <a:ea typeface="+mn-ea"/>
            </a:endParaRPr>
          </a:p>
        </p:txBody>
      </p:sp>
      <p:sp>
        <p:nvSpPr>
          <p:cNvPr id="27674" name="AutoShape 26"/>
          <p:cNvSpPr>
            <a:spLocks noChangeArrowheads="1"/>
          </p:cNvSpPr>
          <p:nvPr/>
        </p:nvSpPr>
        <p:spPr bwMode="gray">
          <a:xfrm>
            <a:off x="5124450" y="1974850"/>
            <a:ext cx="442913" cy="1433513"/>
          </a:xfrm>
          <a:prstGeom prst="can">
            <a:avLst>
              <a:gd name="adj" fmla="val 27556"/>
            </a:avLst>
          </a:prstGeom>
          <a:gradFill rotWithShape="1">
            <a:gsLst>
              <a:gs pos="0">
                <a:schemeClr val="tx2"/>
              </a:gs>
              <a:gs pos="50000">
                <a:schemeClr val="tx2">
                  <a:gamma/>
                  <a:tint val="35686"/>
                  <a:invGamma/>
                </a:schemeClr>
              </a:gs>
              <a:gs pos="100000">
                <a:schemeClr val="tx2"/>
              </a:gs>
            </a:gsLst>
            <a:lin ang="0" scaled="1"/>
          </a:gradFill>
          <a:ln>
            <a:noFill/>
          </a:ln>
          <a:effectLst/>
          <a:extLst/>
        </p:spPr>
        <p:txBody>
          <a:bodyPr wrap="none" anchor="ctr"/>
          <a:lstStyle/>
          <a:p>
            <a:pPr>
              <a:defRPr/>
            </a:pPr>
            <a:endParaRPr lang="zh-CN" altLang="en-US">
              <a:ea typeface="+mn-ea"/>
            </a:endParaRPr>
          </a:p>
        </p:txBody>
      </p:sp>
      <p:sp>
        <p:nvSpPr>
          <p:cNvPr id="27675" name="AutoShape 27"/>
          <p:cNvSpPr>
            <a:spLocks noChangeArrowheads="1"/>
          </p:cNvSpPr>
          <p:nvPr/>
        </p:nvSpPr>
        <p:spPr bwMode="gray">
          <a:xfrm>
            <a:off x="3967163" y="1971675"/>
            <a:ext cx="358775" cy="1049338"/>
          </a:xfrm>
          <a:prstGeom prst="can">
            <a:avLst>
              <a:gd name="adj" fmla="val 28246"/>
            </a:avLst>
          </a:prstGeom>
          <a:gradFill rotWithShape="1">
            <a:gsLst>
              <a:gs pos="0">
                <a:schemeClr val="tx2"/>
              </a:gs>
              <a:gs pos="50000">
                <a:schemeClr val="tx2">
                  <a:gamma/>
                  <a:tint val="35686"/>
                  <a:invGamma/>
                </a:schemeClr>
              </a:gs>
              <a:gs pos="100000">
                <a:schemeClr val="tx2"/>
              </a:gs>
            </a:gsLst>
            <a:lin ang="0" scaled="1"/>
          </a:gradFill>
          <a:ln>
            <a:noFill/>
          </a:ln>
          <a:effectLst/>
          <a:extLst/>
        </p:spPr>
        <p:txBody>
          <a:bodyPr wrap="none" anchor="ctr"/>
          <a:lstStyle/>
          <a:p>
            <a:pPr>
              <a:defRPr/>
            </a:pPr>
            <a:endParaRPr lang="zh-CN" altLang="en-US">
              <a:ea typeface="+mn-ea"/>
            </a:endParaRPr>
          </a:p>
        </p:txBody>
      </p:sp>
      <p:sp>
        <p:nvSpPr>
          <p:cNvPr id="27676" name="AutoShape 28"/>
          <p:cNvSpPr>
            <a:spLocks noChangeArrowheads="1"/>
          </p:cNvSpPr>
          <p:nvPr/>
        </p:nvSpPr>
        <p:spPr bwMode="gray">
          <a:xfrm>
            <a:off x="2982913" y="1978025"/>
            <a:ext cx="263525" cy="688975"/>
          </a:xfrm>
          <a:prstGeom prst="can">
            <a:avLst>
              <a:gd name="adj" fmla="val 23869"/>
            </a:avLst>
          </a:prstGeom>
          <a:gradFill rotWithShape="1">
            <a:gsLst>
              <a:gs pos="0">
                <a:schemeClr val="tx2"/>
              </a:gs>
              <a:gs pos="50000">
                <a:schemeClr val="tx2">
                  <a:gamma/>
                  <a:tint val="35686"/>
                  <a:invGamma/>
                </a:schemeClr>
              </a:gs>
              <a:gs pos="100000">
                <a:schemeClr val="tx2"/>
              </a:gs>
            </a:gsLst>
            <a:lin ang="0" scaled="1"/>
          </a:gradFill>
          <a:ln>
            <a:noFill/>
          </a:ln>
          <a:effectLst/>
          <a:extLst/>
        </p:spPr>
        <p:txBody>
          <a:bodyPr wrap="none" anchor="ctr"/>
          <a:lstStyle/>
          <a:p>
            <a:pPr>
              <a:defRPr/>
            </a:pPr>
            <a:endParaRPr lang="zh-CN" altLang="en-US">
              <a:ea typeface="+mn-ea"/>
            </a:endParaRPr>
          </a:p>
        </p:txBody>
      </p:sp>
      <p:sp>
        <p:nvSpPr>
          <p:cNvPr id="27677" name="AutoShape 29"/>
          <p:cNvSpPr>
            <a:spLocks noChangeArrowheads="1"/>
          </p:cNvSpPr>
          <p:nvPr/>
        </p:nvSpPr>
        <p:spPr bwMode="gray">
          <a:xfrm>
            <a:off x="2076450" y="1979613"/>
            <a:ext cx="227013" cy="358775"/>
          </a:xfrm>
          <a:prstGeom prst="can">
            <a:avLst>
              <a:gd name="adj" fmla="val 26830"/>
            </a:avLst>
          </a:prstGeom>
          <a:gradFill rotWithShape="1">
            <a:gsLst>
              <a:gs pos="0">
                <a:schemeClr val="tx2"/>
              </a:gs>
              <a:gs pos="50000">
                <a:schemeClr val="tx2">
                  <a:gamma/>
                  <a:tint val="35686"/>
                  <a:invGamma/>
                </a:schemeClr>
              </a:gs>
              <a:gs pos="100000">
                <a:schemeClr val="tx2"/>
              </a:gs>
            </a:gsLst>
            <a:lin ang="0" scaled="1"/>
          </a:gradFill>
          <a:ln>
            <a:noFill/>
          </a:ln>
          <a:effectLst/>
          <a:extLst/>
        </p:spPr>
        <p:txBody>
          <a:bodyPr wrap="none" anchor="ctr"/>
          <a:lstStyle/>
          <a:p>
            <a:pPr>
              <a:defRPr/>
            </a:pPr>
            <a:endParaRPr lang="zh-CN" altLang="en-US">
              <a:ea typeface="+mn-ea"/>
            </a:endParaRPr>
          </a:p>
        </p:txBody>
      </p:sp>
      <p:sp>
        <p:nvSpPr>
          <p:cNvPr id="35868" name="Rectangle 30"/>
          <p:cNvSpPr>
            <a:spLocks noChangeArrowheads="1"/>
          </p:cNvSpPr>
          <p:nvPr/>
        </p:nvSpPr>
        <p:spPr bwMode="auto">
          <a:xfrm>
            <a:off x="-78714" y="5566246"/>
            <a:ext cx="8091754" cy="861774"/>
          </a:xfrm>
          <a:prstGeom prst="rect">
            <a:avLst/>
          </a:prstGeom>
          <a:noFill/>
          <a:ln w="9525">
            <a:noFill/>
            <a:miter lim="800000"/>
            <a:headEnd/>
            <a:tailEnd/>
          </a:ln>
        </p:spPr>
        <p:txBody>
          <a:bodyPr wrap="square">
            <a:spAutoFit/>
          </a:bodyPr>
          <a:lstStyle/>
          <a:p>
            <a:pPr algn="ctr" eaLnBrk="0" hangingPunct="0">
              <a:buClr>
                <a:srgbClr val="D7181F"/>
              </a:buClr>
            </a:pPr>
            <a:r>
              <a:rPr lang="fr-FR" altLang="zh-CN" sz="3200" b="1" i="1" dirty="0">
                <a:solidFill>
                  <a:srgbClr val="00B050"/>
                </a:solidFill>
                <a:latin typeface="+mj-lt"/>
                <a:ea typeface="+mj-ea"/>
                <a:cs typeface="+mj-cs"/>
              </a:rPr>
              <a:t>La conduite du changement </a:t>
            </a:r>
            <a:r>
              <a:rPr lang="fr-FR" altLang="zh-CN" dirty="0" smtClean="0">
                <a:solidFill>
                  <a:srgbClr val="000000"/>
                </a:solidFill>
              </a:rPr>
              <a:t>s’effectue tout au long du projet, en parallèle avec les étapes de la mise en œuvre du projet ERP</a:t>
            </a:r>
            <a:r>
              <a:rPr lang="en-US" altLang="zh-CN" dirty="0" smtClean="0">
                <a:solidFill>
                  <a:srgbClr val="000000"/>
                </a:solidFill>
              </a:rPr>
              <a:t>.</a:t>
            </a:r>
            <a:endParaRPr lang="en-US" altLang="zh-CN" dirty="0">
              <a:solidFill>
                <a:srgbClr val="000000"/>
              </a:solidFill>
            </a:endParaRPr>
          </a:p>
        </p:txBody>
      </p:sp>
      <p:cxnSp>
        <p:nvCxnSpPr>
          <p:cNvPr id="31" name="AutoShape 22"/>
          <p:cNvCxnSpPr>
            <a:cxnSpLocks noChangeShapeType="1"/>
            <a:stCxn id="27655" idx="3"/>
          </p:cNvCxnSpPr>
          <p:nvPr/>
        </p:nvCxnSpPr>
        <p:spPr bwMode="gray">
          <a:xfrm rot="5400000">
            <a:off x="3530998" y="3218260"/>
            <a:ext cx="598489" cy="632618"/>
          </a:xfrm>
          <a:prstGeom prst="bentConnector2">
            <a:avLst/>
          </a:prstGeom>
          <a:noFill/>
          <a:ln w="9525">
            <a:solidFill>
              <a:srgbClr val="1C1C1C"/>
            </a:solidFill>
            <a:miter lim="800000"/>
            <a:headEnd/>
            <a:tailEnd/>
          </a:ln>
        </p:spPr>
      </p:cxnSp>
    </p:spTree>
    <p:extLst>
      <p:ext uri="{BB962C8B-B14F-4D97-AF65-F5344CB8AC3E}">
        <p14:creationId xmlns:p14="http://schemas.microsoft.com/office/powerpoint/2010/main" val="166232273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5"/>
          <p:cNvSpPr>
            <a:spLocks noGrp="1" noChangeArrowheads="1"/>
          </p:cNvSpPr>
          <p:nvPr>
            <p:ph type="ftr" sz="quarter" idx="11"/>
          </p:nvPr>
        </p:nvSpPr>
        <p:spPr>
          <a:noFill/>
          <a:ln>
            <a:miter lim="800000"/>
            <a:headEnd/>
            <a:tailEnd/>
          </a:ln>
        </p:spPr>
        <p:txBody>
          <a:bodyPr/>
          <a:lstStyle/>
          <a:p>
            <a:endParaRPr lang="en-US" altLang="zh-CN" smtClean="0"/>
          </a:p>
        </p:txBody>
      </p:sp>
      <p:sp>
        <p:nvSpPr>
          <p:cNvPr id="44034" name="WordArt 2"/>
          <p:cNvSpPr>
            <a:spLocks noChangeArrowheads="1" noChangeShapeType="1" noTextEdit="1"/>
          </p:cNvSpPr>
          <p:nvPr/>
        </p:nvSpPr>
        <p:spPr bwMode="gray">
          <a:xfrm>
            <a:off x="457200" y="4819650"/>
            <a:ext cx="2438371" cy="609600"/>
          </a:xfrm>
          <a:prstGeom prst="rect">
            <a:avLst/>
          </a:prstGeom>
        </p:spPr>
        <p:txBody>
          <a:bodyPr wrap="none" fromWordArt="1">
            <a:prstTxWarp prst="textDeflate">
              <a:avLst>
                <a:gd name="adj" fmla="val 0"/>
              </a:avLst>
            </a:prstTxWarp>
          </a:bodyPr>
          <a:lstStyle/>
          <a:p>
            <a:pPr algn="ctr"/>
            <a:r>
              <a:rPr lang="fr-FR" altLang="zh-CN" sz="3600" b="1" kern="10" dirty="0" smtClean="0">
                <a:ln w="19050">
                  <a:solidFill>
                    <a:srgbClr val="FFFFFF"/>
                  </a:solidFill>
                  <a:round/>
                  <a:headEnd/>
                  <a:tailEnd/>
                </a:ln>
                <a:solidFill>
                  <a:schemeClr val="accent1"/>
                </a:solidFill>
                <a:effectLst>
                  <a:outerShdw dist="53882" dir="2700000" algn="ctr" rotWithShape="0">
                    <a:schemeClr val="tx1">
                      <a:alpha val="50000"/>
                    </a:schemeClr>
                  </a:outerShdw>
                </a:effectLst>
                <a:latin typeface="Arial"/>
                <a:cs typeface="Arial"/>
              </a:rPr>
              <a:t>Merci !</a:t>
            </a:r>
            <a:endParaRPr lang="zh-CN" altLang="en-US" sz="3600" b="1" kern="10" dirty="0">
              <a:ln w="19050">
                <a:solidFill>
                  <a:srgbClr val="FFFFFF"/>
                </a:solidFill>
                <a:round/>
                <a:headEnd/>
                <a:tailEnd/>
              </a:ln>
              <a:solidFill>
                <a:schemeClr val="accent1"/>
              </a:solidFill>
              <a:effectLst>
                <a:outerShdw dist="53882" dir="2700000" algn="ctr" rotWithShape="0">
                  <a:schemeClr val="tx1">
                    <a:alpha val="50000"/>
                  </a:schemeClr>
                </a:outerShdw>
              </a:effectLst>
              <a:latin typeface="Arial"/>
              <a:cs typeface="Arial"/>
            </a:endParaRPr>
          </a:p>
        </p:txBody>
      </p:sp>
      <p:pic>
        <p:nvPicPr>
          <p:cNvPr id="5" name="Picture 2" descr="\\194.199.252.251\profils\lyfr11\Bureau\259PX-~1.PNG"/>
          <p:cNvPicPr>
            <a:picLocks noChangeAspect="1" noChangeArrowheads="1"/>
          </p:cNvPicPr>
          <p:nvPr/>
        </p:nvPicPr>
        <p:blipFill>
          <a:blip r:embed="rId3" cstate="print"/>
          <a:srcRect/>
          <a:stretch>
            <a:fillRect/>
          </a:stretch>
        </p:blipFill>
        <p:spPr bwMode="auto">
          <a:xfrm>
            <a:off x="428596" y="3214686"/>
            <a:ext cx="2466975" cy="97155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2008最新公益系列精品PPT模板">
  <a:themeElements>
    <a:clrScheme name="Default Design 3">
      <a:dk1>
        <a:srgbClr val="080808"/>
      </a:dk1>
      <a:lt1>
        <a:srgbClr val="FFFFFF"/>
      </a:lt1>
      <a:dk2>
        <a:srgbClr val="A59A55"/>
      </a:dk2>
      <a:lt2>
        <a:srgbClr val="DDDDDD"/>
      </a:lt2>
      <a:accent1>
        <a:srgbClr val="4AB1E4"/>
      </a:accent1>
      <a:accent2>
        <a:srgbClr val="8F038F"/>
      </a:accent2>
      <a:accent3>
        <a:srgbClr val="FFFFFF"/>
      </a:accent3>
      <a:accent4>
        <a:srgbClr val="060606"/>
      </a:accent4>
      <a:accent5>
        <a:srgbClr val="B1D5EF"/>
      </a:accent5>
      <a:accent6>
        <a:srgbClr val="810281"/>
      </a:accent6>
      <a:hlink>
        <a:srgbClr val="F77A1D"/>
      </a:hlink>
      <a:folHlink>
        <a:srgbClr val="5BBE4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5F5F5F"/>
        </a:dk1>
        <a:lt1>
          <a:srgbClr val="FFFFFF"/>
        </a:lt1>
        <a:dk2>
          <a:srgbClr val="C36609"/>
        </a:dk2>
        <a:lt2>
          <a:srgbClr val="DDDDDD"/>
        </a:lt2>
        <a:accent1>
          <a:srgbClr val="D2B94E"/>
        </a:accent1>
        <a:accent2>
          <a:srgbClr val="2395B9"/>
        </a:accent2>
        <a:accent3>
          <a:srgbClr val="FFFFFF"/>
        </a:accent3>
        <a:accent4>
          <a:srgbClr val="505050"/>
        </a:accent4>
        <a:accent5>
          <a:srgbClr val="E5D9B2"/>
        </a:accent5>
        <a:accent6>
          <a:srgbClr val="1F87A7"/>
        </a:accent6>
        <a:hlink>
          <a:srgbClr val="5C984E"/>
        </a:hlink>
        <a:folHlink>
          <a:srgbClr val="B5C77B"/>
        </a:folHlink>
      </a:clrScheme>
      <a:clrMap bg1="lt1" tx1="dk1" bg2="lt2" tx2="dk2" accent1="accent1" accent2="accent2" accent3="accent3" accent4="accent4" accent5="accent5" accent6="accent6" hlink="hlink" folHlink="folHlink"/>
    </a:extraClrScheme>
    <a:extraClrScheme>
      <a:clrScheme name="Default Design 2">
        <a:dk1>
          <a:srgbClr val="5F5F5F"/>
        </a:dk1>
        <a:lt1>
          <a:srgbClr val="FFFFFF"/>
        </a:lt1>
        <a:dk2>
          <a:srgbClr val="9FC591"/>
        </a:dk2>
        <a:lt2>
          <a:srgbClr val="DDDDDD"/>
        </a:lt2>
        <a:accent1>
          <a:srgbClr val="7B82B7"/>
        </a:accent1>
        <a:accent2>
          <a:srgbClr val="8D337C"/>
        </a:accent2>
        <a:accent3>
          <a:srgbClr val="FFFFFF"/>
        </a:accent3>
        <a:accent4>
          <a:srgbClr val="505050"/>
        </a:accent4>
        <a:accent5>
          <a:srgbClr val="BFC1D8"/>
        </a:accent5>
        <a:accent6>
          <a:srgbClr val="7F2D70"/>
        </a:accent6>
        <a:hlink>
          <a:srgbClr val="CC87E1"/>
        </a:hlink>
        <a:folHlink>
          <a:srgbClr val="76C5D0"/>
        </a:folHlink>
      </a:clrScheme>
      <a:clrMap bg1="lt1" tx1="dk1" bg2="lt2" tx2="dk2" accent1="accent1" accent2="accent2" accent3="accent3" accent4="accent4" accent5="accent5" accent6="accent6" hlink="hlink" folHlink="folHlink"/>
    </a:extraClrScheme>
    <a:extraClrScheme>
      <a:clrScheme name="Default Design 3">
        <a:dk1>
          <a:srgbClr val="080808"/>
        </a:dk1>
        <a:lt1>
          <a:srgbClr val="FFFFFF"/>
        </a:lt1>
        <a:dk2>
          <a:srgbClr val="A59A55"/>
        </a:dk2>
        <a:lt2>
          <a:srgbClr val="DDDDDD"/>
        </a:lt2>
        <a:accent1>
          <a:srgbClr val="4AB1E4"/>
        </a:accent1>
        <a:accent2>
          <a:srgbClr val="8F038F"/>
        </a:accent2>
        <a:accent3>
          <a:srgbClr val="FFFFFF"/>
        </a:accent3>
        <a:accent4>
          <a:srgbClr val="060606"/>
        </a:accent4>
        <a:accent5>
          <a:srgbClr val="B1D5EF"/>
        </a:accent5>
        <a:accent6>
          <a:srgbClr val="810281"/>
        </a:accent6>
        <a:hlink>
          <a:srgbClr val="F77A1D"/>
        </a:hlink>
        <a:folHlink>
          <a:srgbClr val="5BBE4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2008最新公益系列精品PPT模板</Template>
  <TotalTime>2305</TotalTime>
  <Words>3874</Words>
  <Application>Microsoft Office PowerPoint</Application>
  <PresentationFormat>Affichage à l'écran (4:3)</PresentationFormat>
  <Paragraphs>619</Paragraphs>
  <Slides>34</Slides>
  <Notes>32</Notes>
  <HiddenSlides>0</HiddenSlides>
  <MMClips>0</MMClips>
  <ScaleCrop>false</ScaleCrop>
  <HeadingPairs>
    <vt:vector size="4" baseType="variant">
      <vt:variant>
        <vt:lpstr>Thème</vt:lpstr>
      </vt:variant>
      <vt:variant>
        <vt:i4>1</vt:i4>
      </vt:variant>
      <vt:variant>
        <vt:lpstr>Titres des diapositives</vt:lpstr>
      </vt:variant>
      <vt:variant>
        <vt:i4>34</vt:i4>
      </vt:variant>
    </vt:vector>
  </HeadingPairs>
  <TitlesOfParts>
    <vt:vector size="35" baseType="lpstr">
      <vt:lpstr>2008最新公益系列精品PPT模板</vt:lpstr>
      <vt:lpstr>Présentation PowerPoint</vt:lpstr>
      <vt:lpstr>Sommaire</vt:lpstr>
      <vt:lpstr>1. Contexte du projet</vt:lpstr>
      <vt:lpstr>2. Objectifs du projet</vt:lpstr>
      <vt:lpstr>3. Bénéfices attendus du projet</vt:lpstr>
      <vt:lpstr>4. Facteurs clé de succès</vt:lpstr>
      <vt:lpstr>Facteurs clé de succès</vt:lpstr>
      <vt:lpstr>5. Périmètre du projet</vt:lpstr>
      <vt:lpstr>Périmètre du projet</vt:lpstr>
      <vt:lpstr>6. Choix de progiciel</vt:lpstr>
      <vt:lpstr>Choix de types d’ERP</vt:lpstr>
      <vt:lpstr>Tableau comparatif des progiciels 1/2</vt:lpstr>
      <vt:lpstr>Tableau comparatif des progiciels 2/2</vt:lpstr>
      <vt:lpstr>Tableau de synthèse</vt:lpstr>
      <vt:lpstr>Solution retenue</vt:lpstr>
      <vt:lpstr>7. Equipe projet et Structure de pilotage</vt:lpstr>
      <vt:lpstr>Acteurs du projet</vt:lpstr>
      <vt:lpstr>Acteurs du projet</vt:lpstr>
      <vt:lpstr>Acteurs du projet</vt:lpstr>
      <vt:lpstr>Acteurs du projet</vt:lpstr>
      <vt:lpstr>8. Charges et Budget du projet</vt:lpstr>
      <vt:lpstr>9. Planning du projet (Macro)</vt:lpstr>
      <vt:lpstr>Planning du projet (Macro) 1/2</vt:lpstr>
      <vt:lpstr>Planning du projet (Macro) 2/2</vt:lpstr>
      <vt:lpstr>10. Comment maîtriser et anticiper les risques associés ?</vt:lpstr>
      <vt:lpstr>Principales difficultés</vt:lpstr>
      <vt:lpstr>Causes essentielles: Décision</vt:lpstr>
      <vt:lpstr>Causes essentielles: Projet </vt:lpstr>
      <vt:lpstr>Causes essentielles: Technologie</vt:lpstr>
      <vt:lpstr>Solutions envisageables</vt:lpstr>
      <vt:lpstr>Solutions envisageables</vt:lpstr>
      <vt:lpstr>Solutions envisageables</vt:lpstr>
      <vt:lpstr>Solutions envisageables</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ThemeGallery PowerTemplate</dc:title>
  <dc:creator>jccook</dc:creator>
  <cp:lastModifiedBy>Patrick</cp:lastModifiedBy>
  <cp:revision>208</cp:revision>
  <dcterms:created xsi:type="dcterms:W3CDTF">2012-07-18T01:05:10Z</dcterms:created>
  <dcterms:modified xsi:type="dcterms:W3CDTF">2013-09-14T18:34:41Z</dcterms:modified>
</cp:coreProperties>
</file>