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</p:sldIdLst>
  <p:sldSz cx="9906000" cy="6858000"/>
  <p:notesSz cx="9906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362700"/>
            <a:ext cx="9906000" cy="0"/>
          </a:xfrm>
          <a:custGeom>
            <a:avLst/>
            <a:gdLst/>
            <a:ahLst/>
            <a:cxnLst/>
            <a:rect l="l" t="t" r="r" b="b"/>
            <a:pathLst>
              <a:path w="9906000" h="0">
                <a:moveTo>
                  <a:pt x="990600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312420" y="6460234"/>
            <a:ext cx="1331976" cy="3078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649223"/>
            <a:ext cx="9906000" cy="835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676655"/>
            <a:ext cx="9906000" cy="728980"/>
          </a:xfrm>
          <a:custGeom>
            <a:avLst/>
            <a:gdLst/>
            <a:ahLst/>
            <a:cxnLst/>
            <a:rect l="l" t="t" r="r" b="b"/>
            <a:pathLst>
              <a:path w="9906000" h="728980">
                <a:moveTo>
                  <a:pt x="0" y="330454"/>
                </a:moveTo>
                <a:lnTo>
                  <a:pt x="0" y="398018"/>
                </a:lnTo>
                <a:lnTo>
                  <a:pt x="234454" y="449651"/>
                </a:lnTo>
                <a:lnTo>
                  <a:pt x="381639" y="563245"/>
                </a:lnTo>
                <a:lnTo>
                  <a:pt x="457937" y="676838"/>
                </a:lnTo>
                <a:lnTo>
                  <a:pt x="479729" y="728472"/>
                </a:lnTo>
                <a:lnTo>
                  <a:pt x="501571" y="676838"/>
                </a:lnTo>
                <a:lnTo>
                  <a:pt x="509921" y="664464"/>
                </a:lnTo>
                <a:lnTo>
                  <a:pt x="479729" y="664464"/>
                </a:lnTo>
                <a:lnTo>
                  <a:pt x="457937" y="612274"/>
                </a:lnTo>
                <a:lnTo>
                  <a:pt x="381639" y="497459"/>
                </a:lnTo>
                <a:lnTo>
                  <a:pt x="234454" y="382643"/>
                </a:lnTo>
                <a:lnTo>
                  <a:pt x="0" y="330454"/>
                </a:lnTo>
                <a:close/>
              </a:path>
              <a:path w="9906000" h="728980">
                <a:moveTo>
                  <a:pt x="9906000" y="0"/>
                </a:moveTo>
                <a:lnTo>
                  <a:pt x="9883653" y="51633"/>
                </a:lnTo>
                <a:lnTo>
                  <a:pt x="9805908" y="165227"/>
                </a:lnTo>
                <a:lnTo>
                  <a:pt x="9656700" y="278820"/>
                </a:lnTo>
                <a:lnTo>
                  <a:pt x="9419971" y="330454"/>
                </a:lnTo>
                <a:lnTo>
                  <a:pt x="962647" y="330454"/>
                </a:lnTo>
                <a:lnTo>
                  <a:pt x="726349" y="382643"/>
                </a:lnTo>
                <a:lnTo>
                  <a:pt x="578218" y="497459"/>
                </a:lnTo>
                <a:lnTo>
                  <a:pt x="501571" y="612274"/>
                </a:lnTo>
                <a:lnTo>
                  <a:pt x="479729" y="664464"/>
                </a:lnTo>
                <a:lnTo>
                  <a:pt x="509921" y="664464"/>
                </a:lnTo>
                <a:lnTo>
                  <a:pt x="578218" y="563245"/>
                </a:lnTo>
                <a:lnTo>
                  <a:pt x="726349" y="449651"/>
                </a:lnTo>
                <a:lnTo>
                  <a:pt x="962647" y="398018"/>
                </a:lnTo>
                <a:lnTo>
                  <a:pt x="9419971" y="398018"/>
                </a:lnTo>
                <a:lnTo>
                  <a:pt x="9656700" y="346384"/>
                </a:lnTo>
                <a:lnTo>
                  <a:pt x="9805908" y="232791"/>
                </a:lnTo>
                <a:lnTo>
                  <a:pt x="9883653" y="119197"/>
                </a:lnTo>
                <a:lnTo>
                  <a:pt x="9906000" y="67564"/>
                </a:lnTo>
                <a:lnTo>
                  <a:pt x="9906000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84784" y="233629"/>
            <a:ext cx="9336430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98B85"/>
                </a:solidFill>
                <a:latin typeface="Arial"/>
                <a:cs typeface="Arial"/>
              </a:defRPr>
            </a:lvl1pPr>
          </a:lstStyle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98B85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362700"/>
            <a:ext cx="9906000" cy="0"/>
          </a:xfrm>
          <a:custGeom>
            <a:avLst/>
            <a:gdLst/>
            <a:ahLst/>
            <a:cxnLst/>
            <a:rect l="l" t="t" r="r" b="b"/>
            <a:pathLst>
              <a:path w="9906000" h="0">
                <a:moveTo>
                  <a:pt x="990600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312420" y="6460234"/>
            <a:ext cx="1331976" cy="3078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649223"/>
            <a:ext cx="9906000" cy="835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676655"/>
            <a:ext cx="9906000" cy="728980"/>
          </a:xfrm>
          <a:custGeom>
            <a:avLst/>
            <a:gdLst/>
            <a:ahLst/>
            <a:cxnLst/>
            <a:rect l="l" t="t" r="r" b="b"/>
            <a:pathLst>
              <a:path w="9906000" h="728980">
                <a:moveTo>
                  <a:pt x="0" y="330454"/>
                </a:moveTo>
                <a:lnTo>
                  <a:pt x="0" y="398018"/>
                </a:lnTo>
                <a:lnTo>
                  <a:pt x="234454" y="449651"/>
                </a:lnTo>
                <a:lnTo>
                  <a:pt x="381639" y="563245"/>
                </a:lnTo>
                <a:lnTo>
                  <a:pt x="457937" y="676838"/>
                </a:lnTo>
                <a:lnTo>
                  <a:pt x="479729" y="728472"/>
                </a:lnTo>
                <a:lnTo>
                  <a:pt x="501571" y="676838"/>
                </a:lnTo>
                <a:lnTo>
                  <a:pt x="509921" y="664464"/>
                </a:lnTo>
                <a:lnTo>
                  <a:pt x="479729" y="664464"/>
                </a:lnTo>
                <a:lnTo>
                  <a:pt x="457937" y="612274"/>
                </a:lnTo>
                <a:lnTo>
                  <a:pt x="381639" y="497459"/>
                </a:lnTo>
                <a:lnTo>
                  <a:pt x="234454" y="382643"/>
                </a:lnTo>
                <a:lnTo>
                  <a:pt x="0" y="330454"/>
                </a:lnTo>
                <a:close/>
              </a:path>
              <a:path w="9906000" h="728980">
                <a:moveTo>
                  <a:pt x="9906000" y="0"/>
                </a:moveTo>
                <a:lnTo>
                  <a:pt x="9883653" y="51633"/>
                </a:lnTo>
                <a:lnTo>
                  <a:pt x="9805908" y="165227"/>
                </a:lnTo>
                <a:lnTo>
                  <a:pt x="9656700" y="278820"/>
                </a:lnTo>
                <a:lnTo>
                  <a:pt x="9419971" y="330454"/>
                </a:lnTo>
                <a:lnTo>
                  <a:pt x="962647" y="330454"/>
                </a:lnTo>
                <a:lnTo>
                  <a:pt x="726349" y="382643"/>
                </a:lnTo>
                <a:lnTo>
                  <a:pt x="578218" y="497459"/>
                </a:lnTo>
                <a:lnTo>
                  <a:pt x="501571" y="612274"/>
                </a:lnTo>
                <a:lnTo>
                  <a:pt x="479729" y="664464"/>
                </a:lnTo>
                <a:lnTo>
                  <a:pt x="509921" y="664464"/>
                </a:lnTo>
                <a:lnTo>
                  <a:pt x="578218" y="563245"/>
                </a:lnTo>
                <a:lnTo>
                  <a:pt x="726349" y="449651"/>
                </a:lnTo>
                <a:lnTo>
                  <a:pt x="962647" y="398018"/>
                </a:lnTo>
                <a:lnTo>
                  <a:pt x="9419971" y="398018"/>
                </a:lnTo>
                <a:lnTo>
                  <a:pt x="9656700" y="346384"/>
                </a:lnTo>
                <a:lnTo>
                  <a:pt x="9805908" y="232791"/>
                </a:lnTo>
                <a:lnTo>
                  <a:pt x="9883653" y="119197"/>
                </a:lnTo>
                <a:lnTo>
                  <a:pt x="9906000" y="67564"/>
                </a:lnTo>
                <a:lnTo>
                  <a:pt x="9906000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2530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2530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98B85"/>
                </a:solidFill>
                <a:latin typeface="Arial"/>
                <a:cs typeface="Arial"/>
              </a:defRPr>
            </a:lvl1pPr>
          </a:lstStyle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98B85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362700"/>
            <a:ext cx="9906000" cy="0"/>
          </a:xfrm>
          <a:custGeom>
            <a:avLst/>
            <a:gdLst/>
            <a:ahLst/>
            <a:cxnLst/>
            <a:rect l="l" t="t" r="r" b="b"/>
            <a:pathLst>
              <a:path w="9906000" h="0">
                <a:moveTo>
                  <a:pt x="990600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312420" y="6460234"/>
            <a:ext cx="1331976" cy="3078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649223"/>
            <a:ext cx="9906000" cy="835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676655"/>
            <a:ext cx="9906000" cy="728980"/>
          </a:xfrm>
          <a:custGeom>
            <a:avLst/>
            <a:gdLst/>
            <a:ahLst/>
            <a:cxnLst/>
            <a:rect l="l" t="t" r="r" b="b"/>
            <a:pathLst>
              <a:path w="9906000" h="728980">
                <a:moveTo>
                  <a:pt x="0" y="330454"/>
                </a:moveTo>
                <a:lnTo>
                  <a:pt x="0" y="398018"/>
                </a:lnTo>
                <a:lnTo>
                  <a:pt x="234454" y="449651"/>
                </a:lnTo>
                <a:lnTo>
                  <a:pt x="381639" y="563245"/>
                </a:lnTo>
                <a:lnTo>
                  <a:pt x="457937" y="676838"/>
                </a:lnTo>
                <a:lnTo>
                  <a:pt x="479729" y="728472"/>
                </a:lnTo>
                <a:lnTo>
                  <a:pt x="501571" y="676838"/>
                </a:lnTo>
                <a:lnTo>
                  <a:pt x="509921" y="664464"/>
                </a:lnTo>
                <a:lnTo>
                  <a:pt x="479729" y="664464"/>
                </a:lnTo>
                <a:lnTo>
                  <a:pt x="457937" y="612274"/>
                </a:lnTo>
                <a:lnTo>
                  <a:pt x="381639" y="497459"/>
                </a:lnTo>
                <a:lnTo>
                  <a:pt x="234454" y="382643"/>
                </a:lnTo>
                <a:lnTo>
                  <a:pt x="0" y="330454"/>
                </a:lnTo>
                <a:close/>
              </a:path>
              <a:path w="9906000" h="728980">
                <a:moveTo>
                  <a:pt x="9906000" y="0"/>
                </a:moveTo>
                <a:lnTo>
                  <a:pt x="9883653" y="51633"/>
                </a:lnTo>
                <a:lnTo>
                  <a:pt x="9805908" y="165227"/>
                </a:lnTo>
                <a:lnTo>
                  <a:pt x="9656700" y="278820"/>
                </a:lnTo>
                <a:lnTo>
                  <a:pt x="9419971" y="330454"/>
                </a:lnTo>
                <a:lnTo>
                  <a:pt x="962647" y="330454"/>
                </a:lnTo>
                <a:lnTo>
                  <a:pt x="726349" y="382643"/>
                </a:lnTo>
                <a:lnTo>
                  <a:pt x="578218" y="497459"/>
                </a:lnTo>
                <a:lnTo>
                  <a:pt x="501571" y="612274"/>
                </a:lnTo>
                <a:lnTo>
                  <a:pt x="479729" y="664464"/>
                </a:lnTo>
                <a:lnTo>
                  <a:pt x="509921" y="664464"/>
                </a:lnTo>
                <a:lnTo>
                  <a:pt x="578218" y="563245"/>
                </a:lnTo>
                <a:lnTo>
                  <a:pt x="726349" y="449651"/>
                </a:lnTo>
                <a:lnTo>
                  <a:pt x="962647" y="398018"/>
                </a:lnTo>
                <a:lnTo>
                  <a:pt x="9419971" y="398018"/>
                </a:lnTo>
                <a:lnTo>
                  <a:pt x="9656700" y="346384"/>
                </a:lnTo>
                <a:lnTo>
                  <a:pt x="9805908" y="232791"/>
                </a:lnTo>
                <a:lnTo>
                  <a:pt x="9883653" y="119197"/>
                </a:lnTo>
                <a:lnTo>
                  <a:pt x="9906000" y="67564"/>
                </a:lnTo>
                <a:lnTo>
                  <a:pt x="9906000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2530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11276" y="1797176"/>
            <a:ext cx="3230245" cy="4271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2530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98B85"/>
                </a:solidFill>
                <a:latin typeface="Arial"/>
                <a:cs typeface="Arial"/>
              </a:defRPr>
            </a:lvl1pPr>
          </a:lstStyle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98B85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2530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98B85"/>
                </a:solidFill>
                <a:latin typeface="Arial"/>
                <a:cs typeface="Arial"/>
              </a:defRPr>
            </a:lvl1pPr>
          </a:lstStyle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98B85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362700"/>
            <a:ext cx="9906000" cy="0"/>
          </a:xfrm>
          <a:custGeom>
            <a:avLst/>
            <a:gdLst/>
            <a:ahLst/>
            <a:cxnLst/>
            <a:rect l="l" t="t" r="r" b="b"/>
            <a:pathLst>
              <a:path w="9906000" h="0">
                <a:moveTo>
                  <a:pt x="990600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312420" y="6460234"/>
            <a:ext cx="1331976" cy="3078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649223"/>
            <a:ext cx="9906000" cy="835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0"/>
            <a:ext cx="9906000" cy="49667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0" y="3378706"/>
            <a:ext cx="9906000" cy="34792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-1523" y="3384803"/>
            <a:ext cx="9907270" cy="3473450"/>
          </a:xfrm>
          <a:custGeom>
            <a:avLst/>
            <a:gdLst/>
            <a:ahLst/>
            <a:cxnLst/>
            <a:rect l="l" t="t" r="r" b="b"/>
            <a:pathLst>
              <a:path w="9907270" h="3473450">
                <a:moveTo>
                  <a:pt x="0" y="787019"/>
                </a:moveTo>
                <a:lnTo>
                  <a:pt x="463" y="849659"/>
                </a:lnTo>
                <a:lnTo>
                  <a:pt x="670" y="914572"/>
                </a:lnTo>
                <a:lnTo>
                  <a:pt x="875" y="1013067"/>
                </a:lnTo>
                <a:lnTo>
                  <a:pt x="1193" y="1232558"/>
                </a:lnTo>
                <a:lnTo>
                  <a:pt x="1544" y="1636852"/>
                </a:lnTo>
                <a:lnTo>
                  <a:pt x="1792" y="2220921"/>
                </a:lnTo>
                <a:lnTo>
                  <a:pt x="1710" y="3143208"/>
                </a:lnTo>
                <a:lnTo>
                  <a:pt x="1564" y="3320355"/>
                </a:lnTo>
                <a:lnTo>
                  <a:pt x="1418" y="3413180"/>
                </a:lnTo>
                <a:lnTo>
                  <a:pt x="1304" y="3452968"/>
                </a:lnTo>
                <a:lnTo>
                  <a:pt x="1176" y="3473195"/>
                </a:lnTo>
                <a:lnTo>
                  <a:pt x="9905873" y="3473195"/>
                </a:lnTo>
                <a:lnTo>
                  <a:pt x="9905978" y="3413180"/>
                </a:lnTo>
                <a:lnTo>
                  <a:pt x="9906493" y="2531477"/>
                </a:lnTo>
                <a:lnTo>
                  <a:pt x="9906746" y="1451610"/>
                </a:lnTo>
                <a:lnTo>
                  <a:pt x="1125461" y="1451610"/>
                </a:lnTo>
                <a:lnTo>
                  <a:pt x="1102808" y="1393285"/>
                </a:lnTo>
                <a:lnTo>
                  <a:pt x="1077678" y="1338465"/>
                </a:lnTo>
                <a:lnTo>
                  <a:pt x="1050233" y="1287040"/>
                </a:lnTo>
                <a:lnTo>
                  <a:pt x="1020635" y="1238903"/>
                </a:lnTo>
                <a:lnTo>
                  <a:pt x="988970" y="1193849"/>
                </a:lnTo>
                <a:lnTo>
                  <a:pt x="955630" y="1152059"/>
                </a:lnTo>
                <a:lnTo>
                  <a:pt x="920547" y="1113136"/>
                </a:lnTo>
                <a:lnTo>
                  <a:pt x="883959" y="1077069"/>
                </a:lnTo>
                <a:lnTo>
                  <a:pt x="846029" y="1043748"/>
                </a:lnTo>
                <a:lnTo>
                  <a:pt x="806918" y="1013067"/>
                </a:lnTo>
                <a:lnTo>
                  <a:pt x="766789" y="984917"/>
                </a:lnTo>
                <a:lnTo>
                  <a:pt x="725805" y="959190"/>
                </a:lnTo>
                <a:lnTo>
                  <a:pt x="684126" y="935778"/>
                </a:lnTo>
                <a:lnTo>
                  <a:pt x="641915" y="914572"/>
                </a:lnTo>
                <a:lnTo>
                  <a:pt x="599334" y="895466"/>
                </a:lnTo>
                <a:lnTo>
                  <a:pt x="556546" y="878350"/>
                </a:lnTo>
                <a:lnTo>
                  <a:pt x="513712" y="863117"/>
                </a:lnTo>
                <a:lnTo>
                  <a:pt x="470994" y="849659"/>
                </a:lnTo>
                <a:lnTo>
                  <a:pt x="428554" y="837867"/>
                </a:lnTo>
                <a:lnTo>
                  <a:pt x="386556" y="827633"/>
                </a:lnTo>
                <a:lnTo>
                  <a:pt x="345160" y="818850"/>
                </a:lnTo>
                <a:lnTo>
                  <a:pt x="304528" y="811410"/>
                </a:lnTo>
                <a:lnTo>
                  <a:pt x="264823" y="805204"/>
                </a:lnTo>
                <a:lnTo>
                  <a:pt x="226207" y="800123"/>
                </a:lnTo>
                <a:lnTo>
                  <a:pt x="152891" y="792909"/>
                </a:lnTo>
                <a:lnTo>
                  <a:pt x="85874" y="788904"/>
                </a:lnTo>
                <a:lnTo>
                  <a:pt x="26455" y="787241"/>
                </a:lnTo>
                <a:lnTo>
                  <a:pt x="0" y="787019"/>
                </a:lnTo>
                <a:close/>
              </a:path>
              <a:path w="9907270" h="3473450">
                <a:moveTo>
                  <a:pt x="8463407" y="777113"/>
                </a:moveTo>
                <a:lnTo>
                  <a:pt x="2152142" y="790702"/>
                </a:lnTo>
                <a:lnTo>
                  <a:pt x="2106271" y="791589"/>
                </a:lnTo>
                <a:lnTo>
                  <a:pt x="2060530" y="794359"/>
                </a:lnTo>
                <a:lnTo>
                  <a:pt x="2014978" y="799004"/>
                </a:lnTo>
                <a:lnTo>
                  <a:pt x="1969670" y="805516"/>
                </a:lnTo>
                <a:lnTo>
                  <a:pt x="1924663" y="813885"/>
                </a:lnTo>
                <a:lnTo>
                  <a:pt x="1880014" y="824105"/>
                </a:lnTo>
                <a:lnTo>
                  <a:pt x="1835779" y="836166"/>
                </a:lnTo>
                <a:lnTo>
                  <a:pt x="1792015" y="850061"/>
                </a:lnTo>
                <a:lnTo>
                  <a:pt x="1748780" y="865782"/>
                </a:lnTo>
                <a:lnTo>
                  <a:pt x="1706129" y="883320"/>
                </a:lnTo>
                <a:lnTo>
                  <a:pt x="1664119" y="902667"/>
                </a:lnTo>
                <a:lnTo>
                  <a:pt x="1622807" y="923816"/>
                </a:lnTo>
                <a:lnTo>
                  <a:pt x="1582250" y="946757"/>
                </a:lnTo>
                <a:lnTo>
                  <a:pt x="1542505" y="971483"/>
                </a:lnTo>
                <a:lnTo>
                  <a:pt x="1503627" y="997985"/>
                </a:lnTo>
                <a:lnTo>
                  <a:pt x="1465675" y="1026256"/>
                </a:lnTo>
                <a:lnTo>
                  <a:pt x="1428704" y="1056287"/>
                </a:lnTo>
                <a:lnTo>
                  <a:pt x="1392772" y="1088070"/>
                </a:lnTo>
                <a:lnTo>
                  <a:pt x="1357934" y="1121596"/>
                </a:lnTo>
                <a:lnTo>
                  <a:pt x="1324249" y="1156859"/>
                </a:lnTo>
                <a:lnTo>
                  <a:pt x="1291694" y="1193945"/>
                </a:lnTo>
                <a:lnTo>
                  <a:pt x="1260559" y="1232558"/>
                </a:lnTo>
                <a:lnTo>
                  <a:pt x="1230669" y="1272979"/>
                </a:lnTo>
                <a:lnTo>
                  <a:pt x="1202157" y="1315102"/>
                </a:lnTo>
                <a:lnTo>
                  <a:pt x="1175081" y="1358921"/>
                </a:lnTo>
                <a:lnTo>
                  <a:pt x="1149496" y="1404426"/>
                </a:lnTo>
                <a:lnTo>
                  <a:pt x="1125461" y="1451610"/>
                </a:lnTo>
                <a:lnTo>
                  <a:pt x="9906746" y="1451610"/>
                </a:lnTo>
                <a:lnTo>
                  <a:pt x="9906850" y="778263"/>
                </a:lnTo>
                <a:lnTo>
                  <a:pt x="8532245" y="778263"/>
                </a:lnTo>
                <a:lnTo>
                  <a:pt x="8497263" y="778001"/>
                </a:lnTo>
                <a:lnTo>
                  <a:pt x="8463407" y="777113"/>
                </a:lnTo>
                <a:close/>
              </a:path>
              <a:path w="9907270" h="3473450">
                <a:moveTo>
                  <a:pt x="9906381" y="0"/>
                </a:moveTo>
                <a:lnTo>
                  <a:pt x="9877343" y="53524"/>
                </a:lnTo>
                <a:lnTo>
                  <a:pt x="9846912" y="104652"/>
                </a:lnTo>
                <a:lnTo>
                  <a:pt x="9815161" y="153433"/>
                </a:lnTo>
                <a:lnTo>
                  <a:pt x="9782162" y="199917"/>
                </a:lnTo>
                <a:lnTo>
                  <a:pt x="9747986" y="244157"/>
                </a:lnTo>
                <a:lnTo>
                  <a:pt x="9712704" y="286201"/>
                </a:lnTo>
                <a:lnTo>
                  <a:pt x="9676390" y="326101"/>
                </a:lnTo>
                <a:lnTo>
                  <a:pt x="9639115" y="363908"/>
                </a:lnTo>
                <a:lnTo>
                  <a:pt x="9600951" y="399671"/>
                </a:lnTo>
                <a:lnTo>
                  <a:pt x="9561970" y="433442"/>
                </a:lnTo>
                <a:lnTo>
                  <a:pt x="9522243" y="465271"/>
                </a:lnTo>
                <a:lnTo>
                  <a:pt x="9481844" y="495210"/>
                </a:lnTo>
                <a:lnTo>
                  <a:pt x="9440843" y="523307"/>
                </a:lnTo>
                <a:lnTo>
                  <a:pt x="9399312" y="549615"/>
                </a:lnTo>
                <a:lnTo>
                  <a:pt x="9357324" y="574184"/>
                </a:lnTo>
                <a:lnTo>
                  <a:pt x="9314950" y="597063"/>
                </a:lnTo>
                <a:lnTo>
                  <a:pt x="9272263" y="618305"/>
                </a:lnTo>
                <a:lnTo>
                  <a:pt x="9229334" y="637960"/>
                </a:lnTo>
                <a:lnTo>
                  <a:pt x="9186235" y="656077"/>
                </a:lnTo>
                <a:lnTo>
                  <a:pt x="9143038" y="672709"/>
                </a:lnTo>
                <a:lnTo>
                  <a:pt x="9099815" y="687905"/>
                </a:lnTo>
                <a:lnTo>
                  <a:pt x="9056638" y="701716"/>
                </a:lnTo>
                <a:lnTo>
                  <a:pt x="9013579" y="714192"/>
                </a:lnTo>
                <a:lnTo>
                  <a:pt x="8970710" y="725385"/>
                </a:lnTo>
                <a:lnTo>
                  <a:pt x="8928103" y="735345"/>
                </a:lnTo>
                <a:lnTo>
                  <a:pt x="8885829" y="744123"/>
                </a:lnTo>
                <a:lnTo>
                  <a:pt x="8843961" y="751769"/>
                </a:lnTo>
                <a:lnTo>
                  <a:pt x="8802570" y="758333"/>
                </a:lnTo>
                <a:lnTo>
                  <a:pt x="8761728" y="763867"/>
                </a:lnTo>
                <a:lnTo>
                  <a:pt x="8721508" y="768421"/>
                </a:lnTo>
                <a:lnTo>
                  <a:pt x="8681982" y="772046"/>
                </a:lnTo>
                <a:lnTo>
                  <a:pt x="8643220" y="774792"/>
                </a:lnTo>
                <a:lnTo>
                  <a:pt x="8568280" y="777850"/>
                </a:lnTo>
                <a:lnTo>
                  <a:pt x="8532245" y="778263"/>
                </a:lnTo>
                <a:lnTo>
                  <a:pt x="9906850" y="778263"/>
                </a:lnTo>
                <a:lnTo>
                  <a:pt x="9906750" y="244157"/>
                </a:lnTo>
                <a:lnTo>
                  <a:pt x="9906632" y="83778"/>
                </a:lnTo>
                <a:lnTo>
                  <a:pt x="9906519" y="24145"/>
                </a:lnTo>
                <a:lnTo>
                  <a:pt x="9906429" y="3894"/>
                </a:lnTo>
                <a:lnTo>
                  <a:pt x="9906381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9420606" y="6176009"/>
            <a:ext cx="125095" cy="274320"/>
          </a:xfrm>
          <a:custGeom>
            <a:avLst/>
            <a:gdLst/>
            <a:ahLst/>
            <a:cxnLst/>
            <a:rect l="l" t="t" r="r" b="b"/>
            <a:pathLst>
              <a:path w="125095" h="274320">
                <a:moveTo>
                  <a:pt x="124968" y="0"/>
                </a:moveTo>
                <a:lnTo>
                  <a:pt x="0" y="49237"/>
                </a:lnTo>
                <a:lnTo>
                  <a:pt x="81661" y="274319"/>
                </a:lnTo>
                <a:lnTo>
                  <a:pt x="105791" y="264947"/>
                </a:lnTo>
                <a:lnTo>
                  <a:pt x="124968" y="257911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8920733" y="6415278"/>
            <a:ext cx="58419" cy="35560"/>
          </a:xfrm>
          <a:custGeom>
            <a:avLst/>
            <a:gdLst/>
            <a:ahLst/>
            <a:cxnLst/>
            <a:rect l="l" t="t" r="r" b="b"/>
            <a:pathLst>
              <a:path w="58420" h="35560">
                <a:moveTo>
                  <a:pt x="0" y="18694"/>
                </a:moveTo>
                <a:lnTo>
                  <a:pt x="45847" y="35052"/>
                </a:lnTo>
                <a:lnTo>
                  <a:pt x="57912" y="0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8920733" y="6172961"/>
            <a:ext cx="128270" cy="45720"/>
          </a:xfrm>
          <a:custGeom>
            <a:avLst/>
            <a:gdLst/>
            <a:ahLst/>
            <a:cxnLst/>
            <a:rect l="l" t="t" r="r" b="b"/>
            <a:pathLst>
              <a:path w="128270" h="45720">
                <a:moveTo>
                  <a:pt x="128016" y="45719"/>
                </a:moveTo>
                <a:lnTo>
                  <a:pt x="2413" y="0"/>
                </a:lnTo>
                <a:lnTo>
                  <a:pt x="0" y="0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9012173" y="6215634"/>
            <a:ext cx="204470" cy="178435"/>
          </a:xfrm>
          <a:custGeom>
            <a:avLst/>
            <a:gdLst/>
            <a:ahLst/>
            <a:cxnLst/>
            <a:rect l="l" t="t" r="r" b="b"/>
            <a:pathLst>
              <a:path w="204470" h="178435">
                <a:moveTo>
                  <a:pt x="204216" y="0"/>
                </a:moveTo>
                <a:lnTo>
                  <a:pt x="69723" y="9385"/>
                </a:lnTo>
                <a:lnTo>
                  <a:pt x="67309" y="11734"/>
                </a:lnTo>
                <a:lnTo>
                  <a:pt x="60071" y="14071"/>
                </a:lnTo>
                <a:lnTo>
                  <a:pt x="55245" y="21120"/>
                </a:lnTo>
                <a:lnTo>
                  <a:pt x="26416" y="100888"/>
                </a:lnTo>
                <a:lnTo>
                  <a:pt x="0" y="173621"/>
                </a:lnTo>
                <a:lnTo>
                  <a:pt x="24002" y="178307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9252966" y="6351270"/>
            <a:ext cx="172720" cy="129539"/>
          </a:xfrm>
          <a:custGeom>
            <a:avLst/>
            <a:gdLst/>
            <a:ahLst/>
            <a:cxnLst/>
            <a:rect l="l" t="t" r="r" b="b"/>
            <a:pathLst>
              <a:path w="172720" h="129539">
                <a:moveTo>
                  <a:pt x="0" y="80073"/>
                </a:moveTo>
                <a:lnTo>
                  <a:pt x="14350" y="91859"/>
                </a:lnTo>
                <a:lnTo>
                  <a:pt x="31114" y="103631"/>
                </a:lnTo>
                <a:lnTo>
                  <a:pt x="45465" y="120116"/>
                </a:lnTo>
                <a:lnTo>
                  <a:pt x="50164" y="124828"/>
                </a:lnTo>
                <a:lnTo>
                  <a:pt x="59816" y="129539"/>
                </a:lnTo>
                <a:lnTo>
                  <a:pt x="66928" y="129539"/>
                </a:lnTo>
                <a:lnTo>
                  <a:pt x="76580" y="129539"/>
                </a:lnTo>
                <a:lnTo>
                  <a:pt x="81279" y="122478"/>
                </a:lnTo>
                <a:lnTo>
                  <a:pt x="88518" y="113055"/>
                </a:lnTo>
                <a:lnTo>
                  <a:pt x="88518" y="108343"/>
                </a:lnTo>
                <a:lnTo>
                  <a:pt x="88518" y="101282"/>
                </a:lnTo>
                <a:lnTo>
                  <a:pt x="83692" y="96570"/>
                </a:lnTo>
                <a:lnTo>
                  <a:pt x="76580" y="82435"/>
                </a:lnTo>
                <a:lnTo>
                  <a:pt x="54990" y="68300"/>
                </a:lnTo>
                <a:lnTo>
                  <a:pt x="19176" y="32969"/>
                </a:lnTo>
                <a:lnTo>
                  <a:pt x="21462" y="30619"/>
                </a:lnTo>
                <a:lnTo>
                  <a:pt x="78866" y="80073"/>
                </a:lnTo>
                <a:lnTo>
                  <a:pt x="90931" y="91859"/>
                </a:lnTo>
                <a:lnTo>
                  <a:pt x="100456" y="98920"/>
                </a:lnTo>
                <a:lnTo>
                  <a:pt x="109981" y="103631"/>
                </a:lnTo>
                <a:lnTo>
                  <a:pt x="117220" y="103631"/>
                </a:lnTo>
                <a:lnTo>
                  <a:pt x="126745" y="98920"/>
                </a:lnTo>
                <a:lnTo>
                  <a:pt x="133984" y="91859"/>
                </a:lnTo>
                <a:lnTo>
                  <a:pt x="138683" y="80073"/>
                </a:lnTo>
                <a:lnTo>
                  <a:pt x="136270" y="75374"/>
                </a:lnTo>
                <a:lnTo>
                  <a:pt x="133984" y="68300"/>
                </a:lnTo>
                <a:lnTo>
                  <a:pt x="124332" y="58877"/>
                </a:lnTo>
                <a:lnTo>
                  <a:pt x="64515" y="7061"/>
                </a:lnTo>
                <a:lnTo>
                  <a:pt x="66928" y="0"/>
                </a:lnTo>
                <a:lnTo>
                  <a:pt x="105282" y="35331"/>
                </a:lnTo>
                <a:lnTo>
                  <a:pt x="126745" y="54165"/>
                </a:lnTo>
                <a:lnTo>
                  <a:pt x="138683" y="63588"/>
                </a:lnTo>
                <a:lnTo>
                  <a:pt x="148335" y="65951"/>
                </a:lnTo>
                <a:lnTo>
                  <a:pt x="157860" y="65951"/>
                </a:lnTo>
                <a:lnTo>
                  <a:pt x="167385" y="58877"/>
                </a:lnTo>
                <a:lnTo>
                  <a:pt x="172211" y="54165"/>
                </a:lnTo>
                <a:lnTo>
                  <a:pt x="172211" y="44754"/>
                </a:lnTo>
                <a:lnTo>
                  <a:pt x="172211" y="42392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9170669" y="6211061"/>
            <a:ext cx="291465" cy="204470"/>
          </a:xfrm>
          <a:custGeom>
            <a:avLst/>
            <a:gdLst/>
            <a:ahLst/>
            <a:cxnLst/>
            <a:rect l="l" t="t" r="r" b="b"/>
            <a:pathLst>
              <a:path w="291465" h="204470">
                <a:moveTo>
                  <a:pt x="223774" y="9385"/>
                </a:moveTo>
                <a:lnTo>
                  <a:pt x="74549" y="0"/>
                </a:lnTo>
                <a:lnTo>
                  <a:pt x="67309" y="0"/>
                </a:lnTo>
                <a:lnTo>
                  <a:pt x="57784" y="4698"/>
                </a:lnTo>
                <a:lnTo>
                  <a:pt x="48132" y="7035"/>
                </a:lnTo>
                <a:lnTo>
                  <a:pt x="45720" y="14084"/>
                </a:lnTo>
                <a:lnTo>
                  <a:pt x="33654" y="37553"/>
                </a:lnTo>
                <a:lnTo>
                  <a:pt x="21589" y="58686"/>
                </a:lnTo>
                <a:lnTo>
                  <a:pt x="0" y="105625"/>
                </a:lnTo>
                <a:lnTo>
                  <a:pt x="4825" y="110324"/>
                </a:lnTo>
                <a:lnTo>
                  <a:pt x="12064" y="115023"/>
                </a:lnTo>
                <a:lnTo>
                  <a:pt x="21589" y="117360"/>
                </a:lnTo>
                <a:lnTo>
                  <a:pt x="28828" y="117360"/>
                </a:lnTo>
                <a:lnTo>
                  <a:pt x="38480" y="115023"/>
                </a:lnTo>
                <a:lnTo>
                  <a:pt x="45720" y="110324"/>
                </a:lnTo>
                <a:lnTo>
                  <a:pt x="57784" y="98590"/>
                </a:lnTo>
                <a:lnTo>
                  <a:pt x="69723" y="75107"/>
                </a:lnTo>
                <a:lnTo>
                  <a:pt x="74549" y="63372"/>
                </a:lnTo>
                <a:lnTo>
                  <a:pt x="84200" y="44602"/>
                </a:lnTo>
                <a:lnTo>
                  <a:pt x="120269" y="49288"/>
                </a:lnTo>
                <a:lnTo>
                  <a:pt x="127507" y="49288"/>
                </a:lnTo>
                <a:lnTo>
                  <a:pt x="132333" y="53987"/>
                </a:lnTo>
                <a:lnTo>
                  <a:pt x="141985" y="63372"/>
                </a:lnTo>
                <a:lnTo>
                  <a:pt x="182879" y="98590"/>
                </a:lnTo>
                <a:lnTo>
                  <a:pt x="291083" y="204215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9085326" y="6358890"/>
            <a:ext cx="67310" cy="94615"/>
          </a:xfrm>
          <a:custGeom>
            <a:avLst/>
            <a:gdLst/>
            <a:ahLst/>
            <a:cxnLst/>
            <a:rect l="l" t="t" r="r" b="b"/>
            <a:pathLst>
              <a:path w="67309" h="94614">
                <a:moveTo>
                  <a:pt x="52704" y="0"/>
                </a:moveTo>
                <a:lnTo>
                  <a:pt x="57530" y="4724"/>
                </a:lnTo>
                <a:lnTo>
                  <a:pt x="64643" y="11811"/>
                </a:lnTo>
                <a:lnTo>
                  <a:pt x="67055" y="18897"/>
                </a:lnTo>
                <a:lnTo>
                  <a:pt x="67055" y="28346"/>
                </a:lnTo>
                <a:lnTo>
                  <a:pt x="47878" y="80314"/>
                </a:lnTo>
                <a:lnTo>
                  <a:pt x="43052" y="85039"/>
                </a:lnTo>
                <a:lnTo>
                  <a:pt x="35941" y="92125"/>
                </a:lnTo>
                <a:lnTo>
                  <a:pt x="28701" y="94488"/>
                </a:lnTo>
                <a:lnTo>
                  <a:pt x="19176" y="92125"/>
                </a:lnTo>
                <a:lnTo>
                  <a:pt x="9525" y="89763"/>
                </a:lnTo>
                <a:lnTo>
                  <a:pt x="2413" y="80314"/>
                </a:lnTo>
                <a:lnTo>
                  <a:pt x="0" y="73228"/>
                </a:lnTo>
                <a:lnTo>
                  <a:pt x="2413" y="63779"/>
                </a:lnTo>
                <a:lnTo>
                  <a:pt x="21590" y="14173"/>
                </a:lnTo>
                <a:lnTo>
                  <a:pt x="24002" y="4724"/>
                </a:lnTo>
                <a:lnTo>
                  <a:pt x="33527" y="0"/>
                </a:lnTo>
                <a:lnTo>
                  <a:pt x="40767" y="0"/>
                </a:lnTo>
                <a:lnTo>
                  <a:pt x="52704" y="0"/>
                </a:lnTo>
                <a:close/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9041130" y="6345173"/>
            <a:ext cx="60960" cy="82550"/>
          </a:xfrm>
          <a:custGeom>
            <a:avLst/>
            <a:gdLst/>
            <a:ahLst/>
            <a:cxnLst/>
            <a:rect l="l" t="t" r="r" b="b"/>
            <a:pathLst>
              <a:path w="60959" h="82550">
                <a:moveTo>
                  <a:pt x="41401" y="4698"/>
                </a:moveTo>
                <a:lnTo>
                  <a:pt x="51180" y="7048"/>
                </a:lnTo>
                <a:lnTo>
                  <a:pt x="56134" y="16459"/>
                </a:lnTo>
                <a:lnTo>
                  <a:pt x="60960" y="25869"/>
                </a:lnTo>
                <a:lnTo>
                  <a:pt x="56134" y="32918"/>
                </a:lnTo>
                <a:lnTo>
                  <a:pt x="46354" y="63487"/>
                </a:lnTo>
                <a:lnTo>
                  <a:pt x="41401" y="72885"/>
                </a:lnTo>
                <a:lnTo>
                  <a:pt x="34163" y="77596"/>
                </a:lnTo>
                <a:lnTo>
                  <a:pt x="26797" y="82295"/>
                </a:lnTo>
                <a:lnTo>
                  <a:pt x="17018" y="77596"/>
                </a:lnTo>
                <a:lnTo>
                  <a:pt x="7366" y="75247"/>
                </a:lnTo>
                <a:lnTo>
                  <a:pt x="0" y="65836"/>
                </a:lnTo>
                <a:lnTo>
                  <a:pt x="0" y="58788"/>
                </a:lnTo>
                <a:lnTo>
                  <a:pt x="0" y="49377"/>
                </a:lnTo>
                <a:lnTo>
                  <a:pt x="9778" y="18808"/>
                </a:lnTo>
                <a:lnTo>
                  <a:pt x="17018" y="9410"/>
                </a:lnTo>
                <a:lnTo>
                  <a:pt x="21971" y="4698"/>
                </a:lnTo>
                <a:lnTo>
                  <a:pt x="31750" y="0"/>
                </a:lnTo>
                <a:lnTo>
                  <a:pt x="41401" y="4698"/>
                </a:lnTo>
                <a:close/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9137142" y="6372605"/>
            <a:ext cx="62865" cy="99060"/>
          </a:xfrm>
          <a:custGeom>
            <a:avLst/>
            <a:gdLst/>
            <a:ahLst/>
            <a:cxnLst/>
            <a:rect l="l" t="t" r="r" b="b"/>
            <a:pathLst>
              <a:path w="62865" h="99060">
                <a:moveTo>
                  <a:pt x="48005" y="2362"/>
                </a:moveTo>
                <a:lnTo>
                  <a:pt x="57657" y="4711"/>
                </a:lnTo>
                <a:lnTo>
                  <a:pt x="62483" y="14147"/>
                </a:lnTo>
                <a:lnTo>
                  <a:pt x="62483" y="23583"/>
                </a:lnTo>
                <a:lnTo>
                  <a:pt x="62483" y="33020"/>
                </a:lnTo>
                <a:lnTo>
                  <a:pt x="45719" y="80187"/>
                </a:lnTo>
                <a:lnTo>
                  <a:pt x="40893" y="89623"/>
                </a:lnTo>
                <a:lnTo>
                  <a:pt x="33654" y="94348"/>
                </a:lnTo>
                <a:lnTo>
                  <a:pt x="24002" y="99060"/>
                </a:lnTo>
                <a:lnTo>
                  <a:pt x="14477" y="94348"/>
                </a:lnTo>
                <a:lnTo>
                  <a:pt x="9651" y="91986"/>
                </a:lnTo>
                <a:lnTo>
                  <a:pt x="2412" y="82550"/>
                </a:lnTo>
                <a:lnTo>
                  <a:pt x="0" y="75476"/>
                </a:lnTo>
                <a:lnTo>
                  <a:pt x="0" y="66040"/>
                </a:lnTo>
                <a:lnTo>
                  <a:pt x="16763" y="16510"/>
                </a:lnTo>
                <a:lnTo>
                  <a:pt x="24002" y="9436"/>
                </a:lnTo>
                <a:lnTo>
                  <a:pt x="28828" y="2362"/>
                </a:lnTo>
                <a:lnTo>
                  <a:pt x="38480" y="0"/>
                </a:lnTo>
                <a:lnTo>
                  <a:pt x="48005" y="2362"/>
                </a:lnTo>
                <a:close/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9192006" y="6398514"/>
            <a:ext cx="58419" cy="82550"/>
          </a:xfrm>
          <a:custGeom>
            <a:avLst/>
            <a:gdLst/>
            <a:ahLst/>
            <a:cxnLst/>
            <a:rect l="l" t="t" r="r" b="b"/>
            <a:pathLst>
              <a:path w="58420" h="82550">
                <a:moveTo>
                  <a:pt x="41021" y="0"/>
                </a:moveTo>
                <a:lnTo>
                  <a:pt x="48260" y="7048"/>
                </a:lnTo>
                <a:lnTo>
                  <a:pt x="53086" y="11760"/>
                </a:lnTo>
                <a:lnTo>
                  <a:pt x="57912" y="21158"/>
                </a:lnTo>
                <a:lnTo>
                  <a:pt x="53086" y="32918"/>
                </a:lnTo>
                <a:lnTo>
                  <a:pt x="45847" y="63487"/>
                </a:lnTo>
                <a:lnTo>
                  <a:pt x="38608" y="72885"/>
                </a:lnTo>
                <a:lnTo>
                  <a:pt x="33782" y="77597"/>
                </a:lnTo>
                <a:lnTo>
                  <a:pt x="24129" y="82296"/>
                </a:lnTo>
                <a:lnTo>
                  <a:pt x="14477" y="77597"/>
                </a:lnTo>
                <a:lnTo>
                  <a:pt x="4825" y="75247"/>
                </a:lnTo>
                <a:lnTo>
                  <a:pt x="0" y="65836"/>
                </a:lnTo>
                <a:lnTo>
                  <a:pt x="0" y="56426"/>
                </a:lnTo>
                <a:lnTo>
                  <a:pt x="0" y="49377"/>
                </a:lnTo>
                <a:lnTo>
                  <a:pt x="12065" y="18808"/>
                </a:lnTo>
                <a:lnTo>
                  <a:pt x="14477" y="9410"/>
                </a:lnTo>
                <a:lnTo>
                  <a:pt x="24129" y="4699"/>
                </a:lnTo>
                <a:lnTo>
                  <a:pt x="28955" y="0"/>
                </a:lnTo>
                <a:lnTo>
                  <a:pt x="41021" y="0"/>
                </a:lnTo>
                <a:close/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8823197" y="6084570"/>
            <a:ext cx="821690" cy="504825"/>
          </a:xfrm>
          <a:custGeom>
            <a:avLst/>
            <a:gdLst/>
            <a:ahLst/>
            <a:cxnLst/>
            <a:rect l="l" t="t" r="r" b="b"/>
            <a:pathLst>
              <a:path w="821690" h="504825">
                <a:moveTo>
                  <a:pt x="821435" y="451345"/>
                </a:moveTo>
                <a:lnTo>
                  <a:pt x="814704" y="471258"/>
                </a:lnTo>
                <a:lnTo>
                  <a:pt x="807847" y="487845"/>
                </a:lnTo>
                <a:lnTo>
                  <a:pt x="784098" y="501129"/>
                </a:lnTo>
                <a:lnTo>
                  <a:pt x="763777" y="504443"/>
                </a:lnTo>
                <a:lnTo>
                  <a:pt x="54355" y="504443"/>
                </a:lnTo>
                <a:lnTo>
                  <a:pt x="33908" y="501129"/>
                </a:lnTo>
                <a:lnTo>
                  <a:pt x="17018" y="487845"/>
                </a:lnTo>
                <a:lnTo>
                  <a:pt x="3428" y="471258"/>
                </a:lnTo>
                <a:lnTo>
                  <a:pt x="0" y="451345"/>
                </a:lnTo>
                <a:lnTo>
                  <a:pt x="746759" y="451345"/>
                </a:lnTo>
                <a:lnTo>
                  <a:pt x="746759" y="0"/>
                </a:lnTo>
                <a:lnTo>
                  <a:pt x="71247" y="0"/>
                </a:lnTo>
                <a:lnTo>
                  <a:pt x="71247" y="388289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8423909" y="6471665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5" h="0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8431530" y="6261353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8739378" y="617905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64007" y="64007"/>
                </a:moveTo>
                <a:lnTo>
                  <a:pt x="64007" y="0"/>
                </a:lnTo>
                <a:lnTo>
                  <a:pt x="0" y="0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7741157" y="629030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0" y="29717"/>
                </a:moveTo>
                <a:lnTo>
                  <a:pt x="2339" y="18152"/>
                </a:lnTo>
                <a:lnTo>
                  <a:pt x="8715" y="8705"/>
                </a:lnTo>
                <a:lnTo>
                  <a:pt x="18162" y="2336"/>
                </a:lnTo>
                <a:lnTo>
                  <a:pt x="29718" y="0"/>
                </a:lnTo>
                <a:lnTo>
                  <a:pt x="41273" y="2336"/>
                </a:lnTo>
                <a:lnTo>
                  <a:pt x="50720" y="8705"/>
                </a:lnTo>
                <a:lnTo>
                  <a:pt x="57096" y="18152"/>
                </a:lnTo>
                <a:lnTo>
                  <a:pt x="59436" y="29717"/>
                </a:lnTo>
                <a:lnTo>
                  <a:pt x="57096" y="41283"/>
                </a:lnTo>
                <a:lnTo>
                  <a:pt x="50720" y="50730"/>
                </a:lnTo>
                <a:lnTo>
                  <a:pt x="41273" y="57099"/>
                </a:lnTo>
                <a:lnTo>
                  <a:pt x="29718" y="59435"/>
                </a:lnTo>
                <a:lnTo>
                  <a:pt x="18162" y="57099"/>
                </a:lnTo>
                <a:lnTo>
                  <a:pt x="8715" y="50730"/>
                </a:lnTo>
                <a:lnTo>
                  <a:pt x="2339" y="41283"/>
                </a:lnTo>
                <a:lnTo>
                  <a:pt x="0" y="29717"/>
                </a:lnTo>
                <a:close/>
              </a:path>
            </a:pathLst>
          </a:custGeom>
          <a:ln w="19811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bk object 37"/>
          <p:cNvSpPr/>
          <p:nvPr/>
        </p:nvSpPr>
        <p:spPr>
          <a:xfrm>
            <a:off x="7328154" y="6261353"/>
            <a:ext cx="132715" cy="147955"/>
          </a:xfrm>
          <a:custGeom>
            <a:avLst/>
            <a:gdLst/>
            <a:ahLst/>
            <a:cxnLst/>
            <a:rect l="l" t="t" r="r" b="b"/>
            <a:pathLst>
              <a:path w="132715" h="147954">
                <a:moveTo>
                  <a:pt x="37973" y="88036"/>
                </a:moveTo>
                <a:lnTo>
                  <a:pt x="16019" y="41942"/>
                </a:lnTo>
                <a:lnTo>
                  <a:pt x="4746" y="18272"/>
                </a:lnTo>
                <a:lnTo>
                  <a:pt x="593" y="9551"/>
                </a:lnTo>
                <a:lnTo>
                  <a:pt x="0" y="8305"/>
                </a:lnTo>
                <a:lnTo>
                  <a:pt x="52570" y="3504"/>
                </a:lnTo>
                <a:lnTo>
                  <a:pt x="79565" y="1038"/>
                </a:lnTo>
                <a:lnTo>
                  <a:pt x="89511" y="129"/>
                </a:lnTo>
                <a:lnTo>
                  <a:pt x="90931" y="0"/>
                </a:lnTo>
                <a:lnTo>
                  <a:pt x="81387" y="14405"/>
                </a:lnTo>
                <a:lnTo>
                  <a:pt x="76485" y="21802"/>
                </a:lnTo>
                <a:lnTo>
                  <a:pt x="74679" y="24528"/>
                </a:lnTo>
                <a:lnTo>
                  <a:pt x="74422" y="24917"/>
                </a:lnTo>
                <a:lnTo>
                  <a:pt x="84147" y="30445"/>
                </a:lnTo>
                <a:lnTo>
                  <a:pt x="105171" y="45472"/>
                </a:lnTo>
                <a:lnTo>
                  <a:pt x="125267" y="67662"/>
                </a:lnTo>
                <a:lnTo>
                  <a:pt x="132206" y="94678"/>
                </a:lnTo>
                <a:lnTo>
                  <a:pt x="122582" y="119567"/>
                </a:lnTo>
                <a:lnTo>
                  <a:pt x="104743" y="135578"/>
                </a:lnTo>
                <a:lnTo>
                  <a:pt x="84093" y="144427"/>
                </a:lnTo>
                <a:lnTo>
                  <a:pt x="66040" y="147828"/>
                </a:lnTo>
                <a:lnTo>
                  <a:pt x="76948" y="133528"/>
                </a:lnTo>
                <a:lnTo>
                  <a:pt x="84724" y="123120"/>
                </a:lnTo>
                <a:lnTo>
                  <a:pt x="89382" y="116759"/>
                </a:lnTo>
                <a:lnTo>
                  <a:pt x="90931" y="114604"/>
                </a:lnTo>
                <a:lnTo>
                  <a:pt x="92015" y="112555"/>
                </a:lnTo>
                <a:lnTo>
                  <a:pt x="93408" y="106926"/>
                </a:lnTo>
                <a:lnTo>
                  <a:pt x="92325" y="98493"/>
                </a:lnTo>
                <a:lnTo>
                  <a:pt x="85978" y="88036"/>
                </a:lnTo>
                <a:lnTo>
                  <a:pt x="75227" y="79311"/>
                </a:lnTo>
                <a:lnTo>
                  <a:pt x="64452" y="73080"/>
                </a:lnTo>
                <a:lnTo>
                  <a:pt x="56153" y="69342"/>
                </a:lnTo>
                <a:lnTo>
                  <a:pt x="52831" y="68097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bk object 38"/>
          <p:cNvSpPr/>
          <p:nvPr/>
        </p:nvSpPr>
        <p:spPr>
          <a:xfrm>
            <a:off x="7600950" y="6396990"/>
            <a:ext cx="181610" cy="83820"/>
          </a:xfrm>
          <a:custGeom>
            <a:avLst/>
            <a:gdLst/>
            <a:ahLst/>
            <a:cxnLst/>
            <a:rect l="l" t="t" r="r" b="b"/>
            <a:pathLst>
              <a:path w="181609" h="83820">
                <a:moveTo>
                  <a:pt x="181355" y="3289"/>
                </a:moveTo>
                <a:lnTo>
                  <a:pt x="176402" y="4927"/>
                </a:lnTo>
                <a:lnTo>
                  <a:pt x="171450" y="4927"/>
                </a:lnTo>
                <a:lnTo>
                  <a:pt x="166497" y="4927"/>
                </a:lnTo>
                <a:lnTo>
                  <a:pt x="160047" y="4645"/>
                </a:lnTo>
                <a:lnTo>
                  <a:pt x="153288" y="3902"/>
                </a:lnTo>
                <a:lnTo>
                  <a:pt x="146530" y="2848"/>
                </a:lnTo>
                <a:lnTo>
                  <a:pt x="140080" y="1638"/>
                </a:lnTo>
                <a:lnTo>
                  <a:pt x="141731" y="0"/>
                </a:lnTo>
                <a:lnTo>
                  <a:pt x="122715" y="19001"/>
                </a:lnTo>
                <a:lnTo>
                  <a:pt x="112950" y="28759"/>
                </a:lnTo>
                <a:lnTo>
                  <a:pt x="109352" y="32354"/>
                </a:lnTo>
                <a:lnTo>
                  <a:pt x="108839" y="32867"/>
                </a:lnTo>
                <a:lnTo>
                  <a:pt x="89026" y="32867"/>
                </a:lnTo>
                <a:lnTo>
                  <a:pt x="74168" y="47663"/>
                </a:lnTo>
                <a:lnTo>
                  <a:pt x="47928" y="74808"/>
                </a:lnTo>
                <a:lnTo>
                  <a:pt x="42084" y="81149"/>
                </a:lnTo>
                <a:lnTo>
                  <a:pt x="39931" y="83486"/>
                </a:lnTo>
                <a:lnTo>
                  <a:pt x="39624" y="83820"/>
                </a:lnTo>
                <a:lnTo>
                  <a:pt x="16716" y="83820"/>
                </a:lnTo>
                <a:lnTo>
                  <a:pt x="4952" y="83820"/>
                </a:lnTo>
                <a:lnTo>
                  <a:pt x="619" y="83820"/>
                </a:lnTo>
                <a:lnTo>
                  <a:pt x="0" y="83820"/>
                </a:lnTo>
                <a:lnTo>
                  <a:pt x="11453" y="71470"/>
                </a:lnTo>
                <a:lnTo>
                  <a:pt x="17335" y="65128"/>
                </a:lnTo>
                <a:lnTo>
                  <a:pt x="19502" y="62792"/>
                </a:lnTo>
                <a:lnTo>
                  <a:pt x="19811" y="62458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bk object 39"/>
          <p:cNvSpPr/>
          <p:nvPr/>
        </p:nvSpPr>
        <p:spPr>
          <a:xfrm>
            <a:off x="7263003" y="6224778"/>
            <a:ext cx="838200" cy="259079"/>
          </a:xfrm>
          <a:custGeom>
            <a:avLst/>
            <a:gdLst/>
            <a:ahLst/>
            <a:cxnLst/>
            <a:rect l="l" t="t" r="r" b="b"/>
            <a:pathLst>
              <a:path w="838200" h="259079">
                <a:moveTo>
                  <a:pt x="837819" y="116255"/>
                </a:moveTo>
                <a:lnTo>
                  <a:pt x="836249" y="110728"/>
                </a:lnTo>
                <a:lnTo>
                  <a:pt x="830214" y="98194"/>
                </a:lnTo>
                <a:lnTo>
                  <a:pt x="817727" y="84725"/>
                </a:lnTo>
                <a:lnTo>
                  <a:pt x="796798" y="76390"/>
                </a:lnTo>
                <a:lnTo>
                  <a:pt x="808085" y="59082"/>
                </a:lnTo>
                <a:lnTo>
                  <a:pt x="814609" y="35080"/>
                </a:lnTo>
                <a:lnTo>
                  <a:pt x="808513" y="12636"/>
                </a:lnTo>
                <a:lnTo>
                  <a:pt x="781939" y="0"/>
                </a:lnTo>
                <a:lnTo>
                  <a:pt x="753895" y="15699"/>
                </a:lnTo>
                <a:lnTo>
                  <a:pt x="749903" y="42141"/>
                </a:lnTo>
                <a:lnTo>
                  <a:pt x="757007" y="67026"/>
                </a:lnTo>
                <a:lnTo>
                  <a:pt x="762253" y="78054"/>
                </a:lnTo>
                <a:lnTo>
                  <a:pt x="755483" y="80259"/>
                </a:lnTo>
                <a:lnTo>
                  <a:pt x="740092" y="90717"/>
                </a:lnTo>
                <a:lnTo>
                  <a:pt x="723463" y="115189"/>
                </a:lnTo>
                <a:lnTo>
                  <a:pt x="712977" y="159435"/>
                </a:lnTo>
                <a:lnTo>
                  <a:pt x="617970" y="159435"/>
                </a:lnTo>
                <a:lnTo>
                  <a:pt x="569182" y="159435"/>
                </a:lnTo>
                <a:lnTo>
                  <a:pt x="551207" y="159435"/>
                </a:lnTo>
                <a:lnTo>
                  <a:pt x="548640" y="159435"/>
                </a:lnTo>
                <a:lnTo>
                  <a:pt x="556895" y="154457"/>
                </a:lnTo>
                <a:lnTo>
                  <a:pt x="566701" y="143319"/>
                </a:lnTo>
                <a:lnTo>
                  <a:pt x="573912" y="130160"/>
                </a:lnTo>
                <a:lnTo>
                  <a:pt x="578361" y="115447"/>
                </a:lnTo>
                <a:lnTo>
                  <a:pt x="579881" y="99644"/>
                </a:lnTo>
                <a:lnTo>
                  <a:pt x="574075" y="70193"/>
                </a:lnTo>
                <a:lnTo>
                  <a:pt x="558101" y="45880"/>
                </a:lnTo>
                <a:lnTo>
                  <a:pt x="534126" y="29351"/>
                </a:lnTo>
                <a:lnTo>
                  <a:pt x="504317" y="23253"/>
                </a:lnTo>
                <a:lnTo>
                  <a:pt x="475204" y="29351"/>
                </a:lnTo>
                <a:lnTo>
                  <a:pt x="451151" y="45880"/>
                </a:lnTo>
                <a:lnTo>
                  <a:pt x="434790" y="70193"/>
                </a:lnTo>
                <a:lnTo>
                  <a:pt x="428751" y="99644"/>
                </a:lnTo>
                <a:lnTo>
                  <a:pt x="429319" y="108341"/>
                </a:lnTo>
                <a:lnTo>
                  <a:pt x="430815" y="116879"/>
                </a:lnTo>
                <a:lnTo>
                  <a:pt x="432931" y="125106"/>
                </a:lnTo>
                <a:lnTo>
                  <a:pt x="435355" y="132867"/>
                </a:lnTo>
                <a:lnTo>
                  <a:pt x="437006" y="132867"/>
                </a:lnTo>
                <a:lnTo>
                  <a:pt x="419899" y="151105"/>
                </a:lnTo>
                <a:lnTo>
                  <a:pt x="411114" y="160470"/>
                </a:lnTo>
                <a:lnTo>
                  <a:pt x="407878" y="163921"/>
                </a:lnTo>
                <a:lnTo>
                  <a:pt x="407416" y="164414"/>
                </a:lnTo>
                <a:lnTo>
                  <a:pt x="407416" y="179774"/>
                </a:lnTo>
                <a:lnTo>
                  <a:pt x="407416" y="187661"/>
                </a:lnTo>
                <a:lnTo>
                  <a:pt x="407416" y="190567"/>
                </a:lnTo>
                <a:lnTo>
                  <a:pt x="407416" y="190982"/>
                </a:lnTo>
                <a:lnTo>
                  <a:pt x="392217" y="190982"/>
                </a:lnTo>
                <a:lnTo>
                  <a:pt x="384413" y="190982"/>
                </a:lnTo>
                <a:lnTo>
                  <a:pt x="381537" y="190982"/>
                </a:lnTo>
                <a:lnTo>
                  <a:pt x="381126" y="190982"/>
                </a:lnTo>
                <a:lnTo>
                  <a:pt x="381126" y="206349"/>
                </a:lnTo>
                <a:lnTo>
                  <a:pt x="381126" y="214241"/>
                </a:lnTo>
                <a:lnTo>
                  <a:pt x="381126" y="217148"/>
                </a:lnTo>
                <a:lnTo>
                  <a:pt x="381126" y="217563"/>
                </a:lnTo>
                <a:lnTo>
                  <a:pt x="358140" y="217563"/>
                </a:lnTo>
                <a:lnTo>
                  <a:pt x="358140" y="217563"/>
                </a:lnTo>
                <a:lnTo>
                  <a:pt x="116586" y="217563"/>
                </a:lnTo>
                <a:lnTo>
                  <a:pt x="125176" y="236763"/>
                </a:lnTo>
                <a:lnTo>
                  <a:pt x="129587" y="246622"/>
                </a:lnTo>
                <a:lnTo>
                  <a:pt x="131212" y="250255"/>
                </a:lnTo>
                <a:lnTo>
                  <a:pt x="131445" y="250774"/>
                </a:lnTo>
                <a:lnTo>
                  <a:pt x="80123" y="255575"/>
                </a:lnTo>
                <a:lnTo>
                  <a:pt x="53768" y="258041"/>
                </a:lnTo>
                <a:lnTo>
                  <a:pt x="44059" y="258950"/>
                </a:lnTo>
                <a:lnTo>
                  <a:pt x="42672" y="259080"/>
                </a:lnTo>
                <a:lnTo>
                  <a:pt x="52143" y="244674"/>
                </a:lnTo>
                <a:lnTo>
                  <a:pt x="57007" y="237277"/>
                </a:lnTo>
                <a:lnTo>
                  <a:pt x="58799" y="234551"/>
                </a:lnTo>
                <a:lnTo>
                  <a:pt x="59054" y="234162"/>
                </a:lnTo>
                <a:lnTo>
                  <a:pt x="49131" y="228610"/>
                </a:lnTo>
                <a:lnTo>
                  <a:pt x="27670" y="213406"/>
                </a:lnTo>
                <a:lnTo>
                  <a:pt x="7137" y="190726"/>
                </a:lnTo>
                <a:lnTo>
                  <a:pt x="0" y="162750"/>
                </a:lnTo>
                <a:lnTo>
                  <a:pt x="9812" y="138570"/>
                </a:lnTo>
                <a:lnTo>
                  <a:pt x="27924" y="122485"/>
                </a:lnTo>
                <a:lnTo>
                  <a:pt x="48488" y="113247"/>
                </a:lnTo>
                <a:lnTo>
                  <a:pt x="65658" y="109613"/>
                </a:lnTo>
                <a:lnTo>
                  <a:pt x="55852" y="124872"/>
                </a:lnTo>
                <a:lnTo>
                  <a:pt x="48641" y="135770"/>
                </a:lnTo>
                <a:lnTo>
                  <a:pt x="44192" y="142308"/>
                </a:lnTo>
                <a:lnTo>
                  <a:pt x="42672" y="144487"/>
                </a:lnTo>
                <a:lnTo>
                  <a:pt x="41588" y="146511"/>
                </a:lnTo>
                <a:lnTo>
                  <a:pt x="40195" y="151958"/>
                </a:lnTo>
                <a:lnTo>
                  <a:pt x="41278" y="159896"/>
                </a:lnTo>
                <a:lnTo>
                  <a:pt x="47625" y="169392"/>
                </a:lnTo>
                <a:lnTo>
                  <a:pt x="58025" y="178375"/>
                </a:lnTo>
                <a:lnTo>
                  <a:pt x="68151" y="185173"/>
                </a:lnTo>
                <a:lnTo>
                  <a:pt x="75824" y="189479"/>
                </a:lnTo>
                <a:lnTo>
                  <a:pt x="78867" y="190982"/>
                </a:lnTo>
                <a:lnTo>
                  <a:pt x="88338" y="177546"/>
                </a:lnTo>
                <a:lnTo>
                  <a:pt x="93202" y="170646"/>
                </a:lnTo>
                <a:lnTo>
                  <a:pt x="94994" y="168104"/>
                </a:lnTo>
                <a:lnTo>
                  <a:pt x="95250" y="167741"/>
                </a:lnTo>
                <a:lnTo>
                  <a:pt x="105155" y="189331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bk object 40"/>
          <p:cNvSpPr/>
          <p:nvPr/>
        </p:nvSpPr>
        <p:spPr>
          <a:xfrm>
            <a:off x="8181593" y="6465570"/>
            <a:ext cx="67310" cy="8255"/>
          </a:xfrm>
          <a:custGeom>
            <a:avLst/>
            <a:gdLst/>
            <a:ahLst/>
            <a:cxnLst/>
            <a:rect l="l" t="t" r="r" b="b"/>
            <a:pathLst>
              <a:path w="67309" h="8254">
                <a:moveTo>
                  <a:pt x="67055" y="0"/>
                </a:moveTo>
                <a:lnTo>
                  <a:pt x="48970" y="6232"/>
                </a:lnTo>
                <a:lnTo>
                  <a:pt x="26765" y="8058"/>
                </a:lnTo>
                <a:lnTo>
                  <a:pt x="7941" y="7597"/>
                </a:lnTo>
                <a:lnTo>
                  <a:pt x="0" y="6972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bk object 41"/>
          <p:cNvSpPr/>
          <p:nvPr/>
        </p:nvSpPr>
        <p:spPr>
          <a:xfrm>
            <a:off x="8141461" y="6200394"/>
            <a:ext cx="636270" cy="239395"/>
          </a:xfrm>
          <a:custGeom>
            <a:avLst/>
            <a:gdLst/>
            <a:ahLst/>
            <a:cxnLst/>
            <a:rect l="l" t="t" r="r" b="b"/>
            <a:pathLst>
              <a:path w="636270" h="239395">
                <a:moveTo>
                  <a:pt x="0" y="176123"/>
                </a:moveTo>
                <a:lnTo>
                  <a:pt x="9884" y="165298"/>
                </a:lnTo>
                <a:lnTo>
                  <a:pt x="18875" y="159300"/>
                </a:lnTo>
                <a:lnTo>
                  <a:pt x="25413" y="156730"/>
                </a:lnTo>
                <a:lnTo>
                  <a:pt x="27940" y="156184"/>
                </a:lnTo>
                <a:lnTo>
                  <a:pt x="22461" y="145124"/>
                </a:lnTo>
                <a:lnTo>
                  <a:pt x="14970" y="120045"/>
                </a:lnTo>
                <a:lnTo>
                  <a:pt x="18885" y="93096"/>
                </a:lnTo>
                <a:lnTo>
                  <a:pt x="47625" y="76428"/>
                </a:lnTo>
                <a:lnTo>
                  <a:pt x="73269" y="90032"/>
                </a:lnTo>
                <a:lnTo>
                  <a:pt x="79041" y="112983"/>
                </a:lnTo>
                <a:lnTo>
                  <a:pt x="72788" y="137180"/>
                </a:lnTo>
                <a:lnTo>
                  <a:pt x="62357" y="154520"/>
                </a:lnTo>
                <a:lnTo>
                  <a:pt x="86506" y="169634"/>
                </a:lnTo>
                <a:lnTo>
                  <a:pt x="101250" y="190665"/>
                </a:lnTo>
                <a:lnTo>
                  <a:pt x="108898" y="214810"/>
                </a:lnTo>
                <a:lnTo>
                  <a:pt x="111760" y="239267"/>
                </a:lnTo>
                <a:lnTo>
                  <a:pt x="138338" y="239267"/>
                </a:lnTo>
                <a:lnTo>
                  <a:pt x="289179" y="239267"/>
                </a:lnTo>
                <a:lnTo>
                  <a:pt x="338591" y="187395"/>
                </a:lnTo>
                <a:lnTo>
                  <a:pt x="363966" y="160758"/>
                </a:lnTo>
                <a:lnTo>
                  <a:pt x="373314" y="150944"/>
                </a:lnTo>
                <a:lnTo>
                  <a:pt x="374650" y="149542"/>
                </a:lnTo>
                <a:lnTo>
                  <a:pt x="406955" y="181238"/>
                </a:lnTo>
                <a:lnTo>
                  <a:pt x="423545" y="197515"/>
                </a:lnTo>
                <a:lnTo>
                  <a:pt x="429656" y="203511"/>
                </a:lnTo>
                <a:lnTo>
                  <a:pt x="430530" y="204368"/>
                </a:lnTo>
                <a:lnTo>
                  <a:pt x="549326" y="86217"/>
                </a:lnTo>
                <a:lnTo>
                  <a:pt x="610330" y="25546"/>
                </a:lnTo>
                <a:lnTo>
                  <a:pt x="632805" y="3193"/>
                </a:lnTo>
                <a:lnTo>
                  <a:pt x="636016" y="0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bk object 42"/>
          <p:cNvSpPr/>
          <p:nvPr/>
        </p:nvSpPr>
        <p:spPr>
          <a:xfrm>
            <a:off x="8030718" y="6342126"/>
            <a:ext cx="137160" cy="189230"/>
          </a:xfrm>
          <a:custGeom>
            <a:avLst/>
            <a:gdLst/>
            <a:ahLst/>
            <a:cxnLst/>
            <a:rect l="l" t="t" r="r" b="b"/>
            <a:pathLst>
              <a:path w="137159" h="189229">
                <a:moveTo>
                  <a:pt x="0" y="178777"/>
                </a:moveTo>
                <a:lnTo>
                  <a:pt x="8413" y="125291"/>
                </a:lnTo>
                <a:lnTo>
                  <a:pt x="26924" y="94770"/>
                </a:lnTo>
                <a:lnTo>
                  <a:pt x="45434" y="81008"/>
                </a:lnTo>
                <a:lnTo>
                  <a:pt x="53848" y="77800"/>
                </a:lnTo>
                <a:lnTo>
                  <a:pt x="48396" y="66808"/>
                </a:lnTo>
                <a:lnTo>
                  <a:pt x="40814" y="42005"/>
                </a:lnTo>
                <a:lnTo>
                  <a:pt x="44257" y="15649"/>
                </a:lnTo>
                <a:lnTo>
                  <a:pt x="71881" y="0"/>
                </a:lnTo>
                <a:lnTo>
                  <a:pt x="98256" y="13296"/>
                </a:lnTo>
                <a:lnTo>
                  <a:pt x="104282" y="35593"/>
                </a:lnTo>
                <a:lnTo>
                  <a:pt x="97760" y="59130"/>
                </a:lnTo>
                <a:lnTo>
                  <a:pt x="86486" y="76149"/>
                </a:lnTo>
                <a:lnTo>
                  <a:pt x="114389" y="95962"/>
                </a:lnTo>
                <a:lnTo>
                  <a:pt x="129587" y="124153"/>
                </a:lnTo>
                <a:lnTo>
                  <a:pt x="135903" y="154828"/>
                </a:lnTo>
                <a:lnTo>
                  <a:pt x="137159" y="182092"/>
                </a:lnTo>
                <a:lnTo>
                  <a:pt x="114047" y="187316"/>
                </a:lnTo>
                <a:lnTo>
                  <a:pt x="80660" y="189125"/>
                </a:lnTo>
                <a:lnTo>
                  <a:pt x="50631" y="189072"/>
                </a:lnTo>
                <a:lnTo>
                  <a:pt x="37591" y="188709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bk object 43"/>
          <p:cNvSpPr/>
          <p:nvPr/>
        </p:nvSpPr>
        <p:spPr>
          <a:xfrm>
            <a:off x="8009381" y="6406134"/>
            <a:ext cx="64135" cy="1905"/>
          </a:xfrm>
          <a:custGeom>
            <a:avLst/>
            <a:gdLst/>
            <a:ahLst/>
            <a:cxnLst/>
            <a:rect l="l" t="t" r="r" b="b"/>
            <a:pathLst>
              <a:path w="64134" h="1904">
                <a:moveTo>
                  <a:pt x="0" y="1523"/>
                </a:moveTo>
                <a:lnTo>
                  <a:pt x="64008" y="0"/>
                </a:lnTo>
              </a:path>
            </a:pathLst>
          </a:custGeom>
          <a:ln w="19812">
            <a:solidFill>
              <a:srgbClr val="EBE8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98B85"/>
                </a:solidFill>
                <a:latin typeface="Arial"/>
                <a:cs typeface="Arial"/>
              </a:defRPr>
            </a:lvl1pPr>
          </a:lstStyle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98B85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362700"/>
            <a:ext cx="9906000" cy="0"/>
          </a:xfrm>
          <a:custGeom>
            <a:avLst/>
            <a:gdLst/>
            <a:ahLst/>
            <a:cxnLst/>
            <a:rect l="l" t="t" r="r" b="b"/>
            <a:pathLst>
              <a:path w="9906000" h="0">
                <a:moveTo>
                  <a:pt x="990600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312420" y="6460234"/>
            <a:ext cx="1331976" cy="3078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649223"/>
            <a:ext cx="9906000" cy="8351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560" y="104647"/>
            <a:ext cx="9526879" cy="713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2530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63666" y="2653769"/>
            <a:ext cx="4382770" cy="2693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25304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766050" y="6476026"/>
            <a:ext cx="1613534" cy="307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rgbClr val="998B85"/>
                </a:solidFill>
                <a:latin typeface="Arial"/>
                <a:cs typeface="Arial"/>
              </a:defRPr>
            </a:lvl1pPr>
          </a:lstStyle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550145" y="6657991"/>
            <a:ext cx="148590" cy="124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rgbClr val="998B85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Relationship Id="rId4" Type="http://schemas.openxmlformats.org/officeDocument/2006/relationships/image" Target="../media/image15.jp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Relationship Id="rId14" Type="http://schemas.openxmlformats.org/officeDocument/2006/relationships/image" Target="../media/image25.png"/><Relationship Id="rId15" Type="http://schemas.openxmlformats.org/officeDocument/2006/relationships/image" Target="../media/image26.png"/><Relationship Id="rId16" Type="http://schemas.openxmlformats.org/officeDocument/2006/relationships/image" Target="../media/image27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2" Type="http://schemas.openxmlformats.org/officeDocument/2006/relationships/image" Target="../media/image40.png"/><Relationship Id="rId13" Type="http://schemas.openxmlformats.org/officeDocument/2006/relationships/image" Target="../media/image41.png"/><Relationship Id="rId14" Type="http://schemas.openxmlformats.org/officeDocument/2006/relationships/image" Target="../media/image42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0" Type="http://schemas.openxmlformats.org/officeDocument/2006/relationships/image" Target="../media/image56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logs.sap.com/2016/10/31/simplification-list-sap-s4hana-1610/" TargetMode="Externa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7" Type="http://schemas.openxmlformats.org/officeDocument/2006/relationships/image" Target="../media/image68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Relationship Id="rId7" Type="http://schemas.openxmlformats.org/officeDocument/2006/relationships/image" Target="../media/image74.png"/><Relationship Id="rId8" Type="http://schemas.openxmlformats.org/officeDocument/2006/relationships/image" Target="../media/image75.png"/><Relationship Id="rId9" Type="http://schemas.openxmlformats.org/officeDocument/2006/relationships/image" Target="../media/image76.png"/><Relationship Id="rId10" Type="http://schemas.openxmlformats.org/officeDocument/2006/relationships/image" Target="../media/image77.png"/><Relationship Id="rId11" Type="http://schemas.openxmlformats.org/officeDocument/2006/relationships/image" Target="../media/image78.png"/><Relationship Id="rId12" Type="http://schemas.openxmlformats.org/officeDocument/2006/relationships/image" Target="../media/image79.png"/><Relationship Id="rId13" Type="http://schemas.openxmlformats.org/officeDocument/2006/relationships/image" Target="../media/image80.png"/><Relationship Id="rId14" Type="http://schemas.openxmlformats.org/officeDocument/2006/relationships/image" Target="../media/image81.png"/><Relationship Id="rId15" Type="http://schemas.openxmlformats.org/officeDocument/2006/relationships/image" Target="../media/image82.png"/><Relationship Id="rId16" Type="http://schemas.openxmlformats.org/officeDocument/2006/relationships/image" Target="../media/image83.png"/><Relationship Id="rId17" Type="http://schemas.openxmlformats.org/officeDocument/2006/relationships/image" Target="../media/image84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Relationship Id="rId3" Type="http://schemas.openxmlformats.org/officeDocument/2006/relationships/image" Target="../media/image86.pn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6" Type="http://schemas.openxmlformats.org/officeDocument/2006/relationships/image" Target="../media/image89.png"/><Relationship Id="rId7" Type="http://schemas.openxmlformats.org/officeDocument/2006/relationships/image" Target="../media/image90.png"/><Relationship Id="rId8" Type="http://schemas.openxmlformats.org/officeDocument/2006/relationships/image" Target="../media/image91.png"/><Relationship Id="rId9" Type="http://schemas.openxmlformats.org/officeDocument/2006/relationships/image" Target="../media/image92.png"/><Relationship Id="rId10" Type="http://schemas.openxmlformats.org/officeDocument/2006/relationships/image" Target="../media/image93.png"/><Relationship Id="rId11" Type="http://schemas.openxmlformats.org/officeDocument/2006/relationships/image" Target="../media/image94.png"/><Relationship Id="rId12" Type="http://schemas.openxmlformats.org/officeDocument/2006/relationships/image" Target="../media/image95.png"/><Relationship Id="rId13" Type="http://schemas.openxmlformats.org/officeDocument/2006/relationships/image" Target="../media/image96.png"/><Relationship Id="rId14" Type="http://schemas.openxmlformats.org/officeDocument/2006/relationships/image" Target="../media/image97.png"/><Relationship Id="rId15" Type="http://schemas.openxmlformats.org/officeDocument/2006/relationships/image" Target="../media/image98.png"/><Relationship Id="rId16" Type="http://schemas.openxmlformats.org/officeDocument/2006/relationships/image" Target="../media/image99.png"/><Relationship Id="rId17" Type="http://schemas.openxmlformats.org/officeDocument/2006/relationships/image" Target="../media/image100.png"/><Relationship Id="rId18" Type="http://schemas.openxmlformats.org/officeDocument/2006/relationships/image" Target="../media/image101.png"/><Relationship Id="rId19" Type="http://schemas.openxmlformats.org/officeDocument/2006/relationships/image" Target="../media/image102.png"/><Relationship Id="rId20" Type="http://schemas.openxmlformats.org/officeDocument/2006/relationships/image" Target="../media/image103.png"/><Relationship Id="rId21" Type="http://schemas.openxmlformats.org/officeDocument/2006/relationships/image" Target="../media/image104.png"/><Relationship Id="rId22" Type="http://schemas.openxmlformats.org/officeDocument/2006/relationships/image" Target="../media/image105.png"/><Relationship Id="rId23" Type="http://schemas.openxmlformats.org/officeDocument/2006/relationships/image" Target="../media/image106.png"/><Relationship Id="rId24" Type="http://schemas.openxmlformats.org/officeDocument/2006/relationships/image" Target="../media/image107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8.jpg"/><Relationship Id="rId3" Type="http://schemas.openxmlformats.org/officeDocument/2006/relationships/image" Target="../media/image109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png"/><Relationship Id="rId3" Type="http://schemas.openxmlformats.org/officeDocument/2006/relationships/image" Target="../media/image111.png"/><Relationship Id="rId4" Type="http://schemas.openxmlformats.org/officeDocument/2006/relationships/image" Target="../media/image112.png"/><Relationship Id="rId5" Type="http://schemas.openxmlformats.org/officeDocument/2006/relationships/image" Target="../media/image113.png"/><Relationship Id="rId6" Type="http://schemas.openxmlformats.org/officeDocument/2006/relationships/image" Target="../media/image114.png"/><Relationship Id="rId7" Type="http://schemas.openxmlformats.org/officeDocument/2006/relationships/image" Target="../media/image115.png"/><Relationship Id="rId8" Type="http://schemas.openxmlformats.org/officeDocument/2006/relationships/image" Target="../media/image116.png"/><Relationship Id="rId9" Type="http://schemas.openxmlformats.org/officeDocument/2006/relationships/image" Target="../media/image117.png"/><Relationship Id="rId10" Type="http://schemas.openxmlformats.org/officeDocument/2006/relationships/image" Target="../media/image118.png"/><Relationship Id="rId11" Type="http://schemas.openxmlformats.org/officeDocument/2006/relationships/image" Target="../media/image119.png"/><Relationship Id="rId12" Type="http://schemas.openxmlformats.org/officeDocument/2006/relationships/image" Target="../media/image120.png"/><Relationship Id="rId13" Type="http://schemas.openxmlformats.org/officeDocument/2006/relationships/image" Target="../media/image121.png"/><Relationship Id="rId14" Type="http://schemas.openxmlformats.org/officeDocument/2006/relationships/image" Target="../media/image122.png"/><Relationship Id="rId15" Type="http://schemas.openxmlformats.org/officeDocument/2006/relationships/image" Target="../media/image123.png"/><Relationship Id="rId16" Type="http://schemas.openxmlformats.org/officeDocument/2006/relationships/image" Target="../media/image124.png"/><Relationship Id="rId17" Type="http://schemas.openxmlformats.org/officeDocument/2006/relationships/image" Target="../media/image125.png"/><Relationship Id="rId18" Type="http://schemas.openxmlformats.org/officeDocument/2006/relationships/image" Target="../media/image126.png"/><Relationship Id="rId19" Type="http://schemas.openxmlformats.org/officeDocument/2006/relationships/image" Target="../media/image127.png"/><Relationship Id="rId20" Type="http://schemas.openxmlformats.org/officeDocument/2006/relationships/image" Target="../media/image128.png"/><Relationship Id="rId21" Type="http://schemas.openxmlformats.org/officeDocument/2006/relationships/image" Target="../media/image129.png"/><Relationship Id="rId22" Type="http://schemas.openxmlformats.org/officeDocument/2006/relationships/image" Target="../media/image130.png"/><Relationship Id="rId23" Type="http://schemas.openxmlformats.org/officeDocument/2006/relationships/image" Target="../media/image131.png"/><Relationship Id="rId24" Type="http://schemas.openxmlformats.org/officeDocument/2006/relationships/image" Target="../media/image132.png"/><Relationship Id="rId25" Type="http://schemas.openxmlformats.org/officeDocument/2006/relationships/image" Target="../media/image133.png"/><Relationship Id="rId26" Type="http://schemas.openxmlformats.org/officeDocument/2006/relationships/hyperlink" Target="https://www.youtube.com/watch?v=RsmjNWL9LMc" TargetMode="Externa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RsmjNWL9LMc" TargetMode="External"/><Relationship Id="rId3" Type="http://schemas.openxmlformats.org/officeDocument/2006/relationships/image" Target="../media/image134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5.jpg"/><Relationship Id="rId3" Type="http://schemas.openxmlformats.org/officeDocument/2006/relationships/image" Target="../media/image136.jpg"/><Relationship Id="rId4" Type="http://schemas.openxmlformats.org/officeDocument/2006/relationships/image" Target="../media/image137.jpg"/><Relationship Id="rId5" Type="http://schemas.openxmlformats.org/officeDocument/2006/relationships/image" Target="../media/image138.jpg"/><Relationship Id="rId6" Type="http://schemas.openxmlformats.org/officeDocument/2006/relationships/image" Target="../media/image139.jpg"/><Relationship Id="rId7" Type="http://schemas.openxmlformats.org/officeDocument/2006/relationships/image" Target="../media/image140.jpg"/><Relationship Id="rId8" Type="http://schemas.openxmlformats.org/officeDocument/2006/relationships/image" Target="../media/image141.png"/><Relationship Id="rId9" Type="http://schemas.openxmlformats.org/officeDocument/2006/relationships/image" Target="../media/image142.jpg"/><Relationship Id="rId10" Type="http://schemas.openxmlformats.org/officeDocument/2006/relationships/image" Target="../media/image143.png"/><Relationship Id="rId11" Type="http://schemas.openxmlformats.org/officeDocument/2006/relationships/image" Target="../media/image144.jpg"/><Relationship Id="rId12" Type="http://schemas.openxmlformats.org/officeDocument/2006/relationships/image" Target="../media/image145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6.jpg"/><Relationship Id="rId3" Type="http://schemas.openxmlformats.org/officeDocument/2006/relationships/hyperlink" Target="https://fioriappslibrary.hana.ondemand.com/sap/fix/externalViewer/" TargetMode="Externa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7.jpg"/><Relationship Id="rId3" Type="http://schemas.openxmlformats.org/officeDocument/2006/relationships/image" Target="../media/image148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9.jpg"/><Relationship Id="rId3" Type="http://schemas.openxmlformats.org/officeDocument/2006/relationships/image" Target="../media/image150.png"/><Relationship Id="rId4" Type="http://schemas.openxmlformats.org/officeDocument/2006/relationships/image" Target="../media/image151.png"/><Relationship Id="rId5" Type="http://schemas.openxmlformats.org/officeDocument/2006/relationships/image" Target="../media/image152.png"/><Relationship Id="rId6" Type="http://schemas.openxmlformats.org/officeDocument/2006/relationships/image" Target="../media/image153.png"/><Relationship Id="rId7" Type="http://schemas.openxmlformats.org/officeDocument/2006/relationships/image" Target="../media/image154.jpg"/><Relationship Id="rId8" Type="http://schemas.openxmlformats.org/officeDocument/2006/relationships/image" Target="../media/image155.png"/><Relationship Id="rId9" Type="http://schemas.openxmlformats.org/officeDocument/2006/relationships/image" Target="../media/image156.png"/><Relationship Id="rId10" Type="http://schemas.openxmlformats.org/officeDocument/2006/relationships/image" Target="../media/image157.png"/><Relationship Id="rId11" Type="http://schemas.openxmlformats.org/officeDocument/2006/relationships/image" Target="../media/image158.png"/><Relationship Id="rId12" Type="http://schemas.openxmlformats.org/officeDocument/2006/relationships/image" Target="../media/image159.png"/><Relationship Id="rId13" Type="http://schemas.openxmlformats.org/officeDocument/2006/relationships/image" Target="../media/image160.jpg"/><Relationship Id="rId14" Type="http://schemas.openxmlformats.org/officeDocument/2006/relationships/image" Target="../media/image161.png"/><Relationship Id="rId15" Type="http://schemas.openxmlformats.org/officeDocument/2006/relationships/image" Target="../media/image162.png"/><Relationship Id="rId16" Type="http://schemas.openxmlformats.org/officeDocument/2006/relationships/image" Target="../media/image163.png"/><Relationship Id="rId17" Type="http://schemas.openxmlformats.org/officeDocument/2006/relationships/image" Target="../media/image164.png"/><Relationship Id="rId18" Type="http://schemas.openxmlformats.org/officeDocument/2006/relationships/image" Target="../media/image165.png"/><Relationship Id="rId19" Type="http://schemas.openxmlformats.org/officeDocument/2006/relationships/image" Target="../media/image166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7.png"/><Relationship Id="rId3" Type="http://schemas.openxmlformats.org/officeDocument/2006/relationships/image" Target="../media/image168.png"/><Relationship Id="rId4" Type="http://schemas.openxmlformats.org/officeDocument/2006/relationships/image" Target="../media/image169.png"/><Relationship Id="rId5" Type="http://schemas.openxmlformats.org/officeDocument/2006/relationships/image" Target="../media/image170.png"/><Relationship Id="rId6" Type="http://schemas.openxmlformats.org/officeDocument/2006/relationships/image" Target="../media/image171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2.png"/><Relationship Id="rId3" Type="http://schemas.openxmlformats.org/officeDocument/2006/relationships/image" Target="../media/image173.png"/><Relationship Id="rId4" Type="http://schemas.openxmlformats.org/officeDocument/2006/relationships/image" Target="../media/image174.png"/><Relationship Id="rId5" Type="http://schemas.openxmlformats.org/officeDocument/2006/relationships/image" Target="../media/image175.png"/><Relationship Id="rId6" Type="http://schemas.openxmlformats.org/officeDocument/2006/relationships/image" Target="../media/image176.png"/><Relationship Id="rId7" Type="http://schemas.openxmlformats.org/officeDocument/2006/relationships/image" Target="../media/image177.png"/><Relationship Id="rId8" Type="http://schemas.openxmlformats.org/officeDocument/2006/relationships/image" Target="../media/image178.png"/><Relationship Id="rId9" Type="http://schemas.openxmlformats.org/officeDocument/2006/relationships/image" Target="../media/image179.png"/><Relationship Id="rId10" Type="http://schemas.openxmlformats.org/officeDocument/2006/relationships/image" Target="../media/image180.png"/><Relationship Id="rId11" Type="http://schemas.openxmlformats.org/officeDocument/2006/relationships/image" Target="../media/image181.png"/><Relationship Id="rId12" Type="http://schemas.openxmlformats.org/officeDocument/2006/relationships/image" Target="../media/image182.png"/><Relationship Id="rId13" Type="http://schemas.openxmlformats.org/officeDocument/2006/relationships/image" Target="../media/image183.png"/><Relationship Id="rId14" Type="http://schemas.openxmlformats.org/officeDocument/2006/relationships/image" Target="../media/image184.png"/><Relationship Id="rId15" Type="http://schemas.openxmlformats.org/officeDocument/2006/relationships/image" Target="../media/image185.png"/><Relationship Id="rId16" Type="http://schemas.openxmlformats.org/officeDocument/2006/relationships/image" Target="../media/image186.png"/><Relationship Id="rId17" Type="http://schemas.openxmlformats.org/officeDocument/2006/relationships/image" Target="../media/image187.png"/><Relationship Id="rId18" Type="http://schemas.openxmlformats.org/officeDocument/2006/relationships/image" Target="../media/image188.png"/><Relationship Id="rId19" Type="http://schemas.openxmlformats.org/officeDocument/2006/relationships/image" Target="../media/image189.png"/><Relationship Id="rId20" Type="http://schemas.openxmlformats.org/officeDocument/2006/relationships/image" Target="../media/image190.png"/><Relationship Id="rId21" Type="http://schemas.openxmlformats.org/officeDocument/2006/relationships/image" Target="../media/image191.png"/><Relationship Id="rId22" Type="http://schemas.openxmlformats.org/officeDocument/2006/relationships/image" Target="../media/image192.png"/><Relationship Id="rId23" Type="http://schemas.openxmlformats.org/officeDocument/2006/relationships/image" Target="../media/image193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4.png"/><Relationship Id="rId3" Type="http://schemas.openxmlformats.org/officeDocument/2006/relationships/image" Target="../media/image195.png"/><Relationship Id="rId4" Type="http://schemas.openxmlformats.org/officeDocument/2006/relationships/image" Target="../media/image196.png"/><Relationship Id="rId5" Type="http://schemas.openxmlformats.org/officeDocument/2006/relationships/image" Target="../media/image197.png"/><Relationship Id="rId6" Type="http://schemas.openxmlformats.org/officeDocument/2006/relationships/image" Target="../media/image198.png"/><Relationship Id="rId7" Type="http://schemas.openxmlformats.org/officeDocument/2006/relationships/image" Target="../media/image199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0.png"/><Relationship Id="rId3" Type="http://schemas.openxmlformats.org/officeDocument/2006/relationships/image" Target="../media/image201.png"/><Relationship Id="rId4" Type="http://schemas.openxmlformats.org/officeDocument/2006/relationships/image" Target="../media/image202.png"/><Relationship Id="rId5" Type="http://schemas.openxmlformats.org/officeDocument/2006/relationships/image" Target="../media/image203.png"/><Relationship Id="rId6" Type="http://schemas.openxmlformats.org/officeDocument/2006/relationships/image" Target="../media/image204.png"/><Relationship Id="rId7" Type="http://schemas.openxmlformats.org/officeDocument/2006/relationships/image" Target="../media/image205.png"/><Relationship Id="rId8" Type="http://schemas.openxmlformats.org/officeDocument/2006/relationships/image" Target="../media/image206.png"/><Relationship Id="rId9" Type="http://schemas.openxmlformats.org/officeDocument/2006/relationships/image" Target="../media/image207.png"/><Relationship Id="rId10" Type="http://schemas.openxmlformats.org/officeDocument/2006/relationships/image" Target="../media/image208.png"/><Relationship Id="rId11" Type="http://schemas.openxmlformats.org/officeDocument/2006/relationships/image" Target="../media/image209.png"/><Relationship Id="rId12" Type="http://schemas.openxmlformats.org/officeDocument/2006/relationships/image" Target="../media/image210.png"/><Relationship Id="rId13" Type="http://schemas.openxmlformats.org/officeDocument/2006/relationships/image" Target="../media/image211.png"/><Relationship Id="rId14" Type="http://schemas.openxmlformats.org/officeDocument/2006/relationships/image" Target="../media/image212.png"/><Relationship Id="rId15" Type="http://schemas.openxmlformats.org/officeDocument/2006/relationships/image" Target="../media/image213.png"/><Relationship Id="rId16" Type="http://schemas.openxmlformats.org/officeDocument/2006/relationships/image" Target="../media/image214.png"/><Relationship Id="rId17" Type="http://schemas.openxmlformats.org/officeDocument/2006/relationships/image" Target="../media/image215.png"/><Relationship Id="rId18" Type="http://schemas.openxmlformats.org/officeDocument/2006/relationships/image" Target="../media/image216.png"/><Relationship Id="rId19" Type="http://schemas.openxmlformats.org/officeDocument/2006/relationships/image" Target="../media/image217.png"/><Relationship Id="rId20" Type="http://schemas.openxmlformats.org/officeDocument/2006/relationships/image" Target="../media/image218.png"/><Relationship Id="rId21" Type="http://schemas.openxmlformats.org/officeDocument/2006/relationships/image" Target="../media/image219.png"/><Relationship Id="rId22" Type="http://schemas.openxmlformats.org/officeDocument/2006/relationships/image" Target="../media/image220.png"/><Relationship Id="rId23" Type="http://schemas.openxmlformats.org/officeDocument/2006/relationships/image" Target="../media/image221.png"/><Relationship Id="rId24" Type="http://schemas.openxmlformats.org/officeDocument/2006/relationships/image" Target="../media/image222.png"/><Relationship Id="rId25" Type="http://schemas.openxmlformats.org/officeDocument/2006/relationships/image" Target="../media/image223.png"/><Relationship Id="rId26" Type="http://schemas.openxmlformats.org/officeDocument/2006/relationships/image" Target="../media/image224.png"/><Relationship Id="rId27" Type="http://schemas.openxmlformats.org/officeDocument/2006/relationships/image" Target="../media/image225.png"/><Relationship Id="rId28" Type="http://schemas.openxmlformats.org/officeDocument/2006/relationships/image" Target="../media/image226.png"/><Relationship Id="rId29" Type="http://schemas.openxmlformats.org/officeDocument/2006/relationships/image" Target="../media/image227.png"/><Relationship Id="rId30" Type="http://schemas.openxmlformats.org/officeDocument/2006/relationships/image" Target="../media/image228.png"/><Relationship Id="rId31" Type="http://schemas.openxmlformats.org/officeDocument/2006/relationships/image" Target="../media/image229.png"/><Relationship Id="rId32" Type="http://schemas.openxmlformats.org/officeDocument/2006/relationships/image" Target="../media/image230.png"/><Relationship Id="rId33" Type="http://schemas.openxmlformats.org/officeDocument/2006/relationships/image" Target="../media/image231.png"/><Relationship Id="rId34" Type="http://schemas.openxmlformats.org/officeDocument/2006/relationships/image" Target="../media/image232.png"/><Relationship Id="rId35" Type="http://schemas.openxmlformats.org/officeDocument/2006/relationships/image" Target="../media/image233.png"/><Relationship Id="rId36" Type="http://schemas.openxmlformats.org/officeDocument/2006/relationships/image" Target="../media/image234.png"/><Relationship Id="rId37" Type="http://schemas.openxmlformats.org/officeDocument/2006/relationships/image" Target="../media/image235.png"/><Relationship Id="rId38" Type="http://schemas.openxmlformats.org/officeDocument/2006/relationships/image" Target="../media/image236.png"/><Relationship Id="rId39" Type="http://schemas.openxmlformats.org/officeDocument/2006/relationships/image" Target="../media/image237.png"/><Relationship Id="rId40" Type="http://schemas.openxmlformats.org/officeDocument/2006/relationships/image" Target="../media/image238.png"/><Relationship Id="rId41" Type="http://schemas.openxmlformats.org/officeDocument/2006/relationships/image" Target="../media/image239.png"/><Relationship Id="rId42" Type="http://schemas.openxmlformats.org/officeDocument/2006/relationships/image" Target="../media/image240.png"/><Relationship Id="rId43" Type="http://schemas.openxmlformats.org/officeDocument/2006/relationships/image" Target="../media/image241.png"/><Relationship Id="rId44" Type="http://schemas.openxmlformats.org/officeDocument/2006/relationships/image" Target="../media/image242.png"/><Relationship Id="rId45" Type="http://schemas.openxmlformats.org/officeDocument/2006/relationships/image" Target="../media/image243.png"/><Relationship Id="rId46" Type="http://schemas.openxmlformats.org/officeDocument/2006/relationships/image" Target="../media/image244.png"/><Relationship Id="rId47" Type="http://schemas.openxmlformats.org/officeDocument/2006/relationships/image" Target="../media/image245.png"/><Relationship Id="rId48" Type="http://schemas.openxmlformats.org/officeDocument/2006/relationships/image" Target="../media/image246.png"/><Relationship Id="rId49" Type="http://schemas.openxmlformats.org/officeDocument/2006/relationships/image" Target="../media/image247.png"/><Relationship Id="rId50" Type="http://schemas.openxmlformats.org/officeDocument/2006/relationships/image" Target="../media/image248.png"/><Relationship Id="rId51" Type="http://schemas.openxmlformats.org/officeDocument/2006/relationships/image" Target="../media/image249.png"/><Relationship Id="rId52" Type="http://schemas.openxmlformats.org/officeDocument/2006/relationships/image" Target="../media/image250.png"/><Relationship Id="rId53" Type="http://schemas.openxmlformats.org/officeDocument/2006/relationships/image" Target="../media/image251.png"/><Relationship Id="rId54" Type="http://schemas.openxmlformats.org/officeDocument/2006/relationships/image" Target="../media/image252.png"/><Relationship Id="rId55" Type="http://schemas.openxmlformats.org/officeDocument/2006/relationships/image" Target="../media/image253.png"/><Relationship Id="rId56" Type="http://schemas.openxmlformats.org/officeDocument/2006/relationships/image" Target="../media/image254.png"/><Relationship Id="rId57" Type="http://schemas.openxmlformats.org/officeDocument/2006/relationships/image" Target="../media/image255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6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7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8.png"/><Relationship Id="rId3" Type="http://schemas.openxmlformats.org/officeDocument/2006/relationships/image" Target="../media/image259.png"/><Relationship Id="rId4" Type="http://schemas.openxmlformats.org/officeDocument/2006/relationships/image" Target="../media/image260.png"/><Relationship Id="rId5" Type="http://schemas.openxmlformats.org/officeDocument/2006/relationships/image" Target="../media/image261.png"/><Relationship Id="rId6" Type="http://schemas.openxmlformats.org/officeDocument/2006/relationships/image" Target="../media/image262.jpg"/><Relationship Id="rId7" Type="http://schemas.openxmlformats.org/officeDocument/2006/relationships/image" Target="../media/image263.png"/><Relationship Id="rId8" Type="http://schemas.openxmlformats.org/officeDocument/2006/relationships/image" Target="../media/image264.jpg"/><Relationship Id="rId9" Type="http://schemas.openxmlformats.org/officeDocument/2006/relationships/image" Target="../media/image265.jpg"/><Relationship Id="rId10" Type="http://schemas.openxmlformats.org/officeDocument/2006/relationships/image" Target="../media/image266.png"/><Relationship Id="rId11" Type="http://schemas.openxmlformats.org/officeDocument/2006/relationships/image" Target="../media/image267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8.png"/><Relationship Id="rId3" Type="http://schemas.openxmlformats.org/officeDocument/2006/relationships/image" Target="../media/image269.png"/><Relationship Id="rId4" Type="http://schemas.openxmlformats.org/officeDocument/2006/relationships/image" Target="../media/image270.png"/><Relationship Id="rId5" Type="http://schemas.openxmlformats.org/officeDocument/2006/relationships/image" Target="../media/image271.jpg"/><Relationship Id="rId6" Type="http://schemas.openxmlformats.org/officeDocument/2006/relationships/image" Target="../media/image272.jpg"/><Relationship Id="rId7" Type="http://schemas.openxmlformats.org/officeDocument/2006/relationships/image" Target="../media/image273.png"/><Relationship Id="rId8" Type="http://schemas.openxmlformats.org/officeDocument/2006/relationships/image" Target="../media/image274.png"/><Relationship Id="rId9" Type="http://schemas.openxmlformats.org/officeDocument/2006/relationships/image" Target="../media/image275.png"/><Relationship Id="rId10" Type="http://schemas.openxmlformats.org/officeDocument/2006/relationships/image" Target="../media/image276.png"/><Relationship Id="rId11" Type="http://schemas.openxmlformats.org/officeDocument/2006/relationships/image" Target="../media/image277.png"/><Relationship Id="rId12" Type="http://schemas.openxmlformats.org/officeDocument/2006/relationships/image" Target="../media/image278.png"/><Relationship Id="rId13" Type="http://schemas.openxmlformats.org/officeDocument/2006/relationships/image" Target="../media/image279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0.png"/><Relationship Id="rId3" Type="http://schemas.openxmlformats.org/officeDocument/2006/relationships/image" Target="../media/image281.png"/><Relationship Id="rId4" Type="http://schemas.openxmlformats.org/officeDocument/2006/relationships/image" Target="../media/image282.png"/><Relationship Id="rId5" Type="http://schemas.openxmlformats.org/officeDocument/2006/relationships/image" Target="../media/image283.png"/><Relationship Id="rId6" Type="http://schemas.openxmlformats.org/officeDocument/2006/relationships/image" Target="../media/image284.png"/><Relationship Id="rId7" Type="http://schemas.openxmlformats.org/officeDocument/2006/relationships/image" Target="../media/image285.jpg"/><Relationship Id="rId8" Type="http://schemas.openxmlformats.org/officeDocument/2006/relationships/image" Target="../media/image286.jpg"/><Relationship Id="rId9" Type="http://schemas.openxmlformats.org/officeDocument/2006/relationships/image" Target="../media/image287.png"/><Relationship Id="rId10" Type="http://schemas.openxmlformats.org/officeDocument/2006/relationships/image" Target="../media/image288.png"/><Relationship Id="rId11" Type="http://schemas.openxmlformats.org/officeDocument/2006/relationships/image" Target="../media/image289.png"/><Relationship Id="rId12" Type="http://schemas.openxmlformats.org/officeDocument/2006/relationships/image" Target="../media/image290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1.png"/><Relationship Id="rId3" Type="http://schemas.openxmlformats.org/officeDocument/2006/relationships/image" Target="../media/image292.png"/><Relationship Id="rId4" Type="http://schemas.openxmlformats.org/officeDocument/2006/relationships/image" Target="../media/image293.png"/><Relationship Id="rId5" Type="http://schemas.openxmlformats.org/officeDocument/2006/relationships/image" Target="../media/image294.jpg"/><Relationship Id="rId6" Type="http://schemas.openxmlformats.org/officeDocument/2006/relationships/image" Target="../media/image295.png"/><Relationship Id="rId7" Type="http://schemas.openxmlformats.org/officeDocument/2006/relationships/image" Target="../media/image296.png"/><Relationship Id="rId8" Type="http://schemas.openxmlformats.org/officeDocument/2006/relationships/image" Target="../media/image297.png"/><Relationship Id="rId9" Type="http://schemas.openxmlformats.org/officeDocument/2006/relationships/image" Target="../media/image298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9.png"/><Relationship Id="rId3" Type="http://schemas.openxmlformats.org/officeDocument/2006/relationships/image" Target="../media/image300.png"/><Relationship Id="rId4" Type="http://schemas.openxmlformats.org/officeDocument/2006/relationships/image" Target="../media/image301.png"/><Relationship Id="rId5" Type="http://schemas.openxmlformats.org/officeDocument/2006/relationships/image" Target="../media/image302.jpg"/><Relationship Id="rId6" Type="http://schemas.openxmlformats.org/officeDocument/2006/relationships/image" Target="../media/image303.png"/><Relationship Id="rId7" Type="http://schemas.openxmlformats.org/officeDocument/2006/relationships/image" Target="../media/image304.png"/><Relationship Id="rId8" Type="http://schemas.openxmlformats.org/officeDocument/2006/relationships/image" Target="../media/image305.png"/><Relationship Id="rId9" Type="http://schemas.openxmlformats.org/officeDocument/2006/relationships/image" Target="../media/image306.png"/><Relationship Id="rId10" Type="http://schemas.openxmlformats.org/officeDocument/2006/relationships/image" Target="../media/image307.png"/><Relationship Id="rId11" Type="http://schemas.openxmlformats.org/officeDocument/2006/relationships/image" Target="../media/image308.jpg"/><Relationship Id="rId12" Type="http://schemas.openxmlformats.org/officeDocument/2006/relationships/image" Target="../media/image309.jpg"/><Relationship Id="rId13" Type="http://schemas.openxmlformats.org/officeDocument/2006/relationships/image" Target="../media/image310.jpg"/><Relationship Id="rId14" Type="http://schemas.openxmlformats.org/officeDocument/2006/relationships/image" Target="../media/image311.png"/><Relationship Id="rId15" Type="http://schemas.openxmlformats.org/officeDocument/2006/relationships/image" Target="../media/image312.png"/><Relationship Id="rId16" Type="http://schemas.openxmlformats.org/officeDocument/2006/relationships/image" Target="../media/image313.png"/><Relationship Id="rId17" Type="http://schemas.openxmlformats.org/officeDocument/2006/relationships/image" Target="../media/image314.png"/><Relationship Id="rId18" Type="http://schemas.openxmlformats.org/officeDocument/2006/relationships/image" Target="../media/image315.png"/><Relationship Id="rId19" Type="http://schemas.openxmlformats.org/officeDocument/2006/relationships/image" Target="../media/image316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7.png"/><Relationship Id="rId3" Type="http://schemas.openxmlformats.org/officeDocument/2006/relationships/image" Target="../media/image318.png"/><Relationship Id="rId4" Type="http://schemas.openxmlformats.org/officeDocument/2006/relationships/image" Target="../media/image319.png"/><Relationship Id="rId5" Type="http://schemas.openxmlformats.org/officeDocument/2006/relationships/image" Target="../media/image320.png"/><Relationship Id="rId6" Type="http://schemas.openxmlformats.org/officeDocument/2006/relationships/image" Target="../media/image321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2.png"/><Relationship Id="rId3" Type="http://schemas.openxmlformats.org/officeDocument/2006/relationships/image" Target="../media/image323.png"/><Relationship Id="rId4" Type="http://schemas.openxmlformats.org/officeDocument/2006/relationships/image" Target="../media/image324.png"/><Relationship Id="rId5" Type="http://schemas.openxmlformats.org/officeDocument/2006/relationships/image" Target="../media/image325.png"/><Relationship Id="rId6" Type="http://schemas.openxmlformats.org/officeDocument/2006/relationships/image" Target="../media/image326.png"/><Relationship Id="rId7" Type="http://schemas.openxmlformats.org/officeDocument/2006/relationships/image" Target="../media/image327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8.png"/><Relationship Id="rId3" Type="http://schemas.openxmlformats.org/officeDocument/2006/relationships/image" Target="../media/image329.png"/><Relationship Id="rId4" Type="http://schemas.openxmlformats.org/officeDocument/2006/relationships/image" Target="../media/image330.png"/><Relationship Id="rId5" Type="http://schemas.openxmlformats.org/officeDocument/2006/relationships/image" Target="../media/image331.png"/><Relationship Id="rId6" Type="http://schemas.openxmlformats.org/officeDocument/2006/relationships/image" Target="../media/image332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3.png"/><Relationship Id="rId3" Type="http://schemas.openxmlformats.org/officeDocument/2006/relationships/image" Target="../media/image334.png"/><Relationship Id="rId4" Type="http://schemas.openxmlformats.org/officeDocument/2006/relationships/image" Target="../media/image335.png"/><Relationship Id="rId5" Type="http://schemas.openxmlformats.org/officeDocument/2006/relationships/image" Target="../media/image336.png"/><Relationship Id="rId6" Type="http://schemas.openxmlformats.org/officeDocument/2006/relationships/image" Target="../media/image337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8.png"/><Relationship Id="rId3" Type="http://schemas.openxmlformats.org/officeDocument/2006/relationships/image" Target="../media/image339.png"/><Relationship Id="rId4" Type="http://schemas.openxmlformats.org/officeDocument/2006/relationships/image" Target="../media/image340.png"/><Relationship Id="rId5" Type="http://schemas.openxmlformats.org/officeDocument/2006/relationships/image" Target="../media/image341.png"/><Relationship Id="rId6" Type="http://schemas.openxmlformats.org/officeDocument/2006/relationships/image" Target="../media/image342.png"/><Relationship Id="rId7" Type="http://schemas.openxmlformats.org/officeDocument/2006/relationships/image" Target="../media/image343.png"/><Relationship Id="rId8" Type="http://schemas.openxmlformats.org/officeDocument/2006/relationships/image" Target="../media/image344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5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6.jpg"/><Relationship Id="rId3" Type="http://schemas.openxmlformats.org/officeDocument/2006/relationships/image" Target="../media/image347.png"/><Relationship Id="rId4" Type="http://schemas.openxmlformats.org/officeDocument/2006/relationships/image" Target="../media/image348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9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0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1.pn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2.png"/><Relationship Id="rId3" Type="http://schemas.openxmlformats.org/officeDocument/2006/relationships/image" Target="../media/image353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4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5.pn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6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7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8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9.pn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0.pn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1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2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3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4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5.jp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6.pn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7.jp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8.pn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9.jpg"/><Relationship Id="rId3" Type="http://schemas.openxmlformats.org/officeDocument/2006/relationships/image" Target="../media/image370.jpg"/><Relationship Id="rId4" Type="http://schemas.openxmlformats.org/officeDocument/2006/relationships/image" Target="../media/image371.jp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2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3.png"/><Relationship Id="rId3" Type="http://schemas.openxmlformats.org/officeDocument/2006/relationships/image" Target="../media/image374.png"/><Relationship Id="rId4" Type="http://schemas.openxmlformats.org/officeDocument/2006/relationships/image" Target="../media/image375.jp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6.png"/><Relationship Id="rId3" Type="http://schemas.openxmlformats.org/officeDocument/2006/relationships/image" Target="../media/image377.png"/><Relationship Id="rId4" Type="http://schemas.openxmlformats.org/officeDocument/2006/relationships/image" Target="../media/image378.jpg"/><Relationship Id="rId5" Type="http://schemas.openxmlformats.org/officeDocument/2006/relationships/hyperlink" Target="http://www.capgemini.com/" TargetMode="External"/><Relationship Id="rId6" Type="http://schemas.openxmlformats.org/officeDocument/2006/relationships/image" Target="../media/image379.png"/><Relationship Id="rId7" Type="http://schemas.openxmlformats.org/officeDocument/2006/relationships/image" Target="../media/image380.png"/><Relationship Id="rId8" Type="http://schemas.openxmlformats.org/officeDocument/2006/relationships/image" Target="../media/image381.png"/><Relationship Id="rId9" Type="http://schemas.openxmlformats.org/officeDocument/2006/relationships/image" Target="../media/image382.png"/><Relationship Id="rId10" Type="http://schemas.openxmlformats.org/officeDocument/2006/relationships/image" Target="../media/image383.png"/><Relationship Id="rId11" Type="http://schemas.openxmlformats.org/officeDocument/2006/relationships/image" Target="../media/image384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" y="400811"/>
            <a:ext cx="9902951" cy="64571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9906000" cy="27660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-1523" y="0"/>
            <a:ext cx="9907905" cy="2684145"/>
          </a:xfrm>
          <a:custGeom>
            <a:avLst/>
            <a:gdLst/>
            <a:ahLst/>
            <a:cxnLst/>
            <a:rect l="l" t="t" r="r" b="b"/>
            <a:pathLst>
              <a:path w="9907905" h="2684145">
                <a:moveTo>
                  <a:pt x="9907143" y="0"/>
                </a:moveTo>
                <a:lnTo>
                  <a:pt x="1248" y="2540"/>
                </a:lnTo>
                <a:lnTo>
                  <a:pt x="1332" y="12167"/>
                </a:lnTo>
                <a:lnTo>
                  <a:pt x="1418" y="29319"/>
                </a:lnTo>
                <a:lnTo>
                  <a:pt x="1519" y="64604"/>
                </a:lnTo>
                <a:lnTo>
                  <a:pt x="1624" y="115342"/>
                </a:lnTo>
                <a:lnTo>
                  <a:pt x="1719" y="201348"/>
                </a:lnTo>
                <a:lnTo>
                  <a:pt x="1798" y="965934"/>
                </a:lnTo>
                <a:lnTo>
                  <a:pt x="1750" y="1093136"/>
                </a:lnTo>
                <a:lnTo>
                  <a:pt x="1522" y="1398334"/>
                </a:lnTo>
                <a:lnTo>
                  <a:pt x="1292" y="1591498"/>
                </a:lnTo>
                <a:lnTo>
                  <a:pt x="968" y="1770601"/>
                </a:lnTo>
                <a:lnTo>
                  <a:pt x="725" y="1860196"/>
                </a:lnTo>
                <a:lnTo>
                  <a:pt x="520" y="1914929"/>
                </a:lnTo>
                <a:lnTo>
                  <a:pt x="179" y="1963372"/>
                </a:lnTo>
                <a:lnTo>
                  <a:pt x="0" y="1972437"/>
                </a:lnTo>
                <a:lnTo>
                  <a:pt x="27131" y="1972614"/>
                </a:lnTo>
                <a:lnTo>
                  <a:pt x="86971" y="1974897"/>
                </a:lnTo>
                <a:lnTo>
                  <a:pt x="153369" y="1980475"/>
                </a:lnTo>
                <a:lnTo>
                  <a:pt x="225273" y="1990220"/>
                </a:lnTo>
                <a:lnTo>
                  <a:pt x="262961" y="1996928"/>
                </a:lnTo>
                <a:lnTo>
                  <a:pt x="301631" y="2005004"/>
                </a:lnTo>
                <a:lnTo>
                  <a:pt x="341152" y="2014558"/>
                </a:lnTo>
                <a:lnTo>
                  <a:pt x="381392" y="2025699"/>
                </a:lnTo>
                <a:lnTo>
                  <a:pt x="422220" y="2038535"/>
                </a:lnTo>
                <a:lnTo>
                  <a:pt x="463504" y="2053176"/>
                </a:lnTo>
                <a:lnTo>
                  <a:pt x="505112" y="2069731"/>
                </a:lnTo>
                <a:lnTo>
                  <a:pt x="546914" y="2088308"/>
                </a:lnTo>
                <a:lnTo>
                  <a:pt x="588777" y="2109017"/>
                </a:lnTo>
                <a:lnTo>
                  <a:pt x="630571" y="2131966"/>
                </a:lnTo>
                <a:lnTo>
                  <a:pt x="672163" y="2157264"/>
                </a:lnTo>
                <a:lnTo>
                  <a:pt x="713423" y="2185021"/>
                </a:lnTo>
                <a:lnTo>
                  <a:pt x="754218" y="2215345"/>
                </a:lnTo>
                <a:lnTo>
                  <a:pt x="794417" y="2248346"/>
                </a:lnTo>
                <a:lnTo>
                  <a:pt x="833889" y="2284131"/>
                </a:lnTo>
                <a:lnTo>
                  <a:pt x="872503" y="2322811"/>
                </a:lnTo>
                <a:lnTo>
                  <a:pt x="910126" y="2364495"/>
                </a:lnTo>
                <a:lnTo>
                  <a:pt x="946627" y="2409290"/>
                </a:lnTo>
                <a:lnTo>
                  <a:pt x="981875" y="2457307"/>
                </a:lnTo>
                <a:lnTo>
                  <a:pt x="1015739" y="2508653"/>
                </a:lnTo>
                <a:lnTo>
                  <a:pt x="1048086" y="2563439"/>
                </a:lnTo>
                <a:lnTo>
                  <a:pt x="1078786" y="2621773"/>
                </a:lnTo>
                <a:lnTo>
                  <a:pt x="1107706" y="2683764"/>
                </a:lnTo>
                <a:lnTo>
                  <a:pt x="1127593" y="2639338"/>
                </a:lnTo>
                <a:lnTo>
                  <a:pt x="1148754" y="2596051"/>
                </a:lnTo>
                <a:lnTo>
                  <a:pt x="1171198" y="2553929"/>
                </a:lnTo>
                <a:lnTo>
                  <a:pt x="1194932" y="2513000"/>
                </a:lnTo>
                <a:lnTo>
                  <a:pt x="1219967" y="2473291"/>
                </a:lnTo>
                <a:lnTo>
                  <a:pt x="1246309" y="2434829"/>
                </a:lnTo>
                <a:lnTo>
                  <a:pt x="1273968" y="2397640"/>
                </a:lnTo>
                <a:lnTo>
                  <a:pt x="1302952" y="2361754"/>
                </a:lnTo>
                <a:lnTo>
                  <a:pt x="1333269" y="2327196"/>
                </a:lnTo>
                <a:lnTo>
                  <a:pt x="1364929" y="2293993"/>
                </a:lnTo>
                <a:lnTo>
                  <a:pt x="1397939" y="2262174"/>
                </a:lnTo>
                <a:lnTo>
                  <a:pt x="1432308" y="2231765"/>
                </a:lnTo>
                <a:lnTo>
                  <a:pt x="1468045" y="2202794"/>
                </a:lnTo>
                <a:lnTo>
                  <a:pt x="1505157" y="2175287"/>
                </a:lnTo>
                <a:lnTo>
                  <a:pt x="1543655" y="2149272"/>
                </a:lnTo>
                <a:lnTo>
                  <a:pt x="1583545" y="2124777"/>
                </a:lnTo>
                <a:lnTo>
                  <a:pt x="1624837" y="2101828"/>
                </a:lnTo>
                <a:lnTo>
                  <a:pt x="1667540" y="2080452"/>
                </a:lnTo>
                <a:lnTo>
                  <a:pt x="1711660" y="2060677"/>
                </a:lnTo>
                <a:lnTo>
                  <a:pt x="1757208" y="2042530"/>
                </a:lnTo>
                <a:lnTo>
                  <a:pt x="1804191" y="2026038"/>
                </a:lnTo>
                <a:lnTo>
                  <a:pt x="1852619" y="2011229"/>
                </a:lnTo>
                <a:lnTo>
                  <a:pt x="1902499" y="1998130"/>
                </a:lnTo>
                <a:lnTo>
                  <a:pt x="1953840" y="1986767"/>
                </a:lnTo>
                <a:lnTo>
                  <a:pt x="2006651" y="1977168"/>
                </a:lnTo>
                <a:lnTo>
                  <a:pt x="2060940" y="1969361"/>
                </a:lnTo>
                <a:lnTo>
                  <a:pt x="2116715" y="1963372"/>
                </a:lnTo>
                <a:lnTo>
                  <a:pt x="2173986" y="1959228"/>
                </a:lnTo>
                <a:lnTo>
                  <a:pt x="8855496" y="1953387"/>
                </a:lnTo>
                <a:lnTo>
                  <a:pt x="8867674" y="1953181"/>
                </a:lnTo>
                <a:lnTo>
                  <a:pt x="8905972" y="1951920"/>
                </a:lnTo>
                <a:lnTo>
                  <a:pt x="8944174" y="1949913"/>
                </a:lnTo>
                <a:lnTo>
                  <a:pt x="8982309" y="1947031"/>
                </a:lnTo>
                <a:lnTo>
                  <a:pt x="9020406" y="1943143"/>
                </a:lnTo>
                <a:lnTo>
                  <a:pt x="9058494" y="1938119"/>
                </a:lnTo>
                <a:lnTo>
                  <a:pt x="9096600" y="1931829"/>
                </a:lnTo>
                <a:lnTo>
                  <a:pt x="9134754" y="1924143"/>
                </a:lnTo>
                <a:lnTo>
                  <a:pt x="9172984" y="1914929"/>
                </a:lnTo>
                <a:lnTo>
                  <a:pt x="9211318" y="1904058"/>
                </a:lnTo>
                <a:lnTo>
                  <a:pt x="9249786" y="1891399"/>
                </a:lnTo>
                <a:lnTo>
                  <a:pt x="9288414" y="1876821"/>
                </a:lnTo>
                <a:lnTo>
                  <a:pt x="9327233" y="1860196"/>
                </a:lnTo>
                <a:lnTo>
                  <a:pt x="9366271" y="1841391"/>
                </a:lnTo>
                <a:lnTo>
                  <a:pt x="9405555" y="1820277"/>
                </a:lnTo>
                <a:lnTo>
                  <a:pt x="9445116" y="1796724"/>
                </a:lnTo>
                <a:lnTo>
                  <a:pt x="9484980" y="1770601"/>
                </a:lnTo>
                <a:lnTo>
                  <a:pt x="9525178" y="1741777"/>
                </a:lnTo>
                <a:lnTo>
                  <a:pt x="9565736" y="1710123"/>
                </a:lnTo>
                <a:lnTo>
                  <a:pt x="9606685" y="1675507"/>
                </a:lnTo>
                <a:lnTo>
                  <a:pt x="9648051" y="1637801"/>
                </a:lnTo>
                <a:lnTo>
                  <a:pt x="9689865" y="1596872"/>
                </a:lnTo>
                <a:lnTo>
                  <a:pt x="9732154" y="1552592"/>
                </a:lnTo>
                <a:lnTo>
                  <a:pt x="9774947" y="1504829"/>
                </a:lnTo>
                <a:lnTo>
                  <a:pt x="9818272" y="1453453"/>
                </a:lnTo>
                <a:lnTo>
                  <a:pt x="9862159" y="1398334"/>
                </a:lnTo>
                <a:lnTo>
                  <a:pt x="9906635" y="1339341"/>
                </a:lnTo>
                <a:lnTo>
                  <a:pt x="9906981" y="1281465"/>
                </a:lnTo>
                <a:lnTo>
                  <a:pt x="9907159" y="1200476"/>
                </a:lnTo>
                <a:lnTo>
                  <a:pt x="9907299" y="1093136"/>
                </a:lnTo>
                <a:lnTo>
                  <a:pt x="9907402" y="965934"/>
                </a:lnTo>
                <a:lnTo>
                  <a:pt x="9907278" y="52242"/>
                </a:lnTo>
                <a:lnTo>
                  <a:pt x="9907143" y="0"/>
                </a:lnTo>
                <a:close/>
              </a:path>
              <a:path w="9907905" h="2684145">
                <a:moveTo>
                  <a:pt x="8855496" y="1953387"/>
                </a:moveTo>
                <a:lnTo>
                  <a:pt x="8712962" y="1953387"/>
                </a:lnTo>
                <a:lnTo>
                  <a:pt x="8790680" y="1953992"/>
                </a:lnTo>
                <a:lnTo>
                  <a:pt x="8829253" y="1953829"/>
                </a:lnTo>
                <a:lnTo>
                  <a:pt x="8855496" y="19533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8848" y="652272"/>
            <a:ext cx="2999231" cy="6949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2107" y="2596895"/>
            <a:ext cx="2017776" cy="9281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68196" y="2596895"/>
            <a:ext cx="1717548" cy="9281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34055" y="2596895"/>
            <a:ext cx="1854708" cy="9281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2107" y="3023616"/>
            <a:ext cx="4724400" cy="9281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2107" y="3451859"/>
            <a:ext cx="1764792" cy="9281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315211" y="3451859"/>
            <a:ext cx="1554480" cy="92811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50316" y="2708910"/>
            <a:ext cx="4079240" cy="1383665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12700" marR="5080">
              <a:lnSpc>
                <a:spcPct val="85000"/>
              </a:lnSpc>
              <a:spcBef>
                <a:spcPts val="690"/>
              </a:spcBef>
            </a:pPr>
            <a:r>
              <a:rPr dirty="0" sz="3300" spc="-5">
                <a:solidFill>
                  <a:srgbClr val="FFFFFF"/>
                </a:solidFill>
                <a:latin typeface="Arial"/>
                <a:cs typeface="Arial"/>
              </a:rPr>
              <a:t>Getting ready </a:t>
            </a:r>
            <a:r>
              <a:rPr dirty="0" sz="33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3300" spc="-5">
                <a:solidFill>
                  <a:srgbClr val="FFFFFF"/>
                </a:solidFill>
                <a:latin typeface="Arial"/>
                <a:cs typeface="Arial"/>
              </a:rPr>
              <a:t>the  challenges </a:t>
            </a:r>
            <a:r>
              <a:rPr dirty="0" sz="33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3300" spc="-1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3300" spc="-5">
                <a:solidFill>
                  <a:srgbClr val="FFFFFF"/>
                </a:solidFill>
                <a:latin typeface="Arial"/>
                <a:cs typeface="Arial"/>
              </a:rPr>
              <a:t>new  </a:t>
            </a:r>
            <a:r>
              <a:rPr dirty="0" sz="3300">
                <a:solidFill>
                  <a:srgbClr val="FFFFFF"/>
                </a:solidFill>
                <a:latin typeface="Arial"/>
                <a:cs typeface="Arial"/>
              </a:rPr>
              <a:t>digital</a:t>
            </a:r>
            <a:r>
              <a:rPr dirty="0" sz="33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>
                <a:solidFill>
                  <a:srgbClr val="FFFFFF"/>
                </a:solidFill>
                <a:latin typeface="Arial"/>
                <a:cs typeface="Arial"/>
              </a:rPr>
              <a:t>world</a:t>
            </a:r>
            <a:endParaRPr sz="33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90500" y="4064508"/>
            <a:ext cx="3637788" cy="62331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90500" y="4399788"/>
            <a:ext cx="2051304" cy="62331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69948" y="4399788"/>
            <a:ext cx="1490472" cy="62331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988564" y="4399788"/>
            <a:ext cx="745236" cy="62331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90500" y="4773167"/>
            <a:ext cx="1642872" cy="62331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90500" y="5146547"/>
            <a:ext cx="3342132" cy="62331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51840" y="4135628"/>
            <a:ext cx="3209925" cy="14427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Lessons learned and new  opportunities unveiled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by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S/4</a:t>
            </a:r>
            <a:r>
              <a:rPr dirty="0" sz="22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HANA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Stavanger,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March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2017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" y="0"/>
            <a:ext cx="9902951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9906000" cy="26974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9906000" cy="2615565"/>
          </a:xfrm>
          <a:custGeom>
            <a:avLst/>
            <a:gdLst/>
            <a:ahLst/>
            <a:cxnLst/>
            <a:rect l="l" t="t" r="r" b="b"/>
            <a:pathLst>
              <a:path w="9906000" h="2615565">
                <a:moveTo>
                  <a:pt x="9905999" y="0"/>
                </a:moveTo>
                <a:lnTo>
                  <a:pt x="527" y="0"/>
                </a:lnTo>
                <a:lnTo>
                  <a:pt x="618" y="10686"/>
                </a:lnTo>
                <a:lnTo>
                  <a:pt x="699" y="28407"/>
                </a:lnTo>
                <a:lnTo>
                  <a:pt x="829" y="83315"/>
                </a:lnTo>
                <a:lnTo>
                  <a:pt x="870" y="712887"/>
                </a:lnTo>
                <a:lnTo>
                  <a:pt x="641" y="1009770"/>
                </a:lnTo>
                <a:lnTo>
                  <a:pt x="258" y="1329996"/>
                </a:lnTo>
                <a:lnTo>
                  <a:pt x="91" y="1436468"/>
                </a:lnTo>
                <a:lnTo>
                  <a:pt x="0" y="1903867"/>
                </a:lnTo>
                <a:lnTo>
                  <a:pt x="54641" y="1904842"/>
                </a:lnTo>
                <a:lnTo>
                  <a:pt x="117890" y="1908683"/>
                </a:lnTo>
                <a:lnTo>
                  <a:pt x="187171" y="1916253"/>
                </a:lnTo>
                <a:lnTo>
                  <a:pt x="261432" y="1928422"/>
                </a:lnTo>
                <a:lnTo>
                  <a:pt x="300101" y="1936504"/>
                </a:lnTo>
                <a:lnTo>
                  <a:pt x="339621" y="1946063"/>
                </a:lnTo>
                <a:lnTo>
                  <a:pt x="379860" y="1957207"/>
                </a:lnTo>
                <a:lnTo>
                  <a:pt x="420686" y="1970047"/>
                </a:lnTo>
                <a:lnTo>
                  <a:pt x="461968" y="1984690"/>
                </a:lnTo>
                <a:lnTo>
                  <a:pt x="503575" y="2001246"/>
                </a:lnTo>
                <a:lnTo>
                  <a:pt x="545376" y="2019823"/>
                </a:lnTo>
                <a:lnTo>
                  <a:pt x="587237" y="2040532"/>
                </a:lnTo>
                <a:lnTo>
                  <a:pt x="629029" y="2063479"/>
                </a:lnTo>
                <a:lnTo>
                  <a:pt x="670620" y="2088776"/>
                </a:lnTo>
                <a:lnTo>
                  <a:pt x="711878" y="2116529"/>
                </a:lnTo>
                <a:lnTo>
                  <a:pt x="752671" y="2146850"/>
                </a:lnTo>
                <a:lnTo>
                  <a:pt x="792869" y="2179846"/>
                </a:lnTo>
                <a:lnTo>
                  <a:pt x="832339" y="2215626"/>
                </a:lnTo>
                <a:lnTo>
                  <a:pt x="870951" y="2254300"/>
                </a:lnTo>
                <a:lnTo>
                  <a:pt x="908573" y="2295976"/>
                </a:lnTo>
                <a:lnTo>
                  <a:pt x="945072" y="2340763"/>
                </a:lnTo>
                <a:lnTo>
                  <a:pt x="980319" y="2388771"/>
                </a:lnTo>
                <a:lnTo>
                  <a:pt x="1014181" y="2440108"/>
                </a:lnTo>
                <a:lnTo>
                  <a:pt x="1046527" y="2494883"/>
                </a:lnTo>
                <a:lnTo>
                  <a:pt x="1077225" y="2553205"/>
                </a:lnTo>
                <a:lnTo>
                  <a:pt x="1106144" y="2615184"/>
                </a:lnTo>
                <a:lnTo>
                  <a:pt x="1126035" y="2570759"/>
                </a:lnTo>
                <a:lnTo>
                  <a:pt x="1147200" y="2527473"/>
                </a:lnTo>
                <a:lnTo>
                  <a:pt x="1169646" y="2485353"/>
                </a:lnTo>
                <a:lnTo>
                  <a:pt x="1193384" y="2444427"/>
                </a:lnTo>
                <a:lnTo>
                  <a:pt x="1218421" y="2404721"/>
                </a:lnTo>
                <a:lnTo>
                  <a:pt x="1244765" y="2366262"/>
                </a:lnTo>
                <a:lnTo>
                  <a:pt x="1272426" y="2329078"/>
                </a:lnTo>
                <a:lnTo>
                  <a:pt x="1301411" y="2293196"/>
                </a:lnTo>
                <a:lnTo>
                  <a:pt x="1331729" y="2258642"/>
                </a:lnTo>
                <a:lnTo>
                  <a:pt x="1363389" y="2225445"/>
                </a:lnTo>
                <a:lnTo>
                  <a:pt x="1396398" y="2193630"/>
                </a:lnTo>
                <a:lnTo>
                  <a:pt x="1430767" y="2163225"/>
                </a:lnTo>
                <a:lnTo>
                  <a:pt x="1466502" y="2134258"/>
                </a:lnTo>
                <a:lnTo>
                  <a:pt x="1503613" y="2106755"/>
                </a:lnTo>
                <a:lnTo>
                  <a:pt x="1542108" y="2080743"/>
                </a:lnTo>
                <a:lnTo>
                  <a:pt x="1581995" y="2056250"/>
                </a:lnTo>
                <a:lnTo>
                  <a:pt x="1623283" y="2033303"/>
                </a:lnTo>
                <a:lnTo>
                  <a:pt x="1665980" y="2011928"/>
                </a:lnTo>
                <a:lnTo>
                  <a:pt x="1710095" y="1992153"/>
                </a:lnTo>
                <a:lnTo>
                  <a:pt x="1755637" y="1974006"/>
                </a:lnTo>
                <a:lnTo>
                  <a:pt x="1802613" y="1957512"/>
                </a:lnTo>
                <a:lnTo>
                  <a:pt x="1851033" y="1942700"/>
                </a:lnTo>
                <a:lnTo>
                  <a:pt x="1900904" y="1929595"/>
                </a:lnTo>
                <a:lnTo>
                  <a:pt x="1952236" y="1918227"/>
                </a:lnTo>
                <a:lnTo>
                  <a:pt x="2005036" y="1908621"/>
                </a:lnTo>
                <a:lnTo>
                  <a:pt x="2059314" y="1900804"/>
                </a:lnTo>
                <a:lnTo>
                  <a:pt x="2115077" y="1894804"/>
                </a:lnTo>
                <a:lnTo>
                  <a:pt x="2172335" y="1890649"/>
                </a:lnTo>
                <a:lnTo>
                  <a:pt x="8853605" y="1884934"/>
                </a:lnTo>
                <a:lnTo>
                  <a:pt x="8865769" y="1884729"/>
                </a:lnTo>
                <a:lnTo>
                  <a:pt x="8904067" y="1883467"/>
                </a:lnTo>
                <a:lnTo>
                  <a:pt x="8942269" y="1881461"/>
                </a:lnTo>
                <a:lnTo>
                  <a:pt x="8980404" y="1878579"/>
                </a:lnTo>
                <a:lnTo>
                  <a:pt x="9018501" y="1874693"/>
                </a:lnTo>
                <a:lnTo>
                  <a:pt x="9056589" y="1869670"/>
                </a:lnTo>
                <a:lnTo>
                  <a:pt x="9094695" y="1863381"/>
                </a:lnTo>
                <a:lnTo>
                  <a:pt x="9132849" y="1855696"/>
                </a:lnTo>
                <a:lnTo>
                  <a:pt x="9171079" y="1846484"/>
                </a:lnTo>
                <a:lnTo>
                  <a:pt x="9209413" y="1835615"/>
                </a:lnTo>
                <a:lnTo>
                  <a:pt x="9247881" y="1822958"/>
                </a:lnTo>
                <a:lnTo>
                  <a:pt x="9286509" y="1808384"/>
                </a:lnTo>
                <a:lnTo>
                  <a:pt x="9325328" y="1791762"/>
                </a:lnTo>
                <a:lnTo>
                  <a:pt x="9364366" y="1772961"/>
                </a:lnTo>
                <a:lnTo>
                  <a:pt x="9403650" y="1751852"/>
                </a:lnTo>
                <a:lnTo>
                  <a:pt x="9443211" y="1728303"/>
                </a:lnTo>
                <a:lnTo>
                  <a:pt x="9483075" y="1702185"/>
                </a:lnTo>
                <a:lnTo>
                  <a:pt x="9523273" y="1673368"/>
                </a:lnTo>
                <a:lnTo>
                  <a:pt x="9563831" y="1641720"/>
                </a:lnTo>
                <a:lnTo>
                  <a:pt x="9604780" y="1607112"/>
                </a:lnTo>
                <a:lnTo>
                  <a:pt x="9646146" y="1569413"/>
                </a:lnTo>
                <a:lnTo>
                  <a:pt x="9687960" y="1528493"/>
                </a:lnTo>
                <a:lnTo>
                  <a:pt x="9730249" y="1484221"/>
                </a:lnTo>
                <a:lnTo>
                  <a:pt x="9773042" y="1436468"/>
                </a:lnTo>
                <a:lnTo>
                  <a:pt x="9816367" y="1385103"/>
                </a:lnTo>
                <a:lnTo>
                  <a:pt x="9860254" y="1329996"/>
                </a:lnTo>
                <a:lnTo>
                  <a:pt x="9904730" y="1271015"/>
                </a:lnTo>
                <a:lnTo>
                  <a:pt x="9905481" y="1211856"/>
                </a:lnTo>
                <a:lnTo>
                  <a:pt x="9905999" y="1160501"/>
                </a:lnTo>
                <a:lnTo>
                  <a:pt x="9905999" y="0"/>
                </a:lnTo>
                <a:close/>
              </a:path>
              <a:path w="9906000" h="2615565">
                <a:moveTo>
                  <a:pt x="8853605" y="1884934"/>
                </a:moveTo>
                <a:lnTo>
                  <a:pt x="8711057" y="1884934"/>
                </a:lnTo>
                <a:lnTo>
                  <a:pt x="8788775" y="1885539"/>
                </a:lnTo>
                <a:lnTo>
                  <a:pt x="8827348" y="1885376"/>
                </a:lnTo>
                <a:lnTo>
                  <a:pt x="8853605" y="18849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18008" y="301243"/>
            <a:ext cx="3485515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solidFill>
                  <a:srgbClr val="4966AC"/>
                </a:solidFill>
                <a:latin typeface="Arial"/>
                <a:cs typeface="Arial"/>
              </a:rPr>
              <a:t>SAP S/4</a:t>
            </a:r>
            <a:r>
              <a:rPr dirty="0" sz="4000" spc="-160">
                <a:solidFill>
                  <a:srgbClr val="4966AC"/>
                </a:solidFill>
                <a:latin typeface="Arial"/>
                <a:cs typeface="Arial"/>
              </a:rPr>
              <a:t> </a:t>
            </a:r>
            <a:r>
              <a:rPr dirty="0" sz="4000" spc="-5">
                <a:solidFill>
                  <a:srgbClr val="4966AC"/>
                </a:solidFill>
                <a:latin typeface="Arial"/>
                <a:cs typeface="Arial"/>
              </a:rPr>
              <a:t>HANA</a:t>
            </a:r>
            <a:endParaRPr sz="4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4000" spc="-5">
                <a:solidFill>
                  <a:srgbClr val="4966AC"/>
                </a:solidFill>
                <a:latin typeface="Arial"/>
                <a:cs typeface="Arial"/>
              </a:rPr>
              <a:t>Our</a:t>
            </a:r>
            <a:r>
              <a:rPr dirty="0" sz="4000" spc="-80">
                <a:solidFill>
                  <a:srgbClr val="4966AC"/>
                </a:solidFill>
                <a:latin typeface="Arial"/>
                <a:cs typeface="Arial"/>
              </a:rPr>
              <a:t> </a:t>
            </a:r>
            <a:r>
              <a:rPr dirty="0" sz="4000" spc="-5">
                <a:solidFill>
                  <a:srgbClr val="4966AC"/>
                </a:solidFill>
                <a:latin typeface="Arial"/>
                <a:cs typeface="Arial"/>
              </a:rPr>
              <a:t>vision…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18332" y="4998720"/>
            <a:ext cx="6106795" cy="1163320"/>
          </a:xfrm>
          <a:custGeom>
            <a:avLst/>
            <a:gdLst/>
            <a:ahLst/>
            <a:cxnLst/>
            <a:rect l="l" t="t" r="r" b="b"/>
            <a:pathLst>
              <a:path w="6106795" h="1163320">
                <a:moveTo>
                  <a:pt x="0" y="0"/>
                </a:moveTo>
                <a:lnTo>
                  <a:pt x="6106668" y="0"/>
                </a:lnTo>
                <a:lnTo>
                  <a:pt x="6106668" y="1162811"/>
                </a:lnTo>
                <a:lnTo>
                  <a:pt x="0" y="1162811"/>
                </a:lnTo>
                <a:lnTo>
                  <a:pt x="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418332" y="4998720"/>
            <a:ext cx="6106795" cy="1163320"/>
          </a:xfrm>
          <a:custGeom>
            <a:avLst/>
            <a:gdLst/>
            <a:ahLst/>
            <a:cxnLst/>
            <a:rect l="l" t="t" r="r" b="b"/>
            <a:pathLst>
              <a:path w="6106795" h="1163320">
                <a:moveTo>
                  <a:pt x="0" y="0"/>
                </a:moveTo>
                <a:lnTo>
                  <a:pt x="6106668" y="0"/>
                </a:lnTo>
                <a:lnTo>
                  <a:pt x="6106668" y="581405"/>
                </a:lnTo>
                <a:lnTo>
                  <a:pt x="6106668" y="1162811"/>
                </a:lnTo>
                <a:lnTo>
                  <a:pt x="0" y="1162811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774440" y="5349062"/>
            <a:ext cx="5676265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4E4641"/>
                </a:solidFill>
                <a:latin typeface="Arial"/>
                <a:cs typeface="Arial"/>
              </a:rPr>
              <a:t>Digital </a:t>
            </a:r>
            <a:r>
              <a:rPr dirty="0" sz="1400" b="1">
                <a:solidFill>
                  <a:srgbClr val="4E4641"/>
                </a:solidFill>
                <a:latin typeface="Arial"/>
                <a:cs typeface="Arial"/>
              </a:rPr>
              <a:t>Transformation </a:t>
            </a:r>
            <a:r>
              <a:rPr dirty="0" sz="1400">
                <a:solidFill>
                  <a:srgbClr val="4E4641"/>
                </a:solidFill>
                <a:latin typeface="Arial"/>
                <a:cs typeface="Arial"/>
              </a:rPr>
              <a:t>is the use of technologies to </a:t>
            </a:r>
            <a:r>
              <a:rPr dirty="0" sz="1400" spc="-5" b="1">
                <a:solidFill>
                  <a:srgbClr val="4E4641"/>
                </a:solidFill>
                <a:latin typeface="Arial"/>
                <a:cs typeface="Arial"/>
              </a:rPr>
              <a:t>improve</a:t>
            </a:r>
            <a:r>
              <a:rPr dirty="0" sz="1400" spc="-210" b="1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E4641"/>
                </a:solidFill>
                <a:latin typeface="Arial"/>
                <a:cs typeface="Arial"/>
              </a:rPr>
              <a:t>radically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solidFill>
                  <a:srgbClr val="4E4641"/>
                </a:solidFill>
                <a:latin typeface="Arial"/>
                <a:cs typeface="Arial"/>
              </a:rPr>
              <a:t>the performance </a:t>
            </a:r>
            <a:r>
              <a:rPr dirty="0" sz="1400">
                <a:solidFill>
                  <a:srgbClr val="4E4641"/>
                </a:solidFill>
                <a:latin typeface="Arial"/>
                <a:cs typeface="Arial"/>
              </a:rPr>
              <a:t>or reach of</a:t>
            </a:r>
            <a:r>
              <a:rPr dirty="0" sz="1400" spc="-120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E4641"/>
                </a:solidFill>
                <a:latin typeface="Arial"/>
                <a:cs typeface="Arial"/>
              </a:rPr>
              <a:t>enterprises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4784" y="52273"/>
            <a:ext cx="8627745" cy="8153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110"/>
              </a:lnSpc>
              <a:spcBef>
                <a:spcPts val="95"/>
              </a:spcBef>
            </a:pPr>
            <a:r>
              <a:rPr dirty="0" sz="2800" spc="-30"/>
              <a:t>We </a:t>
            </a:r>
            <a:r>
              <a:rPr dirty="0" sz="2800" spc="-5"/>
              <a:t>at an inflection point, and why do we view this as</a:t>
            </a:r>
            <a:r>
              <a:rPr dirty="0" sz="2800" spc="225"/>
              <a:t> </a:t>
            </a:r>
            <a:r>
              <a:rPr dirty="0" sz="2800" spc="-5"/>
              <a:t>a</a:t>
            </a:r>
            <a:endParaRPr sz="2800"/>
          </a:p>
          <a:p>
            <a:pPr marL="12700">
              <a:lnSpc>
                <a:spcPts val="3110"/>
              </a:lnSpc>
            </a:pPr>
            <a:r>
              <a:rPr dirty="0" sz="2800" spc="-5"/>
              <a:t>digital</a:t>
            </a:r>
            <a:r>
              <a:rPr dirty="0" sz="2800" spc="-10"/>
              <a:t> </a:t>
            </a:r>
            <a:r>
              <a:rPr dirty="0" sz="2800" spc="-5"/>
              <a:t>revolution?</a:t>
            </a:r>
            <a:endParaRPr sz="2800"/>
          </a:p>
        </p:txBody>
      </p:sp>
      <p:sp>
        <p:nvSpPr>
          <p:cNvPr id="6" name="object 6"/>
          <p:cNvSpPr/>
          <p:nvPr/>
        </p:nvSpPr>
        <p:spPr>
          <a:xfrm>
            <a:off x="697991" y="1447800"/>
            <a:ext cx="8874760" cy="830580"/>
          </a:xfrm>
          <a:custGeom>
            <a:avLst/>
            <a:gdLst/>
            <a:ahLst/>
            <a:cxnLst/>
            <a:rect l="l" t="t" r="r" b="b"/>
            <a:pathLst>
              <a:path w="8874760" h="830580">
                <a:moveTo>
                  <a:pt x="8735822" y="0"/>
                </a:moveTo>
                <a:lnTo>
                  <a:pt x="138429" y="0"/>
                </a:lnTo>
                <a:lnTo>
                  <a:pt x="94674" y="7057"/>
                </a:lnTo>
                <a:lnTo>
                  <a:pt x="56674" y="26708"/>
                </a:lnTo>
                <a:lnTo>
                  <a:pt x="26708" y="56674"/>
                </a:lnTo>
                <a:lnTo>
                  <a:pt x="7057" y="94674"/>
                </a:lnTo>
                <a:lnTo>
                  <a:pt x="0" y="138429"/>
                </a:lnTo>
                <a:lnTo>
                  <a:pt x="0" y="692150"/>
                </a:lnTo>
                <a:lnTo>
                  <a:pt x="7057" y="735905"/>
                </a:lnTo>
                <a:lnTo>
                  <a:pt x="26708" y="773905"/>
                </a:lnTo>
                <a:lnTo>
                  <a:pt x="56674" y="803871"/>
                </a:lnTo>
                <a:lnTo>
                  <a:pt x="94674" y="823522"/>
                </a:lnTo>
                <a:lnTo>
                  <a:pt x="138429" y="830579"/>
                </a:lnTo>
                <a:lnTo>
                  <a:pt x="8735822" y="830579"/>
                </a:lnTo>
                <a:lnTo>
                  <a:pt x="8779577" y="823522"/>
                </a:lnTo>
                <a:lnTo>
                  <a:pt x="8817577" y="803871"/>
                </a:lnTo>
                <a:lnTo>
                  <a:pt x="8847543" y="773905"/>
                </a:lnTo>
                <a:lnTo>
                  <a:pt x="8867194" y="735905"/>
                </a:lnTo>
                <a:lnTo>
                  <a:pt x="8874252" y="692150"/>
                </a:lnTo>
                <a:lnTo>
                  <a:pt x="8874252" y="138429"/>
                </a:lnTo>
                <a:lnTo>
                  <a:pt x="8867194" y="94674"/>
                </a:lnTo>
                <a:lnTo>
                  <a:pt x="8847543" y="56674"/>
                </a:lnTo>
                <a:lnTo>
                  <a:pt x="8817577" y="26708"/>
                </a:lnTo>
                <a:lnTo>
                  <a:pt x="8779577" y="7057"/>
                </a:lnTo>
                <a:lnTo>
                  <a:pt x="8735822" y="0"/>
                </a:lnTo>
                <a:close/>
              </a:path>
            </a:pathLst>
          </a:custGeom>
          <a:solidFill>
            <a:srgbClr val="C1E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589913" y="1541934"/>
            <a:ext cx="7701280" cy="72009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dirty="0" sz="1400" spc="-5" b="1">
                <a:solidFill>
                  <a:srgbClr val="514946"/>
                </a:solidFill>
                <a:latin typeface="Arial"/>
                <a:cs typeface="Arial"/>
              </a:rPr>
              <a:t>USE </a:t>
            </a:r>
            <a:r>
              <a:rPr dirty="0" sz="1400" b="1">
                <a:solidFill>
                  <a:srgbClr val="514946"/>
                </a:solidFill>
                <a:latin typeface="Arial"/>
                <a:cs typeface="Arial"/>
              </a:rPr>
              <a:t>OF</a:t>
            </a:r>
            <a:r>
              <a:rPr dirty="0" sz="1400" spc="-60" b="1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514946"/>
                </a:solidFill>
                <a:latin typeface="Arial"/>
                <a:cs typeface="Arial"/>
              </a:rPr>
              <a:t>TECHNOLOGY</a:t>
            </a:r>
            <a:endParaRPr sz="1400">
              <a:latin typeface="Arial"/>
              <a:cs typeface="Arial"/>
            </a:endParaRPr>
          </a:p>
          <a:p>
            <a:pPr marL="181610" marR="5080" indent="-168910">
              <a:lnSpc>
                <a:spcPct val="100000"/>
              </a:lnSpc>
              <a:spcBef>
                <a:spcPts val="415"/>
              </a:spcBef>
              <a:buClr>
                <a:srgbClr val="0097CC"/>
              </a:buClr>
              <a:buFont typeface="Wingdings"/>
              <a:buChar char=""/>
              <a:tabLst>
                <a:tab pos="182245" algn="l"/>
              </a:tabLst>
            </a:pP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The usage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technologies is now widespread among society; technology and our behavior is converging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the  first</a:t>
            </a:r>
            <a:r>
              <a:rPr dirty="0" sz="1200" spc="-50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time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7659" y="1450847"/>
            <a:ext cx="3441700" cy="828040"/>
          </a:xfrm>
          <a:custGeom>
            <a:avLst/>
            <a:gdLst/>
            <a:ahLst/>
            <a:cxnLst/>
            <a:rect l="l" t="t" r="r" b="b"/>
            <a:pathLst>
              <a:path w="3441700" h="828039">
                <a:moveTo>
                  <a:pt x="3441191" y="0"/>
                </a:moveTo>
                <a:lnTo>
                  <a:pt x="375259" y="0"/>
                </a:lnTo>
                <a:lnTo>
                  <a:pt x="328120" y="3247"/>
                </a:lnTo>
                <a:lnTo>
                  <a:pt x="282747" y="12714"/>
                </a:lnTo>
                <a:lnTo>
                  <a:pt x="239489" y="27989"/>
                </a:lnTo>
                <a:lnTo>
                  <a:pt x="198695" y="48657"/>
                </a:lnTo>
                <a:lnTo>
                  <a:pt x="160715" y="74308"/>
                </a:lnTo>
                <a:lnTo>
                  <a:pt x="125896" y="104527"/>
                </a:lnTo>
                <a:lnTo>
                  <a:pt x="94588" y="138902"/>
                </a:lnTo>
                <a:lnTo>
                  <a:pt x="67140" y="177021"/>
                </a:lnTo>
                <a:lnTo>
                  <a:pt x="43899" y="218471"/>
                </a:lnTo>
                <a:lnTo>
                  <a:pt x="25216" y="262838"/>
                </a:lnTo>
                <a:lnTo>
                  <a:pt x="11440" y="309711"/>
                </a:lnTo>
                <a:lnTo>
                  <a:pt x="2918" y="358676"/>
                </a:lnTo>
                <a:lnTo>
                  <a:pt x="0" y="409321"/>
                </a:lnTo>
                <a:lnTo>
                  <a:pt x="2519" y="458171"/>
                </a:lnTo>
                <a:lnTo>
                  <a:pt x="9892" y="505345"/>
                </a:lnTo>
                <a:lnTo>
                  <a:pt x="21839" y="550533"/>
                </a:lnTo>
                <a:lnTo>
                  <a:pt x="38081" y="593424"/>
                </a:lnTo>
                <a:lnTo>
                  <a:pt x="58338" y="633706"/>
                </a:lnTo>
                <a:lnTo>
                  <a:pt x="82331" y="671067"/>
                </a:lnTo>
                <a:lnTo>
                  <a:pt x="109781" y="705199"/>
                </a:lnTo>
                <a:lnTo>
                  <a:pt x="140409" y="735788"/>
                </a:lnTo>
                <a:lnTo>
                  <a:pt x="173935" y="762525"/>
                </a:lnTo>
                <a:lnTo>
                  <a:pt x="210079" y="785098"/>
                </a:lnTo>
                <a:lnTo>
                  <a:pt x="248563" y="803196"/>
                </a:lnTo>
                <a:lnTo>
                  <a:pt x="289107" y="816508"/>
                </a:lnTo>
                <a:lnTo>
                  <a:pt x="331432" y="824724"/>
                </a:lnTo>
                <a:lnTo>
                  <a:pt x="375259" y="827531"/>
                </a:lnTo>
                <a:lnTo>
                  <a:pt x="420693" y="824280"/>
                </a:lnTo>
                <a:lnTo>
                  <a:pt x="464623" y="814784"/>
                </a:lnTo>
                <a:lnTo>
                  <a:pt x="506677" y="799433"/>
                </a:lnTo>
                <a:lnTo>
                  <a:pt x="546485" y="778615"/>
                </a:lnTo>
                <a:lnTo>
                  <a:pt x="583677" y="752717"/>
                </a:lnTo>
                <a:lnTo>
                  <a:pt x="617881" y="722130"/>
                </a:lnTo>
                <a:lnTo>
                  <a:pt x="375259" y="694054"/>
                </a:lnTo>
                <a:lnTo>
                  <a:pt x="328647" y="689562"/>
                </a:lnTo>
                <a:lnTo>
                  <a:pt x="285057" y="676574"/>
                </a:lnTo>
                <a:lnTo>
                  <a:pt x="245146" y="655823"/>
                </a:lnTo>
                <a:lnTo>
                  <a:pt x="209572" y="628041"/>
                </a:lnTo>
                <a:lnTo>
                  <a:pt x="178993" y="593961"/>
                </a:lnTo>
                <a:lnTo>
                  <a:pt x="154065" y="554317"/>
                </a:lnTo>
                <a:lnTo>
                  <a:pt x="135445" y="509840"/>
                </a:lnTo>
                <a:lnTo>
                  <a:pt x="123791" y="461264"/>
                </a:lnTo>
                <a:lnTo>
                  <a:pt x="119760" y="409321"/>
                </a:lnTo>
                <a:lnTo>
                  <a:pt x="123791" y="360024"/>
                </a:lnTo>
                <a:lnTo>
                  <a:pt x="135445" y="313508"/>
                </a:lnTo>
                <a:lnTo>
                  <a:pt x="154065" y="270580"/>
                </a:lnTo>
                <a:lnTo>
                  <a:pt x="178993" y="232045"/>
                </a:lnTo>
                <a:lnTo>
                  <a:pt x="209572" y="198710"/>
                </a:lnTo>
                <a:lnTo>
                  <a:pt x="245146" y="171379"/>
                </a:lnTo>
                <a:lnTo>
                  <a:pt x="285057" y="150859"/>
                </a:lnTo>
                <a:lnTo>
                  <a:pt x="328647" y="137957"/>
                </a:lnTo>
                <a:lnTo>
                  <a:pt x="375259" y="133476"/>
                </a:lnTo>
                <a:lnTo>
                  <a:pt x="3441191" y="133476"/>
                </a:lnTo>
                <a:lnTo>
                  <a:pt x="3441191" y="0"/>
                </a:lnTo>
                <a:close/>
              </a:path>
              <a:path w="3441700" h="828039">
                <a:moveTo>
                  <a:pt x="3441191" y="133476"/>
                </a:moveTo>
                <a:lnTo>
                  <a:pt x="375259" y="133476"/>
                </a:lnTo>
                <a:lnTo>
                  <a:pt x="400461" y="135143"/>
                </a:lnTo>
                <a:lnTo>
                  <a:pt x="427158" y="140144"/>
                </a:lnTo>
                <a:lnTo>
                  <a:pt x="479056" y="160147"/>
                </a:lnTo>
                <a:lnTo>
                  <a:pt x="520195" y="186621"/>
                </a:lnTo>
                <a:lnTo>
                  <a:pt x="555347" y="220768"/>
                </a:lnTo>
                <a:lnTo>
                  <a:pt x="583845" y="261350"/>
                </a:lnTo>
                <a:lnTo>
                  <a:pt x="605026" y="307128"/>
                </a:lnTo>
                <a:lnTo>
                  <a:pt x="618223" y="356864"/>
                </a:lnTo>
                <a:lnTo>
                  <a:pt x="622769" y="409321"/>
                </a:lnTo>
                <a:lnTo>
                  <a:pt x="618750" y="461264"/>
                </a:lnTo>
                <a:lnTo>
                  <a:pt x="607173" y="509840"/>
                </a:lnTo>
                <a:lnTo>
                  <a:pt x="588761" y="554317"/>
                </a:lnTo>
                <a:lnTo>
                  <a:pt x="564238" y="593961"/>
                </a:lnTo>
                <a:lnTo>
                  <a:pt x="534327" y="628041"/>
                </a:lnTo>
                <a:lnTo>
                  <a:pt x="499751" y="655823"/>
                </a:lnTo>
                <a:lnTo>
                  <a:pt x="461232" y="676574"/>
                </a:lnTo>
                <a:lnTo>
                  <a:pt x="419494" y="689562"/>
                </a:lnTo>
                <a:lnTo>
                  <a:pt x="375259" y="694054"/>
                </a:lnTo>
                <a:lnTo>
                  <a:pt x="642703" y="694054"/>
                </a:lnTo>
                <a:lnTo>
                  <a:pt x="675845" y="648438"/>
                </a:lnTo>
                <a:lnTo>
                  <a:pt x="698863" y="606110"/>
                </a:lnTo>
                <a:lnTo>
                  <a:pt x="717412" y="560647"/>
                </a:lnTo>
                <a:lnTo>
                  <a:pt x="731119" y="512435"/>
                </a:lnTo>
                <a:lnTo>
                  <a:pt x="739616" y="461863"/>
                </a:lnTo>
                <a:lnTo>
                  <a:pt x="742530" y="409321"/>
                </a:lnTo>
                <a:lnTo>
                  <a:pt x="742406" y="390705"/>
                </a:lnTo>
                <a:lnTo>
                  <a:pt x="741532" y="373745"/>
                </a:lnTo>
                <a:lnTo>
                  <a:pt x="739160" y="356760"/>
                </a:lnTo>
                <a:lnTo>
                  <a:pt x="734542" y="338074"/>
                </a:lnTo>
                <a:lnTo>
                  <a:pt x="729931" y="318071"/>
                </a:lnTo>
                <a:lnTo>
                  <a:pt x="727563" y="298069"/>
                </a:lnTo>
                <a:lnTo>
                  <a:pt x="726691" y="278066"/>
                </a:lnTo>
                <a:lnTo>
                  <a:pt x="726567" y="258063"/>
                </a:lnTo>
                <a:lnTo>
                  <a:pt x="738165" y="221458"/>
                </a:lnTo>
                <a:lnTo>
                  <a:pt x="759498" y="192389"/>
                </a:lnTo>
                <a:lnTo>
                  <a:pt x="788317" y="171678"/>
                </a:lnTo>
                <a:lnTo>
                  <a:pt x="822375" y="160147"/>
                </a:lnTo>
                <a:lnTo>
                  <a:pt x="3441191" y="160147"/>
                </a:lnTo>
                <a:lnTo>
                  <a:pt x="3441191" y="133476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768852" y="1450847"/>
            <a:ext cx="5803900" cy="161925"/>
          </a:xfrm>
          <a:custGeom>
            <a:avLst/>
            <a:gdLst/>
            <a:ahLst/>
            <a:cxnLst/>
            <a:rect l="l" t="t" r="r" b="b"/>
            <a:pathLst>
              <a:path w="5803900" h="161925">
                <a:moveTo>
                  <a:pt x="0" y="161544"/>
                </a:moveTo>
                <a:lnTo>
                  <a:pt x="5803392" y="161544"/>
                </a:lnTo>
                <a:lnTo>
                  <a:pt x="5803392" y="0"/>
                </a:lnTo>
                <a:lnTo>
                  <a:pt x="0" y="0"/>
                </a:lnTo>
                <a:lnTo>
                  <a:pt x="0" y="161544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97991" y="2314955"/>
            <a:ext cx="8874760" cy="829310"/>
          </a:xfrm>
          <a:custGeom>
            <a:avLst/>
            <a:gdLst/>
            <a:ahLst/>
            <a:cxnLst/>
            <a:rect l="l" t="t" r="r" b="b"/>
            <a:pathLst>
              <a:path w="8874760" h="829310">
                <a:moveTo>
                  <a:pt x="8736076" y="0"/>
                </a:moveTo>
                <a:lnTo>
                  <a:pt x="138176" y="0"/>
                </a:lnTo>
                <a:lnTo>
                  <a:pt x="94501" y="7042"/>
                </a:lnTo>
                <a:lnTo>
                  <a:pt x="56570" y="26655"/>
                </a:lnTo>
                <a:lnTo>
                  <a:pt x="26659" y="56564"/>
                </a:lnTo>
                <a:lnTo>
                  <a:pt x="7044" y="94496"/>
                </a:lnTo>
                <a:lnTo>
                  <a:pt x="0" y="138176"/>
                </a:lnTo>
                <a:lnTo>
                  <a:pt x="0" y="690880"/>
                </a:lnTo>
                <a:lnTo>
                  <a:pt x="7044" y="734559"/>
                </a:lnTo>
                <a:lnTo>
                  <a:pt x="26659" y="772491"/>
                </a:lnTo>
                <a:lnTo>
                  <a:pt x="56570" y="802400"/>
                </a:lnTo>
                <a:lnTo>
                  <a:pt x="94501" y="822013"/>
                </a:lnTo>
                <a:lnTo>
                  <a:pt x="138176" y="829056"/>
                </a:lnTo>
                <a:lnTo>
                  <a:pt x="8736076" y="829056"/>
                </a:lnTo>
                <a:lnTo>
                  <a:pt x="8779755" y="822013"/>
                </a:lnTo>
                <a:lnTo>
                  <a:pt x="8817687" y="802400"/>
                </a:lnTo>
                <a:lnTo>
                  <a:pt x="8847596" y="772491"/>
                </a:lnTo>
                <a:lnTo>
                  <a:pt x="8867209" y="734559"/>
                </a:lnTo>
                <a:lnTo>
                  <a:pt x="8874252" y="690880"/>
                </a:lnTo>
                <a:lnTo>
                  <a:pt x="8874252" y="138176"/>
                </a:lnTo>
                <a:lnTo>
                  <a:pt x="8867209" y="94496"/>
                </a:lnTo>
                <a:lnTo>
                  <a:pt x="8847596" y="56564"/>
                </a:lnTo>
                <a:lnTo>
                  <a:pt x="8817687" y="26655"/>
                </a:lnTo>
                <a:lnTo>
                  <a:pt x="8779755" y="7042"/>
                </a:lnTo>
                <a:lnTo>
                  <a:pt x="8736076" y="0"/>
                </a:lnTo>
                <a:close/>
              </a:path>
            </a:pathLst>
          </a:custGeom>
          <a:solidFill>
            <a:srgbClr val="FCF0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589913" y="2408455"/>
            <a:ext cx="7343775" cy="72009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dirty="0" sz="1400" spc="-10" b="1">
                <a:solidFill>
                  <a:srgbClr val="514946"/>
                </a:solidFill>
                <a:latin typeface="Arial"/>
                <a:cs typeface="Arial"/>
              </a:rPr>
              <a:t>FUNCTIONALITY</a:t>
            </a:r>
            <a:r>
              <a:rPr dirty="0" sz="1400" spc="-60" b="1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514946"/>
                </a:solidFill>
                <a:latin typeface="Arial"/>
                <a:cs typeface="Arial"/>
              </a:rPr>
              <a:t>STEP-CHANGE</a:t>
            </a:r>
            <a:endParaRPr sz="1400">
              <a:latin typeface="Arial"/>
              <a:cs typeface="Arial"/>
            </a:endParaRPr>
          </a:p>
          <a:p>
            <a:pPr marL="181610" marR="5080" indent="-168910">
              <a:lnSpc>
                <a:spcPct val="100000"/>
              </a:lnSpc>
              <a:spcBef>
                <a:spcPts val="415"/>
              </a:spcBef>
              <a:buClr>
                <a:srgbClr val="0097CC"/>
              </a:buClr>
              <a:buFont typeface="Wingdings"/>
              <a:buChar char=""/>
              <a:tabLst>
                <a:tab pos="182245" algn="l"/>
              </a:tabLst>
            </a:pP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New technologies are maturing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at </a:t>
            </a: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the same time (mobile, social media, digital devices, network reach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etc.)  </a:t>
            </a: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resulting in a step-change in functionality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27659" y="2316479"/>
            <a:ext cx="3441700" cy="828040"/>
          </a:xfrm>
          <a:custGeom>
            <a:avLst/>
            <a:gdLst/>
            <a:ahLst/>
            <a:cxnLst/>
            <a:rect l="l" t="t" r="r" b="b"/>
            <a:pathLst>
              <a:path w="3441700" h="828039">
                <a:moveTo>
                  <a:pt x="3441191" y="0"/>
                </a:moveTo>
                <a:lnTo>
                  <a:pt x="375259" y="0"/>
                </a:lnTo>
                <a:lnTo>
                  <a:pt x="328120" y="3247"/>
                </a:lnTo>
                <a:lnTo>
                  <a:pt x="282747" y="12714"/>
                </a:lnTo>
                <a:lnTo>
                  <a:pt x="239489" y="27989"/>
                </a:lnTo>
                <a:lnTo>
                  <a:pt x="198695" y="48657"/>
                </a:lnTo>
                <a:lnTo>
                  <a:pt x="160715" y="74308"/>
                </a:lnTo>
                <a:lnTo>
                  <a:pt x="125896" y="104527"/>
                </a:lnTo>
                <a:lnTo>
                  <a:pt x="94588" y="138902"/>
                </a:lnTo>
                <a:lnTo>
                  <a:pt x="67140" y="177021"/>
                </a:lnTo>
                <a:lnTo>
                  <a:pt x="43899" y="218471"/>
                </a:lnTo>
                <a:lnTo>
                  <a:pt x="25216" y="262838"/>
                </a:lnTo>
                <a:lnTo>
                  <a:pt x="11440" y="309711"/>
                </a:lnTo>
                <a:lnTo>
                  <a:pt x="2918" y="358676"/>
                </a:lnTo>
                <a:lnTo>
                  <a:pt x="0" y="409321"/>
                </a:lnTo>
                <a:lnTo>
                  <a:pt x="2519" y="458171"/>
                </a:lnTo>
                <a:lnTo>
                  <a:pt x="9892" y="505345"/>
                </a:lnTo>
                <a:lnTo>
                  <a:pt x="21839" y="550533"/>
                </a:lnTo>
                <a:lnTo>
                  <a:pt x="38081" y="593424"/>
                </a:lnTo>
                <a:lnTo>
                  <a:pt x="58338" y="633706"/>
                </a:lnTo>
                <a:lnTo>
                  <a:pt x="82331" y="671067"/>
                </a:lnTo>
                <a:lnTo>
                  <a:pt x="109781" y="705199"/>
                </a:lnTo>
                <a:lnTo>
                  <a:pt x="140409" y="735788"/>
                </a:lnTo>
                <a:lnTo>
                  <a:pt x="173935" y="762525"/>
                </a:lnTo>
                <a:lnTo>
                  <a:pt x="210079" y="785098"/>
                </a:lnTo>
                <a:lnTo>
                  <a:pt x="248563" y="803196"/>
                </a:lnTo>
                <a:lnTo>
                  <a:pt x="289107" y="816508"/>
                </a:lnTo>
                <a:lnTo>
                  <a:pt x="331432" y="824724"/>
                </a:lnTo>
                <a:lnTo>
                  <a:pt x="375259" y="827532"/>
                </a:lnTo>
                <a:lnTo>
                  <a:pt x="420693" y="824280"/>
                </a:lnTo>
                <a:lnTo>
                  <a:pt x="464623" y="814784"/>
                </a:lnTo>
                <a:lnTo>
                  <a:pt x="506677" y="799433"/>
                </a:lnTo>
                <a:lnTo>
                  <a:pt x="546485" y="778615"/>
                </a:lnTo>
                <a:lnTo>
                  <a:pt x="583677" y="752717"/>
                </a:lnTo>
                <a:lnTo>
                  <a:pt x="617881" y="722130"/>
                </a:lnTo>
                <a:lnTo>
                  <a:pt x="375259" y="694055"/>
                </a:lnTo>
                <a:lnTo>
                  <a:pt x="328647" y="689562"/>
                </a:lnTo>
                <a:lnTo>
                  <a:pt x="285057" y="676574"/>
                </a:lnTo>
                <a:lnTo>
                  <a:pt x="245146" y="655823"/>
                </a:lnTo>
                <a:lnTo>
                  <a:pt x="209572" y="628041"/>
                </a:lnTo>
                <a:lnTo>
                  <a:pt x="178993" y="593961"/>
                </a:lnTo>
                <a:lnTo>
                  <a:pt x="154065" y="554317"/>
                </a:lnTo>
                <a:lnTo>
                  <a:pt x="135445" y="509840"/>
                </a:lnTo>
                <a:lnTo>
                  <a:pt x="123791" y="461264"/>
                </a:lnTo>
                <a:lnTo>
                  <a:pt x="119760" y="409321"/>
                </a:lnTo>
                <a:lnTo>
                  <a:pt x="123791" y="360024"/>
                </a:lnTo>
                <a:lnTo>
                  <a:pt x="135445" y="313508"/>
                </a:lnTo>
                <a:lnTo>
                  <a:pt x="154065" y="270580"/>
                </a:lnTo>
                <a:lnTo>
                  <a:pt x="178993" y="232045"/>
                </a:lnTo>
                <a:lnTo>
                  <a:pt x="209572" y="198710"/>
                </a:lnTo>
                <a:lnTo>
                  <a:pt x="245146" y="171379"/>
                </a:lnTo>
                <a:lnTo>
                  <a:pt x="285057" y="150859"/>
                </a:lnTo>
                <a:lnTo>
                  <a:pt x="328647" y="137957"/>
                </a:lnTo>
                <a:lnTo>
                  <a:pt x="375259" y="133477"/>
                </a:lnTo>
                <a:lnTo>
                  <a:pt x="3441191" y="133477"/>
                </a:lnTo>
                <a:lnTo>
                  <a:pt x="3441191" y="0"/>
                </a:lnTo>
                <a:close/>
              </a:path>
              <a:path w="3441700" h="828039">
                <a:moveTo>
                  <a:pt x="3441191" y="133477"/>
                </a:moveTo>
                <a:lnTo>
                  <a:pt x="375259" y="133477"/>
                </a:lnTo>
                <a:lnTo>
                  <a:pt x="400461" y="135143"/>
                </a:lnTo>
                <a:lnTo>
                  <a:pt x="427158" y="140144"/>
                </a:lnTo>
                <a:lnTo>
                  <a:pt x="479056" y="160147"/>
                </a:lnTo>
                <a:lnTo>
                  <a:pt x="520195" y="186621"/>
                </a:lnTo>
                <a:lnTo>
                  <a:pt x="555347" y="220768"/>
                </a:lnTo>
                <a:lnTo>
                  <a:pt x="583845" y="261350"/>
                </a:lnTo>
                <a:lnTo>
                  <a:pt x="605026" y="307128"/>
                </a:lnTo>
                <a:lnTo>
                  <a:pt x="618223" y="356864"/>
                </a:lnTo>
                <a:lnTo>
                  <a:pt x="622769" y="409321"/>
                </a:lnTo>
                <a:lnTo>
                  <a:pt x="618750" y="461264"/>
                </a:lnTo>
                <a:lnTo>
                  <a:pt x="607173" y="509840"/>
                </a:lnTo>
                <a:lnTo>
                  <a:pt x="588761" y="554317"/>
                </a:lnTo>
                <a:lnTo>
                  <a:pt x="564238" y="593961"/>
                </a:lnTo>
                <a:lnTo>
                  <a:pt x="534327" y="628041"/>
                </a:lnTo>
                <a:lnTo>
                  <a:pt x="499751" y="655823"/>
                </a:lnTo>
                <a:lnTo>
                  <a:pt x="461232" y="676574"/>
                </a:lnTo>
                <a:lnTo>
                  <a:pt x="419494" y="689562"/>
                </a:lnTo>
                <a:lnTo>
                  <a:pt x="375259" y="694055"/>
                </a:lnTo>
                <a:lnTo>
                  <a:pt x="642703" y="694055"/>
                </a:lnTo>
                <a:lnTo>
                  <a:pt x="675845" y="648438"/>
                </a:lnTo>
                <a:lnTo>
                  <a:pt x="698863" y="606110"/>
                </a:lnTo>
                <a:lnTo>
                  <a:pt x="717412" y="560647"/>
                </a:lnTo>
                <a:lnTo>
                  <a:pt x="731119" y="512435"/>
                </a:lnTo>
                <a:lnTo>
                  <a:pt x="739616" y="461863"/>
                </a:lnTo>
                <a:lnTo>
                  <a:pt x="742530" y="409321"/>
                </a:lnTo>
                <a:lnTo>
                  <a:pt x="742406" y="390705"/>
                </a:lnTo>
                <a:lnTo>
                  <a:pt x="741532" y="373745"/>
                </a:lnTo>
                <a:lnTo>
                  <a:pt x="739160" y="356760"/>
                </a:lnTo>
                <a:lnTo>
                  <a:pt x="734542" y="338074"/>
                </a:lnTo>
                <a:lnTo>
                  <a:pt x="729931" y="318071"/>
                </a:lnTo>
                <a:lnTo>
                  <a:pt x="727563" y="298069"/>
                </a:lnTo>
                <a:lnTo>
                  <a:pt x="726691" y="278066"/>
                </a:lnTo>
                <a:lnTo>
                  <a:pt x="726567" y="258064"/>
                </a:lnTo>
                <a:lnTo>
                  <a:pt x="738165" y="221458"/>
                </a:lnTo>
                <a:lnTo>
                  <a:pt x="759498" y="192389"/>
                </a:lnTo>
                <a:lnTo>
                  <a:pt x="788317" y="171678"/>
                </a:lnTo>
                <a:lnTo>
                  <a:pt x="822375" y="160147"/>
                </a:lnTo>
                <a:lnTo>
                  <a:pt x="3441191" y="160147"/>
                </a:lnTo>
                <a:lnTo>
                  <a:pt x="3441191" y="133477"/>
                </a:lnTo>
                <a:close/>
              </a:path>
            </a:pathLst>
          </a:custGeom>
          <a:solidFill>
            <a:srgbClr val="E37D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768852" y="2316479"/>
            <a:ext cx="5803900" cy="161925"/>
          </a:xfrm>
          <a:custGeom>
            <a:avLst/>
            <a:gdLst/>
            <a:ahLst/>
            <a:cxnLst/>
            <a:rect l="l" t="t" r="r" b="b"/>
            <a:pathLst>
              <a:path w="5803900" h="161925">
                <a:moveTo>
                  <a:pt x="0" y="161544"/>
                </a:moveTo>
                <a:lnTo>
                  <a:pt x="5803392" y="161544"/>
                </a:lnTo>
                <a:lnTo>
                  <a:pt x="5803392" y="0"/>
                </a:lnTo>
                <a:lnTo>
                  <a:pt x="0" y="0"/>
                </a:lnTo>
                <a:lnTo>
                  <a:pt x="0" y="161544"/>
                </a:lnTo>
                <a:close/>
              </a:path>
            </a:pathLst>
          </a:custGeom>
          <a:solidFill>
            <a:srgbClr val="E37D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97991" y="3180588"/>
            <a:ext cx="8874760" cy="829310"/>
          </a:xfrm>
          <a:custGeom>
            <a:avLst/>
            <a:gdLst/>
            <a:ahLst/>
            <a:cxnLst/>
            <a:rect l="l" t="t" r="r" b="b"/>
            <a:pathLst>
              <a:path w="8874760" h="829310">
                <a:moveTo>
                  <a:pt x="8736076" y="0"/>
                </a:moveTo>
                <a:lnTo>
                  <a:pt x="138176" y="0"/>
                </a:lnTo>
                <a:lnTo>
                  <a:pt x="94501" y="7042"/>
                </a:lnTo>
                <a:lnTo>
                  <a:pt x="56570" y="26655"/>
                </a:lnTo>
                <a:lnTo>
                  <a:pt x="26659" y="56564"/>
                </a:lnTo>
                <a:lnTo>
                  <a:pt x="7044" y="94496"/>
                </a:lnTo>
                <a:lnTo>
                  <a:pt x="0" y="138175"/>
                </a:lnTo>
                <a:lnTo>
                  <a:pt x="0" y="690880"/>
                </a:lnTo>
                <a:lnTo>
                  <a:pt x="7044" y="734559"/>
                </a:lnTo>
                <a:lnTo>
                  <a:pt x="26659" y="772491"/>
                </a:lnTo>
                <a:lnTo>
                  <a:pt x="56570" y="802400"/>
                </a:lnTo>
                <a:lnTo>
                  <a:pt x="94501" y="822013"/>
                </a:lnTo>
                <a:lnTo>
                  <a:pt x="138176" y="829056"/>
                </a:lnTo>
                <a:lnTo>
                  <a:pt x="8736076" y="829056"/>
                </a:lnTo>
                <a:lnTo>
                  <a:pt x="8779755" y="822013"/>
                </a:lnTo>
                <a:lnTo>
                  <a:pt x="8817687" y="802400"/>
                </a:lnTo>
                <a:lnTo>
                  <a:pt x="8847596" y="772491"/>
                </a:lnTo>
                <a:lnTo>
                  <a:pt x="8867209" y="734559"/>
                </a:lnTo>
                <a:lnTo>
                  <a:pt x="8874252" y="690880"/>
                </a:lnTo>
                <a:lnTo>
                  <a:pt x="8874252" y="138175"/>
                </a:lnTo>
                <a:lnTo>
                  <a:pt x="8867209" y="94496"/>
                </a:lnTo>
                <a:lnTo>
                  <a:pt x="8847596" y="56564"/>
                </a:lnTo>
                <a:lnTo>
                  <a:pt x="8817687" y="26655"/>
                </a:lnTo>
                <a:lnTo>
                  <a:pt x="8779755" y="7042"/>
                </a:lnTo>
                <a:lnTo>
                  <a:pt x="8736076" y="0"/>
                </a:lnTo>
                <a:close/>
              </a:path>
            </a:pathLst>
          </a:custGeom>
          <a:solidFill>
            <a:srgbClr val="FFFF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589913" y="3262120"/>
            <a:ext cx="7152640" cy="71945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1400" spc="-10" b="1">
                <a:solidFill>
                  <a:srgbClr val="514946"/>
                </a:solidFill>
                <a:latin typeface="Arial"/>
                <a:cs typeface="Arial"/>
              </a:rPr>
              <a:t>FUTURE</a:t>
            </a:r>
            <a:r>
              <a:rPr dirty="0" sz="1400" spc="-55" b="1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514946"/>
                </a:solidFill>
                <a:latin typeface="Arial"/>
                <a:cs typeface="Arial"/>
              </a:rPr>
              <a:t>GROWTH</a:t>
            </a:r>
            <a:endParaRPr sz="1400">
              <a:latin typeface="Arial"/>
              <a:cs typeface="Arial"/>
            </a:endParaRPr>
          </a:p>
          <a:p>
            <a:pPr marL="181610" indent="-168910">
              <a:lnSpc>
                <a:spcPct val="100000"/>
              </a:lnSpc>
              <a:spcBef>
                <a:spcPts val="414"/>
              </a:spcBef>
              <a:buClr>
                <a:srgbClr val="0097CC"/>
              </a:buClr>
              <a:buFont typeface="Wingdings"/>
              <a:buChar char=""/>
              <a:tabLst>
                <a:tab pos="182245" algn="l"/>
              </a:tabLst>
            </a:pP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Many</a:t>
            </a:r>
            <a:r>
              <a:rPr dirty="0" sz="1200" spc="-15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enterprises</a:t>
            </a:r>
            <a:r>
              <a:rPr dirty="0" sz="1200" spc="-35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have</a:t>
            </a:r>
            <a:r>
              <a:rPr dirty="0" sz="1200" spc="-20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reached</a:t>
            </a:r>
            <a:r>
              <a:rPr dirty="0" sz="1200" spc="-35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an</a:t>
            </a: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impasse</a:t>
            </a:r>
            <a:r>
              <a:rPr dirty="0" sz="1200" spc="-45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in their</a:t>
            </a:r>
            <a:r>
              <a:rPr dirty="0" sz="1200" spc="-20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current</a:t>
            </a:r>
            <a:r>
              <a:rPr dirty="0" sz="1200" spc="-20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business</a:t>
            </a:r>
            <a:r>
              <a:rPr dirty="0" sz="1200" spc="-40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models</a:t>
            </a:r>
            <a:r>
              <a:rPr dirty="0" sz="1200" spc="-35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and</a:t>
            </a:r>
            <a:r>
              <a:rPr dirty="0" sz="1200" spc="-20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are</a:t>
            </a:r>
            <a:r>
              <a:rPr dirty="0" sz="1200" spc="-10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looking</a:t>
            </a:r>
            <a:r>
              <a:rPr dirty="0" sz="1200" spc="-40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to the</a:t>
            </a:r>
            <a:r>
              <a:rPr dirty="0" sz="1200" spc="-20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new</a:t>
            </a:r>
            <a:endParaRPr sz="1200">
              <a:latin typeface="Arial"/>
              <a:cs typeface="Arial"/>
            </a:endParaRPr>
          </a:p>
          <a:p>
            <a:pPr marL="181610">
              <a:lnSpc>
                <a:spcPct val="100000"/>
              </a:lnSpc>
            </a:pP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technologies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to </a:t>
            </a:r>
            <a:r>
              <a:rPr dirty="0" sz="1200" spc="-10">
                <a:solidFill>
                  <a:srgbClr val="514946"/>
                </a:solidFill>
                <a:latin typeface="Arial"/>
                <a:cs typeface="Arial"/>
              </a:rPr>
              <a:t>drive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future </a:t>
            </a: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growth and</a:t>
            </a:r>
            <a:r>
              <a:rPr dirty="0" sz="1200" spc="25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profitability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7659" y="3182111"/>
            <a:ext cx="3441700" cy="828040"/>
          </a:xfrm>
          <a:custGeom>
            <a:avLst/>
            <a:gdLst/>
            <a:ahLst/>
            <a:cxnLst/>
            <a:rect l="l" t="t" r="r" b="b"/>
            <a:pathLst>
              <a:path w="3441700" h="828039">
                <a:moveTo>
                  <a:pt x="3441191" y="0"/>
                </a:moveTo>
                <a:lnTo>
                  <a:pt x="375259" y="0"/>
                </a:lnTo>
                <a:lnTo>
                  <a:pt x="328120" y="3247"/>
                </a:lnTo>
                <a:lnTo>
                  <a:pt x="282747" y="12714"/>
                </a:lnTo>
                <a:lnTo>
                  <a:pt x="239489" y="27989"/>
                </a:lnTo>
                <a:lnTo>
                  <a:pt x="198695" y="48657"/>
                </a:lnTo>
                <a:lnTo>
                  <a:pt x="160715" y="74308"/>
                </a:lnTo>
                <a:lnTo>
                  <a:pt x="125896" y="104527"/>
                </a:lnTo>
                <a:lnTo>
                  <a:pt x="94588" y="138902"/>
                </a:lnTo>
                <a:lnTo>
                  <a:pt x="67140" y="177021"/>
                </a:lnTo>
                <a:lnTo>
                  <a:pt x="43899" y="218471"/>
                </a:lnTo>
                <a:lnTo>
                  <a:pt x="25216" y="262838"/>
                </a:lnTo>
                <a:lnTo>
                  <a:pt x="11440" y="309711"/>
                </a:lnTo>
                <a:lnTo>
                  <a:pt x="2918" y="358676"/>
                </a:lnTo>
                <a:lnTo>
                  <a:pt x="0" y="409321"/>
                </a:lnTo>
                <a:lnTo>
                  <a:pt x="2519" y="458171"/>
                </a:lnTo>
                <a:lnTo>
                  <a:pt x="9892" y="505345"/>
                </a:lnTo>
                <a:lnTo>
                  <a:pt x="21839" y="550533"/>
                </a:lnTo>
                <a:lnTo>
                  <a:pt x="38081" y="593424"/>
                </a:lnTo>
                <a:lnTo>
                  <a:pt x="58338" y="633706"/>
                </a:lnTo>
                <a:lnTo>
                  <a:pt x="82331" y="671067"/>
                </a:lnTo>
                <a:lnTo>
                  <a:pt x="109781" y="705199"/>
                </a:lnTo>
                <a:lnTo>
                  <a:pt x="140409" y="735788"/>
                </a:lnTo>
                <a:lnTo>
                  <a:pt x="173935" y="762525"/>
                </a:lnTo>
                <a:lnTo>
                  <a:pt x="210079" y="785098"/>
                </a:lnTo>
                <a:lnTo>
                  <a:pt x="248563" y="803196"/>
                </a:lnTo>
                <a:lnTo>
                  <a:pt x="289107" y="816508"/>
                </a:lnTo>
                <a:lnTo>
                  <a:pt x="331432" y="824724"/>
                </a:lnTo>
                <a:lnTo>
                  <a:pt x="375259" y="827532"/>
                </a:lnTo>
                <a:lnTo>
                  <a:pt x="420693" y="824280"/>
                </a:lnTo>
                <a:lnTo>
                  <a:pt x="464623" y="814784"/>
                </a:lnTo>
                <a:lnTo>
                  <a:pt x="506677" y="799433"/>
                </a:lnTo>
                <a:lnTo>
                  <a:pt x="546485" y="778615"/>
                </a:lnTo>
                <a:lnTo>
                  <a:pt x="583677" y="752717"/>
                </a:lnTo>
                <a:lnTo>
                  <a:pt x="617881" y="722130"/>
                </a:lnTo>
                <a:lnTo>
                  <a:pt x="375259" y="694055"/>
                </a:lnTo>
                <a:lnTo>
                  <a:pt x="328647" y="689562"/>
                </a:lnTo>
                <a:lnTo>
                  <a:pt x="285057" y="676574"/>
                </a:lnTo>
                <a:lnTo>
                  <a:pt x="245146" y="655823"/>
                </a:lnTo>
                <a:lnTo>
                  <a:pt x="209572" y="628041"/>
                </a:lnTo>
                <a:lnTo>
                  <a:pt x="178993" y="593961"/>
                </a:lnTo>
                <a:lnTo>
                  <a:pt x="154065" y="554317"/>
                </a:lnTo>
                <a:lnTo>
                  <a:pt x="135445" y="509840"/>
                </a:lnTo>
                <a:lnTo>
                  <a:pt x="123791" y="461264"/>
                </a:lnTo>
                <a:lnTo>
                  <a:pt x="119760" y="409321"/>
                </a:lnTo>
                <a:lnTo>
                  <a:pt x="123791" y="360024"/>
                </a:lnTo>
                <a:lnTo>
                  <a:pt x="135445" y="313508"/>
                </a:lnTo>
                <a:lnTo>
                  <a:pt x="154065" y="270580"/>
                </a:lnTo>
                <a:lnTo>
                  <a:pt x="178993" y="232045"/>
                </a:lnTo>
                <a:lnTo>
                  <a:pt x="209572" y="198710"/>
                </a:lnTo>
                <a:lnTo>
                  <a:pt x="245146" y="171379"/>
                </a:lnTo>
                <a:lnTo>
                  <a:pt x="285057" y="150859"/>
                </a:lnTo>
                <a:lnTo>
                  <a:pt x="328647" y="137957"/>
                </a:lnTo>
                <a:lnTo>
                  <a:pt x="375259" y="133476"/>
                </a:lnTo>
                <a:lnTo>
                  <a:pt x="3441191" y="133476"/>
                </a:lnTo>
                <a:lnTo>
                  <a:pt x="3441191" y="0"/>
                </a:lnTo>
                <a:close/>
              </a:path>
              <a:path w="3441700" h="828039">
                <a:moveTo>
                  <a:pt x="3441191" y="133476"/>
                </a:moveTo>
                <a:lnTo>
                  <a:pt x="375259" y="133476"/>
                </a:lnTo>
                <a:lnTo>
                  <a:pt x="400461" y="135143"/>
                </a:lnTo>
                <a:lnTo>
                  <a:pt x="427158" y="140144"/>
                </a:lnTo>
                <a:lnTo>
                  <a:pt x="479056" y="160147"/>
                </a:lnTo>
                <a:lnTo>
                  <a:pt x="520195" y="186621"/>
                </a:lnTo>
                <a:lnTo>
                  <a:pt x="555347" y="220768"/>
                </a:lnTo>
                <a:lnTo>
                  <a:pt x="583845" y="261350"/>
                </a:lnTo>
                <a:lnTo>
                  <a:pt x="605026" y="307128"/>
                </a:lnTo>
                <a:lnTo>
                  <a:pt x="618223" y="356864"/>
                </a:lnTo>
                <a:lnTo>
                  <a:pt x="622769" y="409321"/>
                </a:lnTo>
                <a:lnTo>
                  <a:pt x="618750" y="461264"/>
                </a:lnTo>
                <a:lnTo>
                  <a:pt x="607173" y="509840"/>
                </a:lnTo>
                <a:lnTo>
                  <a:pt x="588761" y="554317"/>
                </a:lnTo>
                <a:lnTo>
                  <a:pt x="564238" y="593961"/>
                </a:lnTo>
                <a:lnTo>
                  <a:pt x="534327" y="628041"/>
                </a:lnTo>
                <a:lnTo>
                  <a:pt x="499751" y="655823"/>
                </a:lnTo>
                <a:lnTo>
                  <a:pt x="461232" y="676574"/>
                </a:lnTo>
                <a:lnTo>
                  <a:pt x="419494" y="689562"/>
                </a:lnTo>
                <a:lnTo>
                  <a:pt x="375259" y="694055"/>
                </a:lnTo>
                <a:lnTo>
                  <a:pt x="642703" y="694055"/>
                </a:lnTo>
                <a:lnTo>
                  <a:pt x="675845" y="648438"/>
                </a:lnTo>
                <a:lnTo>
                  <a:pt x="698863" y="606110"/>
                </a:lnTo>
                <a:lnTo>
                  <a:pt x="717412" y="560647"/>
                </a:lnTo>
                <a:lnTo>
                  <a:pt x="731119" y="512435"/>
                </a:lnTo>
                <a:lnTo>
                  <a:pt x="739616" y="461863"/>
                </a:lnTo>
                <a:lnTo>
                  <a:pt x="742530" y="409321"/>
                </a:lnTo>
                <a:lnTo>
                  <a:pt x="742406" y="390705"/>
                </a:lnTo>
                <a:lnTo>
                  <a:pt x="741532" y="373745"/>
                </a:lnTo>
                <a:lnTo>
                  <a:pt x="739160" y="356760"/>
                </a:lnTo>
                <a:lnTo>
                  <a:pt x="734542" y="338074"/>
                </a:lnTo>
                <a:lnTo>
                  <a:pt x="729931" y="318071"/>
                </a:lnTo>
                <a:lnTo>
                  <a:pt x="727563" y="298069"/>
                </a:lnTo>
                <a:lnTo>
                  <a:pt x="726691" y="278066"/>
                </a:lnTo>
                <a:lnTo>
                  <a:pt x="726567" y="258063"/>
                </a:lnTo>
                <a:lnTo>
                  <a:pt x="738165" y="221458"/>
                </a:lnTo>
                <a:lnTo>
                  <a:pt x="759498" y="192389"/>
                </a:lnTo>
                <a:lnTo>
                  <a:pt x="788317" y="171678"/>
                </a:lnTo>
                <a:lnTo>
                  <a:pt x="822375" y="160147"/>
                </a:lnTo>
                <a:lnTo>
                  <a:pt x="3441191" y="160147"/>
                </a:lnTo>
                <a:lnTo>
                  <a:pt x="3441191" y="133476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768852" y="3182111"/>
            <a:ext cx="5803900" cy="161925"/>
          </a:xfrm>
          <a:custGeom>
            <a:avLst/>
            <a:gdLst/>
            <a:ahLst/>
            <a:cxnLst/>
            <a:rect l="l" t="t" r="r" b="b"/>
            <a:pathLst>
              <a:path w="5803900" h="161925">
                <a:moveTo>
                  <a:pt x="0" y="161544"/>
                </a:moveTo>
                <a:lnTo>
                  <a:pt x="5803392" y="161544"/>
                </a:lnTo>
                <a:lnTo>
                  <a:pt x="5803392" y="0"/>
                </a:lnTo>
                <a:lnTo>
                  <a:pt x="0" y="0"/>
                </a:lnTo>
                <a:lnTo>
                  <a:pt x="0" y="161544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02919" y="4081271"/>
            <a:ext cx="4043171" cy="1203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97991" y="4046220"/>
            <a:ext cx="8874760" cy="830580"/>
          </a:xfrm>
          <a:custGeom>
            <a:avLst/>
            <a:gdLst/>
            <a:ahLst/>
            <a:cxnLst/>
            <a:rect l="l" t="t" r="r" b="b"/>
            <a:pathLst>
              <a:path w="8874760" h="830579">
                <a:moveTo>
                  <a:pt x="8735822" y="0"/>
                </a:moveTo>
                <a:lnTo>
                  <a:pt x="138429" y="0"/>
                </a:lnTo>
                <a:lnTo>
                  <a:pt x="94674" y="7057"/>
                </a:lnTo>
                <a:lnTo>
                  <a:pt x="56674" y="26708"/>
                </a:lnTo>
                <a:lnTo>
                  <a:pt x="26708" y="56674"/>
                </a:lnTo>
                <a:lnTo>
                  <a:pt x="7057" y="94674"/>
                </a:lnTo>
                <a:lnTo>
                  <a:pt x="0" y="138429"/>
                </a:lnTo>
                <a:lnTo>
                  <a:pt x="0" y="692149"/>
                </a:lnTo>
                <a:lnTo>
                  <a:pt x="7057" y="735905"/>
                </a:lnTo>
                <a:lnTo>
                  <a:pt x="26708" y="773905"/>
                </a:lnTo>
                <a:lnTo>
                  <a:pt x="56674" y="803871"/>
                </a:lnTo>
                <a:lnTo>
                  <a:pt x="94674" y="823522"/>
                </a:lnTo>
                <a:lnTo>
                  <a:pt x="138429" y="830579"/>
                </a:lnTo>
                <a:lnTo>
                  <a:pt x="8735822" y="830579"/>
                </a:lnTo>
                <a:lnTo>
                  <a:pt x="8779577" y="823522"/>
                </a:lnTo>
                <a:lnTo>
                  <a:pt x="8817577" y="803871"/>
                </a:lnTo>
                <a:lnTo>
                  <a:pt x="8847543" y="773905"/>
                </a:lnTo>
                <a:lnTo>
                  <a:pt x="8867194" y="735905"/>
                </a:lnTo>
                <a:lnTo>
                  <a:pt x="8874252" y="692149"/>
                </a:lnTo>
                <a:lnTo>
                  <a:pt x="8874252" y="138429"/>
                </a:lnTo>
                <a:lnTo>
                  <a:pt x="8867194" y="94674"/>
                </a:lnTo>
                <a:lnTo>
                  <a:pt x="8847543" y="56674"/>
                </a:lnTo>
                <a:lnTo>
                  <a:pt x="8817577" y="26708"/>
                </a:lnTo>
                <a:lnTo>
                  <a:pt x="8779577" y="7057"/>
                </a:lnTo>
                <a:lnTo>
                  <a:pt x="8735822" y="0"/>
                </a:lnTo>
                <a:close/>
              </a:path>
            </a:pathLst>
          </a:custGeom>
          <a:solidFill>
            <a:srgbClr val="F5E7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589913" y="4128543"/>
            <a:ext cx="7457440" cy="72009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dirty="0" sz="1400" spc="-5" b="1">
                <a:solidFill>
                  <a:srgbClr val="514946"/>
                </a:solidFill>
                <a:latin typeface="Arial"/>
                <a:cs typeface="Arial"/>
              </a:rPr>
              <a:t>PUBLIC SECTOR </a:t>
            </a:r>
            <a:r>
              <a:rPr dirty="0" sz="1400" spc="-20" b="1">
                <a:solidFill>
                  <a:srgbClr val="514946"/>
                </a:solidFill>
                <a:latin typeface="Arial"/>
                <a:cs typeface="Arial"/>
              </a:rPr>
              <a:t>AND</a:t>
            </a:r>
            <a:r>
              <a:rPr dirty="0" sz="1400" spc="-70" b="1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14946"/>
                </a:solidFill>
                <a:latin typeface="Arial"/>
                <a:cs typeface="Arial"/>
              </a:rPr>
              <a:t>GOVERNMENT</a:t>
            </a:r>
            <a:endParaRPr sz="1400">
              <a:latin typeface="Arial"/>
              <a:cs typeface="Arial"/>
            </a:endParaRPr>
          </a:p>
          <a:p>
            <a:pPr marL="181610" marR="5080" indent="-168910">
              <a:lnSpc>
                <a:spcPct val="100000"/>
              </a:lnSpc>
              <a:spcBef>
                <a:spcPts val="415"/>
              </a:spcBef>
              <a:buClr>
                <a:srgbClr val="0097CC"/>
              </a:buClr>
              <a:buFont typeface="Wingdings"/>
              <a:buChar char=""/>
              <a:tabLst>
                <a:tab pos="182245" algn="l"/>
              </a:tabLst>
            </a:pP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Governments are ‘should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bett on </a:t>
            </a: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digital’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as the key </a:t>
            </a: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catalyst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modernizing public services, saving </a:t>
            </a:r>
            <a:r>
              <a:rPr dirty="0" sz="1200">
                <a:solidFill>
                  <a:srgbClr val="514946"/>
                </a:solidFill>
                <a:latin typeface="Arial"/>
                <a:cs typeface="Arial"/>
              </a:rPr>
              <a:t>costs </a:t>
            </a: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and  transforming relationships with</a:t>
            </a:r>
            <a:r>
              <a:rPr dirty="0" sz="1200" spc="-15">
                <a:solidFill>
                  <a:srgbClr val="5149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514946"/>
                </a:solidFill>
                <a:latin typeface="Arial"/>
                <a:cs typeface="Arial"/>
              </a:rPr>
              <a:t>citizens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27659" y="4049267"/>
            <a:ext cx="3441700" cy="828040"/>
          </a:xfrm>
          <a:custGeom>
            <a:avLst/>
            <a:gdLst/>
            <a:ahLst/>
            <a:cxnLst/>
            <a:rect l="l" t="t" r="r" b="b"/>
            <a:pathLst>
              <a:path w="3441700" h="828039">
                <a:moveTo>
                  <a:pt x="3441191" y="0"/>
                </a:moveTo>
                <a:lnTo>
                  <a:pt x="375259" y="0"/>
                </a:lnTo>
                <a:lnTo>
                  <a:pt x="328120" y="3247"/>
                </a:lnTo>
                <a:lnTo>
                  <a:pt x="282747" y="12714"/>
                </a:lnTo>
                <a:lnTo>
                  <a:pt x="239489" y="27989"/>
                </a:lnTo>
                <a:lnTo>
                  <a:pt x="198695" y="48657"/>
                </a:lnTo>
                <a:lnTo>
                  <a:pt x="160715" y="74308"/>
                </a:lnTo>
                <a:lnTo>
                  <a:pt x="125896" y="104527"/>
                </a:lnTo>
                <a:lnTo>
                  <a:pt x="94588" y="138902"/>
                </a:lnTo>
                <a:lnTo>
                  <a:pt x="67140" y="177021"/>
                </a:lnTo>
                <a:lnTo>
                  <a:pt x="43899" y="218471"/>
                </a:lnTo>
                <a:lnTo>
                  <a:pt x="25216" y="262838"/>
                </a:lnTo>
                <a:lnTo>
                  <a:pt x="11440" y="309711"/>
                </a:lnTo>
                <a:lnTo>
                  <a:pt x="2918" y="358676"/>
                </a:lnTo>
                <a:lnTo>
                  <a:pt x="0" y="409320"/>
                </a:lnTo>
                <a:lnTo>
                  <a:pt x="2519" y="458171"/>
                </a:lnTo>
                <a:lnTo>
                  <a:pt x="9892" y="505345"/>
                </a:lnTo>
                <a:lnTo>
                  <a:pt x="21839" y="550533"/>
                </a:lnTo>
                <a:lnTo>
                  <a:pt x="38081" y="593424"/>
                </a:lnTo>
                <a:lnTo>
                  <a:pt x="58338" y="633706"/>
                </a:lnTo>
                <a:lnTo>
                  <a:pt x="82331" y="671067"/>
                </a:lnTo>
                <a:lnTo>
                  <a:pt x="109781" y="705199"/>
                </a:lnTo>
                <a:lnTo>
                  <a:pt x="140409" y="735788"/>
                </a:lnTo>
                <a:lnTo>
                  <a:pt x="173935" y="762525"/>
                </a:lnTo>
                <a:lnTo>
                  <a:pt x="210079" y="785098"/>
                </a:lnTo>
                <a:lnTo>
                  <a:pt x="248563" y="803196"/>
                </a:lnTo>
                <a:lnTo>
                  <a:pt x="289107" y="816508"/>
                </a:lnTo>
                <a:lnTo>
                  <a:pt x="331432" y="824724"/>
                </a:lnTo>
                <a:lnTo>
                  <a:pt x="375259" y="827531"/>
                </a:lnTo>
                <a:lnTo>
                  <a:pt x="420693" y="824280"/>
                </a:lnTo>
                <a:lnTo>
                  <a:pt x="464623" y="814784"/>
                </a:lnTo>
                <a:lnTo>
                  <a:pt x="506677" y="799433"/>
                </a:lnTo>
                <a:lnTo>
                  <a:pt x="546485" y="778615"/>
                </a:lnTo>
                <a:lnTo>
                  <a:pt x="583677" y="752717"/>
                </a:lnTo>
                <a:lnTo>
                  <a:pt x="617881" y="722130"/>
                </a:lnTo>
                <a:lnTo>
                  <a:pt x="375259" y="694054"/>
                </a:lnTo>
                <a:lnTo>
                  <a:pt x="328647" y="689562"/>
                </a:lnTo>
                <a:lnTo>
                  <a:pt x="285057" y="676574"/>
                </a:lnTo>
                <a:lnTo>
                  <a:pt x="245146" y="655823"/>
                </a:lnTo>
                <a:lnTo>
                  <a:pt x="209572" y="628041"/>
                </a:lnTo>
                <a:lnTo>
                  <a:pt x="178993" y="593961"/>
                </a:lnTo>
                <a:lnTo>
                  <a:pt x="154065" y="554317"/>
                </a:lnTo>
                <a:lnTo>
                  <a:pt x="135445" y="509840"/>
                </a:lnTo>
                <a:lnTo>
                  <a:pt x="123791" y="461264"/>
                </a:lnTo>
                <a:lnTo>
                  <a:pt x="119760" y="409320"/>
                </a:lnTo>
                <a:lnTo>
                  <a:pt x="123791" y="360024"/>
                </a:lnTo>
                <a:lnTo>
                  <a:pt x="135445" y="313508"/>
                </a:lnTo>
                <a:lnTo>
                  <a:pt x="154065" y="270580"/>
                </a:lnTo>
                <a:lnTo>
                  <a:pt x="178993" y="232045"/>
                </a:lnTo>
                <a:lnTo>
                  <a:pt x="209572" y="198710"/>
                </a:lnTo>
                <a:lnTo>
                  <a:pt x="245146" y="171379"/>
                </a:lnTo>
                <a:lnTo>
                  <a:pt x="285057" y="150859"/>
                </a:lnTo>
                <a:lnTo>
                  <a:pt x="328647" y="137957"/>
                </a:lnTo>
                <a:lnTo>
                  <a:pt x="375259" y="133476"/>
                </a:lnTo>
                <a:lnTo>
                  <a:pt x="3441191" y="133476"/>
                </a:lnTo>
                <a:lnTo>
                  <a:pt x="3441191" y="0"/>
                </a:lnTo>
                <a:close/>
              </a:path>
              <a:path w="3441700" h="828039">
                <a:moveTo>
                  <a:pt x="3441191" y="133476"/>
                </a:moveTo>
                <a:lnTo>
                  <a:pt x="375259" y="133476"/>
                </a:lnTo>
                <a:lnTo>
                  <a:pt x="400461" y="135143"/>
                </a:lnTo>
                <a:lnTo>
                  <a:pt x="427158" y="140144"/>
                </a:lnTo>
                <a:lnTo>
                  <a:pt x="479056" y="160146"/>
                </a:lnTo>
                <a:lnTo>
                  <a:pt x="520195" y="186621"/>
                </a:lnTo>
                <a:lnTo>
                  <a:pt x="555347" y="220768"/>
                </a:lnTo>
                <a:lnTo>
                  <a:pt x="583845" y="261350"/>
                </a:lnTo>
                <a:lnTo>
                  <a:pt x="605026" y="307128"/>
                </a:lnTo>
                <a:lnTo>
                  <a:pt x="618223" y="356864"/>
                </a:lnTo>
                <a:lnTo>
                  <a:pt x="622769" y="409320"/>
                </a:lnTo>
                <a:lnTo>
                  <a:pt x="618750" y="461264"/>
                </a:lnTo>
                <a:lnTo>
                  <a:pt x="607173" y="509840"/>
                </a:lnTo>
                <a:lnTo>
                  <a:pt x="588761" y="554317"/>
                </a:lnTo>
                <a:lnTo>
                  <a:pt x="564238" y="593961"/>
                </a:lnTo>
                <a:lnTo>
                  <a:pt x="534327" y="628041"/>
                </a:lnTo>
                <a:lnTo>
                  <a:pt x="499751" y="655823"/>
                </a:lnTo>
                <a:lnTo>
                  <a:pt x="461232" y="676574"/>
                </a:lnTo>
                <a:lnTo>
                  <a:pt x="419494" y="689562"/>
                </a:lnTo>
                <a:lnTo>
                  <a:pt x="375259" y="694054"/>
                </a:lnTo>
                <a:lnTo>
                  <a:pt x="642703" y="694054"/>
                </a:lnTo>
                <a:lnTo>
                  <a:pt x="675845" y="648438"/>
                </a:lnTo>
                <a:lnTo>
                  <a:pt x="698863" y="606110"/>
                </a:lnTo>
                <a:lnTo>
                  <a:pt x="717412" y="560647"/>
                </a:lnTo>
                <a:lnTo>
                  <a:pt x="731119" y="512435"/>
                </a:lnTo>
                <a:lnTo>
                  <a:pt x="739616" y="461863"/>
                </a:lnTo>
                <a:lnTo>
                  <a:pt x="742530" y="409320"/>
                </a:lnTo>
                <a:lnTo>
                  <a:pt x="742406" y="390705"/>
                </a:lnTo>
                <a:lnTo>
                  <a:pt x="741532" y="373745"/>
                </a:lnTo>
                <a:lnTo>
                  <a:pt x="739160" y="356760"/>
                </a:lnTo>
                <a:lnTo>
                  <a:pt x="734542" y="338073"/>
                </a:lnTo>
                <a:lnTo>
                  <a:pt x="729931" y="318071"/>
                </a:lnTo>
                <a:lnTo>
                  <a:pt x="727563" y="298068"/>
                </a:lnTo>
                <a:lnTo>
                  <a:pt x="726691" y="278066"/>
                </a:lnTo>
                <a:lnTo>
                  <a:pt x="726567" y="258063"/>
                </a:lnTo>
                <a:lnTo>
                  <a:pt x="738165" y="221458"/>
                </a:lnTo>
                <a:lnTo>
                  <a:pt x="759498" y="192389"/>
                </a:lnTo>
                <a:lnTo>
                  <a:pt x="788317" y="171678"/>
                </a:lnTo>
                <a:lnTo>
                  <a:pt x="822375" y="160146"/>
                </a:lnTo>
                <a:lnTo>
                  <a:pt x="3441191" y="160146"/>
                </a:lnTo>
                <a:lnTo>
                  <a:pt x="3441191" y="133476"/>
                </a:lnTo>
                <a:close/>
              </a:path>
            </a:pathLst>
          </a:custGeom>
          <a:solidFill>
            <a:srgbClr val="762C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768852" y="4049267"/>
            <a:ext cx="5803900" cy="161925"/>
          </a:xfrm>
          <a:custGeom>
            <a:avLst/>
            <a:gdLst/>
            <a:ahLst/>
            <a:cxnLst/>
            <a:rect l="l" t="t" r="r" b="b"/>
            <a:pathLst>
              <a:path w="5803900" h="161925">
                <a:moveTo>
                  <a:pt x="0" y="161543"/>
                </a:moveTo>
                <a:lnTo>
                  <a:pt x="5803392" y="161543"/>
                </a:lnTo>
                <a:lnTo>
                  <a:pt x="5803392" y="0"/>
                </a:lnTo>
                <a:lnTo>
                  <a:pt x="0" y="0"/>
                </a:lnTo>
                <a:lnTo>
                  <a:pt x="0" y="161543"/>
                </a:lnTo>
                <a:close/>
              </a:path>
            </a:pathLst>
          </a:custGeom>
          <a:solidFill>
            <a:srgbClr val="762C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56615" y="4998720"/>
            <a:ext cx="3412490" cy="1163320"/>
          </a:xfrm>
          <a:custGeom>
            <a:avLst/>
            <a:gdLst/>
            <a:ahLst/>
            <a:cxnLst/>
            <a:rect l="l" t="t" r="r" b="b"/>
            <a:pathLst>
              <a:path w="3412490" h="1163320">
                <a:moveTo>
                  <a:pt x="3141472" y="0"/>
                </a:moveTo>
                <a:lnTo>
                  <a:pt x="0" y="0"/>
                </a:lnTo>
                <a:lnTo>
                  <a:pt x="0" y="1162811"/>
                </a:lnTo>
                <a:lnTo>
                  <a:pt x="3141472" y="1162811"/>
                </a:lnTo>
                <a:lnTo>
                  <a:pt x="3412236" y="581405"/>
                </a:lnTo>
                <a:lnTo>
                  <a:pt x="31414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56615" y="4998720"/>
            <a:ext cx="3412490" cy="1163320"/>
          </a:xfrm>
          <a:custGeom>
            <a:avLst/>
            <a:gdLst/>
            <a:ahLst/>
            <a:cxnLst/>
            <a:rect l="l" t="t" r="r" b="b"/>
            <a:pathLst>
              <a:path w="3412490" h="1163320">
                <a:moveTo>
                  <a:pt x="0" y="0"/>
                </a:moveTo>
                <a:lnTo>
                  <a:pt x="3141472" y="0"/>
                </a:lnTo>
                <a:lnTo>
                  <a:pt x="3412236" y="581405"/>
                </a:lnTo>
                <a:lnTo>
                  <a:pt x="3141472" y="1162811"/>
                </a:lnTo>
                <a:lnTo>
                  <a:pt x="0" y="1162811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481076" y="5349062"/>
            <a:ext cx="303022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DIGITAL REVOLUTION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ENABLED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2640" y="5563006"/>
            <a:ext cx="23856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BY 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DIGITAL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Transformation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31291" y="1633727"/>
            <a:ext cx="550164" cy="5455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73963" y="1653539"/>
            <a:ext cx="464820" cy="4602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45947" y="1527047"/>
            <a:ext cx="720852" cy="7132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17576" y="1598675"/>
            <a:ext cx="577850" cy="570230"/>
          </a:xfrm>
          <a:custGeom>
            <a:avLst/>
            <a:gdLst/>
            <a:ahLst/>
            <a:cxnLst/>
            <a:rect l="l" t="t" r="r" b="b"/>
            <a:pathLst>
              <a:path w="577850" h="570230">
                <a:moveTo>
                  <a:pt x="288797" y="0"/>
                </a:moveTo>
                <a:lnTo>
                  <a:pt x="241876" y="3720"/>
                </a:lnTo>
                <a:lnTo>
                  <a:pt x="197393" y="14496"/>
                </a:lnTo>
                <a:lnTo>
                  <a:pt x="155938" y="31745"/>
                </a:lnTo>
                <a:lnTo>
                  <a:pt x="118100" y="54888"/>
                </a:lnTo>
                <a:lnTo>
                  <a:pt x="84467" y="83343"/>
                </a:lnTo>
                <a:lnTo>
                  <a:pt x="55629" y="116531"/>
                </a:lnTo>
                <a:lnTo>
                  <a:pt x="32174" y="153869"/>
                </a:lnTo>
                <a:lnTo>
                  <a:pt x="14692" y="194779"/>
                </a:lnTo>
                <a:lnTo>
                  <a:pt x="3771" y="238678"/>
                </a:lnTo>
                <a:lnTo>
                  <a:pt x="0" y="284988"/>
                </a:lnTo>
                <a:lnTo>
                  <a:pt x="3771" y="331297"/>
                </a:lnTo>
                <a:lnTo>
                  <a:pt x="14692" y="375196"/>
                </a:lnTo>
                <a:lnTo>
                  <a:pt x="32174" y="416106"/>
                </a:lnTo>
                <a:lnTo>
                  <a:pt x="55629" y="453444"/>
                </a:lnTo>
                <a:lnTo>
                  <a:pt x="84467" y="486632"/>
                </a:lnTo>
                <a:lnTo>
                  <a:pt x="118100" y="515087"/>
                </a:lnTo>
                <a:lnTo>
                  <a:pt x="155938" y="538230"/>
                </a:lnTo>
                <a:lnTo>
                  <a:pt x="197393" y="555479"/>
                </a:lnTo>
                <a:lnTo>
                  <a:pt x="241876" y="566255"/>
                </a:lnTo>
                <a:lnTo>
                  <a:pt x="288797" y="569976"/>
                </a:lnTo>
                <a:lnTo>
                  <a:pt x="335719" y="566255"/>
                </a:lnTo>
                <a:lnTo>
                  <a:pt x="380202" y="555479"/>
                </a:lnTo>
                <a:lnTo>
                  <a:pt x="421657" y="538230"/>
                </a:lnTo>
                <a:lnTo>
                  <a:pt x="459495" y="515087"/>
                </a:lnTo>
                <a:lnTo>
                  <a:pt x="460067" y="514603"/>
                </a:lnTo>
                <a:lnTo>
                  <a:pt x="288797" y="514603"/>
                </a:lnTo>
                <a:lnTo>
                  <a:pt x="241766" y="509957"/>
                </a:lnTo>
                <a:lnTo>
                  <a:pt x="198022" y="496621"/>
                </a:lnTo>
                <a:lnTo>
                  <a:pt x="158484" y="475505"/>
                </a:lnTo>
                <a:lnTo>
                  <a:pt x="124072" y="447516"/>
                </a:lnTo>
                <a:lnTo>
                  <a:pt x="95706" y="413562"/>
                </a:lnTo>
                <a:lnTo>
                  <a:pt x="74306" y="374550"/>
                </a:lnTo>
                <a:lnTo>
                  <a:pt x="60792" y="331390"/>
                </a:lnTo>
                <a:lnTo>
                  <a:pt x="56083" y="284988"/>
                </a:lnTo>
                <a:lnTo>
                  <a:pt x="60792" y="238585"/>
                </a:lnTo>
                <a:lnTo>
                  <a:pt x="74306" y="195425"/>
                </a:lnTo>
                <a:lnTo>
                  <a:pt x="95706" y="156413"/>
                </a:lnTo>
                <a:lnTo>
                  <a:pt x="124072" y="122459"/>
                </a:lnTo>
                <a:lnTo>
                  <a:pt x="158484" y="94470"/>
                </a:lnTo>
                <a:lnTo>
                  <a:pt x="198022" y="73354"/>
                </a:lnTo>
                <a:lnTo>
                  <a:pt x="241766" y="60018"/>
                </a:lnTo>
                <a:lnTo>
                  <a:pt x="288797" y="55372"/>
                </a:lnTo>
                <a:lnTo>
                  <a:pt x="460067" y="55372"/>
                </a:lnTo>
                <a:lnTo>
                  <a:pt x="459495" y="54888"/>
                </a:lnTo>
                <a:lnTo>
                  <a:pt x="421657" y="31745"/>
                </a:lnTo>
                <a:lnTo>
                  <a:pt x="380202" y="14496"/>
                </a:lnTo>
                <a:lnTo>
                  <a:pt x="335719" y="3720"/>
                </a:lnTo>
                <a:lnTo>
                  <a:pt x="288797" y="0"/>
                </a:lnTo>
                <a:close/>
              </a:path>
              <a:path w="577850" h="570230">
                <a:moveTo>
                  <a:pt x="460067" y="55372"/>
                </a:moveTo>
                <a:lnTo>
                  <a:pt x="288797" y="55372"/>
                </a:lnTo>
                <a:lnTo>
                  <a:pt x="335829" y="60018"/>
                </a:lnTo>
                <a:lnTo>
                  <a:pt x="379573" y="73354"/>
                </a:lnTo>
                <a:lnTo>
                  <a:pt x="419111" y="94470"/>
                </a:lnTo>
                <a:lnTo>
                  <a:pt x="453523" y="122459"/>
                </a:lnTo>
                <a:lnTo>
                  <a:pt x="481889" y="156413"/>
                </a:lnTo>
                <a:lnTo>
                  <a:pt x="503289" y="195425"/>
                </a:lnTo>
                <a:lnTo>
                  <a:pt x="516803" y="238585"/>
                </a:lnTo>
                <a:lnTo>
                  <a:pt x="521512" y="284988"/>
                </a:lnTo>
                <a:lnTo>
                  <a:pt x="516803" y="331390"/>
                </a:lnTo>
                <a:lnTo>
                  <a:pt x="503289" y="374550"/>
                </a:lnTo>
                <a:lnTo>
                  <a:pt x="481889" y="413562"/>
                </a:lnTo>
                <a:lnTo>
                  <a:pt x="453523" y="447516"/>
                </a:lnTo>
                <a:lnTo>
                  <a:pt x="419111" y="475505"/>
                </a:lnTo>
                <a:lnTo>
                  <a:pt x="379573" y="496621"/>
                </a:lnTo>
                <a:lnTo>
                  <a:pt x="335829" y="509957"/>
                </a:lnTo>
                <a:lnTo>
                  <a:pt x="288797" y="514603"/>
                </a:lnTo>
                <a:lnTo>
                  <a:pt x="460067" y="514603"/>
                </a:lnTo>
                <a:lnTo>
                  <a:pt x="493128" y="486632"/>
                </a:lnTo>
                <a:lnTo>
                  <a:pt x="521966" y="453444"/>
                </a:lnTo>
                <a:lnTo>
                  <a:pt x="545421" y="416106"/>
                </a:lnTo>
                <a:lnTo>
                  <a:pt x="562903" y="375196"/>
                </a:lnTo>
                <a:lnTo>
                  <a:pt x="573824" y="331297"/>
                </a:lnTo>
                <a:lnTo>
                  <a:pt x="577596" y="284988"/>
                </a:lnTo>
                <a:lnTo>
                  <a:pt x="573824" y="238678"/>
                </a:lnTo>
                <a:lnTo>
                  <a:pt x="562903" y="194779"/>
                </a:lnTo>
                <a:lnTo>
                  <a:pt x="545421" y="153869"/>
                </a:lnTo>
                <a:lnTo>
                  <a:pt x="521966" y="116531"/>
                </a:lnTo>
                <a:lnTo>
                  <a:pt x="493128" y="83343"/>
                </a:lnTo>
                <a:lnTo>
                  <a:pt x="460067" y="553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31291" y="2496311"/>
            <a:ext cx="550164" cy="5440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73963" y="2516123"/>
            <a:ext cx="464820" cy="4587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45947" y="2388107"/>
            <a:ext cx="720852" cy="7132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17576" y="2459735"/>
            <a:ext cx="577850" cy="570230"/>
          </a:xfrm>
          <a:custGeom>
            <a:avLst/>
            <a:gdLst/>
            <a:ahLst/>
            <a:cxnLst/>
            <a:rect l="l" t="t" r="r" b="b"/>
            <a:pathLst>
              <a:path w="577850" h="570230">
                <a:moveTo>
                  <a:pt x="288797" y="0"/>
                </a:moveTo>
                <a:lnTo>
                  <a:pt x="241876" y="3720"/>
                </a:lnTo>
                <a:lnTo>
                  <a:pt x="197393" y="14496"/>
                </a:lnTo>
                <a:lnTo>
                  <a:pt x="155938" y="31745"/>
                </a:lnTo>
                <a:lnTo>
                  <a:pt x="118100" y="54888"/>
                </a:lnTo>
                <a:lnTo>
                  <a:pt x="84467" y="83343"/>
                </a:lnTo>
                <a:lnTo>
                  <a:pt x="55629" y="116531"/>
                </a:lnTo>
                <a:lnTo>
                  <a:pt x="32174" y="153869"/>
                </a:lnTo>
                <a:lnTo>
                  <a:pt x="14692" y="194779"/>
                </a:lnTo>
                <a:lnTo>
                  <a:pt x="3771" y="238678"/>
                </a:lnTo>
                <a:lnTo>
                  <a:pt x="0" y="284988"/>
                </a:lnTo>
                <a:lnTo>
                  <a:pt x="3771" y="331297"/>
                </a:lnTo>
                <a:lnTo>
                  <a:pt x="14692" y="375196"/>
                </a:lnTo>
                <a:lnTo>
                  <a:pt x="32174" y="416106"/>
                </a:lnTo>
                <a:lnTo>
                  <a:pt x="55629" y="453444"/>
                </a:lnTo>
                <a:lnTo>
                  <a:pt x="84467" y="486632"/>
                </a:lnTo>
                <a:lnTo>
                  <a:pt x="118100" y="515087"/>
                </a:lnTo>
                <a:lnTo>
                  <a:pt x="155938" y="538230"/>
                </a:lnTo>
                <a:lnTo>
                  <a:pt x="197393" y="555479"/>
                </a:lnTo>
                <a:lnTo>
                  <a:pt x="241876" y="566255"/>
                </a:lnTo>
                <a:lnTo>
                  <a:pt x="288797" y="569976"/>
                </a:lnTo>
                <a:lnTo>
                  <a:pt x="335719" y="566255"/>
                </a:lnTo>
                <a:lnTo>
                  <a:pt x="380202" y="555479"/>
                </a:lnTo>
                <a:lnTo>
                  <a:pt x="421657" y="538230"/>
                </a:lnTo>
                <a:lnTo>
                  <a:pt x="459495" y="515087"/>
                </a:lnTo>
                <a:lnTo>
                  <a:pt x="460067" y="514603"/>
                </a:lnTo>
                <a:lnTo>
                  <a:pt x="288797" y="514603"/>
                </a:lnTo>
                <a:lnTo>
                  <a:pt x="241766" y="509957"/>
                </a:lnTo>
                <a:lnTo>
                  <a:pt x="198022" y="496621"/>
                </a:lnTo>
                <a:lnTo>
                  <a:pt x="158484" y="475505"/>
                </a:lnTo>
                <a:lnTo>
                  <a:pt x="124072" y="447516"/>
                </a:lnTo>
                <a:lnTo>
                  <a:pt x="95706" y="413562"/>
                </a:lnTo>
                <a:lnTo>
                  <a:pt x="74306" y="374550"/>
                </a:lnTo>
                <a:lnTo>
                  <a:pt x="60792" y="331390"/>
                </a:lnTo>
                <a:lnTo>
                  <a:pt x="56083" y="284988"/>
                </a:lnTo>
                <a:lnTo>
                  <a:pt x="60792" y="238585"/>
                </a:lnTo>
                <a:lnTo>
                  <a:pt x="74306" y="195425"/>
                </a:lnTo>
                <a:lnTo>
                  <a:pt x="95706" y="156413"/>
                </a:lnTo>
                <a:lnTo>
                  <a:pt x="124072" y="122459"/>
                </a:lnTo>
                <a:lnTo>
                  <a:pt x="158484" y="94470"/>
                </a:lnTo>
                <a:lnTo>
                  <a:pt x="198022" y="73354"/>
                </a:lnTo>
                <a:lnTo>
                  <a:pt x="241766" y="60018"/>
                </a:lnTo>
                <a:lnTo>
                  <a:pt x="288797" y="55372"/>
                </a:lnTo>
                <a:lnTo>
                  <a:pt x="460067" y="55372"/>
                </a:lnTo>
                <a:lnTo>
                  <a:pt x="459495" y="54888"/>
                </a:lnTo>
                <a:lnTo>
                  <a:pt x="421657" y="31745"/>
                </a:lnTo>
                <a:lnTo>
                  <a:pt x="380202" y="14496"/>
                </a:lnTo>
                <a:lnTo>
                  <a:pt x="335719" y="3720"/>
                </a:lnTo>
                <a:lnTo>
                  <a:pt x="288797" y="0"/>
                </a:lnTo>
                <a:close/>
              </a:path>
              <a:path w="577850" h="570230">
                <a:moveTo>
                  <a:pt x="460067" y="55372"/>
                </a:moveTo>
                <a:lnTo>
                  <a:pt x="288797" y="55372"/>
                </a:lnTo>
                <a:lnTo>
                  <a:pt x="335829" y="60018"/>
                </a:lnTo>
                <a:lnTo>
                  <a:pt x="379573" y="73354"/>
                </a:lnTo>
                <a:lnTo>
                  <a:pt x="419111" y="94470"/>
                </a:lnTo>
                <a:lnTo>
                  <a:pt x="453523" y="122459"/>
                </a:lnTo>
                <a:lnTo>
                  <a:pt x="481889" y="156413"/>
                </a:lnTo>
                <a:lnTo>
                  <a:pt x="503289" y="195425"/>
                </a:lnTo>
                <a:lnTo>
                  <a:pt x="516803" y="238585"/>
                </a:lnTo>
                <a:lnTo>
                  <a:pt x="521512" y="284988"/>
                </a:lnTo>
                <a:lnTo>
                  <a:pt x="516803" y="331390"/>
                </a:lnTo>
                <a:lnTo>
                  <a:pt x="503289" y="374550"/>
                </a:lnTo>
                <a:lnTo>
                  <a:pt x="481889" y="413562"/>
                </a:lnTo>
                <a:lnTo>
                  <a:pt x="453523" y="447516"/>
                </a:lnTo>
                <a:lnTo>
                  <a:pt x="419111" y="475505"/>
                </a:lnTo>
                <a:lnTo>
                  <a:pt x="379573" y="496621"/>
                </a:lnTo>
                <a:lnTo>
                  <a:pt x="335829" y="509957"/>
                </a:lnTo>
                <a:lnTo>
                  <a:pt x="288797" y="514603"/>
                </a:lnTo>
                <a:lnTo>
                  <a:pt x="460067" y="514603"/>
                </a:lnTo>
                <a:lnTo>
                  <a:pt x="493128" y="486632"/>
                </a:lnTo>
                <a:lnTo>
                  <a:pt x="521966" y="453444"/>
                </a:lnTo>
                <a:lnTo>
                  <a:pt x="545421" y="416106"/>
                </a:lnTo>
                <a:lnTo>
                  <a:pt x="562903" y="375196"/>
                </a:lnTo>
                <a:lnTo>
                  <a:pt x="573824" y="331297"/>
                </a:lnTo>
                <a:lnTo>
                  <a:pt x="577596" y="284988"/>
                </a:lnTo>
                <a:lnTo>
                  <a:pt x="573824" y="238678"/>
                </a:lnTo>
                <a:lnTo>
                  <a:pt x="562903" y="194779"/>
                </a:lnTo>
                <a:lnTo>
                  <a:pt x="545421" y="153869"/>
                </a:lnTo>
                <a:lnTo>
                  <a:pt x="521966" y="116531"/>
                </a:lnTo>
                <a:lnTo>
                  <a:pt x="493128" y="83343"/>
                </a:lnTo>
                <a:lnTo>
                  <a:pt x="460067" y="553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31291" y="3354323"/>
            <a:ext cx="550164" cy="5455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73963" y="3374135"/>
            <a:ext cx="464820" cy="46024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45947" y="3247644"/>
            <a:ext cx="720852" cy="7132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17576" y="3319271"/>
            <a:ext cx="577850" cy="570230"/>
          </a:xfrm>
          <a:custGeom>
            <a:avLst/>
            <a:gdLst/>
            <a:ahLst/>
            <a:cxnLst/>
            <a:rect l="l" t="t" r="r" b="b"/>
            <a:pathLst>
              <a:path w="577850" h="570229">
                <a:moveTo>
                  <a:pt x="288797" y="0"/>
                </a:moveTo>
                <a:lnTo>
                  <a:pt x="241876" y="3720"/>
                </a:lnTo>
                <a:lnTo>
                  <a:pt x="197393" y="14496"/>
                </a:lnTo>
                <a:lnTo>
                  <a:pt x="155938" y="31745"/>
                </a:lnTo>
                <a:lnTo>
                  <a:pt x="118100" y="54888"/>
                </a:lnTo>
                <a:lnTo>
                  <a:pt x="84467" y="83343"/>
                </a:lnTo>
                <a:lnTo>
                  <a:pt x="55629" y="116531"/>
                </a:lnTo>
                <a:lnTo>
                  <a:pt x="32174" y="153869"/>
                </a:lnTo>
                <a:lnTo>
                  <a:pt x="14692" y="194779"/>
                </a:lnTo>
                <a:lnTo>
                  <a:pt x="3771" y="238678"/>
                </a:lnTo>
                <a:lnTo>
                  <a:pt x="0" y="284988"/>
                </a:lnTo>
                <a:lnTo>
                  <a:pt x="3771" y="331297"/>
                </a:lnTo>
                <a:lnTo>
                  <a:pt x="14692" y="375196"/>
                </a:lnTo>
                <a:lnTo>
                  <a:pt x="32174" y="416106"/>
                </a:lnTo>
                <a:lnTo>
                  <a:pt x="55629" y="453444"/>
                </a:lnTo>
                <a:lnTo>
                  <a:pt x="84467" y="486632"/>
                </a:lnTo>
                <a:lnTo>
                  <a:pt x="118100" y="515087"/>
                </a:lnTo>
                <a:lnTo>
                  <a:pt x="155938" y="538230"/>
                </a:lnTo>
                <a:lnTo>
                  <a:pt x="197393" y="555479"/>
                </a:lnTo>
                <a:lnTo>
                  <a:pt x="241876" y="566255"/>
                </a:lnTo>
                <a:lnTo>
                  <a:pt x="288797" y="569976"/>
                </a:lnTo>
                <a:lnTo>
                  <a:pt x="335719" y="566255"/>
                </a:lnTo>
                <a:lnTo>
                  <a:pt x="380202" y="555479"/>
                </a:lnTo>
                <a:lnTo>
                  <a:pt x="421657" y="538230"/>
                </a:lnTo>
                <a:lnTo>
                  <a:pt x="459495" y="515087"/>
                </a:lnTo>
                <a:lnTo>
                  <a:pt x="460067" y="514603"/>
                </a:lnTo>
                <a:lnTo>
                  <a:pt x="288797" y="514603"/>
                </a:lnTo>
                <a:lnTo>
                  <a:pt x="241766" y="509957"/>
                </a:lnTo>
                <a:lnTo>
                  <a:pt x="198022" y="496621"/>
                </a:lnTo>
                <a:lnTo>
                  <a:pt x="158484" y="475505"/>
                </a:lnTo>
                <a:lnTo>
                  <a:pt x="124072" y="447516"/>
                </a:lnTo>
                <a:lnTo>
                  <a:pt x="95706" y="413562"/>
                </a:lnTo>
                <a:lnTo>
                  <a:pt x="74306" y="374550"/>
                </a:lnTo>
                <a:lnTo>
                  <a:pt x="60792" y="331390"/>
                </a:lnTo>
                <a:lnTo>
                  <a:pt x="56083" y="284988"/>
                </a:lnTo>
                <a:lnTo>
                  <a:pt x="60792" y="238585"/>
                </a:lnTo>
                <a:lnTo>
                  <a:pt x="74306" y="195425"/>
                </a:lnTo>
                <a:lnTo>
                  <a:pt x="95706" y="156413"/>
                </a:lnTo>
                <a:lnTo>
                  <a:pt x="124072" y="122459"/>
                </a:lnTo>
                <a:lnTo>
                  <a:pt x="158484" y="94470"/>
                </a:lnTo>
                <a:lnTo>
                  <a:pt x="198022" y="73354"/>
                </a:lnTo>
                <a:lnTo>
                  <a:pt x="241766" y="60018"/>
                </a:lnTo>
                <a:lnTo>
                  <a:pt x="288797" y="55372"/>
                </a:lnTo>
                <a:lnTo>
                  <a:pt x="460067" y="55372"/>
                </a:lnTo>
                <a:lnTo>
                  <a:pt x="459495" y="54888"/>
                </a:lnTo>
                <a:lnTo>
                  <a:pt x="421657" y="31745"/>
                </a:lnTo>
                <a:lnTo>
                  <a:pt x="380202" y="14496"/>
                </a:lnTo>
                <a:lnTo>
                  <a:pt x="335719" y="3720"/>
                </a:lnTo>
                <a:lnTo>
                  <a:pt x="288797" y="0"/>
                </a:lnTo>
                <a:close/>
              </a:path>
              <a:path w="577850" h="570229">
                <a:moveTo>
                  <a:pt x="460067" y="55372"/>
                </a:moveTo>
                <a:lnTo>
                  <a:pt x="288797" y="55372"/>
                </a:lnTo>
                <a:lnTo>
                  <a:pt x="335829" y="60018"/>
                </a:lnTo>
                <a:lnTo>
                  <a:pt x="379573" y="73354"/>
                </a:lnTo>
                <a:lnTo>
                  <a:pt x="419111" y="94470"/>
                </a:lnTo>
                <a:lnTo>
                  <a:pt x="453523" y="122459"/>
                </a:lnTo>
                <a:lnTo>
                  <a:pt x="481889" y="156413"/>
                </a:lnTo>
                <a:lnTo>
                  <a:pt x="503289" y="195425"/>
                </a:lnTo>
                <a:lnTo>
                  <a:pt x="516803" y="238585"/>
                </a:lnTo>
                <a:lnTo>
                  <a:pt x="521512" y="284988"/>
                </a:lnTo>
                <a:lnTo>
                  <a:pt x="516803" y="331390"/>
                </a:lnTo>
                <a:lnTo>
                  <a:pt x="503289" y="374550"/>
                </a:lnTo>
                <a:lnTo>
                  <a:pt x="481889" y="413562"/>
                </a:lnTo>
                <a:lnTo>
                  <a:pt x="453523" y="447516"/>
                </a:lnTo>
                <a:lnTo>
                  <a:pt x="419111" y="475505"/>
                </a:lnTo>
                <a:lnTo>
                  <a:pt x="379573" y="496621"/>
                </a:lnTo>
                <a:lnTo>
                  <a:pt x="335829" y="509957"/>
                </a:lnTo>
                <a:lnTo>
                  <a:pt x="288797" y="514603"/>
                </a:lnTo>
                <a:lnTo>
                  <a:pt x="460067" y="514603"/>
                </a:lnTo>
                <a:lnTo>
                  <a:pt x="493128" y="486632"/>
                </a:lnTo>
                <a:lnTo>
                  <a:pt x="521966" y="453444"/>
                </a:lnTo>
                <a:lnTo>
                  <a:pt x="545421" y="416106"/>
                </a:lnTo>
                <a:lnTo>
                  <a:pt x="562903" y="375196"/>
                </a:lnTo>
                <a:lnTo>
                  <a:pt x="573824" y="331297"/>
                </a:lnTo>
                <a:lnTo>
                  <a:pt x="577596" y="284988"/>
                </a:lnTo>
                <a:lnTo>
                  <a:pt x="573824" y="238678"/>
                </a:lnTo>
                <a:lnTo>
                  <a:pt x="562903" y="194779"/>
                </a:lnTo>
                <a:lnTo>
                  <a:pt x="545421" y="153869"/>
                </a:lnTo>
                <a:lnTo>
                  <a:pt x="521966" y="116531"/>
                </a:lnTo>
                <a:lnTo>
                  <a:pt x="493128" y="83343"/>
                </a:lnTo>
                <a:lnTo>
                  <a:pt x="460067" y="553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31291" y="4216908"/>
            <a:ext cx="550164" cy="5440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73963" y="4236720"/>
            <a:ext cx="464820" cy="4587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45947" y="4110228"/>
            <a:ext cx="720852" cy="71323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17576" y="4181855"/>
            <a:ext cx="577850" cy="570230"/>
          </a:xfrm>
          <a:custGeom>
            <a:avLst/>
            <a:gdLst/>
            <a:ahLst/>
            <a:cxnLst/>
            <a:rect l="l" t="t" r="r" b="b"/>
            <a:pathLst>
              <a:path w="577850" h="570229">
                <a:moveTo>
                  <a:pt x="288797" y="0"/>
                </a:moveTo>
                <a:lnTo>
                  <a:pt x="241876" y="3720"/>
                </a:lnTo>
                <a:lnTo>
                  <a:pt x="197393" y="14496"/>
                </a:lnTo>
                <a:lnTo>
                  <a:pt x="155938" y="31745"/>
                </a:lnTo>
                <a:lnTo>
                  <a:pt x="118100" y="54888"/>
                </a:lnTo>
                <a:lnTo>
                  <a:pt x="84467" y="83343"/>
                </a:lnTo>
                <a:lnTo>
                  <a:pt x="55629" y="116531"/>
                </a:lnTo>
                <a:lnTo>
                  <a:pt x="32174" y="153869"/>
                </a:lnTo>
                <a:lnTo>
                  <a:pt x="14692" y="194779"/>
                </a:lnTo>
                <a:lnTo>
                  <a:pt x="3771" y="238678"/>
                </a:lnTo>
                <a:lnTo>
                  <a:pt x="0" y="284988"/>
                </a:lnTo>
                <a:lnTo>
                  <a:pt x="3771" y="331297"/>
                </a:lnTo>
                <a:lnTo>
                  <a:pt x="14692" y="375196"/>
                </a:lnTo>
                <a:lnTo>
                  <a:pt x="32174" y="416106"/>
                </a:lnTo>
                <a:lnTo>
                  <a:pt x="55629" y="453444"/>
                </a:lnTo>
                <a:lnTo>
                  <a:pt x="84467" y="486632"/>
                </a:lnTo>
                <a:lnTo>
                  <a:pt x="118100" y="515087"/>
                </a:lnTo>
                <a:lnTo>
                  <a:pt x="155938" y="538230"/>
                </a:lnTo>
                <a:lnTo>
                  <a:pt x="197393" y="555479"/>
                </a:lnTo>
                <a:lnTo>
                  <a:pt x="241876" y="566255"/>
                </a:lnTo>
                <a:lnTo>
                  <a:pt x="288797" y="569976"/>
                </a:lnTo>
                <a:lnTo>
                  <a:pt x="335719" y="566255"/>
                </a:lnTo>
                <a:lnTo>
                  <a:pt x="380202" y="555479"/>
                </a:lnTo>
                <a:lnTo>
                  <a:pt x="421657" y="538230"/>
                </a:lnTo>
                <a:lnTo>
                  <a:pt x="459495" y="515087"/>
                </a:lnTo>
                <a:lnTo>
                  <a:pt x="460067" y="514604"/>
                </a:lnTo>
                <a:lnTo>
                  <a:pt x="288797" y="514604"/>
                </a:lnTo>
                <a:lnTo>
                  <a:pt x="241766" y="509957"/>
                </a:lnTo>
                <a:lnTo>
                  <a:pt x="198022" y="496621"/>
                </a:lnTo>
                <a:lnTo>
                  <a:pt x="158484" y="475505"/>
                </a:lnTo>
                <a:lnTo>
                  <a:pt x="124072" y="447516"/>
                </a:lnTo>
                <a:lnTo>
                  <a:pt x="95706" y="413562"/>
                </a:lnTo>
                <a:lnTo>
                  <a:pt x="74306" y="374550"/>
                </a:lnTo>
                <a:lnTo>
                  <a:pt x="60792" y="331390"/>
                </a:lnTo>
                <a:lnTo>
                  <a:pt x="56083" y="284988"/>
                </a:lnTo>
                <a:lnTo>
                  <a:pt x="60792" y="238585"/>
                </a:lnTo>
                <a:lnTo>
                  <a:pt x="74306" y="195425"/>
                </a:lnTo>
                <a:lnTo>
                  <a:pt x="95706" y="156413"/>
                </a:lnTo>
                <a:lnTo>
                  <a:pt x="124072" y="122459"/>
                </a:lnTo>
                <a:lnTo>
                  <a:pt x="158484" y="94470"/>
                </a:lnTo>
                <a:lnTo>
                  <a:pt x="198022" y="73354"/>
                </a:lnTo>
                <a:lnTo>
                  <a:pt x="241766" y="60018"/>
                </a:lnTo>
                <a:lnTo>
                  <a:pt x="288797" y="55372"/>
                </a:lnTo>
                <a:lnTo>
                  <a:pt x="460067" y="55372"/>
                </a:lnTo>
                <a:lnTo>
                  <a:pt x="459495" y="54888"/>
                </a:lnTo>
                <a:lnTo>
                  <a:pt x="421657" y="31745"/>
                </a:lnTo>
                <a:lnTo>
                  <a:pt x="380202" y="14496"/>
                </a:lnTo>
                <a:lnTo>
                  <a:pt x="335719" y="3720"/>
                </a:lnTo>
                <a:lnTo>
                  <a:pt x="288797" y="0"/>
                </a:lnTo>
                <a:close/>
              </a:path>
              <a:path w="577850" h="570229">
                <a:moveTo>
                  <a:pt x="460067" y="55372"/>
                </a:moveTo>
                <a:lnTo>
                  <a:pt x="288797" y="55372"/>
                </a:lnTo>
                <a:lnTo>
                  <a:pt x="335829" y="60018"/>
                </a:lnTo>
                <a:lnTo>
                  <a:pt x="379573" y="73354"/>
                </a:lnTo>
                <a:lnTo>
                  <a:pt x="419111" y="94470"/>
                </a:lnTo>
                <a:lnTo>
                  <a:pt x="453523" y="122459"/>
                </a:lnTo>
                <a:lnTo>
                  <a:pt x="481889" y="156413"/>
                </a:lnTo>
                <a:lnTo>
                  <a:pt x="503289" y="195425"/>
                </a:lnTo>
                <a:lnTo>
                  <a:pt x="516803" y="238585"/>
                </a:lnTo>
                <a:lnTo>
                  <a:pt x="521512" y="284988"/>
                </a:lnTo>
                <a:lnTo>
                  <a:pt x="516803" y="331390"/>
                </a:lnTo>
                <a:lnTo>
                  <a:pt x="503289" y="374550"/>
                </a:lnTo>
                <a:lnTo>
                  <a:pt x="481889" y="413562"/>
                </a:lnTo>
                <a:lnTo>
                  <a:pt x="453523" y="447516"/>
                </a:lnTo>
                <a:lnTo>
                  <a:pt x="419111" y="475505"/>
                </a:lnTo>
                <a:lnTo>
                  <a:pt x="379573" y="496621"/>
                </a:lnTo>
                <a:lnTo>
                  <a:pt x="335829" y="509957"/>
                </a:lnTo>
                <a:lnTo>
                  <a:pt x="288797" y="514604"/>
                </a:lnTo>
                <a:lnTo>
                  <a:pt x="460067" y="514604"/>
                </a:lnTo>
                <a:lnTo>
                  <a:pt x="493128" y="486632"/>
                </a:lnTo>
                <a:lnTo>
                  <a:pt x="521966" y="453444"/>
                </a:lnTo>
                <a:lnTo>
                  <a:pt x="545421" y="416106"/>
                </a:lnTo>
                <a:lnTo>
                  <a:pt x="562903" y="375196"/>
                </a:lnTo>
                <a:lnTo>
                  <a:pt x="573824" y="331297"/>
                </a:lnTo>
                <a:lnTo>
                  <a:pt x="577596" y="284988"/>
                </a:lnTo>
                <a:lnTo>
                  <a:pt x="573824" y="238678"/>
                </a:lnTo>
                <a:lnTo>
                  <a:pt x="562903" y="194779"/>
                </a:lnTo>
                <a:lnTo>
                  <a:pt x="545421" y="153869"/>
                </a:lnTo>
                <a:lnTo>
                  <a:pt x="521966" y="116531"/>
                </a:lnTo>
                <a:lnTo>
                  <a:pt x="493128" y="83343"/>
                </a:lnTo>
                <a:lnTo>
                  <a:pt x="460067" y="553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89787" y="1755648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016" y="0"/>
                </a:moveTo>
                <a:lnTo>
                  <a:pt x="78186" y="10054"/>
                </a:lnTo>
                <a:lnTo>
                  <a:pt x="37495" y="37480"/>
                </a:lnTo>
                <a:lnTo>
                  <a:pt x="10060" y="78170"/>
                </a:lnTo>
                <a:lnTo>
                  <a:pt x="0" y="128015"/>
                </a:lnTo>
                <a:lnTo>
                  <a:pt x="10060" y="177861"/>
                </a:lnTo>
                <a:lnTo>
                  <a:pt x="37495" y="218551"/>
                </a:lnTo>
                <a:lnTo>
                  <a:pt x="78186" y="245977"/>
                </a:lnTo>
                <a:lnTo>
                  <a:pt x="128016" y="256031"/>
                </a:lnTo>
                <a:lnTo>
                  <a:pt x="177845" y="245977"/>
                </a:lnTo>
                <a:lnTo>
                  <a:pt x="218536" y="218551"/>
                </a:lnTo>
                <a:lnTo>
                  <a:pt x="245971" y="177861"/>
                </a:lnTo>
                <a:lnTo>
                  <a:pt x="256031" y="128015"/>
                </a:lnTo>
                <a:lnTo>
                  <a:pt x="245971" y="78170"/>
                </a:lnTo>
                <a:lnTo>
                  <a:pt x="218536" y="37480"/>
                </a:lnTo>
                <a:lnTo>
                  <a:pt x="177845" y="10054"/>
                </a:lnTo>
                <a:lnTo>
                  <a:pt x="1280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648716" y="1744726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4E4641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89787" y="2612135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016" y="0"/>
                </a:moveTo>
                <a:lnTo>
                  <a:pt x="78186" y="10054"/>
                </a:lnTo>
                <a:lnTo>
                  <a:pt x="37495" y="37480"/>
                </a:lnTo>
                <a:lnTo>
                  <a:pt x="10060" y="78170"/>
                </a:lnTo>
                <a:lnTo>
                  <a:pt x="0" y="128015"/>
                </a:lnTo>
                <a:lnTo>
                  <a:pt x="10060" y="177861"/>
                </a:lnTo>
                <a:lnTo>
                  <a:pt x="37495" y="218551"/>
                </a:lnTo>
                <a:lnTo>
                  <a:pt x="78186" y="245977"/>
                </a:lnTo>
                <a:lnTo>
                  <a:pt x="128016" y="256031"/>
                </a:lnTo>
                <a:lnTo>
                  <a:pt x="177845" y="245977"/>
                </a:lnTo>
                <a:lnTo>
                  <a:pt x="218536" y="218551"/>
                </a:lnTo>
                <a:lnTo>
                  <a:pt x="245971" y="177861"/>
                </a:lnTo>
                <a:lnTo>
                  <a:pt x="256031" y="128015"/>
                </a:lnTo>
                <a:lnTo>
                  <a:pt x="245971" y="78170"/>
                </a:lnTo>
                <a:lnTo>
                  <a:pt x="218536" y="37480"/>
                </a:lnTo>
                <a:lnTo>
                  <a:pt x="177845" y="10054"/>
                </a:lnTo>
                <a:lnTo>
                  <a:pt x="1280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648716" y="2600655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4E4641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89787" y="3477767"/>
            <a:ext cx="256540" cy="257810"/>
          </a:xfrm>
          <a:custGeom>
            <a:avLst/>
            <a:gdLst/>
            <a:ahLst/>
            <a:cxnLst/>
            <a:rect l="l" t="t" r="r" b="b"/>
            <a:pathLst>
              <a:path w="256540" h="257810">
                <a:moveTo>
                  <a:pt x="128016" y="0"/>
                </a:moveTo>
                <a:lnTo>
                  <a:pt x="78186" y="10120"/>
                </a:lnTo>
                <a:lnTo>
                  <a:pt x="37495" y="37719"/>
                </a:lnTo>
                <a:lnTo>
                  <a:pt x="10060" y="78652"/>
                </a:lnTo>
                <a:lnTo>
                  <a:pt x="0" y="128778"/>
                </a:lnTo>
                <a:lnTo>
                  <a:pt x="10060" y="178903"/>
                </a:lnTo>
                <a:lnTo>
                  <a:pt x="37495" y="219837"/>
                </a:lnTo>
                <a:lnTo>
                  <a:pt x="78186" y="247435"/>
                </a:lnTo>
                <a:lnTo>
                  <a:pt x="128016" y="257556"/>
                </a:lnTo>
                <a:lnTo>
                  <a:pt x="177845" y="247435"/>
                </a:lnTo>
                <a:lnTo>
                  <a:pt x="218536" y="219837"/>
                </a:lnTo>
                <a:lnTo>
                  <a:pt x="245971" y="178903"/>
                </a:lnTo>
                <a:lnTo>
                  <a:pt x="256031" y="128778"/>
                </a:lnTo>
                <a:lnTo>
                  <a:pt x="245971" y="78652"/>
                </a:lnTo>
                <a:lnTo>
                  <a:pt x="218536" y="37719"/>
                </a:lnTo>
                <a:lnTo>
                  <a:pt x="177845" y="10120"/>
                </a:lnTo>
                <a:lnTo>
                  <a:pt x="1280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648716" y="3468115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4E4641"/>
                </a:solidFill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589787" y="4340352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016" y="0"/>
                </a:moveTo>
                <a:lnTo>
                  <a:pt x="78186" y="10054"/>
                </a:lnTo>
                <a:lnTo>
                  <a:pt x="37495" y="37480"/>
                </a:lnTo>
                <a:lnTo>
                  <a:pt x="10060" y="78170"/>
                </a:lnTo>
                <a:lnTo>
                  <a:pt x="0" y="128016"/>
                </a:lnTo>
                <a:lnTo>
                  <a:pt x="10060" y="177861"/>
                </a:lnTo>
                <a:lnTo>
                  <a:pt x="37495" y="218551"/>
                </a:lnTo>
                <a:lnTo>
                  <a:pt x="78186" y="245977"/>
                </a:lnTo>
                <a:lnTo>
                  <a:pt x="128016" y="256031"/>
                </a:lnTo>
                <a:lnTo>
                  <a:pt x="177845" y="245977"/>
                </a:lnTo>
                <a:lnTo>
                  <a:pt x="218536" y="218551"/>
                </a:lnTo>
                <a:lnTo>
                  <a:pt x="245971" y="177861"/>
                </a:lnTo>
                <a:lnTo>
                  <a:pt x="256031" y="128016"/>
                </a:lnTo>
                <a:lnTo>
                  <a:pt x="245971" y="78170"/>
                </a:lnTo>
                <a:lnTo>
                  <a:pt x="218536" y="37480"/>
                </a:lnTo>
                <a:lnTo>
                  <a:pt x="177845" y="10054"/>
                </a:lnTo>
                <a:lnTo>
                  <a:pt x="1280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648716" y="4330446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4E4641"/>
                </a:solidFill>
                <a:latin typeface="Arial"/>
                <a:cs typeface="Arial"/>
              </a:rPr>
              <a:t>4</a:t>
            </a:r>
            <a:endParaRPr sz="1600">
              <a:latin typeface="Arial"/>
              <a:cs typeface="Arial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9574530" y="6657991"/>
            <a:ext cx="100330" cy="12446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z="700" spc="-5">
                <a:solidFill>
                  <a:srgbClr val="998B85"/>
                </a:solidFill>
                <a:latin typeface="Arial"/>
                <a:cs typeface="Arial"/>
              </a:rPr>
              <a:t>3</a:t>
            </a:fld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73296" y="6486142"/>
            <a:ext cx="1984248" cy="246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684526" y="3598926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4" h="360045">
                <a:moveTo>
                  <a:pt x="89916" y="0"/>
                </a:moveTo>
                <a:lnTo>
                  <a:pt x="0" y="0"/>
                </a:lnTo>
                <a:lnTo>
                  <a:pt x="0" y="157353"/>
                </a:lnTo>
                <a:lnTo>
                  <a:pt x="8025" y="207075"/>
                </a:lnTo>
                <a:lnTo>
                  <a:pt x="30370" y="250268"/>
                </a:lnTo>
                <a:lnTo>
                  <a:pt x="64437" y="284335"/>
                </a:lnTo>
                <a:lnTo>
                  <a:pt x="107630" y="306680"/>
                </a:lnTo>
                <a:lnTo>
                  <a:pt x="157353" y="314706"/>
                </a:lnTo>
                <a:lnTo>
                  <a:pt x="269748" y="314706"/>
                </a:lnTo>
                <a:lnTo>
                  <a:pt x="269748" y="359663"/>
                </a:lnTo>
                <a:lnTo>
                  <a:pt x="359663" y="269748"/>
                </a:lnTo>
                <a:lnTo>
                  <a:pt x="314706" y="224790"/>
                </a:lnTo>
                <a:lnTo>
                  <a:pt x="157353" y="224790"/>
                </a:lnTo>
                <a:lnTo>
                  <a:pt x="131117" y="219485"/>
                </a:lnTo>
                <a:lnTo>
                  <a:pt x="109680" y="205025"/>
                </a:lnTo>
                <a:lnTo>
                  <a:pt x="95220" y="183588"/>
                </a:lnTo>
                <a:lnTo>
                  <a:pt x="89916" y="157353"/>
                </a:lnTo>
                <a:lnTo>
                  <a:pt x="89916" y="0"/>
                </a:lnTo>
                <a:close/>
              </a:path>
              <a:path w="360044" h="360045">
                <a:moveTo>
                  <a:pt x="269748" y="179831"/>
                </a:moveTo>
                <a:lnTo>
                  <a:pt x="269748" y="224790"/>
                </a:lnTo>
                <a:lnTo>
                  <a:pt x="314706" y="224790"/>
                </a:lnTo>
                <a:lnTo>
                  <a:pt x="269748" y="179831"/>
                </a:lnTo>
                <a:close/>
              </a:path>
            </a:pathLst>
          </a:custGeom>
          <a:solidFill>
            <a:srgbClr val="762C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684526" y="3598926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4" h="360045">
                <a:moveTo>
                  <a:pt x="0" y="0"/>
                </a:moveTo>
                <a:lnTo>
                  <a:pt x="0" y="157353"/>
                </a:lnTo>
                <a:lnTo>
                  <a:pt x="8025" y="207075"/>
                </a:lnTo>
                <a:lnTo>
                  <a:pt x="30370" y="250268"/>
                </a:lnTo>
                <a:lnTo>
                  <a:pt x="64437" y="284335"/>
                </a:lnTo>
                <a:lnTo>
                  <a:pt x="107630" y="306680"/>
                </a:lnTo>
                <a:lnTo>
                  <a:pt x="157353" y="314706"/>
                </a:lnTo>
                <a:lnTo>
                  <a:pt x="269748" y="314706"/>
                </a:lnTo>
                <a:lnTo>
                  <a:pt x="269748" y="359663"/>
                </a:lnTo>
                <a:lnTo>
                  <a:pt x="359663" y="269748"/>
                </a:lnTo>
                <a:lnTo>
                  <a:pt x="269748" y="179831"/>
                </a:lnTo>
                <a:lnTo>
                  <a:pt x="269748" y="224790"/>
                </a:lnTo>
                <a:lnTo>
                  <a:pt x="157353" y="224790"/>
                </a:lnTo>
                <a:lnTo>
                  <a:pt x="131117" y="219485"/>
                </a:lnTo>
                <a:lnTo>
                  <a:pt x="109680" y="205025"/>
                </a:lnTo>
                <a:lnTo>
                  <a:pt x="95220" y="183588"/>
                </a:lnTo>
                <a:lnTo>
                  <a:pt x="89916" y="157353"/>
                </a:lnTo>
                <a:lnTo>
                  <a:pt x="89916" y="0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541D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79192" y="4799076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89" h="196850">
                <a:moveTo>
                  <a:pt x="24764" y="148209"/>
                </a:moveTo>
                <a:lnTo>
                  <a:pt x="40385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6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3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1" y="151384"/>
                </a:lnTo>
                <a:lnTo>
                  <a:pt x="88391" y="126365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8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1" y="196596"/>
                </a:lnTo>
                <a:lnTo>
                  <a:pt x="88391" y="173228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5" y="87375"/>
                </a:lnTo>
                <a:lnTo>
                  <a:pt x="172019" y="70185"/>
                </a:lnTo>
                <a:lnTo>
                  <a:pt x="147319" y="25018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4" y="25018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0" y="126365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828544" y="478231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7" y="0"/>
                </a:lnTo>
                <a:lnTo>
                  <a:pt x="41148" y="24511"/>
                </a:lnTo>
                <a:lnTo>
                  <a:pt x="2336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766060" y="4837176"/>
            <a:ext cx="1905" cy="47625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3" y="47243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58439" y="487527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9143"/>
                </a:moveTo>
                <a:lnTo>
                  <a:pt x="0" y="4063"/>
                </a:lnTo>
                <a:lnTo>
                  <a:pt x="4064" y="0"/>
                </a:lnTo>
                <a:lnTo>
                  <a:pt x="9143" y="0"/>
                </a:lnTo>
                <a:lnTo>
                  <a:pt x="14224" y="0"/>
                </a:lnTo>
                <a:lnTo>
                  <a:pt x="18287" y="4063"/>
                </a:lnTo>
                <a:lnTo>
                  <a:pt x="18287" y="9143"/>
                </a:lnTo>
                <a:lnTo>
                  <a:pt x="18287" y="14224"/>
                </a:lnTo>
                <a:lnTo>
                  <a:pt x="14224" y="18287"/>
                </a:lnTo>
                <a:lnTo>
                  <a:pt x="9143" y="18287"/>
                </a:lnTo>
                <a:lnTo>
                  <a:pt x="4064" y="18287"/>
                </a:lnTo>
                <a:lnTo>
                  <a:pt x="0" y="14224"/>
                </a:lnTo>
                <a:lnTo>
                  <a:pt x="0" y="9143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79192" y="5102352"/>
            <a:ext cx="173990" cy="198120"/>
          </a:xfrm>
          <a:custGeom>
            <a:avLst/>
            <a:gdLst/>
            <a:ahLst/>
            <a:cxnLst/>
            <a:rect l="l" t="t" r="r" b="b"/>
            <a:pathLst>
              <a:path w="173989" h="198120">
                <a:moveTo>
                  <a:pt x="24764" y="149352"/>
                </a:moveTo>
                <a:lnTo>
                  <a:pt x="40385" y="133604"/>
                </a:lnTo>
                <a:lnTo>
                  <a:pt x="32218" y="123622"/>
                </a:lnTo>
                <a:lnTo>
                  <a:pt x="26384" y="112617"/>
                </a:lnTo>
                <a:lnTo>
                  <a:pt x="22883" y="100707"/>
                </a:lnTo>
                <a:lnTo>
                  <a:pt x="21716" y="88011"/>
                </a:lnTo>
                <a:lnTo>
                  <a:pt x="22883" y="74487"/>
                </a:lnTo>
                <a:lnTo>
                  <a:pt x="50452" y="32633"/>
                </a:lnTo>
                <a:lnTo>
                  <a:pt x="86868" y="21971"/>
                </a:lnTo>
                <a:lnTo>
                  <a:pt x="99577" y="23159"/>
                </a:lnTo>
                <a:lnTo>
                  <a:pt x="133350" y="40893"/>
                </a:lnTo>
                <a:lnTo>
                  <a:pt x="152019" y="88011"/>
                </a:lnTo>
                <a:lnTo>
                  <a:pt x="150637" y="100707"/>
                </a:lnTo>
                <a:lnTo>
                  <a:pt x="123539" y="141864"/>
                </a:lnTo>
                <a:lnTo>
                  <a:pt x="88391" y="152527"/>
                </a:lnTo>
                <a:lnTo>
                  <a:pt x="88391" y="127381"/>
                </a:lnTo>
                <a:lnTo>
                  <a:pt x="68641" y="148306"/>
                </a:lnTo>
                <a:lnTo>
                  <a:pt x="58499" y="159051"/>
                </a:lnTo>
                <a:lnTo>
                  <a:pt x="54762" y="163010"/>
                </a:lnTo>
                <a:lnTo>
                  <a:pt x="54228" y="163576"/>
                </a:lnTo>
                <a:lnTo>
                  <a:pt x="73979" y="183546"/>
                </a:lnTo>
                <a:lnTo>
                  <a:pt x="84121" y="193802"/>
                </a:lnTo>
                <a:lnTo>
                  <a:pt x="87858" y="197580"/>
                </a:lnTo>
                <a:lnTo>
                  <a:pt x="88391" y="198120"/>
                </a:lnTo>
                <a:lnTo>
                  <a:pt x="88391" y="174498"/>
                </a:lnTo>
                <a:lnTo>
                  <a:pt x="105225" y="172783"/>
                </a:lnTo>
                <a:lnTo>
                  <a:pt x="120761" y="167830"/>
                </a:lnTo>
                <a:lnTo>
                  <a:pt x="158680" y="136231"/>
                </a:lnTo>
                <a:lnTo>
                  <a:pt x="173735" y="88011"/>
                </a:lnTo>
                <a:lnTo>
                  <a:pt x="172019" y="70705"/>
                </a:lnTo>
                <a:lnTo>
                  <a:pt x="147319" y="25146"/>
                </a:lnTo>
                <a:lnTo>
                  <a:pt x="103939" y="1714"/>
                </a:lnTo>
                <a:lnTo>
                  <a:pt x="86868" y="0"/>
                </a:lnTo>
                <a:lnTo>
                  <a:pt x="69770" y="1714"/>
                </a:lnTo>
                <a:lnTo>
                  <a:pt x="24764" y="25146"/>
                </a:lnTo>
                <a:lnTo>
                  <a:pt x="1690" y="70705"/>
                </a:lnTo>
                <a:lnTo>
                  <a:pt x="0" y="88011"/>
                </a:lnTo>
                <a:lnTo>
                  <a:pt x="573" y="98609"/>
                </a:lnTo>
                <a:lnTo>
                  <a:pt x="2301" y="108886"/>
                </a:lnTo>
                <a:lnTo>
                  <a:pt x="5197" y="118568"/>
                </a:lnTo>
                <a:lnTo>
                  <a:pt x="9270" y="12738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828544" y="508558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7" y="0"/>
                </a:lnTo>
                <a:lnTo>
                  <a:pt x="41148" y="24511"/>
                </a:lnTo>
                <a:lnTo>
                  <a:pt x="2336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66060" y="5140452"/>
            <a:ext cx="1905" cy="48895"/>
          </a:xfrm>
          <a:custGeom>
            <a:avLst/>
            <a:gdLst/>
            <a:ahLst/>
            <a:cxnLst/>
            <a:rect l="l" t="t" r="r" b="b"/>
            <a:pathLst>
              <a:path w="1905" h="48895">
                <a:moveTo>
                  <a:pt x="0" y="0"/>
                </a:moveTo>
                <a:lnTo>
                  <a:pt x="1523" y="48768"/>
                </a:lnTo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58439" y="5178552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9143"/>
                </a:moveTo>
                <a:lnTo>
                  <a:pt x="0" y="4064"/>
                </a:lnTo>
                <a:lnTo>
                  <a:pt x="4064" y="0"/>
                </a:lnTo>
                <a:lnTo>
                  <a:pt x="9143" y="0"/>
                </a:lnTo>
                <a:lnTo>
                  <a:pt x="14224" y="0"/>
                </a:lnTo>
                <a:lnTo>
                  <a:pt x="18287" y="4064"/>
                </a:lnTo>
                <a:lnTo>
                  <a:pt x="18287" y="9143"/>
                </a:lnTo>
                <a:lnTo>
                  <a:pt x="18287" y="14224"/>
                </a:lnTo>
                <a:lnTo>
                  <a:pt x="14224" y="18287"/>
                </a:lnTo>
                <a:lnTo>
                  <a:pt x="9143" y="18287"/>
                </a:lnTo>
                <a:lnTo>
                  <a:pt x="4064" y="18287"/>
                </a:lnTo>
                <a:lnTo>
                  <a:pt x="0" y="14224"/>
                </a:lnTo>
                <a:lnTo>
                  <a:pt x="0" y="9143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79192" y="5407152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89" h="196850">
                <a:moveTo>
                  <a:pt x="24764" y="148209"/>
                </a:moveTo>
                <a:lnTo>
                  <a:pt x="40385" y="132588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6" y="87376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4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6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1" y="151384"/>
                </a:lnTo>
                <a:lnTo>
                  <a:pt x="88391" y="126365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8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1" y="196596"/>
                </a:lnTo>
                <a:lnTo>
                  <a:pt x="88391" y="173228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5" y="87376"/>
                </a:lnTo>
                <a:lnTo>
                  <a:pt x="172019" y="70185"/>
                </a:lnTo>
                <a:lnTo>
                  <a:pt x="147319" y="25019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4" y="25019"/>
                </a:lnTo>
                <a:lnTo>
                  <a:pt x="1690" y="70185"/>
                </a:lnTo>
                <a:lnTo>
                  <a:pt x="0" y="87376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0" y="126365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828544" y="539038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7" y="0"/>
                </a:lnTo>
                <a:lnTo>
                  <a:pt x="41148" y="24511"/>
                </a:lnTo>
                <a:lnTo>
                  <a:pt x="2336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66060" y="5443728"/>
            <a:ext cx="1905" cy="48895"/>
          </a:xfrm>
          <a:custGeom>
            <a:avLst/>
            <a:gdLst/>
            <a:ahLst/>
            <a:cxnLst/>
            <a:rect l="l" t="t" r="r" b="b"/>
            <a:pathLst>
              <a:path w="1905" h="48895">
                <a:moveTo>
                  <a:pt x="0" y="0"/>
                </a:moveTo>
                <a:lnTo>
                  <a:pt x="1523" y="48768"/>
                </a:lnTo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58439" y="5481828"/>
            <a:ext cx="18415" cy="20320"/>
          </a:xfrm>
          <a:custGeom>
            <a:avLst/>
            <a:gdLst/>
            <a:ahLst/>
            <a:cxnLst/>
            <a:rect l="l" t="t" r="r" b="b"/>
            <a:pathLst>
              <a:path w="18414" h="20320">
                <a:moveTo>
                  <a:pt x="0" y="9906"/>
                </a:moveTo>
                <a:lnTo>
                  <a:pt x="0" y="4445"/>
                </a:lnTo>
                <a:lnTo>
                  <a:pt x="4064" y="0"/>
                </a:lnTo>
                <a:lnTo>
                  <a:pt x="9143" y="0"/>
                </a:lnTo>
                <a:lnTo>
                  <a:pt x="14224" y="0"/>
                </a:lnTo>
                <a:lnTo>
                  <a:pt x="18287" y="4445"/>
                </a:lnTo>
                <a:lnTo>
                  <a:pt x="18287" y="9906"/>
                </a:lnTo>
                <a:lnTo>
                  <a:pt x="18287" y="15367"/>
                </a:lnTo>
                <a:lnTo>
                  <a:pt x="14224" y="19812"/>
                </a:lnTo>
                <a:lnTo>
                  <a:pt x="9143" y="19812"/>
                </a:lnTo>
                <a:lnTo>
                  <a:pt x="4064" y="19812"/>
                </a:lnTo>
                <a:lnTo>
                  <a:pt x="0" y="15367"/>
                </a:lnTo>
                <a:lnTo>
                  <a:pt x="0" y="9906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163567" y="4495800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89" h="196850">
                <a:moveTo>
                  <a:pt x="24765" y="148208"/>
                </a:moveTo>
                <a:lnTo>
                  <a:pt x="40386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7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3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2" y="151383"/>
                </a:lnTo>
                <a:lnTo>
                  <a:pt x="88392" y="126364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9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2" y="196595"/>
                </a:lnTo>
                <a:lnTo>
                  <a:pt x="88392" y="173227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6" y="87375"/>
                </a:lnTo>
                <a:lnTo>
                  <a:pt x="172019" y="70185"/>
                </a:lnTo>
                <a:lnTo>
                  <a:pt x="147320" y="25018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5" y="25018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312920" y="4479035"/>
            <a:ext cx="41275" cy="40005"/>
          </a:xfrm>
          <a:custGeom>
            <a:avLst/>
            <a:gdLst/>
            <a:ahLst/>
            <a:cxnLst/>
            <a:rect l="l" t="t" r="r" b="b"/>
            <a:pathLst>
              <a:path w="41275" h="40004">
                <a:moveTo>
                  <a:pt x="0" y="16001"/>
                </a:moveTo>
                <a:lnTo>
                  <a:pt x="16637" y="0"/>
                </a:lnTo>
                <a:lnTo>
                  <a:pt x="41147" y="23621"/>
                </a:lnTo>
                <a:lnTo>
                  <a:pt x="23367" y="39624"/>
                </a:lnTo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242815" y="4570476"/>
            <a:ext cx="17145" cy="20320"/>
          </a:xfrm>
          <a:custGeom>
            <a:avLst/>
            <a:gdLst/>
            <a:ahLst/>
            <a:cxnLst/>
            <a:rect l="l" t="t" r="r" b="b"/>
            <a:pathLst>
              <a:path w="17145" h="20320">
                <a:moveTo>
                  <a:pt x="0" y="9906"/>
                </a:moveTo>
                <a:lnTo>
                  <a:pt x="0" y="4444"/>
                </a:lnTo>
                <a:lnTo>
                  <a:pt x="3810" y="0"/>
                </a:lnTo>
                <a:lnTo>
                  <a:pt x="8382" y="0"/>
                </a:lnTo>
                <a:lnTo>
                  <a:pt x="12954" y="0"/>
                </a:lnTo>
                <a:lnTo>
                  <a:pt x="16763" y="4444"/>
                </a:lnTo>
                <a:lnTo>
                  <a:pt x="16763" y="9906"/>
                </a:lnTo>
                <a:lnTo>
                  <a:pt x="16763" y="15367"/>
                </a:lnTo>
                <a:lnTo>
                  <a:pt x="12954" y="19812"/>
                </a:lnTo>
                <a:lnTo>
                  <a:pt x="8382" y="19812"/>
                </a:lnTo>
                <a:lnTo>
                  <a:pt x="3810" y="19812"/>
                </a:lnTo>
                <a:lnTo>
                  <a:pt x="0" y="15367"/>
                </a:lnTo>
                <a:lnTo>
                  <a:pt x="0" y="9906"/>
                </a:lnTo>
                <a:close/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223003" y="4747259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44069" y="35051"/>
                </a:moveTo>
                <a:lnTo>
                  <a:pt x="44069" y="24129"/>
                </a:lnTo>
                <a:lnTo>
                  <a:pt x="51816" y="24129"/>
                </a:lnTo>
                <a:lnTo>
                  <a:pt x="51816" y="0"/>
                </a:lnTo>
                <a:lnTo>
                  <a:pt x="0" y="0"/>
                </a:lnTo>
                <a:lnTo>
                  <a:pt x="0" y="24129"/>
                </a:lnTo>
                <a:lnTo>
                  <a:pt x="7747" y="24129"/>
                </a:lnTo>
                <a:lnTo>
                  <a:pt x="7747" y="3505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163567" y="4799076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89" h="196850">
                <a:moveTo>
                  <a:pt x="24765" y="148209"/>
                </a:moveTo>
                <a:lnTo>
                  <a:pt x="40386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7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3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2" y="151384"/>
                </a:lnTo>
                <a:lnTo>
                  <a:pt x="88392" y="126365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9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2" y="196596"/>
                </a:lnTo>
                <a:lnTo>
                  <a:pt x="88392" y="173228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6" y="87375"/>
                </a:lnTo>
                <a:lnTo>
                  <a:pt x="172019" y="70185"/>
                </a:lnTo>
                <a:lnTo>
                  <a:pt x="147320" y="25018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5" y="25018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5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312920" y="478231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7" y="0"/>
                </a:lnTo>
                <a:lnTo>
                  <a:pt x="41147" y="24511"/>
                </a:lnTo>
                <a:lnTo>
                  <a:pt x="23367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242815" y="4875276"/>
            <a:ext cx="17145" cy="18415"/>
          </a:xfrm>
          <a:custGeom>
            <a:avLst/>
            <a:gdLst/>
            <a:ahLst/>
            <a:cxnLst/>
            <a:rect l="l" t="t" r="r" b="b"/>
            <a:pathLst>
              <a:path w="17145" h="18414">
                <a:moveTo>
                  <a:pt x="0" y="9143"/>
                </a:moveTo>
                <a:lnTo>
                  <a:pt x="0" y="4063"/>
                </a:lnTo>
                <a:lnTo>
                  <a:pt x="3810" y="0"/>
                </a:lnTo>
                <a:lnTo>
                  <a:pt x="8382" y="0"/>
                </a:lnTo>
                <a:lnTo>
                  <a:pt x="12954" y="0"/>
                </a:lnTo>
                <a:lnTo>
                  <a:pt x="16763" y="4063"/>
                </a:lnTo>
                <a:lnTo>
                  <a:pt x="16763" y="9143"/>
                </a:lnTo>
                <a:lnTo>
                  <a:pt x="16763" y="14224"/>
                </a:lnTo>
                <a:lnTo>
                  <a:pt x="12954" y="18287"/>
                </a:lnTo>
                <a:lnTo>
                  <a:pt x="8382" y="18287"/>
                </a:lnTo>
                <a:lnTo>
                  <a:pt x="3810" y="18287"/>
                </a:lnTo>
                <a:lnTo>
                  <a:pt x="0" y="14224"/>
                </a:lnTo>
                <a:lnTo>
                  <a:pt x="0" y="9143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223003" y="5050535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44069" y="35051"/>
                </a:moveTo>
                <a:lnTo>
                  <a:pt x="44069" y="24130"/>
                </a:lnTo>
                <a:lnTo>
                  <a:pt x="51816" y="24130"/>
                </a:lnTo>
                <a:lnTo>
                  <a:pt x="51816" y="0"/>
                </a:lnTo>
                <a:lnTo>
                  <a:pt x="0" y="0"/>
                </a:lnTo>
                <a:lnTo>
                  <a:pt x="0" y="24130"/>
                </a:lnTo>
                <a:lnTo>
                  <a:pt x="7747" y="24130"/>
                </a:lnTo>
                <a:lnTo>
                  <a:pt x="7747" y="3505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163567" y="5102352"/>
            <a:ext cx="173990" cy="198120"/>
          </a:xfrm>
          <a:custGeom>
            <a:avLst/>
            <a:gdLst/>
            <a:ahLst/>
            <a:cxnLst/>
            <a:rect l="l" t="t" r="r" b="b"/>
            <a:pathLst>
              <a:path w="173989" h="198120">
                <a:moveTo>
                  <a:pt x="24765" y="149352"/>
                </a:moveTo>
                <a:lnTo>
                  <a:pt x="40386" y="133604"/>
                </a:lnTo>
                <a:lnTo>
                  <a:pt x="32218" y="123622"/>
                </a:lnTo>
                <a:lnTo>
                  <a:pt x="26384" y="112617"/>
                </a:lnTo>
                <a:lnTo>
                  <a:pt x="22883" y="100707"/>
                </a:lnTo>
                <a:lnTo>
                  <a:pt x="21717" y="88011"/>
                </a:lnTo>
                <a:lnTo>
                  <a:pt x="22883" y="74487"/>
                </a:lnTo>
                <a:lnTo>
                  <a:pt x="50452" y="32633"/>
                </a:lnTo>
                <a:lnTo>
                  <a:pt x="86868" y="21971"/>
                </a:lnTo>
                <a:lnTo>
                  <a:pt x="99577" y="23159"/>
                </a:lnTo>
                <a:lnTo>
                  <a:pt x="133350" y="40893"/>
                </a:lnTo>
                <a:lnTo>
                  <a:pt x="152019" y="88011"/>
                </a:lnTo>
                <a:lnTo>
                  <a:pt x="150637" y="100707"/>
                </a:lnTo>
                <a:lnTo>
                  <a:pt x="123539" y="141864"/>
                </a:lnTo>
                <a:lnTo>
                  <a:pt x="88392" y="152527"/>
                </a:lnTo>
                <a:lnTo>
                  <a:pt x="88392" y="127381"/>
                </a:lnTo>
                <a:lnTo>
                  <a:pt x="68641" y="148306"/>
                </a:lnTo>
                <a:lnTo>
                  <a:pt x="58499" y="159051"/>
                </a:lnTo>
                <a:lnTo>
                  <a:pt x="54762" y="163010"/>
                </a:lnTo>
                <a:lnTo>
                  <a:pt x="54229" y="163576"/>
                </a:lnTo>
                <a:lnTo>
                  <a:pt x="73979" y="183546"/>
                </a:lnTo>
                <a:lnTo>
                  <a:pt x="84121" y="193802"/>
                </a:lnTo>
                <a:lnTo>
                  <a:pt x="87858" y="197580"/>
                </a:lnTo>
                <a:lnTo>
                  <a:pt x="88392" y="198120"/>
                </a:lnTo>
                <a:lnTo>
                  <a:pt x="88392" y="174498"/>
                </a:lnTo>
                <a:lnTo>
                  <a:pt x="105225" y="172783"/>
                </a:lnTo>
                <a:lnTo>
                  <a:pt x="120761" y="167830"/>
                </a:lnTo>
                <a:lnTo>
                  <a:pt x="158680" y="136231"/>
                </a:lnTo>
                <a:lnTo>
                  <a:pt x="173736" y="88011"/>
                </a:lnTo>
                <a:lnTo>
                  <a:pt x="172019" y="70705"/>
                </a:lnTo>
                <a:lnTo>
                  <a:pt x="147320" y="25146"/>
                </a:lnTo>
                <a:lnTo>
                  <a:pt x="103939" y="1714"/>
                </a:lnTo>
                <a:lnTo>
                  <a:pt x="86868" y="0"/>
                </a:lnTo>
                <a:lnTo>
                  <a:pt x="69770" y="1714"/>
                </a:lnTo>
                <a:lnTo>
                  <a:pt x="24765" y="25146"/>
                </a:lnTo>
                <a:lnTo>
                  <a:pt x="1690" y="70705"/>
                </a:lnTo>
                <a:lnTo>
                  <a:pt x="0" y="88011"/>
                </a:lnTo>
                <a:lnTo>
                  <a:pt x="573" y="98609"/>
                </a:lnTo>
                <a:lnTo>
                  <a:pt x="2301" y="108886"/>
                </a:lnTo>
                <a:lnTo>
                  <a:pt x="5197" y="118568"/>
                </a:lnTo>
                <a:lnTo>
                  <a:pt x="9271" y="12738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312920" y="508558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7" y="0"/>
                </a:lnTo>
                <a:lnTo>
                  <a:pt x="41147" y="24511"/>
                </a:lnTo>
                <a:lnTo>
                  <a:pt x="23367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242815" y="5178552"/>
            <a:ext cx="17145" cy="18415"/>
          </a:xfrm>
          <a:custGeom>
            <a:avLst/>
            <a:gdLst/>
            <a:ahLst/>
            <a:cxnLst/>
            <a:rect l="l" t="t" r="r" b="b"/>
            <a:pathLst>
              <a:path w="17145" h="18414">
                <a:moveTo>
                  <a:pt x="0" y="9143"/>
                </a:moveTo>
                <a:lnTo>
                  <a:pt x="0" y="4064"/>
                </a:lnTo>
                <a:lnTo>
                  <a:pt x="3810" y="0"/>
                </a:lnTo>
                <a:lnTo>
                  <a:pt x="8382" y="0"/>
                </a:lnTo>
                <a:lnTo>
                  <a:pt x="12954" y="0"/>
                </a:lnTo>
                <a:lnTo>
                  <a:pt x="16763" y="4064"/>
                </a:lnTo>
                <a:lnTo>
                  <a:pt x="16763" y="9143"/>
                </a:lnTo>
                <a:lnTo>
                  <a:pt x="16763" y="14224"/>
                </a:lnTo>
                <a:lnTo>
                  <a:pt x="12954" y="18287"/>
                </a:lnTo>
                <a:lnTo>
                  <a:pt x="8382" y="18287"/>
                </a:lnTo>
                <a:lnTo>
                  <a:pt x="3810" y="18287"/>
                </a:lnTo>
                <a:lnTo>
                  <a:pt x="0" y="14224"/>
                </a:lnTo>
                <a:lnTo>
                  <a:pt x="0" y="9143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223003" y="5355335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44069" y="35051"/>
                </a:moveTo>
                <a:lnTo>
                  <a:pt x="44069" y="24129"/>
                </a:lnTo>
                <a:lnTo>
                  <a:pt x="51816" y="24129"/>
                </a:lnTo>
                <a:lnTo>
                  <a:pt x="51816" y="0"/>
                </a:lnTo>
                <a:lnTo>
                  <a:pt x="0" y="0"/>
                </a:lnTo>
                <a:lnTo>
                  <a:pt x="0" y="24129"/>
                </a:lnTo>
                <a:lnTo>
                  <a:pt x="7747" y="24129"/>
                </a:lnTo>
                <a:lnTo>
                  <a:pt x="7747" y="3505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163567" y="5407152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89" h="196850">
                <a:moveTo>
                  <a:pt x="24765" y="148209"/>
                </a:moveTo>
                <a:lnTo>
                  <a:pt x="40386" y="132588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7" y="87376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4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6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2" y="151384"/>
                </a:lnTo>
                <a:lnTo>
                  <a:pt x="88392" y="126365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9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2" y="196596"/>
                </a:lnTo>
                <a:lnTo>
                  <a:pt x="88392" y="173228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6" y="87376"/>
                </a:lnTo>
                <a:lnTo>
                  <a:pt x="172019" y="70185"/>
                </a:lnTo>
                <a:lnTo>
                  <a:pt x="147320" y="25019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5" y="25019"/>
                </a:lnTo>
                <a:lnTo>
                  <a:pt x="1690" y="70185"/>
                </a:lnTo>
                <a:lnTo>
                  <a:pt x="0" y="87376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5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312920" y="539038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7" y="0"/>
                </a:lnTo>
                <a:lnTo>
                  <a:pt x="41147" y="24511"/>
                </a:lnTo>
                <a:lnTo>
                  <a:pt x="23367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242815" y="5481828"/>
            <a:ext cx="17145" cy="20320"/>
          </a:xfrm>
          <a:custGeom>
            <a:avLst/>
            <a:gdLst/>
            <a:ahLst/>
            <a:cxnLst/>
            <a:rect l="l" t="t" r="r" b="b"/>
            <a:pathLst>
              <a:path w="17145" h="20320">
                <a:moveTo>
                  <a:pt x="0" y="9906"/>
                </a:moveTo>
                <a:lnTo>
                  <a:pt x="0" y="4445"/>
                </a:lnTo>
                <a:lnTo>
                  <a:pt x="3810" y="0"/>
                </a:lnTo>
                <a:lnTo>
                  <a:pt x="8382" y="0"/>
                </a:lnTo>
                <a:lnTo>
                  <a:pt x="12954" y="0"/>
                </a:lnTo>
                <a:lnTo>
                  <a:pt x="16763" y="4445"/>
                </a:lnTo>
                <a:lnTo>
                  <a:pt x="16763" y="9906"/>
                </a:lnTo>
                <a:lnTo>
                  <a:pt x="16763" y="15367"/>
                </a:lnTo>
                <a:lnTo>
                  <a:pt x="12954" y="19812"/>
                </a:lnTo>
                <a:lnTo>
                  <a:pt x="8382" y="19812"/>
                </a:lnTo>
                <a:lnTo>
                  <a:pt x="3810" y="19812"/>
                </a:lnTo>
                <a:lnTo>
                  <a:pt x="0" y="15367"/>
                </a:lnTo>
                <a:lnTo>
                  <a:pt x="0" y="9906"/>
                </a:lnTo>
                <a:close/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223003" y="5658611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44069" y="35051"/>
                </a:moveTo>
                <a:lnTo>
                  <a:pt x="44069" y="24091"/>
                </a:lnTo>
                <a:lnTo>
                  <a:pt x="51816" y="24091"/>
                </a:lnTo>
                <a:lnTo>
                  <a:pt x="51816" y="0"/>
                </a:lnTo>
                <a:lnTo>
                  <a:pt x="0" y="0"/>
                </a:lnTo>
                <a:lnTo>
                  <a:pt x="0" y="24091"/>
                </a:lnTo>
                <a:lnTo>
                  <a:pt x="7747" y="24091"/>
                </a:lnTo>
                <a:lnTo>
                  <a:pt x="7747" y="3505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163567" y="5710428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89" h="196850">
                <a:moveTo>
                  <a:pt x="24765" y="148221"/>
                </a:moveTo>
                <a:lnTo>
                  <a:pt x="40386" y="132626"/>
                </a:lnTo>
                <a:lnTo>
                  <a:pt x="32218" y="122701"/>
                </a:lnTo>
                <a:lnTo>
                  <a:pt x="26384" y="111753"/>
                </a:lnTo>
                <a:lnTo>
                  <a:pt x="22883" y="99929"/>
                </a:lnTo>
                <a:lnTo>
                  <a:pt x="21717" y="87376"/>
                </a:lnTo>
                <a:lnTo>
                  <a:pt x="22883" y="73919"/>
                </a:lnTo>
                <a:lnTo>
                  <a:pt x="50452" y="32372"/>
                </a:lnTo>
                <a:lnTo>
                  <a:pt x="86868" y="21844"/>
                </a:lnTo>
                <a:lnTo>
                  <a:pt x="99577" y="23013"/>
                </a:lnTo>
                <a:lnTo>
                  <a:pt x="140874" y="50512"/>
                </a:lnTo>
                <a:lnTo>
                  <a:pt x="152019" y="87376"/>
                </a:lnTo>
                <a:lnTo>
                  <a:pt x="150637" y="99929"/>
                </a:lnTo>
                <a:lnTo>
                  <a:pt x="123539" y="140817"/>
                </a:lnTo>
                <a:lnTo>
                  <a:pt x="88392" y="151345"/>
                </a:lnTo>
                <a:lnTo>
                  <a:pt x="88392" y="126377"/>
                </a:lnTo>
                <a:lnTo>
                  <a:pt x="68641" y="147126"/>
                </a:lnTo>
                <a:lnTo>
                  <a:pt x="58499" y="157781"/>
                </a:lnTo>
                <a:lnTo>
                  <a:pt x="54762" y="161707"/>
                </a:lnTo>
                <a:lnTo>
                  <a:pt x="54229" y="162267"/>
                </a:lnTo>
                <a:lnTo>
                  <a:pt x="73979" y="182113"/>
                </a:lnTo>
                <a:lnTo>
                  <a:pt x="84121" y="192304"/>
                </a:lnTo>
                <a:lnTo>
                  <a:pt x="87858" y="196059"/>
                </a:lnTo>
                <a:lnTo>
                  <a:pt x="88392" y="196596"/>
                </a:lnTo>
                <a:lnTo>
                  <a:pt x="88392" y="173189"/>
                </a:lnTo>
                <a:lnTo>
                  <a:pt x="105225" y="171483"/>
                </a:lnTo>
                <a:lnTo>
                  <a:pt x="120761" y="166558"/>
                </a:lnTo>
                <a:lnTo>
                  <a:pt x="158680" y="135206"/>
                </a:lnTo>
                <a:lnTo>
                  <a:pt x="173736" y="87376"/>
                </a:lnTo>
                <a:lnTo>
                  <a:pt x="172019" y="70163"/>
                </a:lnTo>
                <a:lnTo>
                  <a:pt x="147320" y="24968"/>
                </a:lnTo>
                <a:lnTo>
                  <a:pt x="103939" y="1706"/>
                </a:lnTo>
                <a:lnTo>
                  <a:pt x="86868" y="0"/>
                </a:lnTo>
                <a:lnTo>
                  <a:pt x="69770" y="1706"/>
                </a:lnTo>
                <a:lnTo>
                  <a:pt x="24765" y="24968"/>
                </a:lnTo>
                <a:lnTo>
                  <a:pt x="1690" y="70163"/>
                </a:lnTo>
                <a:lnTo>
                  <a:pt x="0" y="87376"/>
                </a:lnTo>
                <a:lnTo>
                  <a:pt x="573" y="97859"/>
                </a:lnTo>
                <a:lnTo>
                  <a:pt x="2301" y="108048"/>
                </a:lnTo>
                <a:lnTo>
                  <a:pt x="5197" y="117651"/>
                </a:lnTo>
                <a:lnTo>
                  <a:pt x="9271" y="126377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312920" y="569366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75"/>
                </a:moveTo>
                <a:lnTo>
                  <a:pt x="16637" y="0"/>
                </a:lnTo>
                <a:lnTo>
                  <a:pt x="41147" y="24460"/>
                </a:lnTo>
                <a:lnTo>
                  <a:pt x="23367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242815" y="5786628"/>
            <a:ext cx="17145" cy="18415"/>
          </a:xfrm>
          <a:custGeom>
            <a:avLst/>
            <a:gdLst/>
            <a:ahLst/>
            <a:cxnLst/>
            <a:rect l="l" t="t" r="r" b="b"/>
            <a:pathLst>
              <a:path w="17145" h="18414">
                <a:moveTo>
                  <a:pt x="0" y="9144"/>
                </a:moveTo>
                <a:lnTo>
                  <a:pt x="0" y="4089"/>
                </a:lnTo>
                <a:lnTo>
                  <a:pt x="3810" y="0"/>
                </a:lnTo>
                <a:lnTo>
                  <a:pt x="8382" y="0"/>
                </a:lnTo>
                <a:lnTo>
                  <a:pt x="12954" y="0"/>
                </a:lnTo>
                <a:lnTo>
                  <a:pt x="16763" y="4089"/>
                </a:lnTo>
                <a:lnTo>
                  <a:pt x="16763" y="9144"/>
                </a:lnTo>
                <a:lnTo>
                  <a:pt x="16763" y="14198"/>
                </a:lnTo>
                <a:lnTo>
                  <a:pt x="12954" y="18288"/>
                </a:lnTo>
                <a:lnTo>
                  <a:pt x="8382" y="18288"/>
                </a:lnTo>
                <a:lnTo>
                  <a:pt x="3810" y="18288"/>
                </a:lnTo>
                <a:lnTo>
                  <a:pt x="0" y="14198"/>
                </a:lnTo>
                <a:lnTo>
                  <a:pt x="0" y="9144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644896" y="4495800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89" h="196850">
                <a:moveTo>
                  <a:pt x="24764" y="148208"/>
                </a:moveTo>
                <a:lnTo>
                  <a:pt x="40386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6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7" y="21843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8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1" y="151383"/>
                </a:lnTo>
                <a:lnTo>
                  <a:pt x="88391" y="126364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8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1" y="196595"/>
                </a:lnTo>
                <a:lnTo>
                  <a:pt x="88391" y="173227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6" y="87375"/>
                </a:lnTo>
                <a:lnTo>
                  <a:pt x="172019" y="70185"/>
                </a:lnTo>
                <a:lnTo>
                  <a:pt x="147319" y="25018"/>
                </a:lnTo>
                <a:lnTo>
                  <a:pt x="103939" y="1712"/>
                </a:lnTo>
                <a:lnTo>
                  <a:pt x="86867" y="0"/>
                </a:lnTo>
                <a:lnTo>
                  <a:pt x="69770" y="1712"/>
                </a:lnTo>
                <a:lnTo>
                  <a:pt x="24764" y="25018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0" y="12636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795771" y="4479035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6001"/>
                </a:moveTo>
                <a:lnTo>
                  <a:pt x="16001" y="0"/>
                </a:lnTo>
                <a:lnTo>
                  <a:pt x="39624" y="23621"/>
                </a:lnTo>
                <a:lnTo>
                  <a:pt x="22478" y="3962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731764" y="4532376"/>
            <a:ext cx="1905" cy="48895"/>
          </a:xfrm>
          <a:custGeom>
            <a:avLst/>
            <a:gdLst/>
            <a:ahLst/>
            <a:cxnLst/>
            <a:rect l="l" t="t" r="r" b="b"/>
            <a:pathLst>
              <a:path w="1904" h="48895">
                <a:moveTo>
                  <a:pt x="0" y="0"/>
                </a:moveTo>
                <a:lnTo>
                  <a:pt x="1524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724144" y="4570476"/>
            <a:ext cx="18415" cy="20320"/>
          </a:xfrm>
          <a:custGeom>
            <a:avLst/>
            <a:gdLst/>
            <a:ahLst/>
            <a:cxnLst/>
            <a:rect l="l" t="t" r="r" b="b"/>
            <a:pathLst>
              <a:path w="18414" h="20320">
                <a:moveTo>
                  <a:pt x="0" y="9906"/>
                </a:moveTo>
                <a:lnTo>
                  <a:pt x="0" y="4444"/>
                </a:lnTo>
                <a:lnTo>
                  <a:pt x="4063" y="0"/>
                </a:lnTo>
                <a:lnTo>
                  <a:pt x="9143" y="0"/>
                </a:lnTo>
                <a:lnTo>
                  <a:pt x="14223" y="0"/>
                </a:lnTo>
                <a:lnTo>
                  <a:pt x="18287" y="4444"/>
                </a:lnTo>
                <a:lnTo>
                  <a:pt x="18287" y="9906"/>
                </a:lnTo>
                <a:lnTo>
                  <a:pt x="18287" y="15367"/>
                </a:lnTo>
                <a:lnTo>
                  <a:pt x="14223" y="19812"/>
                </a:lnTo>
                <a:lnTo>
                  <a:pt x="9143" y="19812"/>
                </a:lnTo>
                <a:lnTo>
                  <a:pt x="4063" y="19812"/>
                </a:lnTo>
                <a:lnTo>
                  <a:pt x="0" y="15367"/>
                </a:lnTo>
                <a:lnTo>
                  <a:pt x="0" y="9906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644896" y="4799076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89" h="196850">
                <a:moveTo>
                  <a:pt x="24764" y="148209"/>
                </a:moveTo>
                <a:lnTo>
                  <a:pt x="40386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6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7" y="21843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8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1" y="151384"/>
                </a:lnTo>
                <a:lnTo>
                  <a:pt x="88391" y="126365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8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1" y="196596"/>
                </a:lnTo>
                <a:lnTo>
                  <a:pt x="88391" y="173228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6" y="87375"/>
                </a:lnTo>
                <a:lnTo>
                  <a:pt x="172019" y="70185"/>
                </a:lnTo>
                <a:lnTo>
                  <a:pt x="147319" y="25018"/>
                </a:lnTo>
                <a:lnTo>
                  <a:pt x="103939" y="1712"/>
                </a:lnTo>
                <a:lnTo>
                  <a:pt x="86867" y="0"/>
                </a:lnTo>
                <a:lnTo>
                  <a:pt x="69770" y="1712"/>
                </a:lnTo>
                <a:lnTo>
                  <a:pt x="24764" y="25018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0" y="126365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795771" y="4782311"/>
            <a:ext cx="40005" cy="41275"/>
          </a:xfrm>
          <a:custGeom>
            <a:avLst/>
            <a:gdLst/>
            <a:ahLst/>
            <a:cxnLst/>
            <a:rect l="l" t="t" r="r" b="b"/>
            <a:pathLst>
              <a:path w="40004" h="41275">
                <a:moveTo>
                  <a:pt x="0" y="16637"/>
                </a:moveTo>
                <a:lnTo>
                  <a:pt x="16001" y="0"/>
                </a:lnTo>
                <a:lnTo>
                  <a:pt x="39624" y="24511"/>
                </a:lnTo>
                <a:lnTo>
                  <a:pt x="2247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731764" y="4837176"/>
            <a:ext cx="1905" cy="47625"/>
          </a:xfrm>
          <a:custGeom>
            <a:avLst/>
            <a:gdLst/>
            <a:ahLst/>
            <a:cxnLst/>
            <a:rect l="l" t="t" r="r" b="b"/>
            <a:pathLst>
              <a:path w="1904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724144" y="487527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9143"/>
                </a:moveTo>
                <a:lnTo>
                  <a:pt x="0" y="4063"/>
                </a:lnTo>
                <a:lnTo>
                  <a:pt x="4063" y="0"/>
                </a:lnTo>
                <a:lnTo>
                  <a:pt x="9143" y="0"/>
                </a:lnTo>
                <a:lnTo>
                  <a:pt x="14223" y="0"/>
                </a:lnTo>
                <a:lnTo>
                  <a:pt x="18287" y="4063"/>
                </a:lnTo>
                <a:lnTo>
                  <a:pt x="18287" y="9143"/>
                </a:lnTo>
                <a:lnTo>
                  <a:pt x="18287" y="14224"/>
                </a:lnTo>
                <a:lnTo>
                  <a:pt x="14223" y="18287"/>
                </a:lnTo>
                <a:lnTo>
                  <a:pt x="9143" y="18287"/>
                </a:lnTo>
                <a:lnTo>
                  <a:pt x="4063" y="18287"/>
                </a:lnTo>
                <a:lnTo>
                  <a:pt x="0" y="14224"/>
                </a:lnTo>
                <a:lnTo>
                  <a:pt x="0" y="9143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644896" y="5102352"/>
            <a:ext cx="173990" cy="198120"/>
          </a:xfrm>
          <a:custGeom>
            <a:avLst/>
            <a:gdLst/>
            <a:ahLst/>
            <a:cxnLst/>
            <a:rect l="l" t="t" r="r" b="b"/>
            <a:pathLst>
              <a:path w="173989" h="198120">
                <a:moveTo>
                  <a:pt x="24764" y="149352"/>
                </a:moveTo>
                <a:lnTo>
                  <a:pt x="40386" y="133604"/>
                </a:lnTo>
                <a:lnTo>
                  <a:pt x="32218" y="123622"/>
                </a:lnTo>
                <a:lnTo>
                  <a:pt x="26384" y="112617"/>
                </a:lnTo>
                <a:lnTo>
                  <a:pt x="22883" y="100707"/>
                </a:lnTo>
                <a:lnTo>
                  <a:pt x="21716" y="88011"/>
                </a:lnTo>
                <a:lnTo>
                  <a:pt x="22883" y="74487"/>
                </a:lnTo>
                <a:lnTo>
                  <a:pt x="50452" y="32633"/>
                </a:lnTo>
                <a:lnTo>
                  <a:pt x="86867" y="21971"/>
                </a:lnTo>
                <a:lnTo>
                  <a:pt x="99577" y="23159"/>
                </a:lnTo>
                <a:lnTo>
                  <a:pt x="133350" y="40893"/>
                </a:lnTo>
                <a:lnTo>
                  <a:pt x="152018" y="88011"/>
                </a:lnTo>
                <a:lnTo>
                  <a:pt x="150637" y="100707"/>
                </a:lnTo>
                <a:lnTo>
                  <a:pt x="123539" y="141864"/>
                </a:lnTo>
                <a:lnTo>
                  <a:pt x="88391" y="152527"/>
                </a:lnTo>
                <a:lnTo>
                  <a:pt x="88391" y="127381"/>
                </a:lnTo>
                <a:lnTo>
                  <a:pt x="68641" y="148306"/>
                </a:lnTo>
                <a:lnTo>
                  <a:pt x="58499" y="159051"/>
                </a:lnTo>
                <a:lnTo>
                  <a:pt x="54762" y="163010"/>
                </a:lnTo>
                <a:lnTo>
                  <a:pt x="54228" y="163576"/>
                </a:lnTo>
                <a:lnTo>
                  <a:pt x="73979" y="183546"/>
                </a:lnTo>
                <a:lnTo>
                  <a:pt x="84121" y="193802"/>
                </a:lnTo>
                <a:lnTo>
                  <a:pt x="87858" y="197580"/>
                </a:lnTo>
                <a:lnTo>
                  <a:pt x="88391" y="198120"/>
                </a:lnTo>
                <a:lnTo>
                  <a:pt x="88391" y="174498"/>
                </a:lnTo>
                <a:lnTo>
                  <a:pt x="105225" y="172783"/>
                </a:lnTo>
                <a:lnTo>
                  <a:pt x="120761" y="167830"/>
                </a:lnTo>
                <a:lnTo>
                  <a:pt x="158680" y="136231"/>
                </a:lnTo>
                <a:lnTo>
                  <a:pt x="173736" y="88011"/>
                </a:lnTo>
                <a:lnTo>
                  <a:pt x="172019" y="70705"/>
                </a:lnTo>
                <a:lnTo>
                  <a:pt x="147319" y="25146"/>
                </a:lnTo>
                <a:lnTo>
                  <a:pt x="103939" y="1714"/>
                </a:lnTo>
                <a:lnTo>
                  <a:pt x="86867" y="0"/>
                </a:lnTo>
                <a:lnTo>
                  <a:pt x="69770" y="1714"/>
                </a:lnTo>
                <a:lnTo>
                  <a:pt x="24764" y="25146"/>
                </a:lnTo>
                <a:lnTo>
                  <a:pt x="1690" y="70705"/>
                </a:lnTo>
                <a:lnTo>
                  <a:pt x="0" y="88011"/>
                </a:lnTo>
                <a:lnTo>
                  <a:pt x="573" y="98609"/>
                </a:lnTo>
                <a:lnTo>
                  <a:pt x="2301" y="108886"/>
                </a:lnTo>
                <a:lnTo>
                  <a:pt x="5197" y="118568"/>
                </a:lnTo>
                <a:lnTo>
                  <a:pt x="9270" y="12738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795771" y="5085588"/>
            <a:ext cx="40005" cy="41275"/>
          </a:xfrm>
          <a:custGeom>
            <a:avLst/>
            <a:gdLst/>
            <a:ahLst/>
            <a:cxnLst/>
            <a:rect l="l" t="t" r="r" b="b"/>
            <a:pathLst>
              <a:path w="40004" h="41275">
                <a:moveTo>
                  <a:pt x="0" y="16637"/>
                </a:moveTo>
                <a:lnTo>
                  <a:pt x="16001" y="0"/>
                </a:lnTo>
                <a:lnTo>
                  <a:pt x="39624" y="24511"/>
                </a:lnTo>
                <a:lnTo>
                  <a:pt x="2247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731764" y="5140452"/>
            <a:ext cx="1905" cy="48895"/>
          </a:xfrm>
          <a:custGeom>
            <a:avLst/>
            <a:gdLst/>
            <a:ahLst/>
            <a:cxnLst/>
            <a:rect l="l" t="t" r="r" b="b"/>
            <a:pathLst>
              <a:path w="1904" h="48895">
                <a:moveTo>
                  <a:pt x="0" y="0"/>
                </a:moveTo>
                <a:lnTo>
                  <a:pt x="1524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724144" y="5178552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9143"/>
                </a:moveTo>
                <a:lnTo>
                  <a:pt x="0" y="4064"/>
                </a:lnTo>
                <a:lnTo>
                  <a:pt x="4063" y="0"/>
                </a:lnTo>
                <a:lnTo>
                  <a:pt x="9143" y="0"/>
                </a:lnTo>
                <a:lnTo>
                  <a:pt x="14223" y="0"/>
                </a:lnTo>
                <a:lnTo>
                  <a:pt x="18287" y="4064"/>
                </a:lnTo>
                <a:lnTo>
                  <a:pt x="18287" y="9143"/>
                </a:lnTo>
                <a:lnTo>
                  <a:pt x="18287" y="14224"/>
                </a:lnTo>
                <a:lnTo>
                  <a:pt x="14223" y="18287"/>
                </a:lnTo>
                <a:lnTo>
                  <a:pt x="9143" y="18287"/>
                </a:lnTo>
                <a:lnTo>
                  <a:pt x="4063" y="18287"/>
                </a:lnTo>
                <a:lnTo>
                  <a:pt x="0" y="14224"/>
                </a:lnTo>
                <a:lnTo>
                  <a:pt x="0" y="9143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644896" y="5407152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89" h="196850">
                <a:moveTo>
                  <a:pt x="24764" y="148209"/>
                </a:moveTo>
                <a:lnTo>
                  <a:pt x="40386" y="132588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6" y="87376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7" y="21844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8" y="87376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1" y="151384"/>
                </a:lnTo>
                <a:lnTo>
                  <a:pt x="88391" y="126365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8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1" y="196596"/>
                </a:lnTo>
                <a:lnTo>
                  <a:pt x="88391" y="173228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6" y="87376"/>
                </a:lnTo>
                <a:lnTo>
                  <a:pt x="172019" y="70185"/>
                </a:lnTo>
                <a:lnTo>
                  <a:pt x="147319" y="25019"/>
                </a:lnTo>
                <a:lnTo>
                  <a:pt x="103939" y="1712"/>
                </a:lnTo>
                <a:lnTo>
                  <a:pt x="86867" y="0"/>
                </a:lnTo>
                <a:lnTo>
                  <a:pt x="69770" y="1712"/>
                </a:lnTo>
                <a:lnTo>
                  <a:pt x="24764" y="25019"/>
                </a:lnTo>
                <a:lnTo>
                  <a:pt x="1690" y="70185"/>
                </a:lnTo>
                <a:lnTo>
                  <a:pt x="0" y="87376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0" y="126365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795771" y="5390388"/>
            <a:ext cx="40005" cy="41275"/>
          </a:xfrm>
          <a:custGeom>
            <a:avLst/>
            <a:gdLst/>
            <a:ahLst/>
            <a:cxnLst/>
            <a:rect l="l" t="t" r="r" b="b"/>
            <a:pathLst>
              <a:path w="40004" h="41275">
                <a:moveTo>
                  <a:pt x="0" y="16637"/>
                </a:moveTo>
                <a:lnTo>
                  <a:pt x="16001" y="0"/>
                </a:lnTo>
                <a:lnTo>
                  <a:pt x="39624" y="24511"/>
                </a:lnTo>
                <a:lnTo>
                  <a:pt x="2247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731764" y="5443728"/>
            <a:ext cx="1905" cy="48895"/>
          </a:xfrm>
          <a:custGeom>
            <a:avLst/>
            <a:gdLst/>
            <a:ahLst/>
            <a:cxnLst/>
            <a:rect l="l" t="t" r="r" b="b"/>
            <a:pathLst>
              <a:path w="1904" h="48895">
                <a:moveTo>
                  <a:pt x="0" y="0"/>
                </a:moveTo>
                <a:lnTo>
                  <a:pt x="1524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724144" y="5481828"/>
            <a:ext cx="18415" cy="20320"/>
          </a:xfrm>
          <a:custGeom>
            <a:avLst/>
            <a:gdLst/>
            <a:ahLst/>
            <a:cxnLst/>
            <a:rect l="l" t="t" r="r" b="b"/>
            <a:pathLst>
              <a:path w="18414" h="20320">
                <a:moveTo>
                  <a:pt x="0" y="9906"/>
                </a:moveTo>
                <a:lnTo>
                  <a:pt x="0" y="4445"/>
                </a:lnTo>
                <a:lnTo>
                  <a:pt x="4063" y="0"/>
                </a:lnTo>
                <a:lnTo>
                  <a:pt x="9143" y="0"/>
                </a:lnTo>
                <a:lnTo>
                  <a:pt x="14223" y="0"/>
                </a:lnTo>
                <a:lnTo>
                  <a:pt x="18287" y="4445"/>
                </a:lnTo>
                <a:lnTo>
                  <a:pt x="18287" y="9906"/>
                </a:lnTo>
                <a:lnTo>
                  <a:pt x="18287" y="15367"/>
                </a:lnTo>
                <a:lnTo>
                  <a:pt x="14223" y="19812"/>
                </a:lnTo>
                <a:lnTo>
                  <a:pt x="9143" y="19812"/>
                </a:lnTo>
                <a:lnTo>
                  <a:pt x="4063" y="19812"/>
                </a:lnTo>
                <a:lnTo>
                  <a:pt x="0" y="15367"/>
                </a:lnTo>
                <a:lnTo>
                  <a:pt x="0" y="9906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644896" y="5710428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89" h="196850">
                <a:moveTo>
                  <a:pt x="24764" y="148221"/>
                </a:moveTo>
                <a:lnTo>
                  <a:pt x="40386" y="132626"/>
                </a:lnTo>
                <a:lnTo>
                  <a:pt x="32218" y="122701"/>
                </a:lnTo>
                <a:lnTo>
                  <a:pt x="26384" y="111753"/>
                </a:lnTo>
                <a:lnTo>
                  <a:pt x="22883" y="99929"/>
                </a:lnTo>
                <a:lnTo>
                  <a:pt x="21716" y="87376"/>
                </a:lnTo>
                <a:lnTo>
                  <a:pt x="22883" y="73919"/>
                </a:lnTo>
                <a:lnTo>
                  <a:pt x="50452" y="32372"/>
                </a:lnTo>
                <a:lnTo>
                  <a:pt x="86867" y="21844"/>
                </a:lnTo>
                <a:lnTo>
                  <a:pt x="99577" y="23013"/>
                </a:lnTo>
                <a:lnTo>
                  <a:pt x="140874" y="50512"/>
                </a:lnTo>
                <a:lnTo>
                  <a:pt x="152018" y="87376"/>
                </a:lnTo>
                <a:lnTo>
                  <a:pt x="150637" y="99929"/>
                </a:lnTo>
                <a:lnTo>
                  <a:pt x="123539" y="140817"/>
                </a:lnTo>
                <a:lnTo>
                  <a:pt x="88391" y="151345"/>
                </a:lnTo>
                <a:lnTo>
                  <a:pt x="88391" y="126377"/>
                </a:lnTo>
                <a:lnTo>
                  <a:pt x="68641" y="147126"/>
                </a:lnTo>
                <a:lnTo>
                  <a:pt x="58499" y="157781"/>
                </a:lnTo>
                <a:lnTo>
                  <a:pt x="54762" y="161707"/>
                </a:lnTo>
                <a:lnTo>
                  <a:pt x="54228" y="162267"/>
                </a:lnTo>
                <a:lnTo>
                  <a:pt x="73979" y="182113"/>
                </a:lnTo>
                <a:lnTo>
                  <a:pt x="84121" y="192304"/>
                </a:lnTo>
                <a:lnTo>
                  <a:pt x="87858" y="196059"/>
                </a:lnTo>
                <a:lnTo>
                  <a:pt x="88391" y="196596"/>
                </a:lnTo>
                <a:lnTo>
                  <a:pt x="88391" y="173189"/>
                </a:lnTo>
                <a:lnTo>
                  <a:pt x="105225" y="171483"/>
                </a:lnTo>
                <a:lnTo>
                  <a:pt x="120761" y="166558"/>
                </a:lnTo>
                <a:lnTo>
                  <a:pt x="158680" y="135206"/>
                </a:lnTo>
                <a:lnTo>
                  <a:pt x="173736" y="87376"/>
                </a:lnTo>
                <a:lnTo>
                  <a:pt x="172019" y="70163"/>
                </a:lnTo>
                <a:lnTo>
                  <a:pt x="147319" y="24968"/>
                </a:lnTo>
                <a:lnTo>
                  <a:pt x="103939" y="1706"/>
                </a:lnTo>
                <a:lnTo>
                  <a:pt x="86867" y="0"/>
                </a:lnTo>
                <a:lnTo>
                  <a:pt x="69770" y="1706"/>
                </a:lnTo>
                <a:lnTo>
                  <a:pt x="24764" y="24968"/>
                </a:lnTo>
                <a:lnTo>
                  <a:pt x="1690" y="70163"/>
                </a:lnTo>
                <a:lnTo>
                  <a:pt x="0" y="87376"/>
                </a:lnTo>
                <a:lnTo>
                  <a:pt x="573" y="97859"/>
                </a:lnTo>
                <a:lnTo>
                  <a:pt x="2301" y="108048"/>
                </a:lnTo>
                <a:lnTo>
                  <a:pt x="5197" y="117651"/>
                </a:lnTo>
                <a:lnTo>
                  <a:pt x="9270" y="126377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795771" y="5693664"/>
            <a:ext cx="40005" cy="41275"/>
          </a:xfrm>
          <a:custGeom>
            <a:avLst/>
            <a:gdLst/>
            <a:ahLst/>
            <a:cxnLst/>
            <a:rect l="l" t="t" r="r" b="b"/>
            <a:pathLst>
              <a:path w="40004" h="41275">
                <a:moveTo>
                  <a:pt x="0" y="16675"/>
                </a:moveTo>
                <a:lnTo>
                  <a:pt x="16001" y="0"/>
                </a:lnTo>
                <a:lnTo>
                  <a:pt x="39624" y="24460"/>
                </a:lnTo>
                <a:lnTo>
                  <a:pt x="2247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731764" y="5748528"/>
            <a:ext cx="1905" cy="47625"/>
          </a:xfrm>
          <a:custGeom>
            <a:avLst/>
            <a:gdLst/>
            <a:ahLst/>
            <a:cxnLst/>
            <a:rect l="l" t="t" r="r" b="b"/>
            <a:pathLst>
              <a:path w="1904" h="47625">
                <a:moveTo>
                  <a:pt x="0" y="0"/>
                </a:moveTo>
                <a:lnTo>
                  <a:pt x="1524" y="47244"/>
                </a:lnTo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724144" y="5786628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9144"/>
                </a:moveTo>
                <a:lnTo>
                  <a:pt x="0" y="4089"/>
                </a:lnTo>
                <a:lnTo>
                  <a:pt x="4063" y="0"/>
                </a:lnTo>
                <a:lnTo>
                  <a:pt x="9143" y="0"/>
                </a:lnTo>
                <a:lnTo>
                  <a:pt x="14223" y="0"/>
                </a:lnTo>
                <a:lnTo>
                  <a:pt x="18287" y="4089"/>
                </a:lnTo>
                <a:lnTo>
                  <a:pt x="18287" y="9144"/>
                </a:lnTo>
                <a:lnTo>
                  <a:pt x="18287" y="14198"/>
                </a:lnTo>
                <a:lnTo>
                  <a:pt x="14223" y="18288"/>
                </a:lnTo>
                <a:lnTo>
                  <a:pt x="9143" y="18288"/>
                </a:lnTo>
                <a:lnTo>
                  <a:pt x="4063" y="18288"/>
                </a:lnTo>
                <a:lnTo>
                  <a:pt x="0" y="14198"/>
                </a:lnTo>
                <a:lnTo>
                  <a:pt x="0" y="9144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127747" y="4495800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90" h="196850">
                <a:moveTo>
                  <a:pt x="24765" y="148208"/>
                </a:moveTo>
                <a:lnTo>
                  <a:pt x="40385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7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3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2" y="151383"/>
                </a:lnTo>
                <a:lnTo>
                  <a:pt x="88392" y="126364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8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2" y="196595"/>
                </a:lnTo>
                <a:lnTo>
                  <a:pt x="88392" y="173227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5" y="87375"/>
                </a:lnTo>
                <a:lnTo>
                  <a:pt x="172019" y="70185"/>
                </a:lnTo>
                <a:lnTo>
                  <a:pt x="147320" y="25018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5" y="25018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4"/>
                </a:lnTo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7277100" y="4479035"/>
            <a:ext cx="41275" cy="40005"/>
          </a:xfrm>
          <a:custGeom>
            <a:avLst/>
            <a:gdLst/>
            <a:ahLst/>
            <a:cxnLst/>
            <a:rect l="l" t="t" r="r" b="b"/>
            <a:pathLst>
              <a:path w="41275" h="40004">
                <a:moveTo>
                  <a:pt x="0" y="16001"/>
                </a:moveTo>
                <a:lnTo>
                  <a:pt x="16636" y="0"/>
                </a:lnTo>
                <a:lnTo>
                  <a:pt x="41148" y="23621"/>
                </a:lnTo>
                <a:lnTo>
                  <a:pt x="23368" y="3962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214616" y="4532376"/>
            <a:ext cx="1905" cy="48895"/>
          </a:xfrm>
          <a:custGeom>
            <a:avLst/>
            <a:gdLst/>
            <a:ahLst/>
            <a:cxnLst/>
            <a:rect l="l" t="t" r="r" b="b"/>
            <a:pathLst>
              <a:path w="1904" h="48895">
                <a:moveTo>
                  <a:pt x="0" y="0"/>
                </a:moveTo>
                <a:lnTo>
                  <a:pt x="1524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206995" y="4570476"/>
            <a:ext cx="18415" cy="20320"/>
          </a:xfrm>
          <a:custGeom>
            <a:avLst/>
            <a:gdLst/>
            <a:ahLst/>
            <a:cxnLst/>
            <a:rect l="l" t="t" r="r" b="b"/>
            <a:pathLst>
              <a:path w="18415" h="20320">
                <a:moveTo>
                  <a:pt x="0" y="9906"/>
                </a:moveTo>
                <a:lnTo>
                  <a:pt x="0" y="4444"/>
                </a:lnTo>
                <a:lnTo>
                  <a:pt x="4063" y="0"/>
                </a:lnTo>
                <a:lnTo>
                  <a:pt x="9144" y="0"/>
                </a:lnTo>
                <a:lnTo>
                  <a:pt x="14224" y="0"/>
                </a:lnTo>
                <a:lnTo>
                  <a:pt x="18287" y="4444"/>
                </a:lnTo>
                <a:lnTo>
                  <a:pt x="18287" y="9906"/>
                </a:lnTo>
                <a:lnTo>
                  <a:pt x="18287" y="15367"/>
                </a:lnTo>
                <a:lnTo>
                  <a:pt x="14224" y="19812"/>
                </a:lnTo>
                <a:lnTo>
                  <a:pt x="9144" y="19812"/>
                </a:lnTo>
                <a:lnTo>
                  <a:pt x="4063" y="19812"/>
                </a:lnTo>
                <a:lnTo>
                  <a:pt x="0" y="15367"/>
                </a:lnTo>
                <a:lnTo>
                  <a:pt x="0" y="9906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7188707" y="4747259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44069" y="35051"/>
                </a:moveTo>
                <a:lnTo>
                  <a:pt x="44069" y="24129"/>
                </a:lnTo>
                <a:lnTo>
                  <a:pt x="51816" y="24129"/>
                </a:lnTo>
                <a:lnTo>
                  <a:pt x="51816" y="0"/>
                </a:lnTo>
                <a:lnTo>
                  <a:pt x="0" y="0"/>
                </a:lnTo>
                <a:lnTo>
                  <a:pt x="0" y="24129"/>
                </a:lnTo>
                <a:lnTo>
                  <a:pt x="7747" y="24129"/>
                </a:lnTo>
                <a:lnTo>
                  <a:pt x="7747" y="3505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7127747" y="4799076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90" h="196850">
                <a:moveTo>
                  <a:pt x="24765" y="148209"/>
                </a:moveTo>
                <a:lnTo>
                  <a:pt x="40385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7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3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2" y="151384"/>
                </a:lnTo>
                <a:lnTo>
                  <a:pt x="88392" y="126365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8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2" y="196596"/>
                </a:lnTo>
                <a:lnTo>
                  <a:pt x="88392" y="173228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5" y="87375"/>
                </a:lnTo>
                <a:lnTo>
                  <a:pt x="172019" y="70185"/>
                </a:lnTo>
                <a:lnTo>
                  <a:pt x="147320" y="25018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5" y="25018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5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277100" y="478231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6" y="0"/>
                </a:lnTo>
                <a:lnTo>
                  <a:pt x="41148" y="24511"/>
                </a:lnTo>
                <a:lnTo>
                  <a:pt x="2336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214616" y="4837176"/>
            <a:ext cx="1905" cy="47625"/>
          </a:xfrm>
          <a:custGeom>
            <a:avLst/>
            <a:gdLst/>
            <a:ahLst/>
            <a:cxnLst/>
            <a:rect l="l" t="t" r="r" b="b"/>
            <a:pathLst>
              <a:path w="1904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206995" y="487527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0" y="9143"/>
                </a:moveTo>
                <a:lnTo>
                  <a:pt x="0" y="4063"/>
                </a:lnTo>
                <a:lnTo>
                  <a:pt x="4063" y="0"/>
                </a:lnTo>
                <a:lnTo>
                  <a:pt x="9144" y="0"/>
                </a:lnTo>
                <a:lnTo>
                  <a:pt x="14224" y="0"/>
                </a:lnTo>
                <a:lnTo>
                  <a:pt x="18287" y="4063"/>
                </a:lnTo>
                <a:lnTo>
                  <a:pt x="18287" y="9143"/>
                </a:lnTo>
                <a:lnTo>
                  <a:pt x="18287" y="14224"/>
                </a:lnTo>
                <a:lnTo>
                  <a:pt x="14224" y="18287"/>
                </a:lnTo>
                <a:lnTo>
                  <a:pt x="9144" y="18287"/>
                </a:lnTo>
                <a:lnTo>
                  <a:pt x="4063" y="18287"/>
                </a:lnTo>
                <a:lnTo>
                  <a:pt x="0" y="14224"/>
                </a:lnTo>
                <a:lnTo>
                  <a:pt x="0" y="9143"/>
                </a:lnTo>
                <a:close/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188707" y="5050535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44069" y="35051"/>
                </a:moveTo>
                <a:lnTo>
                  <a:pt x="44069" y="24130"/>
                </a:lnTo>
                <a:lnTo>
                  <a:pt x="51816" y="24130"/>
                </a:lnTo>
                <a:lnTo>
                  <a:pt x="51816" y="0"/>
                </a:lnTo>
                <a:lnTo>
                  <a:pt x="0" y="0"/>
                </a:lnTo>
                <a:lnTo>
                  <a:pt x="0" y="24130"/>
                </a:lnTo>
                <a:lnTo>
                  <a:pt x="7747" y="24130"/>
                </a:lnTo>
                <a:lnTo>
                  <a:pt x="7747" y="3505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127747" y="5102352"/>
            <a:ext cx="173990" cy="198120"/>
          </a:xfrm>
          <a:custGeom>
            <a:avLst/>
            <a:gdLst/>
            <a:ahLst/>
            <a:cxnLst/>
            <a:rect l="l" t="t" r="r" b="b"/>
            <a:pathLst>
              <a:path w="173990" h="198120">
                <a:moveTo>
                  <a:pt x="24765" y="149352"/>
                </a:moveTo>
                <a:lnTo>
                  <a:pt x="40385" y="133604"/>
                </a:lnTo>
                <a:lnTo>
                  <a:pt x="32218" y="123622"/>
                </a:lnTo>
                <a:lnTo>
                  <a:pt x="26384" y="112617"/>
                </a:lnTo>
                <a:lnTo>
                  <a:pt x="22883" y="100707"/>
                </a:lnTo>
                <a:lnTo>
                  <a:pt x="21717" y="88011"/>
                </a:lnTo>
                <a:lnTo>
                  <a:pt x="22883" y="74487"/>
                </a:lnTo>
                <a:lnTo>
                  <a:pt x="50452" y="32633"/>
                </a:lnTo>
                <a:lnTo>
                  <a:pt x="86868" y="21971"/>
                </a:lnTo>
                <a:lnTo>
                  <a:pt x="99577" y="23159"/>
                </a:lnTo>
                <a:lnTo>
                  <a:pt x="133350" y="40893"/>
                </a:lnTo>
                <a:lnTo>
                  <a:pt x="152019" y="88011"/>
                </a:lnTo>
                <a:lnTo>
                  <a:pt x="150637" y="100707"/>
                </a:lnTo>
                <a:lnTo>
                  <a:pt x="123539" y="141864"/>
                </a:lnTo>
                <a:lnTo>
                  <a:pt x="88392" y="152527"/>
                </a:lnTo>
                <a:lnTo>
                  <a:pt x="88392" y="127381"/>
                </a:lnTo>
                <a:lnTo>
                  <a:pt x="68641" y="148306"/>
                </a:lnTo>
                <a:lnTo>
                  <a:pt x="58499" y="159051"/>
                </a:lnTo>
                <a:lnTo>
                  <a:pt x="54762" y="163010"/>
                </a:lnTo>
                <a:lnTo>
                  <a:pt x="54228" y="163576"/>
                </a:lnTo>
                <a:lnTo>
                  <a:pt x="73979" y="183546"/>
                </a:lnTo>
                <a:lnTo>
                  <a:pt x="84121" y="193802"/>
                </a:lnTo>
                <a:lnTo>
                  <a:pt x="87858" y="197580"/>
                </a:lnTo>
                <a:lnTo>
                  <a:pt x="88392" y="198120"/>
                </a:lnTo>
                <a:lnTo>
                  <a:pt x="88392" y="174498"/>
                </a:lnTo>
                <a:lnTo>
                  <a:pt x="105225" y="172783"/>
                </a:lnTo>
                <a:lnTo>
                  <a:pt x="120761" y="167830"/>
                </a:lnTo>
                <a:lnTo>
                  <a:pt x="158680" y="136231"/>
                </a:lnTo>
                <a:lnTo>
                  <a:pt x="173735" y="88011"/>
                </a:lnTo>
                <a:lnTo>
                  <a:pt x="172019" y="70705"/>
                </a:lnTo>
                <a:lnTo>
                  <a:pt x="147320" y="25146"/>
                </a:lnTo>
                <a:lnTo>
                  <a:pt x="103939" y="1714"/>
                </a:lnTo>
                <a:lnTo>
                  <a:pt x="86868" y="0"/>
                </a:lnTo>
                <a:lnTo>
                  <a:pt x="69770" y="1714"/>
                </a:lnTo>
                <a:lnTo>
                  <a:pt x="24765" y="25146"/>
                </a:lnTo>
                <a:lnTo>
                  <a:pt x="1690" y="70705"/>
                </a:lnTo>
                <a:lnTo>
                  <a:pt x="0" y="88011"/>
                </a:lnTo>
                <a:lnTo>
                  <a:pt x="573" y="98609"/>
                </a:lnTo>
                <a:lnTo>
                  <a:pt x="2301" y="108886"/>
                </a:lnTo>
                <a:lnTo>
                  <a:pt x="5197" y="118568"/>
                </a:lnTo>
                <a:lnTo>
                  <a:pt x="9271" y="12738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7277100" y="508558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6" y="0"/>
                </a:lnTo>
                <a:lnTo>
                  <a:pt x="41148" y="24511"/>
                </a:lnTo>
                <a:lnTo>
                  <a:pt x="2336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214616" y="5140452"/>
            <a:ext cx="1905" cy="48895"/>
          </a:xfrm>
          <a:custGeom>
            <a:avLst/>
            <a:gdLst/>
            <a:ahLst/>
            <a:cxnLst/>
            <a:rect l="l" t="t" r="r" b="b"/>
            <a:pathLst>
              <a:path w="1904" h="48895">
                <a:moveTo>
                  <a:pt x="0" y="0"/>
                </a:moveTo>
                <a:lnTo>
                  <a:pt x="1524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7206995" y="5178552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0" y="9143"/>
                </a:moveTo>
                <a:lnTo>
                  <a:pt x="0" y="4064"/>
                </a:lnTo>
                <a:lnTo>
                  <a:pt x="4063" y="0"/>
                </a:lnTo>
                <a:lnTo>
                  <a:pt x="9144" y="0"/>
                </a:lnTo>
                <a:lnTo>
                  <a:pt x="14224" y="0"/>
                </a:lnTo>
                <a:lnTo>
                  <a:pt x="18287" y="4064"/>
                </a:lnTo>
                <a:lnTo>
                  <a:pt x="18287" y="9143"/>
                </a:lnTo>
                <a:lnTo>
                  <a:pt x="18287" y="14224"/>
                </a:lnTo>
                <a:lnTo>
                  <a:pt x="14224" y="18287"/>
                </a:lnTo>
                <a:lnTo>
                  <a:pt x="9144" y="18287"/>
                </a:lnTo>
                <a:lnTo>
                  <a:pt x="4063" y="18287"/>
                </a:lnTo>
                <a:lnTo>
                  <a:pt x="0" y="14224"/>
                </a:lnTo>
                <a:lnTo>
                  <a:pt x="0" y="9143"/>
                </a:lnTo>
                <a:close/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188707" y="5355335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44069" y="35051"/>
                </a:moveTo>
                <a:lnTo>
                  <a:pt x="44069" y="24129"/>
                </a:lnTo>
                <a:lnTo>
                  <a:pt x="51816" y="24129"/>
                </a:lnTo>
                <a:lnTo>
                  <a:pt x="51816" y="0"/>
                </a:lnTo>
                <a:lnTo>
                  <a:pt x="0" y="0"/>
                </a:lnTo>
                <a:lnTo>
                  <a:pt x="0" y="24129"/>
                </a:lnTo>
                <a:lnTo>
                  <a:pt x="7747" y="24129"/>
                </a:lnTo>
                <a:lnTo>
                  <a:pt x="7747" y="3505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7127747" y="5407152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90" h="196850">
                <a:moveTo>
                  <a:pt x="24765" y="148209"/>
                </a:moveTo>
                <a:lnTo>
                  <a:pt x="40385" y="132588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7" y="87376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4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6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2" y="151384"/>
                </a:lnTo>
                <a:lnTo>
                  <a:pt x="88392" y="126365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8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2" y="196596"/>
                </a:lnTo>
                <a:lnTo>
                  <a:pt x="88392" y="173228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5" y="87376"/>
                </a:lnTo>
                <a:lnTo>
                  <a:pt x="172019" y="70185"/>
                </a:lnTo>
                <a:lnTo>
                  <a:pt x="147320" y="25019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5" y="25019"/>
                </a:lnTo>
                <a:lnTo>
                  <a:pt x="1690" y="70185"/>
                </a:lnTo>
                <a:lnTo>
                  <a:pt x="0" y="87376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5"/>
                </a:lnTo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7277100" y="539038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6" y="0"/>
                </a:lnTo>
                <a:lnTo>
                  <a:pt x="41148" y="24511"/>
                </a:lnTo>
                <a:lnTo>
                  <a:pt x="2336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7214616" y="5443728"/>
            <a:ext cx="1905" cy="48895"/>
          </a:xfrm>
          <a:custGeom>
            <a:avLst/>
            <a:gdLst/>
            <a:ahLst/>
            <a:cxnLst/>
            <a:rect l="l" t="t" r="r" b="b"/>
            <a:pathLst>
              <a:path w="1904" h="48895">
                <a:moveTo>
                  <a:pt x="0" y="0"/>
                </a:moveTo>
                <a:lnTo>
                  <a:pt x="1524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7206995" y="5481828"/>
            <a:ext cx="18415" cy="20320"/>
          </a:xfrm>
          <a:custGeom>
            <a:avLst/>
            <a:gdLst/>
            <a:ahLst/>
            <a:cxnLst/>
            <a:rect l="l" t="t" r="r" b="b"/>
            <a:pathLst>
              <a:path w="18415" h="20320">
                <a:moveTo>
                  <a:pt x="0" y="9906"/>
                </a:moveTo>
                <a:lnTo>
                  <a:pt x="0" y="4445"/>
                </a:lnTo>
                <a:lnTo>
                  <a:pt x="4063" y="0"/>
                </a:lnTo>
                <a:lnTo>
                  <a:pt x="9144" y="0"/>
                </a:lnTo>
                <a:lnTo>
                  <a:pt x="14224" y="0"/>
                </a:lnTo>
                <a:lnTo>
                  <a:pt x="18287" y="4445"/>
                </a:lnTo>
                <a:lnTo>
                  <a:pt x="18287" y="9906"/>
                </a:lnTo>
                <a:lnTo>
                  <a:pt x="18287" y="15367"/>
                </a:lnTo>
                <a:lnTo>
                  <a:pt x="14224" y="19812"/>
                </a:lnTo>
                <a:lnTo>
                  <a:pt x="9144" y="19812"/>
                </a:lnTo>
                <a:lnTo>
                  <a:pt x="4063" y="19812"/>
                </a:lnTo>
                <a:lnTo>
                  <a:pt x="0" y="15367"/>
                </a:lnTo>
                <a:lnTo>
                  <a:pt x="0" y="9906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7188707" y="5658611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44069" y="35051"/>
                </a:moveTo>
                <a:lnTo>
                  <a:pt x="44069" y="24091"/>
                </a:lnTo>
                <a:lnTo>
                  <a:pt x="51816" y="24091"/>
                </a:lnTo>
                <a:lnTo>
                  <a:pt x="51816" y="0"/>
                </a:lnTo>
                <a:lnTo>
                  <a:pt x="0" y="0"/>
                </a:lnTo>
                <a:lnTo>
                  <a:pt x="0" y="24091"/>
                </a:lnTo>
                <a:lnTo>
                  <a:pt x="7747" y="24091"/>
                </a:lnTo>
                <a:lnTo>
                  <a:pt x="7747" y="3505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7127747" y="5710428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90" h="196850">
                <a:moveTo>
                  <a:pt x="24765" y="148221"/>
                </a:moveTo>
                <a:lnTo>
                  <a:pt x="40385" y="132626"/>
                </a:lnTo>
                <a:lnTo>
                  <a:pt x="32218" y="122701"/>
                </a:lnTo>
                <a:lnTo>
                  <a:pt x="26384" y="111753"/>
                </a:lnTo>
                <a:lnTo>
                  <a:pt x="22883" y="99929"/>
                </a:lnTo>
                <a:lnTo>
                  <a:pt x="21717" y="87376"/>
                </a:lnTo>
                <a:lnTo>
                  <a:pt x="22883" y="73919"/>
                </a:lnTo>
                <a:lnTo>
                  <a:pt x="50452" y="32372"/>
                </a:lnTo>
                <a:lnTo>
                  <a:pt x="86868" y="21844"/>
                </a:lnTo>
                <a:lnTo>
                  <a:pt x="99577" y="23013"/>
                </a:lnTo>
                <a:lnTo>
                  <a:pt x="140874" y="50512"/>
                </a:lnTo>
                <a:lnTo>
                  <a:pt x="152019" y="87376"/>
                </a:lnTo>
                <a:lnTo>
                  <a:pt x="150637" y="99929"/>
                </a:lnTo>
                <a:lnTo>
                  <a:pt x="123539" y="140817"/>
                </a:lnTo>
                <a:lnTo>
                  <a:pt x="88392" y="151345"/>
                </a:lnTo>
                <a:lnTo>
                  <a:pt x="88392" y="126377"/>
                </a:lnTo>
                <a:lnTo>
                  <a:pt x="68641" y="147126"/>
                </a:lnTo>
                <a:lnTo>
                  <a:pt x="58499" y="157781"/>
                </a:lnTo>
                <a:lnTo>
                  <a:pt x="54762" y="161707"/>
                </a:lnTo>
                <a:lnTo>
                  <a:pt x="54228" y="162267"/>
                </a:lnTo>
                <a:lnTo>
                  <a:pt x="73979" y="182113"/>
                </a:lnTo>
                <a:lnTo>
                  <a:pt x="84121" y="192304"/>
                </a:lnTo>
                <a:lnTo>
                  <a:pt x="87858" y="196059"/>
                </a:lnTo>
                <a:lnTo>
                  <a:pt x="88392" y="196596"/>
                </a:lnTo>
                <a:lnTo>
                  <a:pt x="88392" y="173189"/>
                </a:lnTo>
                <a:lnTo>
                  <a:pt x="105225" y="171483"/>
                </a:lnTo>
                <a:lnTo>
                  <a:pt x="120761" y="166558"/>
                </a:lnTo>
                <a:lnTo>
                  <a:pt x="158680" y="135206"/>
                </a:lnTo>
                <a:lnTo>
                  <a:pt x="173735" y="87376"/>
                </a:lnTo>
                <a:lnTo>
                  <a:pt x="172019" y="70163"/>
                </a:lnTo>
                <a:lnTo>
                  <a:pt x="147320" y="24968"/>
                </a:lnTo>
                <a:lnTo>
                  <a:pt x="103939" y="1706"/>
                </a:lnTo>
                <a:lnTo>
                  <a:pt x="86868" y="0"/>
                </a:lnTo>
                <a:lnTo>
                  <a:pt x="69770" y="1706"/>
                </a:lnTo>
                <a:lnTo>
                  <a:pt x="24765" y="24968"/>
                </a:lnTo>
                <a:lnTo>
                  <a:pt x="1690" y="70163"/>
                </a:lnTo>
                <a:lnTo>
                  <a:pt x="0" y="87376"/>
                </a:lnTo>
                <a:lnTo>
                  <a:pt x="573" y="97859"/>
                </a:lnTo>
                <a:lnTo>
                  <a:pt x="2301" y="108048"/>
                </a:lnTo>
                <a:lnTo>
                  <a:pt x="5197" y="117651"/>
                </a:lnTo>
                <a:lnTo>
                  <a:pt x="9271" y="126377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7277100" y="569366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75"/>
                </a:moveTo>
                <a:lnTo>
                  <a:pt x="16636" y="0"/>
                </a:lnTo>
                <a:lnTo>
                  <a:pt x="41148" y="24460"/>
                </a:lnTo>
                <a:lnTo>
                  <a:pt x="2336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7214616" y="5748528"/>
            <a:ext cx="1905" cy="47625"/>
          </a:xfrm>
          <a:custGeom>
            <a:avLst/>
            <a:gdLst/>
            <a:ahLst/>
            <a:cxnLst/>
            <a:rect l="l" t="t" r="r" b="b"/>
            <a:pathLst>
              <a:path w="1904" h="47625">
                <a:moveTo>
                  <a:pt x="0" y="0"/>
                </a:moveTo>
                <a:lnTo>
                  <a:pt x="1524" y="47244"/>
                </a:lnTo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7206995" y="5786628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0" y="9144"/>
                </a:moveTo>
                <a:lnTo>
                  <a:pt x="0" y="4089"/>
                </a:lnTo>
                <a:lnTo>
                  <a:pt x="4063" y="0"/>
                </a:lnTo>
                <a:lnTo>
                  <a:pt x="9144" y="0"/>
                </a:lnTo>
                <a:lnTo>
                  <a:pt x="14224" y="0"/>
                </a:lnTo>
                <a:lnTo>
                  <a:pt x="18287" y="4089"/>
                </a:lnTo>
                <a:lnTo>
                  <a:pt x="18287" y="9144"/>
                </a:lnTo>
                <a:lnTo>
                  <a:pt x="18287" y="14198"/>
                </a:lnTo>
                <a:lnTo>
                  <a:pt x="14224" y="18288"/>
                </a:lnTo>
                <a:lnTo>
                  <a:pt x="9144" y="18288"/>
                </a:lnTo>
                <a:lnTo>
                  <a:pt x="4063" y="18288"/>
                </a:lnTo>
                <a:lnTo>
                  <a:pt x="0" y="14198"/>
                </a:lnTo>
                <a:lnTo>
                  <a:pt x="0" y="9144"/>
                </a:lnTo>
                <a:close/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8666988" y="5658611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44068" y="35051"/>
                </a:moveTo>
                <a:lnTo>
                  <a:pt x="44068" y="24091"/>
                </a:lnTo>
                <a:lnTo>
                  <a:pt x="51815" y="24091"/>
                </a:lnTo>
                <a:lnTo>
                  <a:pt x="51815" y="0"/>
                </a:lnTo>
                <a:lnTo>
                  <a:pt x="0" y="0"/>
                </a:lnTo>
                <a:lnTo>
                  <a:pt x="0" y="24091"/>
                </a:lnTo>
                <a:lnTo>
                  <a:pt x="7746" y="24091"/>
                </a:lnTo>
                <a:lnTo>
                  <a:pt x="7746" y="3505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8606028" y="5710428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90" h="196850">
                <a:moveTo>
                  <a:pt x="24765" y="148221"/>
                </a:moveTo>
                <a:lnTo>
                  <a:pt x="40386" y="132626"/>
                </a:lnTo>
                <a:lnTo>
                  <a:pt x="32218" y="122701"/>
                </a:lnTo>
                <a:lnTo>
                  <a:pt x="26384" y="111753"/>
                </a:lnTo>
                <a:lnTo>
                  <a:pt x="22883" y="99929"/>
                </a:lnTo>
                <a:lnTo>
                  <a:pt x="21717" y="87376"/>
                </a:lnTo>
                <a:lnTo>
                  <a:pt x="22883" y="73919"/>
                </a:lnTo>
                <a:lnTo>
                  <a:pt x="50452" y="32372"/>
                </a:lnTo>
                <a:lnTo>
                  <a:pt x="86868" y="21844"/>
                </a:lnTo>
                <a:lnTo>
                  <a:pt x="99577" y="23013"/>
                </a:lnTo>
                <a:lnTo>
                  <a:pt x="140874" y="50512"/>
                </a:lnTo>
                <a:lnTo>
                  <a:pt x="152019" y="87376"/>
                </a:lnTo>
                <a:lnTo>
                  <a:pt x="150637" y="99929"/>
                </a:lnTo>
                <a:lnTo>
                  <a:pt x="123539" y="140817"/>
                </a:lnTo>
                <a:lnTo>
                  <a:pt x="88392" y="151345"/>
                </a:lnTo>
                <a:lnTo>
                  <a:pt x="88392" y="126377"/>
                </a:lnTo>
                <a:lnTo>
                  <a:pt x="68641" y="147126"/>
                </a:lnTo>
                <a:lnTo>
                  <a:pt x="58499" y="157781"/>
                </a:lnTo>
                <a:lnTo>
                  <a:pt x="54762" y="161707"/>
                </a:lnTo>
                <a:lnTo>
                  <a:pt x="54228" y="162267"/>
                </a:lnTo>
                <a:lnTo>
                  <a:pt x="73979" y="182113"/>
                </a:lnTo>
                <a:lnTo>
                  <a:pt x="84121" y="192304"/>
                </a:lnTo>
                <a:lnTo>
                  <a:pt x="87858" y="196059"/>
                </a:lnTo>
                <a:lnTo>
                  <a:pt x="88392" y="196596"/>
                </a:lnTo>
                <a:lnTo>
                  <a:pt x="88392" y="173189"/>
                </a:lnTo>
                <a:lnTo>
                  <a:pt x="105225" y="171483"/>
                </a:lnTo>
                <a:lnTo>
                  <a:pt x="120761" y="166558"/>
                </a:lnTo>
                <a:lnTo>
                  <a:pt x="158680" y="135206"/>
                </a:lnTo>
                <a:lnTo>
                  <a:pt x="173736" y="87376"/>
                </a:lnTo>
                <a:lnTo>
                  <a:pt x="172019" y="70163"/>
                </a:lnTo>
                <a:lnTo>
                  <a:pt x="147320" y="24968"/>
                </a:lnTo>
                <a:lnTo>
                  <a:pt x="103939" y="1706"/>
                </a:lnTo>
                <a:lnTo>
                  <a:pt x="86868" y="0"/>
                </a:lnTo>
                <a:lnTo>
                  <a:pt x="69770" y="1706"/>
                </a:lnTo>
                <a:lnTo>
                  <a:pt x="24765" y="24968"/>
                </a:lnTo>
                <a:lnTo>
                  <a:pt x="1690" y="70163"/>
                </a:lnTo>
                <a:lnTo>
                  <a:pt x="0" y="87376"/>
                </a:lnTo>
                <a:lnTo>
                  <a:pt x="573" y="97859"/>
                </a:lnTo>
                <a:lnTo>
                  <a:pt x="2301" y="108048"/>
                </a:lnTo>
                <a:lnTo>
                  <a:pt x="5197" y="117651"/>
                </a:lnTo>
                <a:lnTo>
                  <a:pt x="9271" y="126377"/>
                </a:lnTo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8755380" y="569366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75"/>
                </a:moveTo>
                <a:lnTo>
                  <a:pt x="16637" y="0"/>
                </a:lnTo>
                <a:lnTo>
                  <a:pt x="41148" y="24460"/>
                </a:lnTo>
                <a:lnTo>
                  <a:pt x="2336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8692895" y="5748528"/>
            <a:ext cx="1905" cy="47625"/>
          </a:xfrm>
          <a:custGeom>
            <a:avLst/>
            <a:gdLst/>
            <a:ahLst/>
            <a:cxnLst/>
            <a:rect l="l" t="t" r="r" b="b"/>
            <a:pathLst>
              <a:path w="1904" h="47625">
                <a:moveTo>
                  <a:pt x="0" y="0"/>
                </a:moveTo>
                <a:lnTo>
                  <a:pt x="1524" y="47244"/>
                </a:lnTo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8685276" y="5786628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0" y="9144"/>
                </a:moveTo>
                <a:lnTo>
                  <a:pt x="0" y="4089"/>
                </a:lnTo>
                <a:lnTo>
                  <a:pt x="4064" y="0"/>
                </a:lnTo>
                <a:lnTo>
                  <a:pt x="9144" y="0"/>
                </a:lnTo>
                <a:lnTo>
                  <a:pt x="14224" y="0"/>
                </a:lnTo>
                <a:lnTo>
                  <a:pt x="18288" y="4089"/>
                </a:lnTo>
                <a:lnTo>
                  <a:pt x="18288" y="9144"/>
                </a:lnTo>
                <a:lnTo>
                  <a:pt x="18288" y="14198"/>
                </a:lnTo>
                <a:lnTo>
                  <a:pt x="14224" y="18288"/>
                </a:lnTo>
                <a:lnTo>
                  <a:pt x="9144" y="18288"/>
                </a:lnTo>
                <a:lnTo>
                  <a:pt x="4064" y="18288"/>
                </a:lnTo>
                <a:lnTo>
                  <a:pt x="0" y="14198"/>
                </a:lnTo>
                <a:lnTo>
                  <a:pt x="0" y="9144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 txBox="1">
            <a:spLocks noGrp="1"/>
          </p:cNvSpPr>
          <p:nvPr>
            <p:ph type="title"/>
          </p:nvPr>
        </p:nvSpPr>
        <p:spPr>
          <a:xfrm>
            <a:off x="284784" y="52273"/>
            <a:ext cx="9325610" cy="8153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110"/>
              </a:lnSpc>
              <a:spcBef>
                <a:spcPts val="95"/>
              </a:spcBef>
            </a:pPr>
            <a:r>
              <a:rPr dirty="0" sz="2800" spc="-5"/>
              <a:t>Digital transformation impacts value chain of every</a:t>
            </a:r>
            <a:r>
              <a:rPr dirty="0" sz="2800" spc="235"/>
              <a:t> </a:t>
            </a:r>
            <a:r>
              <a:rPr dirty="0" sz="2800" spc="-5"/>
              <a:t>industry</a:t>
            </a:r>
            <a:endParaRPr sz="2800"/>
          </a:p>
          <a:p>
            <a:pPr marL="12700">
              <a:lnSpc>
                <a:spcPts val="3110"/>
              </a:lnSpc>
            </a:pPr>
            <a:r>
              <a:rPr dirty="0" sz="2800" spc="-5"/>
              <a:t>creating new business</a:t>
            </a:r>
            <a:r>
              <a:rPr dirty="0" sz="2800" spc="65"/>
              <a:t> </a:t>
            </a:r>
            <a:r>
              <a:rPr dirty="0" sz="2800" spc="-5"/>
              <a:t>opportunities</a:t>
            </a:r>
            <a:endParaRPr sz="2800"/>
          </a:p>
        </p:txBody>
      </p:sp>
      <p:sp>
        <p:nvSpPr>
          <p:cNvPr id="86" name="object 86"/>
          <p:cNvSpPr/>
          <p:nvPr/>
        </p:nvSpPr>
        <p:spPr>
          <a:xfrm>
            <a:off x="2706623" y="2421635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69" h="35560">
                <a:moveTo>
                  <a:pt x="44068" y="35051"/>
                </a:moveTo>
                <a:lnTo>
                  <a:pt x="44068" y="24129"/>
                </a:lnTo>
                <a:lnTo>
                  <a:pt x="51815" y="24129"/>
                </a:lnTo>
                <a:lnTo>
                  <a:pt x="51815" y="0"/>
                </a:lnTo>
                <a:lnTo>
                  <a:pt x="0" y="0"/>
                </a:lnTo>
                <a:lnTo>
                  <a:pt x="0" y="24129"/>
                </a:lnTo>
                <a:lnTo>
                  <a:pt x="7746" y="24129"/>
                </a:lnTo>
                <a:lnTo>
                  <a:pt x="7746" y="3505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2645664" y="2473451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89" h="196850">
                <a:moveTo>
                  <a:pt x="24765" y="148209"/>
                </a:moveTo>
                <a:lnTo>
                  <a:pt x="40386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7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4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2" y="151384"/>
                </a:lnTo>
                <a:lnTo>
                  <a:pt x="88392" y="126364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9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2" y="196596"/>
                </a:lnTo>
                <a:lnTo>
                  <a:pt x="88392" y="173227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6" y="87375"/>
                </a:lnTo>
                <a:lnTo>
                  <a:pt x="172019" y="70185"/>
                </a:lnTo>
                <a:lnTo>
                  <a:pt x="147319" y="25019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5" y="25019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2795016" y="245668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6" y="0"/>
                </a:lnTo>
                <a:lnTo>
                  <a:pt x="41147" y="24511"/>
                </a:lnTo>
                <a:lnTo>
                  <a:pt x="23367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2732532" y="2511551"/>
            <a:ext cx="1905" cy="47625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2724911" y="254965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9144"/>
                </a:moveTo>
                <a:lnTo>
                  <a:pt x="0" y="4063"/>
                </a:lnTo>
                <a:lnTo>
                  <a:pt x="4063" y="0"/>
                </a:lnTo>
                <a:lnTo>
                  <a:pt x="9143" y="0"/>
                </a:lnTo>
                <a:lnTo>
                  <a:pt x="14224" y="0"/>
                </a:lnTo>
                <a:lnTo>
                  <a:pt x="18287" y="4063"/>
                </a:lnTo>
                <a:lnTo>
                  <a:pt x="18287" y="9144"/>
                </a:lnTo>
                <a:lnTo>
                  <a:pt x="18287" y="14224"/>
                </a:lnTo>
                <a:lnTo>
                  <a:pt x="14224" y="18287"/>
                </a:lnTo>
                <a:lnTo>
                  <a:pt x="9143" y="18287"/>
                </a:lnTo>
                <a:lnTo>
                  <a:pt x="4063" y="18287"/>
                </a:lnTo>
                <a:lnTo>
                  <a:pt x="0" y="14224"/>
                </a:lnTo>
                <a:lnTo>
                  <a:pt x="0" y="9144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2706623" y="2724911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69" h="35560">
                <a:moveTo>
                  <a:pt x="44068" y="35051"/>
                </a:moveTo>
                <a:lnTo>
                  <a:pt x="44068" y="24129"/>
                </a:lnTo>
                <a:lnTo>
                  <a:pt x="51815" y="24129"/>
                </a:lnTo>
                <a:lnTo>
                  <a:pt x="51815" y="0"/>
                </a:lnTo>
                <a:lnTo>
                  <a:pt x="0" y="0"/>
                </a:lnTo>
                <a:lnTo>
                  <a:pt x="0" y="24129"/>
                </a:lnTo>
                <a:lnTo>
                  <a:pt x="7746" y="24129"/>
                </a:lnTo>
                <a:lnTo>
                  <a:pt x="7746" y="3505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645664" y="2776727"/>
            <a:ext cx="173990" cy="198120"/>
          </a:xfrm>
          <a:custGeom>
            <a:avLst/>
            <a:gdLst/>
            <a:ahLst/>
            <a:cxnLst/>
            <a:rect l="l" t="t" r="r" b="b"/>
            <a:pathLst>
              <a:path w="173989" h="198119">
                <a:moveTo>
                  <a:pt x="24765" y="149351"/>
                </a:moveTo>
                <a:lnTo>
                  <a:pt x="40386" y="133604"/>
                </a:lnTo>
                <a:lnTo>
                  <a:pt x="32218" y="123622"/>
                </a:lnTo>
                <a:lnTo>
                  <a:pt x="26384" y="112617"/>
                </a:lnTo>
                <a:lnTo>
                  <a:pt x="22883" y="100707"/>
                </a:lnTo>
                <a:lnTo>
                  <a:pt x="21717" y="88011"/>
                </a:lnTo>
                <a:lnTo>
                  <a:pt x="22883" y="74487"/>
                </a:lnTo>
                <a:lnTo>
                  <a:pt x="50452" y="32633"/>
                </a:lnTo>
                <a:lnTo>
                  <a:pt x="86868" y="21971"/>
                </a:lnTo>
                <a:lnTo>
                  <a:pt x="99577" y="23159"/>
                </a:lnTo>
                <a:lnTo>
                  <a:pt x="133350" y="40894"/>
                </a:lnTo>
                <a:lnTo>
                  <a:pt x="152019" y="88011"/>
                </a:lnTo>
                <a:lnTo>
                  <a:pt x="150637" y="100707"/>
                </a:lnTo>
                <a:lnTo>
                  <a:pt x="123539" y="141864"/>
                </a:lnTo>
                <a:lnTo>
                  <a:pt x="88392" y="152526"/>
                </a:lnTo>
                <a:lnTo>
                  <a:pt x="88392" y="127381"/>
                </a:lnTo>
                <a:lnTo>
                  <a:pt x="68641" y="148306"/>
                </a:lnTo>
                <a:lnTo>
                  <a:pt x="58499" y="159051"/>
                </a:lnTo>
                <a:lnTo>
                  <a:pt x="54762" y="163010"/>
                </a:lnTo>
                <a:lnTo>
                  <a:pt x="54229" y="163575"/>
                </a:lnTo>
                <a:lnTo>
                  <a:pt x="73979" y="183546"/>
                </a:lnTo>
                <a:lnTo>
                  <a:pt x="84121" y="193801"/>
                </a:lnTo>
                <a:lnTo>
                  <a:pt x="87858" y="197580"/>
                </a:lnTo>
                <a:lnTo>
                  <a:pt x="88392" y="198120"/>
                </a:lnTo>
                <a:lnTo>
                  <a:pt x="88392" y="174498"/>
                </a:lnTo>
                <a:lnTo>
                  <a:pt x="105225" y="172783"/>
                </a:lnTo>
                <a:lnTo>
                  <a:pt x="120761" y="167830"/>
                </a:lnTo>
                <a:lnTo>
                  <a:pt x="158680" y="136231"/>
                </a:lnTo>
                <a:lnTo>
                  <a:pt x="173736" y="88011"/>
                </a:lnTo>
                <a:lnTo>
                  <a:pt x="172019" y="70705"/>
                </a:lnTo>
                <a:lnTo>
                  <a:pt x="147319" y="25146"/>
                </a:lnTo>
                <a:lnTo>
                  <a:pt x="103939" y="1714"/>
                </a:lnTo>
                <a:lnTo>
                  <a:pt x="86868" y="0"/>
                </a:lnTo>
                <a:lnTo>
                  <a:pt x="69770" y="1714"/>
                </a:lnTo>
                <a:lnTo>
                  <a:pt x="24765" y="25146"/>
                </a:lnTo>
                <a:lnTo>
                  <a:pt x="1690" y="70705"/>
                </a:lnTo>
                <a:lnTo>
                  <a:pt x="0" y="88011"/>
                </a:lnTo>
                <a:lnTo>
                  <a:pt x="573" y="98609"/>
                </a:lnTo>
                <a:lnTo>
                  <a:pt x="2301" y="108886"/>
                </a:lnTo>
                <a:lnTo>
                  <a:pt x="5197" y="118568"/>
                </a:lnTo>
                <a:lnTo>
                  <a:pt x="9271" y="12738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795016" y="275996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6" y="0"/>
                </a:lnTo>
                <a:lnTo>
                  <a:pt x="41147" y="24511"/>
                </a:lnTo>
                <a:lnTo>
                  <a:pt x="23367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732532" y="2814827"/>
            <a:ext cx="1905" cy="48895"/>
          </a:xfrm>
          <a:custGeom>
            <a:avLst/>
            <a:gdLst/>
            <a:ahLst/>
            <a:cxnLst/>
            <a:rect l="l" t="t" r="r" b="b"/>
            <a:pathLst>
              <a:path w="1905" h="48894">
                <a:moveTo>
                  <a:pt x="0" y="0"/>
                </a:moveTo>
                <a:lnTo>
                  <a:pt x="1524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724911" y="2852927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9144"/>
                </a:moveTo>
                <a:lnTo>
                  <a:pt x="0" y="4063"/>
                </a:lnTo>
                <a:lnTo>
                  <a:pt x="4063" y="0"/>
                </a:lnTo>
                <a:lnTo>
                  <a:pt x="9143" y="0"/>
                </a:lnTo>
                <a:lnTo>
                  <a:pt x="14224" y="0"/>
                </a:lnTo>
                <a:lnTo>
                  <a:pt x="18287" y="4063"/>
                </a:lnTo>
                <a:lnTo>
                  <a:pt x="18287" y="9144"/>
                </a:lnTo>
                <a:lnTo>
                  <a:pt x="18287" y="14224"/>
                </a:lnTo>
                <a:lnTo>
                  <a:pt x="14224" y="18287"/>
                </a:lnTo>
                <a:lnTo>
                  <a:pt x="9143" y="18287"/>
                </a:lnTo>
                <a:lnTo>
                  <a:pt x="4063" y="18287"/>
                </a:lnTo>
                <a:lnTo>
                  <a:pt x="0" y="14224"/>
                </a:lnTo>
                <a:lnTo>
                  <a:pt x="0" y="9144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706623" y="3029711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69" h="35560">
                <a:moveTo>
                  <a:pt x="44068" y="35051"/>
                </a:moveTo>
                <a:lnTo>
                  <a:pt x="44068" y="24129"/>
                </a:lnTo>
                <a:lnTo>
                  <a:pt x="51815" y="24129"/>
                </a:lnTo>
                <a:lnTo>
                  <a:pt x="51815" y="0"/>
                </a:lnTo>
                <a:lnTo>
                  <a:pt x="0" y="0"/>
                </a:lnTo>
                <a:lnTo>
                  <a:pt x="0" y="24129"/>
                </a:lnTo>
                <a:lnTo>
                  <a:pt x="7746" y="24129"/>
                </a:lnTo>
                <a:lnTo>
                  <a:pt x="7746" y="3505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645664" y="3081527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89" h="196850">
                <a:moveTo>
                  <a:pt x="24765" y="148209"/>
                </a:moveTo>
                <a:lnTo>
                  <a:pt x="40386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7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4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2" y="151384"/>
                </a:lnTo>
                <a:lnTo>
                  <a:pt x="88392" y="126364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9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2" y="196596"/>
                </a:lnTo>
                <a:lnTo>
                  <a:pt x="88392" y="173227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6" y="87375"/>
                </a:lnTo>
                <a:lnTo>
                  <a:pt x="172019" y="70185"/>
                </a:lnTo>
                <a:lnTo>
                  <a:pt x="147319" y="25019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5" y="25019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795016" y="306476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6" y="0"/>
                </a:lnTo>
                <a:lnTo>
                  <a:pt x="41147" y="24511"/>
                </a:lnTo>
                <a:lnTo>
                  <a:pt x="23367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2732532" y="3118104"/>
            <a:ext cx="1905" cy="48895"/>
          </a:xfrm>
          <a:custGeom>
            <a:avLst/>
            <a:gdLst/>
            <a:ahLst/>
            <a:cxnLst/>
            <a:rect l="l" t="t" r="r" b="b"/>
            <a:pathLst>
              <a:path w="1905" h="48894">
                <a:moveTo>
                  <a:pt x="0" y="0"/>
                </a:moveTo>
                <a:lnTo>
                  <a:pt x="1524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724911" y="3157727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9144"/>
                </a:moveTo>
                <a:lnTo>
                  <a:pt x="0" y="4063"/>
                </a:lnTo>
                <a:lnTo>
                  <a:pt x="4063" y="0"/>
                </a:lnTo>
                <a:lnTo>
                  <a:pt x="9143" y="0"/>
                </a:lnTo>
                <a:lnTo>
                  <a:pt x="14224" y="0"/>
                </a:lnTo>
                <a:lnTo>
                  <a:pt x="18287" y="4063"/>
                </a:lnTo>
                <a:lnTo>
                  <a:pt x="18287" y="9144"/>
                </a:lnTo>
                <a:lnTo>
                  <a:pt x="18287" y="14224"/>
                </a:lnTo>
                <a:lnTo>
                  <a:pt x="14224" y="18287"/>
                </a:lnTo>
                <a:lnTo>
                  <a:pt x="9143" y="18287"/>
                </a:lnTo>
                <a:lnTo>
                  <a:pt x="4063" y="18287"/>
                </a:lnTo>
                <a:lnTo>
                  <a:pt x="0" y="14224"/>
                </a:lnTo>
                <a:lnTo>
                  <a:pt x="0" y="9144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4128515" y="2170176"/>
            <a:ext cx="175260" cy="196850"/>
          </a:xfrm>
          <a:custGeom>
            <a:avLst/>
            <a:gdLst/>
            <a:ahLst/>
            <a:cxnLst/>
            <a:rect l="l" t="t" r="r" b="b"/>
            <a:pathLst>
              <a:path w="175260" h="196850">
                <a:moveTo>
                  <a:pt x="25019" y="148209"/>
                </a:moveTo>
                <a:lnTo>
                  <a:pt x="40639" y="132587"/>
                </a:lnTo>
                <a:lnTo>
                  <a:pt x="32452" y="122683"/>
                </a:lnTo>
                <a:lnTo>
                  <a:pt x="26574" y="111744"/>
                </a:lnTo>
                <a:lnTo>
                  <a:pt x="23030" y="99923"/>
                </a:lnTo>
                <a:lnTo>
                  <a:pt x="21844" y="87375"/>
                </a:lnTo>
                <a:lnTo>
                  <a:pt x="23030" y="73945"/>
                </a:lnTo>
                <a:lnTo>
                  <a:pt x="50857" y="32345"/>
                </a:lnTo>
                <a:lnTo>
                  <a:pt x="87630" y="21844"/>
                </a:lnTo>
                <a:lnTo>
                  <a:pt x="100490" y="23010"/>
                </a:lnTo>
                <a:lnTo>
                  <a:pt x="134620" y="40512"/>
                </a:lnTo>
                <a:lnTo>
                  <a:pt x="153416" y="87375"/>
                </a:lnTo>
                <a:lnTo>
                  <a:pt x="152015" y="99923"/>
                </a:lnTo>
                <a:lnTo>
                  <a:pt x="124640" y="140829"/>
                </a:lnTo>
                <a:lnTo>
                  <a:pt x="89154" y="151384"/>
                </a:lnTo>
                <a:lnTo>
                  <a:pt x="89154" y="126364"/>
                </a:lnTo>
                <a:lnTo>
                  <a:pt x="69256" y="147143"/>
                </a:lnTo>
                <a:lnTo>
                  <a:pt x="59039" y="157813"/>
                </a:lnTo>
                <a:lnTo>
                  <a:pt x="55274" y="161744"/>
                </a:lnTo>
                <a:lnTo>
                  <a:pt x="54737" y="162306"/>
                </a:lnTo>
                <a:lnTo>
                  <a:pt x="74634" y="182129"/>
                </a:lnTo>
                <a:lnTo>
                  <a:pt x="84851" y="192309"/>
                </a:lnTo>
                <a:lnTo>
                  <a:pt x="88616" y="196060"/>
                </a:lnTo>
                <a:lnTo>
                  <a:pt x="89154" y="196596"/>
                </a:lnTo>
                <a:lnTo>
                  <a:pt x="89154" y="173227"/>
                </a:lnTo>
                <a:lnTo>
                  <a:pt x="106158" y="171515"/>
                </a:lnTo>
                <a:lnTo>
                  <a:pt x="121840" y="166576"/>
                </a:lnTo>
                <a:lnTo>
                  <a:pt x="160097" y="135185"/>
                </a:lnTo>
                <a:lnTo>
                  <a:pt x="175260" y="87375"/>
                </a:lnTo>
                <a:lnTo>
                  <a:pt x="173523" y="70185"/>
                </a:lnTo>
                <a:lnTo>
                  <a:pt x="148717" y="25019"/>
                </a:lnTo>
                <a:lnTo>
                  <a:pt x="104872" y="1712"/>
                </a:lnTo>
                <a:lnTo>
                  <a:pt x="87630" y="0"/>
                </a:lnTo>
                <a:lnTo>
                  <a:pt x="70363" y="1712"/>
                </a:lnTo>
                <a:lnTo>
                  <a:pt x="25019" y="25019"/>
                </a:lnTo>
                <a:lnTo>
                  <a:pt x="1712" y="70185"/>
                </a:lnTo>
                <a:lnTo>
                  <a:pt x="0" y="87375"/>
                </a:lnTo>
                <a:lnTo>
                  <a:pt x="593" y="97879"/>
                </a:lnTo>
                <a:lnTo>
                  <a:pt x="2365" y="108061"/>
                </a:lnTo>
                <a:lnTo>
                  <a:pt x="5304" y="117647"/>
                </a:lnTo>
                <a:lnTo>
                  <a:pt x="9398" y="12636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4279391" y="2153411"/>
            <a:ext cx="40005" cy="41275"/>
          </a:xfrm>
          <a:custGeom>
            <a:avLst/>
            <a:gdLst/>
            <a:ahLst/>
            <a:cxnLst/>
            <a:rect l="l" t="t" r="r" b="b"/>
            <a:pathLst>
              <a:path w="40004" h="41275">
                <a:moveTo>
                  <a:pt x="0" y="16637"/>
                </a:moveTo>
                <a:lnTo>
                  <a:pt x="16002" y="0"/>
                </a:lnTo>
                <a:lnTo>
                  <a:pt x="39624" y="24511"/>
                </a:lnTo>
                <a:lnTo>
                  <a:pt x="22479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216908" y="2206751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4">
                <a:moveTo>
                  <a:pt x="0" y="0"/>
                </a:moveTo>
                <a:lnTo>
                  <a:pt x="0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209288" y="2244851"/>
            <a:ext cx="17145" cy="20320"/>
          </a:xfrm>
          <a:custGeom>
            <a:avLst/>
            <a:gdLst/>
            <a:ahLst/>
            <a:cxnLst/>
            <a:rect l="l" t="t" r="r" b="b"/>
            <a:pathLst>
              <a:path w="17145" h="20319">
                <a:moveTo>
                  <a:pt x="0" y="9906"/>
                </a:moveTo>
                <a:lnTo>
                  <a:pt x="0" y="4445"/>
                </a:lnTo>
                <a:lnTo>
                  <a:pt x="3810" y="0"/>
                </a:lnTo>
                <a:lnTo>
                  <a:pt x="8382" y="0"/>
                </a:lnTo>
                <a:lnTo>
                  <a:pt x="12953" y="0"/>
                </a:lnTo>
                <a:lnTo>
                  <a:pt x="16763" y="4445"/>
                </a:lnTo>
                <a:lnTo>
                  <a:pt x="16763" y="9906"/>
                </a:lnTo>
                <a:lnTo>
                  <a:pt x="16763" y="15367"/>
                </a:lnTo>
                <a:lnTo>
                  <a:pt x="12953" y="19812"/>
                </a:lnTo>
                <a:lnTo>
                  <a:pt x="8382" y="19812"/>
                </a:lnTo>
                <a:lnTo>
                  <a:pt x="3810" y="19812"/>
                </a:lnTo>
                <a:lnTo>
                  <a:pt x="0" y="15367"/>
                </a:lnTo>
                <a:lnTo>
                  <a:pt x="0" y="9906"/>
                </a:lnTo>
                <a:close/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128515" y="2473451"/>
            <a:ext cx="175260" cy="196850"/>
          </a:xfrm>
          <a:custGeom>
            <a:avLst/>
            <a:gdLst/>
            <a:ahLst/>
            <a:cxnLst/>
            <a:rect l="l" t="t" r="r" b="b"/>
            <a:pathLst>
              <a:path w="175260" h="196850">
                <a:moveTo>
                  <a:pt x="25019" y="148209"/>
                </a:moveTo>
                <a:lnTo>
                  <a:pt x="40639" y="132587"/>
                </a:lnTo>
                <a:lnTo>
                  <a:pt x="32452" y="122683"/>
                </a:lnTo>
                <a:lnTo>
                  <a:pt x="26574" y="111744"/>
                </a:lnTo>
                <a:lnTo>
                  <a:pt x="23030" y="99923"/>
                </a:lnTo>
                <a:lnTo>
                  <a:pt x="21844" y="87375"/>
                </a:lnTo>
                <a:lnTo>
                  <a:pt x="23030" y="73945"/>
                </a:lnTo>
                <a:lnTo>
                  <a:pt x="50857" y="32345"/>
                </a:lnTo>
                <a:lnTo>
                  <a:pt x="87630" y="21844"/>
                </a:lnTo>
                <a:lnTo>
                  <a:pt x="100490" y="23010"/>
                </a:lnTo>
                <a:lnTo>
                  <a:pt x="134620" y="40512"/>
                </a:lnTo>
                <a:lnTo>
                  <a:pt x="153416" y="87375"/>
                </a:lnTo>
                <a:lnTo>
                  <a:pt x="152015" y="99923"/>
                </a:lnTo>
                <a:lnTo>
                  <a:pt x="124640" y="140829"/>
                </a:lnTo>
                <a:lnTo>
                  <a:pt x="89154" y="151384"/>
                </a:lnTo>
                <a:lnTo>
                  <a:pt x="89154" y="126364"/>
                </a:lnTo>
                <a:lnTo>
                  <a:pt x="69256" y="147143"/>
                </a:lnTo>
                <a:lnTo>
                  <a:pt x="59039" y="157813"/>
                </a:lnTo>
                <a:lnTo>
                  <a:pt x="55274" y="161744"/>
                </a:lnTo>
                <a:lnTo>
                  <a:pt x="54737" y="162306"/>
                </a:lnTo>
                <a:lnTo>
                  <a:pt x="74634" y="182129"/>
                </a:lnTo>
                <a:lnTo>
                  <a:pt x="84851" y="192309"/>
                </a:lnTo>
                <a:lnTo>
                  <a:pt x="88616" y="196060"/>
                </a:lnTo>
                <a:lnTo>
                  <a:pt x="89154" y="196596"/>
                </a:lnTo>
                <a:lnTo>
                  <a:pt x="89154" y="173227"/>
                </a:lnTo>
                <a:lnTo>
                  <a:pt x="106158" y="171515"/>
                </a:lnTo>
                <a:lnTo>
                  <a:pt x="121840" y="166576"/>
                </a:lnTo>
                <a:lnTo>
                  <a:pt x="160097" y="135185"/>
                </a:lnTo>
                <a:lnTo>
                  <a:pt x="175260" y="87375"/>
                </a:lnTo>
                <a:lnTo>
                  <a:pt x="173523" y="70185"/>
                </a:lnTo>
                <a:lnTo>
                  <a:pt x="148717" y="25019"/>
                </a:lnTo>
                <a:lnTo>
                  <a:pt x="104872" y="1712"/>
                </a:lnTo>
                <a:lnTo>
                  <a:pt x="87630" y="0"/>
                </a:lnTo>
                <a:lnTo>
                  <a:pt x="70363" y="1712"/>
                </a:lnTo>
                <a:lnTo>
                  <a:pt x="25019" y="25019"/>
                </a:lnTo>
                <a:lnTo>
                  <a:pt x="1712" y="70185"/>
                </a:lnTo>
                <a:lnTo>
                  <a:pt x="0" y="87375"/>
                </a:lnTo>
                <a:lnTo>
                  <a:pt x="593" y="97879"/>
                </a:lnTo>
                <a:lnTo>
                  <a:pt x="2365" y="108061"/>
                </a:lnTo>
                <a:lnTo>
                  <a:pt x="5304" y="117647"/>
                </a:lnTo>
                <a:lnTo>
                  <a:pt x="9398" y="12636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279391" y="2456688"/>
            <a:ext cx="40005" cy="41275"/>
          </a:xfrm>
          <a:custGeom>
            <a:avLst/>
            <a:gdLst/>
            <a:ahLst/>
            <a:cxnLst/>
            <a:rect l="l" t="t" r="r" b="b"/>
            <a:pathLst>
              <a:path w="40004" h="41275">
                <a:moveTo>
                  <a:pt x="0" y="16637"/>
                </a:moveTo>
                <a:lnTo>
                  <a:pt x="16002" y="0"/>
                </a:lnTo>
                <a:lnTo>
                  <a:pt x="39624" y="24511"/>
                </a:lnTo>
                <a:lnTo>
                  <a:pt x="22479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216908" y="2511551"/>
            <a:ext cx="0" cy="47625"/>
          </a:xfrm>
          <a:custGeom>
            <a:avLst/>
            <a:gdLst/>
            <a:ahLst/>
            <a:cxnLst/>
            <a:rect l="l" t="t" r="r" b="b"/>
            <a:pathLst>
              <a:path w="0" h="47625">
                <a:moveTo>
                  <a:pt x="0" y="0"/>
                </a:moveTo>
                <a:lnTo>
                  <a:pt x="0" y="4724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209288" y="2549651"/>
            <a:ext cx="17145" cy="18415"/>
          </a:xfrm>
          <a:custGeom>
            <a:avLst/>
            <a:gdLst/>
            <a:ahLst/>
            <a:cxnLst/>
            <a:rect l="l" t="t" r="r" b="b"/>
            <a:pathLst>
              <a:path w="17145" h="18414">
                <a:moveTo>
                  <a:pt x="0" y="9144"/>
                </a:moveTo>
                <a:lnTo>
                  <a:pt x="0" y="4063"/>
                </a:lnTo>
                <a:lnTo>
                  <a:pt x="3810" y="0"/>
                </a:lnTo>
                <a:lnTo>
                  <a:pt x="8382" y="0"/>
                </a:lnTo>
                <a:lnTo>
                  <a:pt x="12953" y="0"/>
                </a:lnTo>
                <a:lnTo>
                  <a:pt x="16763" y="4063"/>
                </a:lnTo>
                <a:lnTo>
                  <a:pt x="16763" y="9144"/>
                </a:lnTo>
                <a:lnTo>
                  <a:pt x="16763" y="14224"/>
                </a:lnTo>
                <a:lnTo>
                  <a:pt x="12953" y="18287"/>
                </a:lnTo>
                <a:lnTo>
                  <a:pt x="8382" y="18287"/>
                </a:lnTo>
                <a:lnTo>
                  <a:pt x="3810" y="18287"/>
                </a:lnTo>
                <a:lnTo>
                  <a:pt x="0" y="14224"/>
                </a:lnTo>
                <a:lnTo>
                  <a:pt x="0" y="9144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189476" y="2724911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44069" y="35051"/>
                </a:moveTo>
                <a:lnTo>
                  <a:pt x="44069" y="24129"/>
                </a:lnTo>
                <a:lnTo>
                  <a:pt x="51815" y="24129"/>
                </a:lnTo>
                <a:lnTo>
                  <a:pt x="51815" y="0"/>
                </a:lnTo>
                <a:lnTo>
                  <a:pt x="0" y="0"/>
                </a:lnTo>
                <a:lnTo>
                  <a:pt x="0" y="24129"/>
                </a:lnTo>
                <a:lnTo>
                  <a:pt x="7747" y="24129"/>
                </a:lnTo>
                <a:lnTo>
                  <a:pt x="7747" y="3505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128515" y="2776727"/>
            <a:ext cx="175260" cy="198120"/>
          </a:xfrm>
          <a:custGeom>
            <a:avLst/>
            <a:gdLst/>
            <a:ahLst/>
            <a:cxnLst/>
            <a:rect l="l" t="t" r="r" b="b"/>
            <a:pathLst>
              <a:path w="175260" h="198119">
                <a:moveTo>
                  <a:pt x="25019" y="149351"/>
                </a:moveTo>
                <a:lnTo>
                  <a:pt x="40639" y="133604"/>
                </a:lnTo>
                <a:lnTo>
                  <a:pt x="32452" y="123622"/>
                </a:lnTo>
                <a:lnTo>
                  <a:pt x="26574" y="112617"/>
                </a:lnTo>
                <a:lnTo>
                  <a:pt x="23030" y="100707"/>
                </a:lnTo>
                <a:lnTo>
                  <a:pt x="21844" y="88011"/>
                </a:lnTo>
                <a:lnTo>
                  <a:pt x="23030" y="74487"/>
                </a:lnTo>
                <a:lnTo>
                  <a:pt x="50857" y="32633"/>
                </a:lnTo>
                <a:lnTo>
                  <a:pt x="87630" y="21971"/>
                </a:lnTo>
                <a:lnTo>
                  <a:pt x="100490" y="23159"/>
                </a:lnTo>
                <a:lnTo>
                  <a:pt x="134620" y="40894"/>
                </a:lnTo>
                <a:lnTo>
                  <a:pt x="153416" y="88011"/>
                </a:lnTo>
                <a:lnTo>
                  <a:pt x="152015" y="100707"/>
                </a:lnTo>
                <a:lnTo>
                  <a:pt x="124640" y="141864"/>
                </a:lnTo>
                <a:lnTo>
                  <a:pt x="89154" y="152526"/>
                </a:lnTo>
                <a:lnTo>
                  <a:pt x="89154" y="127381"/>
                </a:lnTo>
                <a:lnTo>
                  <a:pt x="69256" y="148306"/>
                </a:lnTo>
                <a:lnTo>
                  <a:pt x="59039" y="159051"/>
                </a:lnTo>
                <a:lnTo>
                  <a:pt x="55274" y="163010"/>
                </a:lnTo>
                <a:lnTo>
                  <a:pt x="54737" y="163575"/>
                </a:lnTo>
                <a:lnTo>
                  <a:pt x="74634" y="183546"/>
                </a:lnTo>
                <a:lnTo>
                  <a:pt x="84851" y="193801"/>
                </a:lnTo>
                <a:lnTo>
                  <a:pt x="88616" y="197580"/>
                </a:lnTo>
                <a:lnTo>
                  <a:pt x="89154" y="198120"/>
                </a:lnTo>
                <a:lnTo>
                  <a:pt x="89154" y="174498"/>
                </a:lnTo>
                <a:lnTo>
                  <a:pt x="106158" y="172783"/>
                </a:lnTo>
                <a:lnTo>
                  <a:pt x="121840" y="167830"/>
                </a:lnTo>
                <a:lnTo>
                  <a:pt x="160097" y="136231"/>
                </a:lnTo>
                <a:lnTo>
                  <a:pt x="175260" y="88011"/>
                </a:lnTo>
                <a:lnTo>
                  <a:pt x="173523" y="70705"/>
                </a:lnTo>
                <a:lnTo>
                  <a:pt x="148717" y="25146"/>
                </a:lnTo>
                <a:lnTo>
                  <a:pt x="104872" y="1714"/>
                </a:lnTo>
                <a:lnTo>
                  <a:pt x="87630" y="0"/>
                </a:lnTo>
                <a:lnTo>
                  <a:pt x="70363" y="1714"/>
                </a:lnTo>
                <a:lnTo>
                  <a:pt x="25019" y="25146"/>
                </a:lnTo>
                <a:lnTo>
                  <a:pt x="1712" y="70705"/>
                </a:lnTo>
                <a:lnTo>
                  <a:pt x="0" y="88011"/>
                </a:lnTo>
                <a:lnTo>
                  <a:pt x="593" y="98609"/>
                </a:lnTo>
                <a:lnTo>
                  <a:pt x="2365" y="108886"/>
                </a:lnTo>
                <a:lnTo>
                  <a:pt x="5304" y="118568"/>
                </a:lnTo>
                <a:lnTo>
                  <a:pt x="9398" y="12738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279391" y="2759964"/>
            <a:ext cx="40005" cy="41275"/>
          </a:xfrm>
          <a:custGeom>
            <a:avLst/>
            <a:gdLst/>
            <a:ahLst/>
            <a:cxnLst/>
            <a:rect l="l" t="t" r="r" b="b"/>
            <a:pathLst>
              <a:path w="40004" h="41275">
                <a:moveTo>
                  <a:pt x="0" y="16637"/>
                </a:moveTo>
                <a:lnTo>
                  <a:pt x="16002" y="0"/>
                </a:lnTo>
                <a:lnTo>
                  <a:pt x="39624" y="24511"/>
                </a:lnTo>
                <a:lnTo>
                  <a:pt x="22479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216908" y="2814827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4">
                <a:moveTo>
                  <a:pt x="0" y="0"/>
                </a:moveTo>
                <a:lnTo>
                  <a:pt x="0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209288" y="2852927"/>
            <a:ext cx="17145" cy="18415"/>
          </a:xfrm>
          <a:custGeom>
            <a:avLst/>
            <a:gdLst/>
            <a:ahLst/>
            <a:cxnLst/>
            <a:rect l="l" t="t" r="r" b="b"/>
            <a:pathLst>
              <a:path w="17145" h="18414">
                <a:moveTo>
                  <a:pt x="0" y="9144"/>
                </a:moveTo>
                <a:lnTo>
                  <a:pt x="0" y="4063"/>
                </a:lnTo>
                <a:lnTo>
                  <a:pt x="3810" y="0"/>
                </a:lnTo>
                <a:lnTo>
                  <a:pt x="8382" y="0"/>
                </a:lnTo>
                <a:lnTo>
                  <a:pt x="12953" y="0"/>
                </a:lnTo>
                <a:lnTo>
                  <a:pt x="16763" y="4063"/>
                </a:lnTo>
                <a:lnTo>
                  <a:pt x="16763" y="9144"/>
                </a:lnTo>
                <a:lnTo>
                  <a:pt x="16763" y="14224"/>
                </a:lnTo>
                <a:lnTo>
                  <a:pt x="12953" y="18287"/>
                </a:lnTo>
                <a:lnTo>
                  <a:pt x="8382" y="18287"/>
                </a:lnTo>
                <a:lnTo>
                  <a:pt x="3810" y="18287"/>
                </a:lnTo>
                <a:lnTo>
                  <a:pt x="0" y="14224"/>
                </a:lnTo>
                <a:lnTo>
                  <a:pt x="0" y="9144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128515" y="3081527"/>
            <a:ext cx="175260" cy="196850"/>
          </a:xfrm>
          <a:custGeom>
            <a:avLst/>
            <a:gdLst/>
            <a:ahLst/>
            <a:cxnLst/>
            <a:rect l="l" t="t" r="r" b="b"/>
            <a:pathLst>
              <a:path w="175260" h="196850">
                <a:moveTo>
                  <a:pt x="25019" y="148209"/>
                </a:moveTo>
                <a:lnTo>
                  <a:pt x="40639" y="132587"/>
                </a:lnTo>
                <a:lnTo>
                  <a:pt x="32452" y="122683"/>
                </a:lnTo>
                <a:lnTo>
                  <a:pt x="26574" y="111744"/>
                </a:lnTo>
                <a:lnTo>
                  <a:pt x="23030" y="99923"/>
                </a:lnTo>
                <a:lnTo>
                  <a:pt x="21844" y="87375"/>
                </a:lnTo>
                <a:lnTo>
                  <a:pt x="23030" y="73945"/>
                </a:lnTo>
                <a:lnTo>
                  <a:pt x="50857" y="32345"/>
                </a:lnTo>
                <a:lnTo>
                  <a:pt x="87630" y="21844"/>
                </a:lnTo>
                <a:lnTo>
                  <a:pt x="100490" y="23010"/>
                </a:lnTo>
                <a:lnTo>
                  <a:pt x="134620" y="40512"/>
                </a:lnTo>
                <a:lnTo>
                  <a:pt x="153416" y="87375"/>
                </a:lnTo>
                <a:lnTo>
                  <a:pt x="152015" y="99923"/>
                </a:lnTo>
                <a:lnTo>
                  <a:pt x="124640" y="140829"/>
                </a:lnTo>
                <a:lnTo>
                  <a:pt x="89154" y="151384"/>
                </a:lnTo>
                <a:lnTo>
                  <a:pt x="89154" y="126364"/>
                </a:lnTo>
                <a:lnTo>
                  <a:pt x="69256" y="147143"/>
                </a:lnTo>
                <a:lnTo>
                  <a:pt x="59039" y="157813"/>
                </a:lnTo>
                <a:lnTo>
                  <a:pt x="55274" y="161744"/>
                </a:lnTo>
                <a:lnTo>
                  <a:pt x="54737" y="162306"/>
                </a:lnTo>
                <a:lnTo>
                  <a:pt x="74634" y="182129"/>
                </a:lnTo>
                <a:lnTo>
                  <a:pt x="84851" y="192309"/>
                </a:lnTo>
                <a:lnTo>
                  <a:pt x="88616" y="196060"/>
                </a:lnTo>
                <a:lnTo>
                  <a:pt x="89154" y="196596"/>
                </a:lnTo>
                <a:lnTo>
                  <a:pt x="89154" y="173227"/>
                </a:lnTo>
                <a:lnTo>
                  <a:pt x="106158" y="171515"/>
                </a:lnTo>
                <a:lnTo>
                  <a:pt x="121840" y="166576"/>
                </a:lnTo>
                <a:lnTo>
                  <a:pt x="160097" y="135185"/>
                </a:lnTo>
                <a:lnTo>
                  <a:pt x="175260" y="87375"/>
                </a:lnTo>
                <a:lnTo>
                  <a:pt x="173523" y="70185"/>
                </a:lnTo>
                <a:lnTo>
                  <a:pt x="148717" y="25019"/>
                </a:lnTo>
                <a:lnTo>
                  <a:pt x="104872" y="1712"/>
                </a:lnTo>
                <a:lnTo>
                  <a:pt x="87630" y="0"/>
                </a:lnTo>
                <a:lnTo>
                  <a:pt x="70363" y="1712"/>
                </a:lnTo>
                <a:lnTo>
                  <a:pt x="25019" y="25019"/>
                </a:lnTo>
                <a:lnTo>
                  <a:pt x="1712" y="70185"/>
                </a:lnTo>
                <a:lnTo>
                  <a:pt x="0" y="87375"/>
                </a:lnTo>
                <a:lnTo>
                  <a:pt x="593" y="97879"/>
                </a:lnTo>
                <a:lnTo>
                  <a:pt x="2365" y="108061"/>
                </a:lnTo>
                <a:lnTo>
                  <a:pt x="5304" y="117647"/>
                </a:lnTo>
                <a:lnTo>
                  <a:pt x="9398" y="12636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279391" y="3064764"/>
            <a:ext cx="40005" cy="41275"/>
          </a:xfrm>
          <a:custGeom>
            <a:avLst/>
            <a:gdLst/>
            <a:ahLst/>
            <a:cxnLst/>
            <a:rect l="l" t="t" r="r" b="b"/>
            <a:pathLst>
              <a:path w="40004" h="41275">
                <a:moveTo>
                  <a:pt x="0" y="16637"/>
                </a:moveTo>
                <a:lnTo>
                  <a:pt x="16002" y="0"/>
                </a:lnTo>
                <a:lnTo>
                  <a:pt x="39624" y="24511"/>
                </a:lnTo>
                <a:lnTo>
                  <a:pt x="22479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4216908" y="3118104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4">
                <a:moveTo>
                  <a:pt x="0" y="0"/>
                </a:moveTo>
                <a:lnTo>
                  <a:pt x="0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209288" y="3157727"/>
            <a:ext cx="17145" cy="18415"/>
          </a:xfrm>
          <a:custGeom>
            <a:avLst/>
            <a:gdLst/>
            <a:ahLst/>
            <a:cxnLst/>
            <a:rect l="l" t="t" r="r" b="b"/>
            <a:pathLst>
              <a:path w="17145" h="18414">
                <a:moveTo>
                  <a:pt x="0" y="9144"/>
                </a:moveTo>
                <a:lnTo>
                  <a:pt x="0" y="4063"/>
                </a:lnTo>
                <a:lnTo>
                  <a:pt x="3810" y="0"/>
                </a:lnTo>
                <a:lnTo>
                  <a:pt x="8382" y="0"/>
                </a:lnTo>
                <a:lnTo>
                  <a:pt x="12953" y="0"/>
                </a:lnTo>
                <a:lnTo>
                  <a:pt x="16763" y="4063"/>
                </a:lnTo>
                <a:lnTo>
                  <a:pt x="16763" y="9144"/>
                </a:lnTo>
                <a:lnTo>
                  <a:pt x="16763" y="14224"/>
                </a:lnTo>
                <a:lnTo>
                  <a:pt x="12953" y="18287"/>
                </a:lnTo>
                <a:lnTo>
                  <a:pt x="8382" y="18287"/>
                </a:lnTo>
                <a:lnTo>
                  <a:pt x="3810" y="18287"/>
                </a:lnTo>
                <a:lnTo>
                  <a:pt x="0" y="14224"/>
                </a:lnTo>
                <a:lnTo>
                  <a:pt x="0" y="9144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128515" y="3384803"/>
            <a:ext cx="175260" cy="196850"/>
          </a:xfrm>
          <a:custGeom>
            <a:avLst/>
            <a:gdLst/>
            <a:ahLst/>
            <a:cxnLst/>
            <a:rect l="l" t="t" r="r" b="b"/>
            <a:pathLst>
              <a:path w="175260" h="196850">
                <a:moveTo>
                  <a:pt x="25019" y="148209"/>
                </a:moveTo>
                <a:lnTo>
                  <a:pt x="40639" y="132587"/>
                </a:lnTo>
                <a:lnTo>
                  <a:pt x="32452" y="122683"/>
                </a:lnTo>
                <a:lnTo>
                  <a:pt x="26574" y="111744"/>
                </a:lnTo>
                <a:lnTo>
                  <a:pt x="23030" y="99923"/>
                </a:lnTo>
                <a:lnTo>
                  <a:pt x="21844" y="87375"/>
                </a:lnTo>
                <a:lnTo>
                  <a:pt x="23030" y="73945"/>
                </a:lnTo>
                <a:lnTo>
                  <a:pt x="50857" y="32345"/>
                </a:lnTo>
                <a:lnTo>
                  <a:pt x="87630" y="21844"/>
                </a:lnTo>
                <a:lnTo>
                  <a:pt x="100490" y="23010"/>
                </a:lnTo>
                <a:lnTo>
                  <a:pt x="134620" y="40512"/>
                </a:lnTo>
                <a:lnTo>
                  <a:pt x="153416" y="87375"/>
                </a:lnTo>
                <a:lnTo>
                  <a:pt x="152015" y="99923"/>
                </a:lnTo>
                <a:lnTo>
                  <a:pt x="124640" y="140829"/>
                </a:lnTo>
                <a:lnTo>
                  <a:pt x="89154" y="151384"/>
                </a:lnTo>
                <a:lnTo>
                  <a:pt x="89154" y="126365"/>
                </a:lnTo>
                <a:lnTo>
                  <a:pt x="69256" y="147143"/>
                </a:lnTo>
                <a:lnTo>
                  <a:pt x="59039" y="157813"/>
                </a:lnTo>
                <a:lnTo>
                  <a:pt x="55274" y="161744"/>
                </a:lnTo>
                <a:lnTo>
                  <a:pt x="54737" y="162306"/>
                </a:lnTo>
                <a:lnTo>
                  <a:pt x="74634" y="182129"/>
                </a:lnTo>
                <a:lnTo>
                  <a:pt x="84851" y="192309"/>
                </a:lnTo>
                <a:lnTo>
                  <a:pt x="88616" y="196060"/>
                </a:lnTo>
                <a:lnTo>
                  <a:pt x="89154" y="196596"/>
                </a:lnTo>
                <a:lnTo>
                  <a:pt x="89154" y="173228"/>
                </a:lnTo>
                <a:lnTo>
                  <a:pt x="106158" y="171515"/>
                </a:lnTo>
                <a:lnTo>
                  <a:pt x="121840" y="166576"/>
                </a:lnTo>
                <a:lnTo>
                  <a:pt x="160097" y="135185"/>
                </a:lnTo>
                <a:lnTo>
                  <a:pt x="175260" y="87375"/>
                </a:lnTo>
                <a:lnTo>
                  <a:pt x="173523" y="70185"/>
                </a:lnTo>
                <a:lnTo>
                  <a:pt x="148717" y="25019"/>
                </a:lnTo>
                <a:lnTo>
                  <a:pt x="104872" y="1712"/>
                </a:lnTo>
                <a:lnTo>
                  <a:pt x="87630" y="0"/>
                </a:lnTo>
                <a:lnTo>
                  <a:pt x="70363" y="1712"/>
                </a:lnTo>
                <a:lnTo>
                  <a:pt x="25019" y="25019"/>
                </a:lnTo>
                <a:lnTo>
                  <a:pt x="1712" y="70185"/>
                </a:lnTo>
                <a:lnTo>
                  <a:pt x="0" y="87375"/>
                </a:lnTo>
                <a:lnTo>
                  <a:pt x="593" y="97879"/>
                </a:lnTo>
                <a:lnTo>
                  <a:pt x="2365" y="108061"/>
                </a:lnTo>
                <a:lnTo>
                  <a:pt x="5304" y="117647"/>
                </a:lnTo>
                <a:lnTo>
                  <a:pt x="9398" y="126365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279391" y="3368040"/>
            <a:ext cx="40005" cy="41275"/>
          </a:xfrm>
          <a:custGeom>
            <a:avLst/>
            <a:gdLst/>
            <a:ahLst/>
            <a:cxnLst/>
            <a:rect l="l" t="t" r="r" b="b"/>
            <a:pathLst>
              <a:path w="40004" h="41275">
                <a:moveTo>
                  <a:pt x="0" y="16637"/>
                </a:moveTo>
                <a:lnTo>
                  <a:pt x="16002" y="0"/>
                </a:lnTo>
                <a:lnTo>
                  <a:pt x="39624" y="24511"/>
                </a:lnTo>
                <a:lnTo>
                  <a:pt x="22479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216908" y="3422903"/>
            <a:ext cx="0" cy="47625"/>
          </a:xfrm>
          <a:custGeom>
            <a:avLst/>
            <a:gdLst/>
            <a:ahLst/>
            <a:cxnLst/>
            <a:rect l="l" t="t" r="r" b="b"/>
            <a:pathLst>
              <a:path w="0" h="47625">
                <a:moveTo>
                  <a:pt x="0" y="0"/>
                </a:moveTo>
                <a:lnTo>
                  <a:pt x="0" y="4724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209288" y="3461003"/>
            <a:ext cx="17145" cy="18415"/>
          </a:xfrm>
          <a:custGeom>
            <a:avLst/>
            <a:gdLst/>
            <a:ahLst/>
            <a:cxnLst/>
            <a:rect l="l" t="t" r="r" b="b"/>
            <a:pathLst>
              <a:path w="17145" h="18414">
                <a:moveTo>
                  <a:pt x="0" y="9144"/>
                </a:moveTo>
                <a:lnTo>
                  <a:pt x="0" y="4063"/>
                </a:lnTo>
                <a:lnTo>
                  <a:pt x="3810" y="0"/>
                </a:lnTo>
                <a:lnTo>
                  <a:pt x="8382" y="0"/>
                </a:lnTo>
                <a:lnTo>
                  <a:pt x="12953" y="0"/>
                </a:lnTo>
                <a:lnTo>
                  <a:pt x="16763" y="4063"/>
                </a:lnTo>
                <a:lnTo>
                  <a:pt x="16763" y="9144"/>
                </a:lnTo>
                <a:lnTo>
                  <a:pt x="16763" y="14224"/>
                </a:lnTo>
                <a:lnTo>
                  <a:pt x="12953" y="18287"/>
                </a:lnTo>
                <a:lnTo>
                  <a:pt x="8382" y="18287"/>
                </a:lnTo>
                <a:lnTo>
                  <a:pt x="3810" y="18287"/>
                </a:lnTo>
                <a:lnTo>
                  <a:pt x="0" y="14224"/>
                </a:lnTo>
                <a:lnTo>
                  <a:pt x="0" y="9144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611367" y="2170176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89" h="196850">
                <a:moveTo>
                  <a:pt x="24765" y="148209"/>
                </a:moveTo>
                <a:lnTo>
                  <a:pt x="40386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7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4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2" y="151384"/>
                </a:lnTo>
                <a:lnTo>
                  <a:pt x="88392" y="126364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9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2" y="196596"/>
                </a:lnTo>
                <a:lnTo>
                  <a:pt x="88392" y="173227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6" y="87375"/>
                </a:lnTo>
                <a:lnTo>
                  <a:pt x="172019" y="70185"/>
                </a:lnTo>
                <a:lnTo>
                  <a:pt x="147320" y="25019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5" y="25019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760720" y="215341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7" y="0"/>
                </a:lnTo>
                <a:lnTo>
                  <a:pt x="41147" y="24511"/>
                </a:lnTo>
                <a:lnTo>
                  <a:pt x="23367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698235" y="2206751"/>
            <a:ext cx="1905" cy="48895"/>
          </a:xfrm>
          <a:custGeom>
            <a:avLst/>
            <a:gdLst/>
            <a:ahLst/>
            <a:cxnLst/>
            <a:rect l="l" t="t" r="r" b="b"/>
            <a:pathLst>
              <a:path w="1904" h="48894">
                <a:moveTo>
                  <a:pt x="0" y="0"/>
                </a:moveTo>
                <a:lnTo>
                  <a:pt x="1524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690615" y="2244851"/>
            <a:ext cx="18415" cy="20320"/>
          </a:xfrm>
          <a:custGeom>
            <a:avLst/>
            <a:gdLst/>
            <a:ahLst/>
            <a:cxnLst/>
            <a:rect l="l" t="t" r="r" b="b"/>
            <a:pathLst>
              <a:path w="18414" h="20319">
                <a:moveTo>
                  <a:pt x="0" y="9906"/>
                </a:moveTo>
                <a:lnTo>
                  <a:pt x="0" y="4445"/>
                </a:lnTo>
                <a:lnTo>
                  <a:pt x="4063" y="0"/>
                </a:lnTo>
                <a:lnTo>
                  <a:pt x="9144" y="0"/>
                </a:lnTo>
                <a:lnTo>
                  <a:pt x="14224" y="0"/>
                </a:lnTo>
                <a:lnTo>
                  <a:pt x="18287" y="4445"/>
                </a:lnTo>
                <a:lnTo>
                  <a:pt x="18287" y="9906"/>
                </a:lnTo>
                <a:lnTo>
                  <a:pt x="18287" y="15367"/>
                </a:lnTo>
                <a:lnTo>
                  <a:pt x="14224" y="19812"/>
                </a:lnTo>
                <a:lnTo>
                  <a:pt x="9144" y="19812"/>
                </a:lnTo>
                <a:lnTo>
                  <a:pt x="4063" y="19812"/>
                </a:lnTo>
                <a:lnTo>
                  <a:pt x="0" y="15367"/>
                </a:lnTo>
                <a:lnTo>
                  <a:pt x="0" y="9906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611367" y="2473451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89" h="196850">
                <a:moveTo>
                  <a:pt x="24765" y="148209"/>
                </a:moveTo>
                <a:lnTo>
                  <a:pt x="40386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7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4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2" y="151384"/>
                </a:lnTo>
                <a:lnTo>
                  <a:pt x="88392" y="126364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9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2" y="196596"/>
                </a:lnTo>
                <a:lnTo>
                  <a:pt x="88392" y="173227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6" y="87375"/>
                </a:lnTo>
                <a:lnTo>
                  <a:pt x="172019" y="70185"/>
                </a:lnTo>
                <a:lnTo>
                  <a:pt x="147320" y="25019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5" y="25019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760720" y="245668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7" y="0"/>
                </a:lnTo>
                <a:lnTo>
                  <a:pt x="41147" y="24511"/>
                </a:lnTo>
                <a:lnTo>
                  <a:pt x="23367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698235" y="2511551"/>
            <a:ext cx="1905" cy="47625"/>
          </a:xfrm>
          <a:custGeom>
            <a:avLst/>
            <a:gdLst/>
            <a:ahLst/>
            <a:cxnLst/>
            <a:rect l="l" t="t" r="r" b="b"/>
            <a:pathLst>
              <a:path w="1904" h="47625">
                <a:moveTo>
                  <a:pt x="0" y="0"/>
                </a:moveTo>
                <a:lnTo>
                  <a:pt x="1524" y="4724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690615" y="254965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9144"/>
                </a:moveTo>
                <a:lnTo>
                  <a:pt x="0" y="4063"/>
                </a:lnTo>
                <a:lnTo>
                  <a:pt x="4063" y="0"/>
                </a:lnTo>
                <a:lnTo>
                  <a:pt x="9144" y="0"/>
                </a:lnTo>
                <a:lnTo>
                  <a:pt x="14224" y="0"/>
                </a:lnTo>
                <a:lnTo>
                  <a:pt x="18287" y="4063"/>
                </a:lnTo>
                <a:lnTo>
                  <a:pt x="18287" y="9144"/>
                </a:lnTo>
                <a:lnTo>
                  <a:pt x="18287" y="14224"/>
                </a:lnTo>
                <a:lnTo>
                  <a:pt x="14224" y="18287"/>
                </a:lnTo>
                <a:lnTo>
                  <a:pt x="9144" y="18287"/>
                </a:lnTo>
                <a:lnTo>
                  <a:pt x="4063" y="18287"/>
                </a:lnTo>
                <a:lnTo>
                  <a:pt x="0" y="14224"/>
                </a:lnTo>
                <a:lnTo>
                  <a:pt x="0" y="9144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672328" y="2724911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44069" y="35051"/>
                </a:moveTo>
                <a:lnTo>
                  <a:pt x="44069" y="24129"/>
                </a:lnTo>
                <a:lnTo>
                  <a:pt x="51816" y="24129"/>
                </a:lnTo>
                <a:lnTo>
                  <a:pt x="51816" y="0"/>
                </a:lnTo>
                <a:lnTo>
                  <a:pt x="0" y="0"/>
                </a:lnTo>
                <a:lnTo>
                  <a:pt x="0" y="24129"/>
                </a:lnTo>
                <a:lnTo>
                  <a:pt x="7747" y="24129"/>
                </a:lnTo>
                <a:lnTo>
                  <a:pt x="7747" y="3505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5611367" y="2776727"/>
            <a:ext cx="173990" cy="198120"/>
          </a:xfrm>
          <a:custGeom>
            <a:avLst/>
            <a:gdLst/>
            <a:ahLst/>
            <a:cxnLst/>
            <a:rect l="l" t="t" r="r" b="b"/>
            <a:pathLst>
              <a:path w="173989" h="198119">
                <a:moveTo>
                  <a:pt x="24765" y="149351"/>
                </a:moveTo>
                <a:lnTo>
                  <a:pt x="40386" y="133604"/>
                </a:lnTo>
                <a:lnTo>
                  <a:pt x="32218" y="123622"/>
                </a:lnTo>
                <a:lnTo>
                  <a:pt x="26384" y="112617"/>
                </a:lnTo>
                <a:lnTo>
                  <a:pt x="22883" y="100707"/>
                </a:lnTo>
                <a:lnTo>
                  <a:pt x="21717" y="88011"/>
                </a:lnTo>
                <a:lnTo>
                  <a:pt x="22883" y="74487"/>
                </a:lnTo>
                <a:lnTo>
                  <a:pt x="50452" y="32633"/>
                </a:lnTo>
                <a:lnTo>
                  <a:pt x="86868" y="21971"/>
                </a:lnTo>
                <a:lnTo>
                  <a:pt x="99577" y="23159"/>
                </a:lnTo>
                <a:lnTo>
                  <a:pt x="133350" y="40894"/>
                </a:lnTo>
                <a:lnTo>
                  <a:pt x="152019" y="88011"/>
                </a:lnTo>
                <a:lnTo>
                  <a:pt x="150637" y="100707"/>
                </a:lnTo>
                <a:lnTo>
                  <a:pt x="123539" y="141864"/>
                </a:lnTo>
                <a:lnTo>
                  <a:pt x="88392" y="152526"/>
                </a:lnTo>
                <a:lnTo>
                  <a:pt x="88392" y="127381"/>
                </a:lnTo>
                <a:lnTo>
                  <a:pt x="68641" y="148306"/>
                </a:lnTo>
                <a:lnTo>
                  <a:pt x="58499" y="159051"/>
                </a:lnTo>
                <a:lnTo>
                  <a:pt x="54762" y="163010"/>
                </a:lnTo>
                <a:lnTo>
                  <a:pt x="54229" y="163575"/>
                </a:lnTo>
                <a:lnTo>
                  <a:pt x="73979" y="183546"/>
                </a:lnTo>
                <a:lnTo>
                  <a:pt x="84121" y="193801"/>
                </a:lnTo>
                <a:lnTo>
                  <a:pt x="87858" y="197580"/>
                </a:lnTo>
                <a:lnTo>
                  <a:pt x="88392" y="198120"/>
                </a:lnTo>
                <a:lnTo>
                  <a:pt x="88392" y="174498"/>
                </a:lnTo>
                <a:lnTo>
                  <a:pt x="105225" y="172783"/>
                </a:lnTo>
                <a:lnTo>
                  <a:pt x="120761" y="167830"/>
                </a:lnTo>
                <a:lnTo>
                  <a:pt x="158680" y="136231"/>
                </a:lnTo>
                <a:lnTo>
                  <a:pt x="173736" y="88011"/>
                </a:lnTo>
                <a:lnTo>
                  <a:pt x="172019" y="70705"/>
                </a:lnTo>
                <a:lnTo>
                  <a:pt x="147320" y="25146"/>
                </a:lnTo>
                <a:lnTo>
                  <a:pt x="103939" y="1714"/>
                </a:lnTo>
                <a:lnTo>
                  <a:pt x="86868" y="0"/>
                </a:lnTo>
                <a:lnTo>
                  <a:pt x="69770" y="1714"/>
                </a:lnTo>
                <a:lnTo>
                  <a:pt x="24765" y="25146"/>
                </a:lnTo>
                <a:lnTo>
                  <a:pt x="1690" y="70705"/>
                </a:lnTo>
                <a:lnTo>
                  <a:pt x="0" y="88011"/>
                </a:lnTo>
                <a:lnTo>
                  <a:pt x="573" y="98609"/>
                </a:lnTo>
                <a:lnTo>
                  <a:pt x="2301" y="108886"/>
                </a:lnTo>
                <a:lnTo>
                  <a:pt x="5197" y="118568"/>
                </a:lnTo>
                <a:lnTo>
                  <a:pt x="9271" y="12738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5760720" y="275996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7" y="0"/>
                </a:lnTo>
                <a:lnTo>
                  <a:pt x="41147" y="24511"/>
                </a:lnTo>
                <a:lnTo>
                  <a:pt x="23367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698235" y="2814827"/>
            <a:ext cx="1905" cy="48895"/>
          </a:xfrm>
          <a:custGeom>
            <a:avLst/>
            <a:gdLst/>
            <a:ahLst/>
            <a:cxnLst/>
            <a:rect l="l" t="t" r="r" b="b"/>
            <a:pathLst>
              <a:path w="1904" h="48894">
                <a:moveTo>
                  <a:pt x="0" y="0"/>
                </a:moveTo>
                <a:lnTo>
                  <a:pt x="1524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690615" y="2852927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9144"/>
                </a:moveTo>
                <a:lnTo>
                  <a:pt x="0" y="4063"/>
                </a:lnTo>
                <a:lnTo>
                  <a:pt x="4063" y="0"/>
                </a:lnTo>
                <a:lnTo>
                  <a:pt x="9144" y="0"/>
                </a:lnTo>
                <a:lnTo>
                  <a:pt x="14224" y="0"/>
                </a:lnTo>
                <a:lnTo>
                  <a:pt x="18287" y="4063"/>
                </a:lnTo>
                <a:lnTo>
                  <a:pt x="18287" y="9144"/>
                </a:lnTo>
                <a:lnTo>
                  <a:pt x="18287" y="14224"/>
                </a:lnTo>
                <a:lnTo>
                  <a:pt x="14224" y="18287"/>
                </a:lnTo>
                <a:lnTo>
                  <a:pt x="9144" y="18287"/>
                </a:lnTo>
                <a:lnTo>
                  <a:pt x="4063" y="18287"/>
                </a:lnTo>
                <a:lnTo>
                  <a:pt x="0" y="14224"/>
                </a:lnTo>
                <a:lnTo>
                  <a:pt x="0" y="9144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5611367" y="3081527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89" h="196850">
                <a:moveTo>
                  <a:pt x="24765" y="148209"/>
                </a:moveTo>
                <a:lnTo>
                  <a:pt x="40386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7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4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2" y="151384"/>
                </a:lnTo>
                <a:lnTo>
                  <a:pt x="88392" y="126364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9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2" y="196596"/>
                </a:lnTo>
                <a:lnTo>
                  <a:pt x="88392" y="173227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6" y="87375"/>
                </a:lnTo>
                <a:lnTo>
                  <a:pt x="172019" y="70185"/>
                </a:lnTo>
                <a:lnTo>
                  <a:pt x="147320" y="25019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5" y="25019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760720" y="306476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7" y="0"/>
                </a:lnTo>
                <a:lnTo>
                  <a:pt x="41147" y="24511"/>
                </a:lnTo>
                <a:lnTo>
                  <a:pt x="23367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698235" y="3118104"/>
            <a:ext cx="1905" cy="48895"/>
          </a:xfrm>
          <a:custGeom>
            <a:avLst/>
            <a:gdLst/>
            <a:ahLst/>
            <a:cxnLst/>
            <a:rect l="l" t="t" r="r" b="b"/>
            <a:pathLst>
              <a:path w="1904" h="48894">
                <a:moveTo>
                  <a:pt x="0" y="0"/>
                </a:moveTo>
                <a:lnTo>
                  <a:pt x="1524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5690615" y="3157727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9144"/>
                </a:moveTo>
                <a:lnTo>
                  <a:pt x="0" y="4063"/>
                </a:lnTo>
                <a:lnTo>
                  <a:pt x="4063" y="0"/>
                </a:lnTo>
                <a:lnTo>
                  <a:pt x="9144" y="0"/>
                </a:lnTo>
                <a:lnTo>
                  <a:pt x="14224" y="0"/>
                </a:lnTo>
                <a:lnTo>
                  <a:pt x="18287" y="4063"/>
                </a:lnTo>
                <a:lnTo>
                  <a:pt x="18287" y="9144"/>
                </a:lnTo>
                <a:lnTo>
                  <a:pt x="18287" y="14224"/>
                </a:lnTo>
                <a:lnTo>
                  <a:pt x="14224" y="18287"/>
                </a:lnTo>
                <a:lnTo>
                  <a:pt x="9144" y="18287"/>
                </a:lnTo>
                <a:lnTo>
                  <a:pt x="4063" y="18287"/>
                </a:lnTo>
                <a:lnTo>
                  <a:pt x="0" y="14224"/>
                </a:lnTo>
                <a:lnTo>
                  <a:pt x="0" y="9144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5611367" y="3384803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89" h="196850">
                <a:moveTo>
                  <a:pt x="24765" y="148209"/>
                </a:moveTo>
                <a:lnTo>
                  <a:pt x="40386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7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4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2" y="151384"/>
                </a:lnTo>
                <a:lnTo>
                  <a:pt x="88392" y="126365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9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2" y="196596"/>
                </a:lnTo>
                <a:lnTo>
                  <a:pt x="88392" y="173228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6" y="87375"/>
                </a:lnTo>
                <a:lnTo>
                  <a:pt x="172019" y="70185"/>
                </a:lnTo>
                <a:lnTo>
                  <a:pt x="147320" y="25019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5" y="25019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5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5760720" y="336804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7" y="0"/>
                </a:lnTo>
                <a:lnTo>
                  <a:pt x="41147" y="24511"/>
                </a:lnTo>
                <a:lnTo>
                  <a:pt x="23367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5698235" y="3422903"/>
            <a:ext cx="1905" cy="47625"/>
          </a:xfrm>
          <a:custGeom>
            <a:avLst/>
            <a:gdLst/>
            <a:ahLst/>
            <a:cxnLst/>
            <a:rect l="l" t="t" r="r" b="b"/>
            <a:pathLst>
              <a:path w="1904" h="47625">
                <a:moveTo>
                  <a:pt x="0" y="0"/>
                </a:moveTo>
                <a:lnTo>
                  <a:pt x="1524" y="4724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5690615" y="346100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9144"/>
                </a:moveTo>
                <a:lnTo>
                  <a:pt x="0" y="4063"/>
                </a:lnTo>
                <a:lnTo>
                  <a:pt x="4063" y="0"/>
                </a:lnTo>
                <a:lnTo>
                  <a:pt x="9144" y="0"/>
                </a:lnTo>
                <a:lnTo>
                  <a:pt x="14224" y="0"/>
                </a:lnTo>
                <a:lnTo>
                  <a:pt x="18287" y="4063"/>
                </a:lnTo>
                <a:lnTo>
                  <a:pt x="18287" y="9144"/>
                </a:lnTo>
                <a:lnTo>
                  <a:pt x="18287" y="14224"/>
                </a:lnTo>
                <a:lnTo>
                  <a:pt x="14224" y="18287"/>
                </a:lnTo>
                <a:lnTo>
                  <a:pt x="9144" y="18287"/>
                </a:lnTo>
                <a:lnTo>
                  <a:pt x="4063" y="18287"/>
                </a:lnTo>
                <a:lnTo>
                  <a:pt x="0" y="14224"/>
                </a:lnTo>
                <a:lnTo>
                  <a:pt x="0" y="9144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7094219" y="2170176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90" h="196850">
                <a:moveTo>
                  <a:pt x="24764" y="148209"/>
                </a:moveTo>
                <a:lnTo>
                  <a:pt x="40385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6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4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1" y="151384"/>
                </a:lnTo>
                <a:lnTo>
                  <a:pt x="88391" y="126364"/>
                </a:lnTo>
                <a:lnTo>
                  <a:pt x="68714" y="147143"/>
                </a:lnTo>
                <a:lnTo>
                  <a:pt x="58610" y="157813"/>
                </a:lnTo>
                <a:lnTo>
                  <a:pt x="54887" y="161744"/>
                </a:lnTo>
                <a:lnTo>
                  <a:pt x="54355" y="162306"/>
                </a:lnTo>
                <a:lnTo>
                  <a:pt x="74033" y="182129"/>
                </a:lnTo>
                <a:lnTo>
                  <a:pt x="84137" y="192309"/>
                </a:lnTo>
                <a:lnTo>
                  <a:pt x="87860" y="196060"/>
                </a:lnTo>
                <a:lnTo>
                  <a:pt x="88391" y="196596"/>
                </a:lnTo>
                <a:lnTo>
                  <a:pt x="88391" y="173227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5" y="87375"/>
                </a:lnTo>
                <a:lnTo>
                  <a:pt x="172019" y="70185"/>
                </a:lnTo>
                <a:lnTo>
                  <a:pt x="147320" y="25019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4" y="25019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7243571" y="215341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6" y="0"/>
                </a:lnTo>
                <a:lnTo>
                  <a:pt x="41148" y="24511"/>
                </a:lnTo>
                <a:lnTo>
                  <a:pt x="2336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7181088" y="2206751"/>
            <a:ext cx="1905" cy="48895"/>
          </a:xfrm>
          <a:custGeom>
            <a:avLst/>
            <a:gdLst/>
            <a:ahLst/>
            <a:cxnLst/>
            <a:rect l="l" t="t" r="r" b="b"/>
            <a:pathLst>
              <a:path w="1904" h="48894">
                <a:moveTo>
                  <a:pt x="0" y="0"/>
                </a:moveTo>
                <a:lnTo>
                  <a:pt x="1523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7173468" y="2244851"/>
            <a:ext cx="18415" cy="20320"/>
          </a:xfrm>
          <a:custGeom>
            <a:avLst/>
            <a:gdLst/>
            <a:ahLst/>
            <a:cxnLst/>
            <a:rect l="l" t="t" r="r" b="b"/>
            <a:pathLst>
              <a:path w="18415" h="20319">
                <a:moveTo>
                  <a:pt x="0" y="9906"/>
                </a:moveTo>
                <a:lnTo>
                  <a:pt x="0" y="4445"/>
                </a:lnTo>
                <a:lnTo>
                  <a:pt x="4063" y="0"/>
                </a:lnTo>
                <a:lnTo>
                  <a:pt x="9143" y="0"/>
                </a:lnTo>
                <a:lnTo>
                  <a:pt x="14224" y="0"/>
                </a:lnTo>
                <a:lnTo>
                  <a:pt x="18287" y="4445"/>
                </a:lnTo>
                <a:lnTo>
                  <a:pt x="18287" y="9906"/>
                </a:lnTo>
                <a:lnTo>
                  <a:pt x="18287" y="15367"/>
                </a:lnTo>
                <a:lnTo>
                  <a:pt x="14224" y="19812"/>
                </a:lnTo>
                <a:lnTo>
                  <a:pt x="9143" y="19812"/>
                </a:lnTo>
                <a:lnTo>
                  <a:pt x="4063" y="19812"/>
                </a:lnTo>
                <a:lnTo>
                  <a:pt x="0" y="15367"/>
                </a:lnTo>
                <a:lnTo>
                  <a:pt x="0" y="9906"/>
                </a:lnTo>
                <a:close/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7094219" y="2473451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90" h="196850">
                <a:moveTo>
                  <a:pt x="24764" y="148209"/>
                </a:moveTo>
                <a:lnTo>
                  <a:pt x="40385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6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4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1" y="151384"/>
                </a:lnTo>
                <a:lnTo>
                  <a:pt x="88391" y="126364"/>
                </a:lnTo>
                <a:lnTo>
                  <a:pt x="68714" y="147143"/>
                </a:lnTo>
                <a:lnTo>
                  <a:pt x="58610" y="157813"/>
                </a:lnTo>
                <a:lnTo>
                  <a:pt x="54887" y="161744"/>
                </a:lnTo>
                <a:lnTo>
                  <a:pt x="54355" y="162306"/>
                </a:lnTo>
                <a:lnTo>
                  <a:pt x="74033" y="182129"/>
                </a:lnTo>
                <a:lnTo>
                  <a:pt x="84137" y="192309"/>
                </a:lnTo>
                <a:lnTo>
                  <a:pt x="87860" y="196060"/>
                </a:lnTo>
                <a:lnTo>
                  <a:pt x="88391" y="196596"/>
                </a:lnTo>
                <a:lnTo>
                  <a:pt x="88391" y="173227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5" y="87375"/>
                </a:lnTo>
                <a:lnTo>
                  <a:pt x="172019" y="70185"/>
                </a:lnTo>
                <a:lnTo>
                  <a:pt x="147320" y="25019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4" y="25019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7243571" y="245668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6" y="0"/>
                </a:lnTo>
                <a:lnTo>
                  <a:pt x="41148" y="24511"/>
                </a:lnTo>
                <a:lnTo>
                  <a:pt x="2336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7181088" y="2511551"/>
            <a:ext cx="1905" cy="47625"/>
          </a:xfrm>
          <a:custGeom>
            <a:avLst/>
            <a:gdLst/>
            <a:ahLst/>
            <a:cxnLst/>
            <a:rect l="l" t="t" r="r" b="b"/>
            <a:pathLst>
              <a:path w="1904" h="47625">
                <a:moveTo>
                  <a:pt x="0" y="0"/>
                </a:moveTo>
                <a:lnTo>
                  <a:pt x="1523" y="4724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7173468" y="254965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0" y="9144"/>
                </a:moveTo>
                <a:lnTo>
                  <a:pt x="0" y="4063"/>
                </a:lnTo>
                <a:lnTo>
                  <a:pt x="4063" y="0"/>
                </a:lnTo>
                <a:lnTo>
                  <a:pt x="9143" y="0"/>
                </a:lnTo>
                <a:lnTo>
                  <a:pt x="14224" y="0"/>
                </a:lnTo>
                <a:lnTo>
                  <a:pt x="18287" y="4063"/>
                </a:lnTo>
                <a:lnTo>
                  <a:pt x="18287" y="9144"/>
                </a:lnTo>
                <a:lnTo>
                  <a:pt x="18287" y="14224"/>
                </a:lnTo>
                <a:lnTo>
                  <a:pt x="14224" y="18287"/>
                </a:lnTo>
                <a:lnTo>
                  <a:pt x="9143" y="18287"/>
                </a:lnTo>
                <a:lnTo>
                  <a:pt x="4063" y="18287"/>
                </a:lnTo>
                <a:lnTo>
                  <a:pt x="0" y="14224"/>
                </a:lnTo>
                <a:lnTo>
                  <a:pt x="0" y="9144"/>
                </a:lnTo>
                <a:close/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7155180" y="2724911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44069" y="35051"/>
                </a:moveTo>
                <a:lnTo>
                  <a:pt x="44069" y="24129"/>
                </a:lnTo>
                <a:lnTo>
                  <a:pt x="51816" y="24129"/>
                </a:lnTo>
                <a:lnTo>
                  <a:pt x="51816" y="0"/>
                </a:lnTo>
                <a:lnTo>
                  <a:pt x="0" y="0"/>
                </a:lnTo>
                <a:lnTo>
                  <a:pt x="0" y="24129"/>
                </a:lnTo>
                <a:lnTo>
                  <a:pt x="7747" y="24129"/>
                </a:lnTo>
                <a:lnTo>
                  <a:pt x="7747" y="3505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7094219" y="2776727"/>
            <a:ext cx="173990" cy="198120"/>
          </a:xfrm>
          <a:custGeom>
            <a:avLst/>
            <a:gdLst/>
            <a:ahLst/>
            <a:cxnLst/>
            <a:rect l="l" t="t" r="r" b="b"/>
            <a:pathLst>
              <a:path w="173990" h="198119">
                <a:moveTo>
                  <a:pt x="24764" y="149351"/>
                </a:moveTo>
                <a:lnTo>
                  <a:pt x="40385" y="133604"/>
                </a:lnTo>
                <a:lnTo>
                  <a:pt x="32218" y="123622"/>
                </a:lnTo>
                <a:lnTo>
                  <a:pt x="26384" y="112617"/>
                </a:lnTo>
                <a:lnTo>
                  <a:pt x="22883" y="100707"/>
                </a:lnTo>
                <a:lnTo>
                  <a:pt x="21716" y="88011"/>
                </a:lnTo>
                <a:lnTo>
                  <a:pt x="22883" y="74487"/>
                </a:lnTo>
                <a:lnTo>
                  <a:pt x="50452" y="32633"/>
                </a:lnTo>
                <a:lnTo>
                  <a:pt x="86868" y="21971"/>
                </a:lnTo>
                <a:lnTo>
                  <a:pt x="99577" y="23159"/>
                </a:lnTo>
                <a:lnTo>
                  <a:pt x="133350" y="40894"/>
                </a:lnTo>
                <a:lnTo>
                  <a:pt x="152019" y="88011"/>
                </a:lnTo>
                <a:lnTo>
                  <a:pt x="150637" y="100707"/>
                </a:lnTo>
                <a:lnTo>
                  <a:pt x="123539" y="141864"/>
                </a:lnTo>
                <a:lnTo>
                  <a:pt x="88391" y="152526"/>
                </a:lnTo>
                <a:lnTo>
                  <a:pt x="88391" y="127381"/>
                </a:lnTo>
                <a:lnTo>
                  <a:pt x="68714" y="148306"/>
                </a:lnTo>
                <a:lnTo>
                  <a:pt x="58610" y="159051"/>
                </a:lnTo>
                <a:lnTo>
                  <a:pt x="54887" y="163010"/>
                </a:lnTo>
                <a:lnTo>
                  <a:pt x="54355" y="163575"/>
                </a:lnTo>
                <a:lnTo>
                  <a:pt x="74033" y="183546"/>
                </a:lnTo>
                <a:lnTo>
                  <a:pt x="84137" y="193801"/>
                </a:lnTo>
                <a:lnTo>
                  <a:pt x="87860" y="197580"/>
                </a:lnTo>
                <a:lnTo>
                  <a:pt x="88391" y="198120"/>
                </a:lnTo>
                <a:lnTo>
                  <a:pt x="88391" y="174498"/>
                </a:lnTo>
                <a:lnTo>
                  <a:pt x="105225" y="172783"/>
                </a:lnTo>
                <a:lnTo>
                  <a:pt x="120761" y="167830"/>
                </a:lnTo>
                <a:lnTo>
                  <a:pt x="158680" y="136231"/>
                </a:lnTo>
                <a:lnTo>
                  <a:pt x="173735" y="88011"/>
                </a:lnTo>
                <a:lnTo>
                  <a:pt x="172019" y="70705"/>
                </a:lnTo>
                <a:lnTo>
                  <a:pt x="147320" y="25146"/>
                </a:lnTo>
                <a:lnTo>
                  <a:pt x="103939" y="1714"/>
                </a:lnTo>
                <a:lnTo>
                  <a:pt x="86868" y="0"/>
                </a:lnTo>
                <a:lnTo>
                  <a:pt x="69770" y="1714"/>
                </a:lnTo>
                <a:lnTo>
                  <a:pt x="24764" y="25146"/>
                </a:lnTo>
                <a:lnTo>
                  <a:pt x="1690" y="70705"/>
                </a:lnTo>
                <a:lnTo>
                  <a:pt x="0" y="88011"/>
                </a:lnTo>
                <a:lnTo>
                  <a:pt x="573" y="98609"/>
                </a:lnTo>
                <a:lnTo>
                  <a:pt x="2301" y="108886"/>
                </a:lnTo>
                <a:lnTo>
                  <a:pt x="5197" y="118568"/>
                </a:lnTo>
                <a:lnTo>
                  <a:pt x="9271" y="127381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7243571" y="275996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6" y="0"/>
                </a:lnTo>
                <a:lnTo>
                  <a:pt x="41148" y="24511"/>
                </a:lnTo>
                <a:lnTo>
                  <a:pt x="2336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7181088" y="2814827"/>
            <a:ext cx="1905" cy="48895"/>
          </a:xfrm>
          <a:custGeom>
            <a:avLst/>
            <a:gdLst/>
            <a:ahLst/>
            <a:cxnLst/>
            <a:rect l="l" t="t" r="r" b="b"/>
            <a:pathLst>
              <a:path w="1904" h="48894">
                <a:moveTo>
                  <a:pt x="0" y="0"/>
                </a:moveTo>
                <a:lnTo>
                  <a:pt x="1523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7173468" y="2852927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0" y="9144"/>
                </a:moveTo>
                <a:lnTo>
                  <a:pt x="0" y="4063"/>
                </a:lnTo>
                <a:lnTo>
                  <a:pt x="4063" y="0"/>
                </a:lnTo>
                <a:lnTo>
                  <a:pt x="9143" y="0"/>
                </a:lnTo>
                <a:lnTo>
                  <a:pt x="14224" y="0"/>
                </a:lnTo>
                <a:lnTo>
                  <a:pt x="18287" y="4063"/>
                </a:lnTo>
                <a:lnTo>
                  <a:pt x="18287" y="9144"/>
                </a:lnTo>
                <a:lnTo>
                  <a:pt x="18287" y="14224"/>
                </a:lnTo>
                <a:lnTo>
                  <a:pt x="14224" y="18287"/>
                </a:lnTo>
                <a:lnTo>
                  <a:pt x="9143" y="18287"/>
                </a:lnTo>
                <a:lnTo>
                  <a:pt x="4063" y="18287"/>
                </a:lnTo>
                <a:lnTo>
                  <a:pt x="0" y="14224"/>
                </a:lnTo>
                <a:lnTo>
                  <a:pt x="0" y="9144"/>
                </a:lnTo>
                <a:close/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7094219" y="3081527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90" h="196850">
                <a:moveTo>
                  <a:pt x="24764" y="148209"/>
                </a:moveTo>
                <a:lnTo>
                  <a:pt x="40385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6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4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1" y="151384"/>
                </a:lnTo>
                <a:lnTo>
                  <a:pt x="88391" y="126364"/>
                </a:lnTo>
                <a:lnTo>
                  <a:pt x="68714" y="147143"/>
                </a:lnTo>
                <a:lnTo>
                  <a:pt x="58610" y="157813"/>
                </a:lnTo>
                <a:lnTo>
                  <a:pt x="54887" y="161744"/>
                </a:lnTo>
                <a:lnTo>
                  <a:pt x="54355" y="162306"/>
                </a:lnTo>
                <a:lnTo>
                  <a:pt x="74033" y="182129"/>
                </a:lnTo>
                <a:lnTo>
                  <a:pt x="84137" y="192309"/>
                </a:lnTo>
                <a:lnTo>
                  <a:pt x="87860" y="196060"/>
                </a:lnTo>
                <a:lnTo>
                  <a:pt x="88391" y="196596"/>
                </a:lnTo>
                <a:lnTo>
                  <a:pt x="88391" y="173227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5" y="87375"/>
                </a:lnTo>
                <a:lnTo>
                  <a:pt x="172019" y="70185"/>
                </a:lnTo>
                <a:lnTo>
                  <a:pt x="147320" y="25019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4" y="25019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7243571" y="306476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6" y="0"/>
                </a:lnTo>
                <a:lnTo>
                  <a:pt x="41148" y="24511"/>
                </a:lnTo>
                <a:lnTo>
                  <a:pt x="2336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7181088" y="3118104"/>
            <a:ext cx="1905" cy="48895"/>
          </a:xfrm>
          <a:custGeom>
            <a:avLst/>
            <a:gdLst/>
            <a:ahLst/>
            <a:cxnLst/>
            <a:rect l="l" t="t" r="r" b="b"/>
            <a:pathLst>
              <a:path w="1904" h="48894">
                <a:moveTo>
                  <a:pt x="0" y="0"/>
                </a:moveTo>
                <a:lnTo>
                  <a:pt x="1523" y="4876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7173468" y="3157727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0" y="9144"/>
                </a:moveTo>
                <a:lnTo>
                  <a:pt x="0" y="4063"/>
                </a:lnTo>
                <a:lnTo>
                  <a:pt x="4063" y="0"/>
                </a:lnTo>
                <a:lnTo>
                  <a:pt x="9143" y="0"/>
                </a:lnTo>
                <a:lnTo>
                  <a:pt x="14224" y="0"/>
                </a:lnTo>
                <a:lnTo>
                  <a:pt x="18287" y="4063"/>
                </a:lnTo>
                <a:lnTo>
                  <a:pt x="18287" y="9144"/>
                </a:lnTo>
                <a:lnTo>
                  <a:pt x="18287" y="14224"/>
                </a:lnTo>
                <a:lnTo>
                  <a:pt x="14224" y="18287"/>
                </a:lnTo>
                <a:lnTo>
                  <a:pt x="9143" y="18287"/>
                </a:lnTo>
                <a:lnTo>
                  <a:pt x="4063" y="18287"/>
                </a:lnTo>
                <a:lnTo>
                  <a:pt x="0" y="14224"/>
                </a:lnTo>
                <a:lnTo>
                  <a:pt x="0" y="9144"/>
                </a:lnTo>
                <a:close/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7094219" y="3384803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90" h="196850">
                <a:moveTo>
                  <a:pt x="24764" y="148209"/>
                </a:moveTo>
                <a:lnTo>
                  <a:pt x="40385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6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4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1" y="151384"/>
                </a:lnTo>
                <a:lnTo>
                  <a:pt x="88391" y="126365"/>
                </a:lnTo>
                <a:lnTo>
                  <a:pt x="68714" y="147143"/>
                </a:lnTo>
                <a:lnTo>
                  <a:pt x="58610" y="157813"/>
                </a:lnTo>
                <a:lnTo>
                  <a:pt x="54887" y="161744"/>
                </a:lnTo>
                <a:lnTo>
                  <a:pt x="54355" y="162306"/>
                </a:lnTo>
                <a:lnTo>
                  <a:pt x="74033" y="182129"/>
                </a:lnTo>
                <a:lnTo>
                  <a:pt x="84137" y="192309"/>
                </a:lnTo>
                <a:lnTo>
                  <a:pt x="87860" y="196060"/>
                </a:lnTo>
                <a:lnTo>
                  <a:pt x="88391" y="196596"/>
                </a:lnTo>
                <a:lnTo>
                  <a:pt x="88391" y="173228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5" y="87375"/>
                </a:lnTo>
                <a:lnTo>
                  <a:pt x="172019" y="70185"/>
                </a:lnTo>
                <a:lnTo>
                  <a:pt x="147320" y="25019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4" y="25019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5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7243571" y="336804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6" y="0"/>
                </a:lnTo>
                <a:lnTo>
                  <a:pt x="41148" y="24511"/>
                </a:lnTo>
                <a:lnTo>
                  <a:pt x="2336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7181088" y="3422903"/>
            <a:ext cx="1905" cy="47625"/>
          </a:xfrm>
          <a:custGeom>
            <a:avLst/>
            <a:gdLst/>
            <a:ahLst/>
            <a:cxnLst/>
            <a:rect l="l" t="t" r="r" b="b"/>
            <a:pathLst>
              <a:path w="1904" h="47625">
                <a:moveTo>
                  <a:pt x="0" y="0"/>
                </a:moveTo>
                <a:lnTo>
                  <a:pt x="1523" y="4724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7173468" y="346100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0" y="9144"/>
                </a:moveTo>
                <a:lnTo>
                  <a:pt x="0" y="4063"/>
                </a:lnTo>
                <a:lnTo>
                  <a:pt x="4063" y="0"/>
                </a:lnTo>
                <a:lnTo>
                  <a:pt x="9143" y="0"/>
                </a:lnTo>
                <a:lnTo>
                  <a:pt x="14224" y="0"/>
                </a:lnTo>
                <a:lnTo>
                  <a:pt x="18287" y="4063"/>
                </a:lnTo>
                <a:lnTo>
                  <a:pt x="18287" y="9144"/>
                </a:lnTo>
                <a:lnTo>
                  <a:pt x="18287" y="14224"/>
                </a:lnTo>
                <a:lnTo>
                  <a:pt x="14224" y="18287"/>
                </a:lnTo>
                <a:lnTo>
                  <a:pt x="9143" y="18287"/>
                </a:lnTo>
                <a:lnTo>
                  <a:pt x="4063" y="18287"/>
                </a:lnTo>
                <a:lnTo>
                  <a:pt x="0" y="14224"/>
                </a:lnTo>
                <a:lnTo>
                  <a:pt x="0" y="9144"/>
                </a:lnTo>
                <a:close/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8572500" y="3384803"/>
            <a:ext cx="173990" cy="196850"/>
          </a:xfrm>
          <a:custGeom>
            <a:avLst/>
            <a:gdLst/>
            <a:ahLst/>
            <a:cxnLst/>
            <a:rect l="l" t="t" r="r" b="b"/>
            <a:pathLst>
              <a:path w="173990" h="196850">
                <a:moveTo>
                  <a:pt x="24765" y="148209"/>
                </a:moveTo>
                <a:lnTo>
                  <a:pt x="40385" y="132587"/>
                </a:lnTo>
                <a:lnTo>
                  <a:pt x="32218" y="122683"/>
                </a:lnTo>
                <a:lnTo>
                  <a:pt x="26384" y="111744"/>
                </a:lnTo>
                <a:lnTo>
                  <a:pt x="22883" y="99923"/>
                </a:lnTo>
                <a:lnTo>
                  <a:pt x="21717" y="87375"/>
                </a:lnTo>
                <a:lnTo>
                  <a:pt x="22883" y="73945"/>
                </a:lnTo>
                <a:lnTo>
                  <a:pt x="50452" y="32345"/>
                </a:lnTo>
                <a:lnTo>
                  <a:pt x="86868" y="21844"/>
                </a:lnTo>
                <a:lnTo>
                  <a:pt x="99577" y="23010"/>
                </a:lnTo>
                <a:lnTo>
                  <a:pt x="140874" y="50514"/>
                </a:lnTo>
                <a:lnTo>
                  <a:pt x="152019" y="87375"/>
                </a:lnTo>
                <a:lnTo>
                  <a:pt x="150637" y="99923"/>
                </a:lnTo>
                <a:lnTo>
                  <a:pt x="123539" y="140829"/>
                </a:lnTo>
                <a:lnTo>
                  <a:pt x="88392" y="151384"/>
                </a:lnTo>
                <a:lnTo>
                  <a:pt x="88392" y="126365"/>
                </a:lnTo>
                <a:lnTo>
                  <a:pt x="68641" y="147143"/>
                </a:lnTo>
                <a:lnTo>
                  <a:pt x="58499" y="157813"/>
                </a:lnTo>
                <a:lnTo>
                  <a:pt x="54762" y="161744"/>
                </a:lnTo>
                <a:lnTo>
                  <a:pt x="54228" y="162306"/>
                </a:lnTo>
                <a:lnTo>
                  <a:pt x="73979" y="182129"/>
                </a:lnTo>
                <a:lnTo>
                  <a:pt x="84121" y="192309"/>
                </a:lnTo>
                <a:lnTo>
                  <a:pt x="87858" y="196060"/>
                </a:lnTo>
                <a:lnTo>
                  <a:pt x="88392" y="196596"/>
                </a:lnTo>
                <a:lnTo>
                  <a:pt x="88392" y="173228"/>
                </a:lnTo>
                <a:lnTo>
                  <a:pt x="105225" y="171515"/>
                </a:lnTo>
                <a:lnTo>
                  <a:pt x="120761" y="166576"/>
                </a:lnTo>
                <a:lnTo>
                  <a:pt x="158680" y="135185"/>
                </a:lnTo>
                <a:lnTo>
                  <a:pt x="173735" y="87375"/>
                </a:lnTo>
                <a:lnTo>
                  <a:pt x="172019" y="70185"/>
                </a:lnTo>
                <a:lnTo>
                  <a:pt x="147320" y="25019"/>
                </a:lnTo>
                <a:lnTo>
                  <a:pt x="103939" y="1712"/>
                </a:lnTo>
                <a:lnTo>
                  <a:pt x="86868" y="0"/>
                </a:lnTo>
                <a:lnTo>
                  <a:pt x="69770" y="1712"/>
                </a:lnTo>
                <a:lnTo>
                  <a:pt x="24765" y="25019"/>
                </a:lnTo>
                <a:lnTo>
                  <a:pt x="1690" y="70185"/>
                </a:lnTo>
                <a:lnTo>
                  <a:pt x="0" y="87375"/>
                </a:lnTo>
                <a:lnTo>
                  <a:pt x="573" y="97879"/>
                </a:lnTo>
                <a:lnTo>
                  <a:pt x="2301" y="108061"/>
                </a:lnTo>
                <a:lnTo>
                  <a:pt x="5197" y="117647"/>
                </a:lnTo>
                <a:lnTo>
                  <a:pt x="9271" y="126365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8721852" y="336804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6637"/>
                </a:moveTo>
                <a:lnTo>
                  <a:pt x="16637" y="0"/>
                </a:lnTo>
                <a:lnTo>
                  <a:pt x="41148" y="24511"/>
                </a:lnTo>
                <a:lnTo>
                  <a:pt x="23368" y="41148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8659368" y="3422903"/>
            <a:ext cx="1905" cy="47625"/>
          </a:xfrm>
          <a:custGeom>
            <a:avLst/>
            <a:gdLst/>
            <a:ahLst/>
            <a:cxnLst/>
            <a:rect l="l" t="t" r="r" b="b"/>
            <a:pathLst>
              <a:path w="1904" h="47625">
                <a:moveTo>
                  <a:pt x="0" y="0"/>
                </a:moveTo>
                <a:lnTo>
                  <a:pt x="1524" y="47244"/>
                </a:lnTo>
              </a:path>
            </a:pathLst>
          </a:custGeom>
          <a:ln w="12192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8651747" y="346100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0" y="9144"/>
                </a:moveTo>
                <a:lnTo>
                  <a:pt x="0" y="4063"/>
                </a:lnTo>
                <a:lnTo>
                  <a:pt x="4063" y="0"/>
                </a:lnTo>
                <a:lnTo>
                  <a:pt x="9144" y="0"/>
                </a:lnTo>
                <a:lnTo>
                  <a:pt x="14224" y="0"/>
                </a:lnTo>
                <a:lnTo>
                  <a:pt x="18287" y="4063"/>
                </a:lnTo>
                <a:lnTo>
                  <a:pt x="18287" y="9144"/>
                </a:lnTo>
                <a:lnTo>
                  <a:pt x="18287" y="14224"/>
                </a:lnTo>
                <a:lnTo>
                  <a:pt x="14224" y="18287"/>
                </a:lnTo>
                <a:lnTo>
                  <a:pt x="9144" y="18287"/>
                </a:lnTo>
                <a:lnTo>
                  <a:pt x="4063" y="18287"/>
                </a:lnTo>
                <a:lnTo>
                  <a:pt x="0" y="14224"/>
                </a:lnTo>
                <a:lnTo>
                  <a:pt x="0" y="9144"/>
                </a:lnTo>
                <a:close/>
              </a:path>
            </a:pathLst>
          </a:custGeom>
          <a:ln w="12191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119634" y="3968241"/>
            <a:ext cx="403860" cy="842644"/>
          </a:xfrm>
          <a:custGeom>
            <a:avLst/>
            <a:gdLst/>
            <a:ahLst/>
            <a:cxnLst/>
            <a:rect l="l" t="t" r="r" b="b"/>
            <a:pathLst>
              <a:path w="403859" h="842645">
                <a:moveTo>
                  <a:pt x="0" y="0"/>
                </a:moveTo>
                <a:lnTo>
                  <a:pt x="0" y="100964"/>
                </a:lnTo>
                <a:lnTo>
                  <a:pt x="1442" y="161450"/>
                </a:lnTo>
                <a:lnTo>
                  <a:pt x="5701" y="220735"/>
                </a:lnTo>
                <a:lnTo>
                  <a:pt x="12672" y="278582"/>
                </a:lnTo>
                <a:lnTo>
                  <a:pt x="22252" y="334754"/>
                </a:lnTo>
                <a:lnTo>
                  <a:pt x="34337" y="389014"/>
                </a:lnTo>
                <a:lnTo>
                  <a:pt x="48823" y="441125"/>
                </a:lnTo>
                <a:lnTo>
                  <a:pt x="65605" y="490852"/>
                </a:lnTo>
                <a:lnTo>
                  <a:pt x="84582" y="537956"/>
                </a:lnTo>
                <a:lnTo>
                  <a:pt x="105647" y="582201"/>
                </a:lnTo>
                <a:lnTo>
                  <a:pt x="128699" y="623350"/>
                </a:lnTo>
                <a:lnTo>
                  <a:pt x="153632" y="661167"/>
                </a:lnTo>
                <a:lnTo>
                  <a:pt x="180343" y="695414"/>
                </a:lnTo>
                <a:lnTo>
                  <a:pt x="208729" y="725855"/>
                </a:lnTo>
                <a:lnTo>
                  <a:pt x="238686" y="752252"/>
                </a:lnTo>
                <a:lnTo>
                  <a:pt x="270109" y="774370"/>
                </a:lnTo>
                <a:lnTo>
                  <a:pt x="302895" y="791971"/>
                </a:lnTo>
                <a:lnTo>
                  <a:pt x="302895" y="842517"/>
                </a:lnTo>
                <a:lnTo>
                  <a:pt x="403859" y="764158"/>
                </a:lnTo>
                <a:lnTo>
                  <a:pt x="344090" y="691006"/>
                </a:lnTo>
                <a:lnTo>
                  <a:pt x="302895" y="691006"/>
                </a:lnTo>
                <a:lnTo>
                  <a:pt x="270109" y="673405"/>
                </a:lnTo>
                <a:lnTo>
                  <a:pt x="238686" y="651287"/>
                </a:lnTo>
                <a:lnTo>
                  <a:pt x="208729" y="624890"/>
                </a:lnTo>
                <a:lnTo>
                  <a:pt x="180343" y="594449"/>
                </a:lnTo>
                <a:lnTo>
                  <a:pt x="153632" y="560202"/>
                </a:lnTo>
                <a:lnTo>
                  <a:pt x="128699" y="522385"/>
                </a:lnTo>
                <a:lnTo>
                  <a:pt x="105647" y="481236"/>
                </a:lnTo>
                <a:lnTo>
                  <a:pt x="84581" y="436991"/>
                </a:lnTo>
                <a:lnTo>
                  <a:pt x="65605" y="389887"/>
                </a:lnTo>
                <a:lnTo>
                  <a:pt x="48823" y="340160"/>
                </a:lnTo>
                <a:lnTo>
                  <a:pt x="34337" y="288049"/>
                </a:lnTo>
                <a:lnTo>
                  <a:pt x="22252" y="233789"/>
                </a:lnTo>
                <a:lnTo>
                  <a:pt x="12672" y="177617"/>
                </a:lnTo>
                <a:lnTo>
                  <a:pt x="5701" y="119770"/>
                </a:lnTo>
                <a:lnTo>
                  <a:pt x="1442" y="60485"/>
                </a:lnTo>
                <a:lnTo>
                  <a:pt x="0" y="0"/>
                </a:lnTo>
                <a:close/>
              </a:path>
              <a:path w="403859" h="842645">
                <a:moveTo>
                  <a:pt x="302895" y="640587"/>
                </a:moveTo>
                <a:lnTo>
                  <a:pt x="302895" y="691006"/>
                </a:lnTo>
                <a:lnTo>
                  <a:pt x="344090" y="691006"/>
                </a:lnTo>
                <a:lnTo>
                  <a:pt x="302895" y="640587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119637" y="3254502"/>
            <a:ext cx="403860" cy="764540"/>
          </a:xfrm>
          <a:custGeom>
            <a:avLst/>
            <a:gdLst/>
            <a:ahLst/>
            <a:cxnLst/>
            <a:rect l="l" t="t" r="r" b="b"/>
            <a:pathLst>
              <a:path w="403859" h="764539">
                <a:moveTo>
                  <a:pt x="403856" y="0"/>
                </a:moveTo>
                <a:lnTo>
                  <a:pt x="342348" y="8286"/>
                </a:lnTo>
                <a:lnTo>
                  <a:pt x="279313" y="34617"/>
                </a:lnTo>
                <a:lnTo>
                  <a:pt x="220729" y="77394"/>
                </a:lnTo>
                <a:lnTo>
                  <a:pt x="193347" y="104460"/>
                </a:lnTo>
                <a:lnTo>
                  <a:pt x="167367" y="135049"/>
                </a:lnTo>
                <a:lnTo>
                  <a:pt x="142885" y="168966"/>
                </a:lnTo>
                <a:lnTo>
                  <a:pt x="119997" y="206015"/>
                </a:lnTo>
                <a:lnTo>
                  <a:pt x="98800" y="245999"/>
                </a:lnTo>
                <a:lnTo>
                  <a:pt x="79390" y="288722"/>
                </a:lnTo>
                <a:lnTo>
                  <a:pt x="61863" y="333988"/>
                </a:lnTo>
                <a:lnTo>
                  <a:pt x="46316" y="381602"/>
                </a:lnTo>
                <a:lnTo>
                  <a:pt x="32845" y="431367"/>
                </a:lnTo>
                <a:lnTo>
                  <a:pt x="21546" y="483088"/>
                </a:lnTo>
                <a:lnTo>
                  <a:pt x="12516" y="536567"/>
                </a:lnTo>
                <a:lnTo>
                  <a:pt x="5850" y="591610"/>
                </a:lnTo>
                <a:lnTo>
                  <a:pt x="1646" y="648021"/>
                </a:lnTo>
                <a:lnTo>
                  <a:pt x="0" y="705602"/>
                </a:lnTo>
                <a:lnTo>
                  <a:pt x="1007" y="764159"/>
                </a:lnTo>
                <a:lnTo>
                  <a:pt x="4974" y="702700"/>
                </a:lnTo>
                <a:lnTo>
                  <a:pt x="11792" y="643010"/>
                </a:lnTo>
                <a:lnTo>
                  <a:pt x="21333" y="585299"/>
                </a:lnTo>
                <a:lnTo>
                  <a:pt x="33469" y="529780"/>
                </a:lnTo>
                <a:lnTo>
                  <a:pt x="48070" y="476663"/>
                </a:lnTo>
                <a:lnTo>
                  <a:pt x="65009" y="426160"/>
                </a:lnTo>
                <a:lnTo>
                  <a:pt x="84157" y="378482"/>
                </a:lnTo>
                <a:lnTo>
                  <a:pt x="105386" y="333841"/>
                </a:lnTo>
                <a:lnTo>
                  <a:pt x="128567" y="292449"/>
                </a:lnTo>
                <a:lnTo>
                  <a:pt x="153572" y="254516"/>
                </a:lnTo>
                <a:lnTo>
                  <a:pt x="180272" y="220254"/>
                </a:lnTo>
                <a:lnTo>
                  <a:pt x="208539" y="189874"/>
                </a:lnTo>
                <a:lnTo>
                  <a:pt x="238245" y="163588"/>
                </a:lnTo>
                <a:lnTo>
                  <a:pt x="301458" y="124143"/>
                </a:lnTo>
                <a:lnTo>
                  <a:pt x="368884" y="103610"/>
                </a:lnTo>
                <a:lnTo>
                  <a:pt x="403856" y="100964"/>
                </a:lnTo>
                <a:lnTo>
                  <a:pt x="403856" y="0"/>
                </a:lnTo>
                <a:close/>
              </a:path>
            </a:pathLst>
          </a:custGeom>
          <a:solidFill>
            <a:srgbClr val="0079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119634" y="3254502"/>
            <a:ext cx="403860" cy="1556385"/>
          </a:xfrm>
          <a:custGeom>
            <a:avLst/>
            <a:gdLst/>
            <a:ahLst/>
            <a:cxnLst/>
            <a:rect l="l" t="t" r="r" b="b"/>
            <a:pathLst>
              <a:path w="403859" h="1556385">
                <a:moveTo>
                  <a:pt x="0" y="713740"/>
                </a:moveTo>
                <a:lnTo>
                  <a:pt x="1442" y="774225"/>
                </a:lnTo>
                <a:lnTo>
                  <a:pt x="5701" y="833510"/>
                </a:lnTo>
                <a:lnTo>
                  <a:pt x="12672" y="891357"/>
                </a:lnTo>
                <a:lnTo>
                  <a:pt x="22252" y="947529"/>
                </a:lnTo>
                <a:lnTo>
                  <a:pt x="34337" y="1001789"/>
                </a:lnTo>
                <a:lnTo>
                  <a:pt x="48823" y="1053900"/>
                </a:lnTo>
                <a:lnTo>
                  <a:pt x="65605" y="1103627"/>
                </a:lnTo>
                <a:lnTo>
                  <a:pt x="84581" y="1150731"/>
                </a:lnTo>
                <a:lnTo>
                  <a:pt x="105647" y="1194976"/>
                </a:lnTo>
                <a:lnTo>
                  <a:pt x="128699" y="1236125"/>
                </a:lnTo>
                <a:lnTo>
                  <a:pt x="153632" y="1273942"/>
                </a:lnTo>
                <a:lnTo>
                  <a:pt x="180343" y="1308189"/>
                </a:lnTo>
                <a:lnTo>
                  <a:pt x="208729" y="1338630"/>
                </a:lnTo>
                <a:lnTo>
                  <a:pt x="238686" y="1365027"/>
                </a:lnTo>
                <a:lnTo>
                  <a:pt x="270109" y="1387145"/>
                </a:lnTo>
                <a:lnTo>
                  <a:pt x="302895" y="1404747"/>
                </a:lnTo>
                <a:lnTo>
                  <a:pt x="302895" y="1354328"/>
                </a:lnTo>
                <a:lnTo>
                  <a:pt x="403859" y="1477899"/>
                </a:lnTo>
                <a:lnTo>
                  <a:pt x="302895" y="1556258"/>
                </a:lnTo>
                <a:lnTo>
                  <a:pt x="302895" y="1505712"/>
                </a:lnTo>
                <a:lnTo>
                  <a:pt x="270109" y="1488110"/>
                </a:lnTo>
                <a:lnTo>
                  <a:pt x="238686" y="1465992"/>
                </a:lnTo>
                <a:lnTo>
                  <a:pt x="208729" y="1439595"/>
                </a:lnTo>
                <a:lnTo>
                  <a:pt x="180343" y="1409154"/>
                </a:lnTo>
                <a:lnTo>
                  <a:pt x="153632" y="1374907"/>
                </a:lnTo>
                <a:lnTo>
                  <a:pt x="128699" y="1337090"/>
                </a:lnTo>
                <a:lnTo>
                  <a:pt x="105647" y="1295941"/>
                </a:lnTo>
                <a:lnTo>
                  <a:pt x="84582" y="1251696"/>
                </a:lnTo>
                <a:lnTo>
                  <a:pt x="65605" y="1204592"/>
                </a:lnTo>
                <a:lnTo>
                  <a:pt x="48823" y="1154865"/>
                </a:lnTo>
                <a:lnTo>
                  <a:pt x="34337" y="1102754"/>
                </a:lnTo>
                <a:lnTo>
                  <a:pt x="22252" y="1048494"/>
                </a:lnTo>
                <a:lnTo>
                  <a:pt x="12672" y="992322"/>
                </a:lnTo>
                <a:lnTo>
                  <a:pt x="5701" y="934475"/>
                </a:lnTo>
                <a:lnTo>
                  <a:pt x="1442" y="875190"/>
                </a:lnTo>
                <a:lnTo>
                  <a:pt x="0" y="814705"/>
                </a:lnTo>
                <a:lnTo>
                  <a:pt x="0" y="713740"/>
                </a:lnTo>
                <a:lnTo>
                  <a:pt x="1482" y="652152"/>
                </a:lnTo>
                <a:lnTo>
                  <a:pt x="5848" y="592021"/>
                </a:lnTo>
                <a:lnTo>
                  <a:pt x="12977" y="533558"/>
                </a:lnTo>
                <a:lnTo>
                  <a:pt x="22748" y="476980"/>
                </a:lnTo>
                <a:lnTo>
                  <a:pt x="35039" y="422499"/>
                </a:lnTo>
                <a:lnTo>
                  <a:pt x="49728" y="370331"/>
                </a:lnTo>
                <a:lnTo>
                  <a:pt x="66696" y="320689"/>
                </a:lnTo>
                <a:lnTo>
                  <a:pt x="85821" y="273787"/>
                </a:lnTo>
                <a:lnTo>
                  <a:pt x="106980" y="229840"/>
                </a:lnTo>
                <a:lnTo>
                  <a:pt x="130054" y="189062"/>
                </a:lnTo>
                <a:lnTo>
                  <a:pt x="154921" y="151667"/>
                </a:lnTo>
                <a:lnTo>
                  <a:pt x="181460" y="117869"/>
                </a:lnTo>
                <a:lnTo>
                  <a:pt x="209550" y="87883"/>
                </a:lnTo>
                <a:lnTo>
                  <a:pt x="239068" y="61922"/>
                </a:lnTo>
                <a:lnTo>
                  <a:pt x="301909" y="22934"/>
                </a:lnTo>
                <a:lnTo>
                  <a:pt x="369012" y="2619"/>
                </a:lnTo>
                <a:lnTo>
                  <a:pt x="403859" y="0"/>
                </a:lnTo>
                <a:lnTo>
                  <a:pt x="403859" y="100964"/>
                </a:lnTo>
                <a:lnTo>
                  <a:pt x="368888" y="103610"/>
                </a:lnTo>
                <a:lnTo>
                  <a:pt x="334712" y="111407"/>
                </a:lnTo>
                <a:lnTo>
                  <a:pt x="269264" y="141607"/>
                </a:lnTo>
                <a:lnTo>
                  <a:pt x="208543" y="189874"/>
                </a:lnTo>
                <a:lnTo>
                  <a:pt x="180276" y="220254"/>
                </a:lnTo>
                <a:lnTo>
                  <a:pt x="153575" y="254516"/>
                </a:lnTo>
                <a:lnTo>
                  <a:pt x="128570" y="292449"/>
                </a:lnTo>
                <a:lnTo>
                  <a:pt x="105389" y="333841"/>
                </a:lnTo>
                <a:lnTo>
                  <a:pt x="84161" y="378482"/>
                </a:lnTo>
                <a:lnTo>
                  <a:pt x="65013" y="426160"/>
                </a:lnTo>
                <a:lnTo>
                  <a:pt x="48074" y="476663"/>
                </a:lnTo>
                <a:lnTo>
                  <a:pt x="33472" y="529780"/>
                </a:lnTo>
                <a:lnTo>
                  <a:pt x="21337" y="585299"/>
                </a:lnTo>
                <a:lnTo>
                  <a:pt x="11796" y="643010"/>
                </a:lnTo>
                <a:lnTo>
                  <a:pt x="4977" y="702700"/>
                </a:lnTo>
                <a:lnTo>
                  <a:pt x="1010" y="764159"/>
                </a:lnTo>
              </a:path>
            </a:pathLst>
          </a:custGeom>
          <a:ln w="25908">
            <a:solidFill>
              <a:srgbClr val="006D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4109465" y="1343405"/>
            <a:ext cx="3147060" cy="426720"/>
          </a:xfrm>
          <a:custGeom>
            <a:avLst/>
            <a:gdLst/>
            <a:ahLst/>
            <a:cxnLst/>
            <a:rect l="l" t="t" r="r" b="b"/>
            <a:pathLst>
              <a:path w="3147059" h="426719">
                <a:moveTo>
                  <a:pt x="2960369" y="0"/>
                </a:moveTo>
                <a:lnTo>
                  <a:pt x="186689" y="0"/>
                </a:lnTo>
                <a:lnTo>
                  <a:pt x="137054" y="6667"/>
                </a:lnTo>
                <a:lnTo>
                  <a:pt x="92456" y="25484"/>
                </a:lnTo>
                <a:lnTo>
                  <a:pt x="54673" y="54673"/>
                </a:lnTo>
                <a:lnTo>
                  <a:pt x="25484" y="92456"/>
                </a:lnTo>
                <a:lnTo>
                  <a:pt x="6667" y="137054"/>
                </a:lnTo>
                <a:lnTo>
                  <a:pt x="0" y="186690"/>
                </a:lnTo>
                <a:lnTo>
                  <a:pt x="0" y="426720"/>
                </a:lnTo>
                <a:lnTo>
                  <a:pt x="213360" y="426720"/>
                </a:lnTo>
                <a:lnTo>
                  <a:pt x="213360" y="213360"/>
                </a:lnTo>
                <a:lnTo>
                  <a:pt x="3147060" y="213360"/>
                </a:lnTo>
                <a:lnTo>
                  <a:pt x="3147060" y="186690"/>
                </a:lnTo>
                <a:lnTo>
                  <a:pt x="3140392" y="137054"/>
                </a:lnTo>
                <a:lnTo>
                  <a:pt x="3121575" y="92456"/>
                </a:lnTo>
                <a:lnTo>
                  <a:pt x="3092386" y="54673"/>
                </a:lnTo>
                <a:lnTo>
                  <a:pt x="3054603" y="25484"/>
                </a:lnTo>
                <a:lnTo>
                  <a:pt x="3010005" y="6667"/>
                </a:lnTo>
                <a:lnTo>
                  <a:pt x="2960369" y="0"/>
                </a:lnTo>
                <a:close/>
              </a:path>
              <a:path w="3147059" h="426719">
                <a:moveTo>
                  <a:pt x="3147060" y="213360"/>
                </a:moveTo>
                <a:lnTo>
                  <a:pt x="2933700" y="213360"/>
                </a:lnTo>
                <a:lnTo>
                  <a:pt x="2933700" y="320040"/>
                </a:lnTo>
                <a:lnTo>
                  <a:pt x="3040380" y="426720"/>
                </a:lnTo>
                <a:lnTo>
                  <a:pt x="3147060" y="320040"/>
                </a:lnTo>
                <a:lnTo>
                  <a:pt x="3147060" y="21336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4109465" y="1343405"/>
            <a:ext cx="3147060" cy="426720"/>
          </a:xfrm>
          <a:custGeom>
            <a:avLst/>
            <a:gdLst/>
            <a:ahLst/>
            <a:cxnLst/>
            <a:rect l="l" t="t" r="r" b="b"/>
            <a:pathLst>
              <a:path w="3147059" h="426719">
                <a:moveTo>
                  <a:pt x="0" y="426720"/>
                </a:moveTo>
                <a:lnTo>
                  <a:pt x="0" y="186690"/>
                </a:lnTo>
                <a:lnTo>
                  <a:pt x="6667" y="137054"/>
                </a:lnTo>
                <a:lnTo>
                  <a:pt x="25484" y="92456"/>
                </a:lnTo>
                <a:lnTo>
                  <a:pt x="54673" y="54673"/>
                </a:lnTo>
                <a:lnTo>
                  <a:pt x="92456" y="25484"/>
                </a:lnTo>
                <a:lnTo>
                  <a:pt x="137054" y="6667"/>
                </a:lnTo>
                <a:lnTo>
                  <a:pt x="186689" y="0"/>
                </a:lnTo>
                <a:lnTo>
                  <a:pt x="2960369" y="0"/>
                </a:lnTo>
                <a:lnTo>
                  <a:pt x="3010005" y="6667"/>
                </a:lnTo>
                <a:lnTo>
                  <a:pt x="3054603" y="25484"/>
                </a:lnTo>
                <a:lnTo>
                  <a:pt x="3092386" y="54673"/>
                </a:lnTo>
                <a:lnTo>
                  <a:pt x="3121575" y="92456"/>
                </a:lnTo>
                <a:lnTo>
                  <a:pt x="3140392" y="137054"/>
                </a:lnTo>
                <a:lnTo>
                  <a:pt x="3147060" y="186690"/>
                </a:lnTo>
                <a:lnTo>
                  <a:pt x="3147060" y="320040"/>
                </a:lnTo>
                <a:lnTo>
                  <a:pt x="3040380" y="426720"/>
                </a:lnTo>
                <a:lnTo>
                  <a:pt x="2933700" y="320040"/>
                </a:lnTo>
                <a:lnTo>
                  <a:pt x="2933700" y="213360"/>
                </a:lnTo>
                <a:lnTo>
                  <a:pt x="213360" y="213360"/>
                </a:lnTo>
                <a:lnTo>
                  <a:pt x="213360" y="426720"/>
                </a:lnTo>
                <a:lnTo>
                  <a:pt x="0" y="426720"/>
                </a:lnTo>
                <a:close/>
              </a:path>
            </a:pathLst>
          </a:custGeom>
          <a:ln w="25908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73" name="object 173"/>
          <p:cNvGraphicFramePr>
            <a:graphicFrameLocks noGrp="1"/>
          </p:cNvGraphicFramePr>
          <p:nvPr/>
        </p:nvGraphicFramePr>
        <p:xfrm>
          <a:off x="528040" y="1791335"/>
          <a:ext cx="8914130" cy="1844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8815"/>
                <a:gridCol w="1453133"/>
                <a:gridCol w="1495361"/>
                <a:gridCol w="1482471"/>
                <a:gridCol w="1482344"/>
                <a:gridCol w="1482471"/>
              </a:tblGrid>
              <a:tr h="254000">
                <a:tc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000" spc="-5" b="1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Value chain</a:t>
                      </a:r>
                      <a:r>
                        <a:rPr dirty="0" sz="1000" spc="-95" b="1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" b="1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464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Raw</a:t>
                      </a:r>
                      <a:r>
                        <a:rPr dirty="0" sz="1000" spc="-5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Materials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/>
                    </a:solidFill>
                  </a:tcPr>
                </a:tc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Components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OEM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Retailer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/>
                    </a:solidFill>
                  </a:tcPr>
                </a:tc>
                <a:tc>
                  <a:txBody>
                    <a:bodyPr/>
                    <a:lstStyle/>
                    <a:p>
                      <a:pPr marL="42227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Consumer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660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/>
                    </a:solidFill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000" spc="-1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Inbound</a:t>
                      </a:r>
                      <a:r>
                        <a:rPr dirty="0" sz="1000" spc="-4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logistics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006D92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6D92"/>
                      </a:solidFill>
                      <a:prstDash val="solid"/>
                    </a:lnL>
                    <a:lnR w="53975">
                      <a:solidFill>
                        <a:srgbClr val="006D92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006D92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3975">
                      <a:solidFill>
                        <a:srgbClr val="006D92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Operations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58419">
                    <a:lnL w="127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006D92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28575">
                      <a:solidFill>
                        <a:srgbClr val="006D92"/>
                      </a:solidFill>
                      <a:prstDash val="solid"/>
                    </a:lnL>
                    <a:lnR w="53975">
                      <a:solidFill>
                        <a:srgbClr val="006D92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006D92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3975">
                      <a:solidFill>
                        <a:srgbClr val="006D92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Outbound</a:t>
                      </a:r>
                      <a:r>
                        <a:rPr dirty="0" sz="1000" spc="-8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logistics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58419">
                    <a:lnL w="127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006D92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28575">
                      <a:solidFill>
                        <a:srgbClr val="006D92"/>
                      </a:solidFill>
                      <a:prstDash val="solid"/>
                    </a:lnL>
                    <a:lnR w="53975">
                      <a:solidFill>
                        <a:srgbClr val="006D92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006D92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3975">
                      <a:solidFill>
                        <a:srgbClr val="006D92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1000" spc="-1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Sales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58419">
                    <a:lnL w="1270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006D92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28575">
                      <a:solidFill>
                        <a:srgbClr val="006D92"/>
                      </a:solidFill>
                      <a:prstDash val="solid"/>
                    </a:lnL>
                    <a:lnR w="53975">
                      <a:solidFill>
                        <a:srgbClr val="006D92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006D92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3975">
                      <a:solidFill>
                        <a:srgbClr val="006D92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Services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58419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006D92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28575">
                      <a:solidFill>
                        <a:srgbClr val="006D92"/>
                      </a:solidFill>
                      <a:prstDash val="solid"/>
                    </a:lnL>
                    <a:lnR w="53975">
                      <a:solidFill>
                        <a:srgbClr val="006D92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006D92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3975">
                      <a:solidFill>
                        <a:srgbClr val="006D92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4" name="object 174"/>
          <p:cNvGraphicFramePr>
            <a:graphicFrameLocks noGrp="1"/>
          </p:cNvGraphicFramePr>
          <p:nvPr/>
        </p:nvGraphicFramePr>
        <p:xfrm>
          <a:off x="561682" y="4116959"/>
          <a:ext cx="8896985" cy="1844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382"/>
                <a:gridCol w="1499742"/>
                <a:gridCol w="1453197"/>
                <a:gridCol w="1512887"/>
                <a:gridCol w="1465707"/>
                <a:gridCol w="1463992"/>
              </a:tblGrid>
              <a:tr h="266700">
                <a:tc>
                  <a:txBody>
                    <a:bodyPr/>
                    <a:lstStyle/>
                    <a:p>
                      <a:pPr marL="3200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1000" spc="-5" b="1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Value chain</a:t>
                      </a:r>
                      <a:r>
                        <a:rPr dirty="0" sz="1000" spc="-95" b="1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" b="1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Raw</a:t>
                      </a:r>
                      <a:r>
                        <a:rPr dirty="0" sz="1000" spc="-5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Materials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/>
                    </a:solidFill>
                  </a:tcPr>
                </a:tc>
                <a:tc>
                  <a:txBody>
                    <a:bodyPr/>
                    <a:lstStyle/>
                    <a:p>
                      <a:pPr marL="32956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Components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OEM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952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Retailer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/>
                    </a:solidFill>
                  </a:tcPr>
                </a:tc>
                <a:tc>
                  <a:txBody>
                    <a:bodyPr/>
                    <a:lstStyle/>
                    <a:p>
                      <a:pPr marL="4203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Consumer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000" spc="-1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Inbound</a:t>
                      </a:r>
                      <a:r>
                        <a:rPr dirty="0" sz="1000" spc="-4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logistics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006D92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6D92"/>
                      </a:solidFill>
                      <a:prstDash val="solid"/>
                    </a:lnL>
                    <a:lnR w="38100">
                      <a:solidFill>
                        <a:srgbClr val="006D92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006D92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6D92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0097C6">
                        <a:alpha val="74900"/>
                      </a:srgbClr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Operations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5905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006D92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28575">
                      <a:solidFill>
                        <a:srgbClr val="006D92"/>
                      </a:solidFill>
                      <a:prstDash val="solid"/>
                    </a:lnL>
                    <a:lnR w="38100">
                      <a:solidFill>
                        <a:srgbClr val="006D92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006D92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6D92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Outbound</a:t>
                      </a:r>
                      <a:r>
                        <a:rPr dirty="0" sz="1000" spc="-114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logistics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006D92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28575">
                      <a:solidFill>
                        <a:srgbClr val="006D92"/>
                      </a:solidFill>
                      <a:prstDash val="solid"/>
                    </a:lnL>
                    <a:lnR w="38100">
                      <a:solidFill>
                        <a:srgbClr val="006D92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006D92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6D92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1000" spc="-1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Sales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006D92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28575">
                      <a:solidFill>
                        <a:srgbClr val="006D92"/>
                      </a:solidFill>
                      <a:prstDash val="solid"/>
                    </a:lnL>
                    <a:lnR w="38100">
                      <a:solidFill>
                        <a:srgbClr val="006D92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006D92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6D92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007194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Services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006D92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28575">
                      <a:solidFill>
                        <a:srgbClr val="006D92"/>
                      </a:solidFill>
                      <a:prstDash val="solid"/>
                    </a:lnL>
                    <a:lnR w="38100">
                      <a:solidFill>
                        <a:srgbClr val="006D92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006D92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6D92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7194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2D2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7C6">
                        <a:alpha val="749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5" name="object 175"/>
          <p:cNvSpPr txBox="1"/>
          <p:nvPr/>
        </p:nvSpPr>
        <p:spPr>
          <a:xfrm>
            <a:off x="5340477" y="1535430"/>
            <a:ext cx="75501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007194"/>
                </a:solidFill>
                <a:latin typeface="Arial"/>
                <a:cs typeface="Arial"/>
              </a:rPr>
              <a:t>move</a:t>
            </a:r>
            <a:r>
              <a:rPr dirty="0" sz="1400" spc="-105" b="1">
                <a:solidFill>
                  <a:srgbClr val="007194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007194"/>
                </a:solidFill>
                <a:latin typeface="Arial"/>
                <a:cs typeface="Arial"/>
              </a:rPr>
              <a:t>up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6" name="object 176"/>
          <p:cNvSpPr/>
          <p:nvPr/>
        </p:nvSpPr>
        <p:spPr>
          <a:xfrm>
            <a:off x="3539490" y="2423922"/>
            <a:ext cx="4381500" cy="570230"/>
          </a:xfrm>
          <a:custGeom>
            <a:avLst/>
            <a:gdLst/>
            <a:ahLst/>
            <a:cxnLst/>
            <a:rect l="l" t="t" r="r" b="b"/>
            <a:pathLst>
              <a:path w="4381500" h="570230">
                <a:moveTo>
                  <a:pt x="284988" y="0"/>
                </a:moveTo>
                <a:lnTo>
                  <a:pt x="0" y="284988"/>
                </a:lnTo>
                <a:lnTo>
                  <a:pt x="284988" y="569976"/>
                </a:lnTo>
                <a:lnTo>
                  <a:pt x="284988" y="427481"/>
                </a:lnTo>
                <a:lnTo>
                  <a:pt x="4239006" y="427481"/>
                </a:lnTo>
                <a:lnTo>
                  <a:pt x="4381500" y="284988"/>
                </a:lnTo>
                <a:lnTo>
                  <a:pt x="4239006" y="142493"/>
                </a:lnTo>
                <a:lnTo>
                  <a:pt x="284988" y="142493"/>
                </a:lnTo>
                <a:lnTo>
                  <a:pt x="284988" y="0"/>
                </a:lnTo>
                <a:close/>
              </a:path>
              <a:path w="4381500" h="570230">
                <a:moveTo>
                  <a:pt x="4239006" y="427481"/>
                </a:moveTo>
                <a:lnTo>
                  <a:pt x="4096512" y="427481"/>
                </a:lnTo>
                <a:lnTo>
                  <a:pt x="4096512" y="569976"/>
                </a:lnTo>
                <a:lnTo>
                  <a:pt x="4239006" y="427481"/>
                </a:lnTo>
                <a:close/>
              </a:path>
              <a:path w="4381500" h="570230">
                <a:moveTo>
                  <a:pt x="4096512" y="0"/>
                </a:moveTo>
                <a:lnTo>
                  <a:pt x="4096512" y="142493"/>
                </a:lnTo>
                <a:lnTo>
                  <a:pt x="4239006" y="142493"/>
                </a:lnTo>
                <a:lnTo>
                  <a:pt x="4096512" y="0"/>
                </a:lnTo>
                <a:close/>
              </a:path>
            </a:pathLst>
          </a:custGeom>
          <a:solidFill>
            <a:srgbClr val="FFBB1D">
              <a:alpha val="7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539490" y="2423922"/>
            <a:ext cx="4381500" cy="570230"/>
          </a:xfrm>
          <a:custGeom>
            <a:avLst/>
            <a:gdLst/>
            <a:ahLst/>
            <a:cxnLst/>
            <a:rect l="l" t="t" r="r" b="b"/>
            <a:pathLst>
              <a:path w="4381500" h="570230">
                <a:moveTo>
                  <a:pt x="0" y="284988"/>
                </a:moveTo>
                <a:lnTo>
                  <a:pt x="284988" y="0"/>
                </a:lnTo>
                <a:lnTo>
                  <a:pt x="284988" y="142493"/>
                </a:lnTo>
                <a:lnTo>
                  <a:pt x="4096512" y="142493"/>
                </a:lnTo>
                <a:lnTo>
                  <a:pt x="4096512" y="0"/>
                </a:lnTo>
                <a:lnTo>
                  <a:pt x="4381500" y="284988"/>
                </a:lnTo>
                <a:lnTo>
                  <a:pt x="4096512" y="569976"/>
                </a:lnTo>
                <a:lnTo>
                  <a:pt x="4096512" y="427481"/>
                </a:lnTo>
                <a:lnTo>
                  <a:pt x="284988" y="427481"/>
                </a:lnTo>
                <a:lnTo>
                  <a:pt x="284988" y="569976"/>
                </a:lnTo>
                <a:lnTo>
                  <a:pt x="0" y="284988"/>
                </a:lnTo>
                <a:close/>
              </a:path>
            </a:pathLst>
          </a:custGeom>
          <a:ln w="25908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 txBox="1"/>
          <p:nvPr/>
        </p:nvSpPr>
        <p:spPr>
          <a:xfrm>
            <a:off x="5341746" y="2582672"/>
            <a:ext cx="77851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007194"/>
                </a:solidFill>
                <a:latin typeface="Arial"/>
                <a:cs typeface="Arial"/>
              </a:rPr>
              <a:t>integrate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9" name="object 179"/>
          <p:cNvSpPr/>
          <p:nvPr/>
        </p:nvSpPr>
        <p:spPr>
          <a:xfrm>
            <a:off x="3967734" y="3812285"/>
            <a:ext cx="360045" cy="361315"/>
          </a:xfrm>
          <a:custGeom>
            <a:avLst/>
            <a:gdLst/>
            <a:ahLst/>
            <a:cxnLst/>
            <a:rect l="l" t="t" r="r" b="b"/>
            <a:pathLst>
              <a:path w="360045" h="361314">
                <a:moveTo>
                  <a:pt x="359663" y="271271"/>
                </a:moveTo>
                <a:lnTo>
                  <a:pt x="179831" y="271271"/>
                </a:lnTo>
                <a:lnTo>
                  <a:pt x="269748" y="361188"/>
                </a:lnTo>
                <a:lnTo>
                  <a:pt x="359663" y="271271"/>
                </a:lnTo>
                <a:close/>
              </a:path>
              <a:path w="360045" h="361314">
                <a:moveTo>
                  <a:pt x="157352" y="0"/>
                </a:moveTo>
                <a:lnTo>
                  <a:pt x="0" y="0"/>
                </a:lnTo>
                <a:lnTo>
                  <a:pt x="0" y="89915"/>
                </a:lnTo>
                <a:lnTo>
                  <a:pt x="157352" y="89915"/>
                </a:lnTo>
                <a:lnTo>
                  <a:pt x="183588" y="95220"/>
                </a:lnTo>
                <a:lnTo>
                  <a:pt x="205025" y="109680"/>
                </a:lnTo>
                <a:lnTo>
                  <a:pt x="219485" y="131117"/>
                </a:lnTo>
                <a:lnTo>
                  <a:pt x="224789" y="157352"/>
                </a:lnTo>
                <a:lnTo>
                  <a:pt x="224789" y="271271"/>
                </a:lnTo>
                <a:lnTo>
                  <a:pt x="314705" y="271271"/>
                </a:lnTo>
                <a:lnTo>
                  <a:pt x="314705" y="157352"/>
                </a:lnTo>
                <a:lnTo>
                  <a:pt x="306680" y="107630"/>
                </a:lnTo>
                <a:lnTo>
                  <a:pt x="284335" y="64437"/>
                </a:lnTo>
                <a:lnTo>
                  <a:pt x="250268" y="30370"/>
                </a:lnTo>
                <a:lnTo>
                  <a:pt x="207075" y="8025"/>
                </a:lnTo>
                <a:lnTo>
                  <a:pt x="157352" y="0"/>
                </a:lnTo>
                <a:close/>
              </a:path>
            </a:pathLst>
          </a:custGeom>
          <a:solidFill>
            <a:srgbClr val="762C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3967734" y="3812285"/>
            <a:ext cx="360045" cy="361315"/>
          </a:xfrm>
          <a:custGeom>
            <a:avLst/>
            <a:gdLst/>
            <a:ahLst/>
            <a:cxnLst/>
            <a:rect l="l" t="t" r="r" b="b"/>
            <a:pathLst>
              <a:path w="360045" h="361314">
                <a:moveTo>
                  <a:pt x="0" y="0"/>
                </a:moveTo>
                <a:lnTo>
                  <a:pt x="157352" y="0"/>
                </a:lnTo>
                <a:lnTo>
                  <a:pt x="207075" y="8025"/>
                </a:lnTo>
                <a:lnTo>
                  <a:pt x="250268" y="30370"/>
                </a:lnTo>
                <a:lnTo>
                  <a:pt x="284335" y="64437"/>
                </a:lnTo>
                <a:lnTo>
                  <a:pt x="306680" y="107630"/>
                </a:lnTo>
                <a:lnTo>
                  <a:pt x="314705" y="157352"/>
                </a:lnTo>
                <a:lnTo>
                  <a:pt x="314705" y="271271"/>
                </a:lnTo>
                <a:lnTo>
                  <a:pt x="359663" y="271271"/>
                </a:lnTo>
                <a:lnTo>
                  <a:pt x="269748" y="361188"/>
                </a:lnTo>
                <a:lnTo>
                  <a:pt x="179831" y="271271"/>
                </a:lnTo>
                <a:lnTo>
                  <a:pt x="224789" y="271271"/>
                </a:lnTo>
                <a:lnTo>
                  <a:pt x="224789" y="157352"/>
                </a:lnTo>
                <a:lnTo>
                  <a:pt x="219485" y="131117"/>
                </a:lnTo>
                <a:lnTo>
                  <a:pt x="205025" y="109680"/>
                </a:lnTo>
                <a:lnTo>
                  <a:pt x="183588" y="95220"/>
                </a:lnTo>
                <a:lnTo>
                  <a:pt x="157352" y="89915"/>
                </a:lnTo>
                <a:lnTo>
                  <a:pt x="0" y="89915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541D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 txBox="1"/>
          <p:nvPr/>
        </p:nvSpPr>
        <p:spPr>
          <a:xfrm>
            <a:off x="3071876" y="3663188"/>
            <a:ext cx="8464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762C7B"/>
                </a:solidFill>
                <a:latin typeface="Arial"/>
                <a:cs typeface="Arial"/>
              </a:rPr>
              <a:t>New</a:t>
            </a:r>
            <a:r>
              <a:rPr dirty="0" sz="1200" spc="-60" b="1">
                <a:solidFill>
                  <a:srgbClr val="762C7B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762C7B"/>
                </a:solidFill>
                <a:latin typeface="Arial"/>
                <a:cs typeface="Arial"/>
              </a:rPr>
              <a:t>Digital  Ecosystem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2" name="object 18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183" name="object 183"/>
          <p:cNvSpPr txBox="1"/>
          <p:nvPr/>
        </p:nvSpPr>
        <p:spPr>
          <a:xfrm>
            <a:off x="9574530" y="6657991"/>
            <a:ext cx="100330" cy="12446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z="700" spc="-5">
                <a:solidFill>
                  <a:srgbClr val="998B85"/>
                </a:solidFill>
                <a:latin typeface="Arial"/>
                <a:cs typeface="Arial"/>
              </a:rPr>
              <a:t>3</a:t>
            </a:fld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6364" y="3229282"/>
            <a:ext cx="2313940" cy="1154430"/>
          </a:xfrm>
          <a:custGeom>
            <a:avLst/>
            <a:gdLst/>
            <a:ahLst/>
            <a:cxnLst/>
            <a:rect l="l" t="t" r="r" b="b"/>
            <a:pathLst>
              <a:path w="2313940" h="1154429">
                <a:moveTo>
                  <a:pt x="210521" y="380057"/>
                </a:moveTo>
                <a:lnTo>
                  <a:pt x="207310" y="340162"/>
                </a:lnTo>
                <a:lnTo>
                  <a:pt x="213383" y="301476"/>
                </a:lnTo>
                <a:lnTo>
                  <a:pt x="228104" y="264566"/>
                </a:lnTo>
                <a:lnTo>
                  <a:pt x="250835" y="230002"/>
                </a:lnTo>
                <a:lnTo>
                  <a:pt x="280938" y="198352"/>
                </a:lnTo>
                <a:lnTo>
                  <a:pt x="317775" y="170184"/>
                </a:lnTo>
                <a:lnTo>
                  <a:pt x="360711" y="146067"/>
                </a:lnTo>
                <a:lnTo>
                  <a:pt x="409106" y="126569"/>
                </a:lnTo>
                <a:lnTo>
                  <a:pt x="462324" y="112259"/>
                </a:lnTo>
                <a:lnTo>
                  <a:pt x="519728" y="103705"/>
                </a:lnTo>
                <a:lnTo>
                  <a:pt x="567810" y="101482"/>
                </a:lnTo>
                <a:lnTo>
                  <a:pt x="615618" y="103600"/>
                </a:lnTo>
                <a:lnTo>
                  <a:pt x="662511" y="109978"/>
                </a:lnTo>
                <a:lnTo>
                  <a:pt x="707850" y="120538"/>
                </a:lnTo>
                <a:lnTo>
                  <a:pt x="750995" y="135201"/>
                </a:lnTo>
                <a:lnTo>
                  <a:pt x="779106" y="105869"/>
                </a:lnTo>
                <a:lnTo>
                  <a:pt x="813440" y="81103"/>
                </a:lnTo>
                <a:lnTo>
                  <a:pt x="852910" y="61132"/>
                </a:lnTo>
                <a:lnTo>
                  <a:pt x="896428" y="46184"/>
                </a:lnTo>
                <a:lnTo>
                  <a:pt x="942907" y="36489"/>
                </a:lnTo>
                <a:lnTo>
                  <a:pt x="991260" y="32275"/>
                </a:lnTo>
                <a:lnTo>
                  <a:pt x="1040400" y="33771"/>
                </a:lnTo>
                <a:lnTo>
                  <a:pt x="1089240" y="41207"/>
                </a:lnTo>
                <a:lnTo>
                  <a:pt x="1136694" y="54810"/>
                </a:lnTo>
                <a:lnTo>
                  <a:pt x="1187682" y="78438"/>
                </a:lnTo>
                <a:lnTo>
                  <a:pt x="1202861" y="87957"/>
                </a:lnTo>
                <a:lnTo>
                  <a:pt x="1232305" y="57245"/>
                </a:lnTo>
                <a:lnTo>
                  <a:pt x="1269970" y="32667"/>
                </a:lnTo>
                <a:lnTo>
                  <a:pt x="1313982" y="14649"/>
                </a:lnTo>
                <a:lnTo>
                  <a:pt x="1362468" y="3617"/>
                </a:lnTo>
                <a:lnTo>
                  <a:pt x="1413555" y="0"/>
                </a:lnTo>
                <a:lnTo>
                  <a:pt x="1465371" y="4222"/>
                </a:lnTo>
                <a:lnTo>
                  <a:pt x="1516043" y="16710"/>
                </a:lnTo>
                <a:lnTo>
                  <a:pt x="1560604" y="36443"/>
                </a:lnTo>
                <a:lnTo>
                  <a:pt x="1597450" y="62557"/>
                </a:lnTo>
                <a:lnTo>
                  <a:pt x="1635310" y="37764"/>
                </a:lnTo>
                <a:lnTo>
                  <a:pt x="1678376" y="19159"/>
                </a:lnTo>
                <a:lnTo>
                  <a:pt x="1725175" y="6823"/>
                </a:lnTo>
                <a:lnTo>
                  <a:pt x="1774234" y="835"/>
                </a:lnTo>
                <a:lnTo>
                  <a:pt x="1824078" y="1277"/>
                </a:lnTo>
                <a:lnTo>
                  <a:pt x="1873234" y="8229"/>
                </a:lnTo>
                <a:lnTo>
                  <a:pt x="1920230" y="21771"/>
                </a:lnTo>
                <a:lnTo>
                  <a:pt x="1963591" y="41983"/>
                </a:lnTo>
                <a:lnTo>
                  <a:pt x="1995178" y="63653"/>
                </a:lnTo>
                <a:lnTo>
                  <a:pt x="2039493" y="115850"/>
                </a:lnTo>
                <a:lnTo>
                  <a:pt x="2051221" y="145234"/>
                </a:lnTo>
                <a:lnTo>
                  <a:pt x="2105171" y="159290"/>
                </a:lnTo>
                <a:lnTo>
                  <a:pt x="2152469" y="179766"/>
                </a:lnTo>
                <a:lnTo>
                  <a:pt x="2192312" y="205702"/>
                </a:lnTo>
                <a:lnTo>
                  <a:pt x="2223893" y="236134"/>
                </a:lnTo>
                <a:lnTo>
                  <a:pt x="2246408" y="270103"/>
                </a:lnTo>
                <a:lnTo>
                  <a:pt x="2259050" y="306647"/>
                </a:lnTo>
                <a:lnTo>
                  <a:pt x="2261016" y="344804"/>
                </a:lnTo>
                <a:lnTo>
                  <a:pt x="2251500" y="383613"/>
                </a:lnTo>
                <a:lnTo>
                  <a:pt x="2248741" y="390084"/>
                </a:lnTo>
                <a:lnTo>
                  <a:pt x="2245626" y="396520"/>
                </a:lnTo>
                <a:lnTo>
                  <a:pt x="2242177" y="402883"/>
                </a:lnTo>
                <a:lnTo>
                  <a:pt x="2238419" y="409140"/>
                </a:lnTo>
                <a:lnTo>
                  <a:pt x="2270465" y="442771"/>
                </a:lnTo>
                <a:lnTo>
                  <a:pt x="2293542" y="478494"/>
                </a:lnTo>
                <a:lnTo>
                  <a:pt x="2307787" y="515600"/>
                </a:lnTo>
                <a:lnTo>
                  <a:pt x="2313339" y="553378"/>
                </a:lnTo>
                <a:lnTo>
                  <a:pt x="2310332" y="591115"/>
                </a:lnTo>
                <a:lnTo>
                  <a:pt x="2298906" y="628102"/>
                </a:lnTo>
                <a:lnTo>
                  <a:pt x="2279197" y="663628"/>
                </a:lnTo>
                <a:lnTo>
                  <a:pt x="2251342" y="696981"/>
                </a:lnTo>
                <a:lnTo>
                  <a:pt x="2215479" y="727451"/>
                </a:lnTo>
                <a:lnTo>
                  <a:pt x="2171744" y="754326"/>
                </a:lnTo>
                <a:lnTo>
                  <a:pt x="2133110" y="771943"/>
                </a:lnTo>
                <a:lnTo>
                  <a:pt x="2091654" y="786013"/>
                </a:lnTo>
                <a:lnTo>
                  <a:pt x="2047889" y="796367"/>
                </a:lnTo>
                <a:lnTo>
                  <a:pt x="2002326" y="802840"/>
                </a:lnTo>
                <a:lnTo>
                  <a:pt x="1996923" y="840588"/>
                </a:lnTo>
                <a:lnTo>
                  <a:pt x="1982149" y="876057"/>
                </a:lnTo>
                <a:lnTo>
                  <a:pt x="1958887" y="908659"/>
                </a:lnTo>
                <a:lnTo>
                  <a:pt x="1928021" y="937809"/>
                </a:lnTo>
                <a:lnTo>
                  <a:pt x="1890434" y="962920"/>
                </a:lnTo>
                <a:lnTo>
                  <a:pt x="1847009" y="983406"/>
                </a:lnTo>
                <a:lnTo>
                  <a:pt x="1798630" y="998680"/>
                </a:lnTo>
                <a:lnTo>
                  <a:pt x="1746179" y="1008156"/>
                </a:lnTo>
                <a:lnTo>
                  <a:pt x="1690541" y="1011247"/>
                </a:lnTo>
                <a:lnTo>
                  <a:pt x="1648031" y="1009052"/>
                </a:lnTo>
                <a:lnTo>
                  <a:pt x="1606594" y="1002929"/>
                </a:lnTo>
                <a:lnTo>
                  <a:pt x="1566775" y="992995"/>
                </a:lnTo>
                <a:lnTo>
                  <a:pt x="1529124" y="979370"/>
                </a:lnTo>
                <a:lnTo>
                  <a:pt x="1509916" y="1013394"/>
                </a:lnTo>
                <a:lnTo>
                  <a:pt x="1484275" y="1044362"/>
                </a:lnTo>
                <a:lnTo>
                  <a:pt x="1452898" y="1072018"/>
                </a:lnTo>
                <a:lnTo>
                  <a:pt x="1416481" y="1096110"/>
                </a:lnTo>
                <a:lnTo>
                  <a:pt x="1375719" y="1116383"/>
                </a:lnTo>
                <a:lnTo>
                  <a:pt x="1331310" y="1132582"/>
                </a:lnTo>
                <a:lnTo>
                  <a:pt x="1283949" y="1144454"/>
                </a:lnTo>
                <a:lnTo>
                  <a:pt x="1234332" y="1151744"/>
                </a:lnTo>
                <a:lnTo>
                  <a:pt x="1183155" y="1154198"/>
                </a:lnTo>
                <a:lnTo>
                  <a:pt x="1131116" y="1151562"/>
                </a:lnTo>
                <a:lnTo>
                  <a:pt x="1078909" y="1143581"/>
                </a:lnTo>
                <a:lnTo>
                  <a:pt x="1021132" y="1127839"/>
                </a:lnTo>
                <a:lnTo>
                  <a:pt x="968546" y="1105751"/>
                </a:lnTo>
                <a:lnTo>
                  <a:pt x="922246" y="1077877"/>
                </a:lnTo>
                <a:lnTo>
                  <a:pt x="883329" y="1044775"/>
                </a:lnTo>
                <a:lnTo>
                  <a:pt x="837280" y="1061097"/>
                </a:lnTo>
                <a:lnTo>
                  <a:pt x="789697" y="1073134"/>
                </a:lnTo>
                <a:lnTo>
                  <a:pt x="741110" y="1080978"/>
                </a:lnTo>
                <a:lnTo>
                  <a:pt x="692050" y="1084717"/>
                </a:lnTo>
                <a:lnTo>
                  <a:pt x="643048" y="1084442"/>
                </a:lnTo>
                <a:lnTo>
                  <a:pt x="594634" y="1080243"/>
                </a:lnTo>
                <a:lnTo>
                  <a:pt x="547339" y="1072209"/>
                </a:lnTo>
                <a:lnTo>
                  <a:pt x="501693" y="1060430"/>
                </a:lnTo>
                <a:lnTo>
                  <a:pt x="458228" y="1044997"/>
                </a:lnTo>
                <a:lnTo>
                  <a:pt x="417473" y="1025998"/>
                </a:lnTo>
                <a:lnTo>
                  <a:pt x="379960" y="1003524"/>
                </a:lnTo>
                <a:lnTo>
                  <a:pt x="346220" y="977664"/>
                </a:lnTo>
                <a:lnTo>
                  <a:pt x="316782" y="948509"/>
                </a:lnTo>
                <a:lnTo>
                  <a:pt x="313861" y="945207"/>
                </a:lnTo>
                <a:lnTo>
                  <a:pt x="312464" y="943556"/>
                </a:lnTo>
                <a:lnTo>
                  <a:pt x="258622" y="943625"/>
                </a:lnTo>
                <a:lnTo>
                  <a:pt x="207816" y="935681"/>
                </a:lnTo>
                <a:lnTo>
                  <a:pt x="161597" y="920560"/>
                </a:lnTo>
                <a:lnTo>
                  <a:pt x="121518" y="899095"/>
                </a:lnTo>
                <a:lnTo>
                  <a:pt x="89130" y="872123"/>
                </a:lnTo>
                <a:lnTo>
                  <a:pt x="65986" y="840480"/>
                </a:lnTo>
                <a:lnTo>
                  <a:pt x="53251" y="770519"/>
                </a:lnTo>
                <a:lnTo>
                  <a:pt x="63720" y="737181"/>
                </a:lnTo>
                <a:lnTo>
                  <a:pt x="84483" y="706130"/>
                </a:lnTo>
                <a:lnTo>
                  <a:pt x="114979" y="678507"/>
                </a:lnTo>
                <a:lnTo>
                  <a:pt x="65868" y="652287"/>
                </a:lnTo>
                <a:lnTo>
                  <a:pt x="29806" y="619325"/>
                </a:lnTo>
                <a:lnTo>
                  <a:pt x="7586" y="581686"/>
                </a:lnTo>
                <a:lnTo>
                  <a:pt x="0" y="541432"/>
                </a:lnTo>
                <a:lnTo>
                  <a:pt x="7839" y="500628"/>
                </a:lnTo>
                <a:lnTo>
                  <a:pt x="31895" y="461337"/>
                </a:lnTo>
                <a:lnTo>
                  <a:pt x="64929" y="431494"/>
                </a:lnTo>
                <a:lnTo>
                  <a:pt x="106649" y="408045"/>
                </a:lnTo>
                <a:lnTo>
                  <a:pt x="155163" y="391811"/>
                </a:lnTo>
                <a:lnTo>
                  <a:pt x="208578" y="383613"/>
                </a:lnTo>
                <a:lnTo>
                  <a:pt x="210521" y="380057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03833" y="3903345"/>
            <a:ext cx="135890" cy="21590"/>
          </a:xfrm>
          <a:custGeom>
            <a:avLst/>
            <a:gdLst/>
            <a:ahLst/>
            <a:cxnLst/>
            <a:rect l="l" t="t" r="r" b="b"/>
            <a:pathLst>
              <a:path w="135890" h="21589">
                <a:moveTo>
                  <a:pt x="135470" y="21208"/>
                </a:moveTo>
                <a:lnTo>
                  <a:pt x="100110" y="21270"/>
                </a:lnTo>
                <a:lnTo>
                  <a:pt x="65349" y="17700"/>
                </a:lnTo>
                <a:lnTo>
                  <a:pt x="31781" y="10582"/>
                </a:lnTo>
                <a:lnTo>
                  <a:pt x="0" y="0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99591" y="4157471"/>
            <a:ext cx="59690" cy="10795"/>
          </a:xfrm>
          <a:custGeom>
            <a:avLst/>
            <a:gdLst/>
            <a:ahLst/>
            <a:cxnLst/>
            <a:rect l="l" t="t" r="r" b="b"/>
            <a:pathLst>
              <a:path w="59690" h="10795">
                <a:moveTo>
                  <a:pt x="59181" y="0"/>
                </a:moveTo>
                <a:lnTo>
                  <a:pt x="44809" y="3571"/>
                </a:lnTo>
                <a:lnTo>
                  <a:pt x="30114" y="6476"/>
                </a:lnTo>
                <a:lnTo>
                  <a:pt x="15158" y="8715"/>
                </a:lnTo>
                <a:lnTo>
                  <a:pt x="0" y="10286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833879" y="4223003"/>
            <a:ext cx="36195" cy="46990"/>
          </a:xfrm>
          <a:custGeom>
            <a:avLst/>
            <a:gdLst/>
            <a:ahLst/>
            <a:cxnLst/>
            <a:rect l="l" t="t" r="r" b="b"/>
            <a:pathLst>
              <a:path w="36194" h="46989">
                <a:moveTo>
                  <a:pt x="35687" y="46482"/>
                </a:moveTo>
                <a:lnTo>
                  <a:pt x="25378" y="35343"/>
                </a:lnTo>
                <a:lnTo>
                  <a:pt x="15986" y="23860"/>
                </a:lnTo>
                <a:lnTo>
                  <a:pt x="7522" y="12066"/>
                </a:lnTo>
                <a:lnTo>
                  <a:pt x="0" y="0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515742" y="4153534"/>
            <a:ext cx="14604" cy="51435"/>
          </a:xfrm>
          <a:custGeom>
            <a:avLst/>
            <a:gdLst/>
            <a:ahLst/>
            <a:cxnLst/>
            <a:rect l="l" t="t" r="r" b="b"/>
            <a:pathLst>
              <a:path w="14605" h="51435">
                <a:moveTo>
                  <a:pt x="14224" y="0"/>
                </a:moveTo>
                <a:lnTo>
                  <a:pt x="12180" y="12977"/>
                </a:lnTo>
                <a:lnTo>
                  <a:pt x="9112" y="25812"/>
                </a:lnTo>
                <a:lnTo>
                  <a:pt x="5044" y="38504"/>
                </a:lnTo>
                <a:lnTo>
                  <a:pt x="0" y="51053"/>
                </a:lnTo>
              </a:path>
            </a:pathLst>
          </a:custGeom>
          <a:ln w="25907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813557" y="3838575"/>
            <a:ext cx="173990" cy="190500"/>
          </a:xfrm>
          <a:custGeom>
            <a:avLst/>
            <a:gdLst/>
            <a:ahLst/>
            <a:cxnLst/>
            <a:rect l="l" t="t" r="r" b="b"/>
            <a:pathLst>
              <a:path w="173989" h="190500">
                <a:moveTo>
                  <a:pt x="0" y="0"/>
                </a:moveTo>
                <a:lnTo>
                  <a:pt x="50167" y="20796"/>
                </a:lnTo>
                <a:lnTo>
                  <a:pt x="92940" y="47159"/>
                </a:lnTo>
                <a:lnTo>
                  <a:pt x="127507" y="78200"/>
                </a:lnTo>
                <a:lnTo>
                  <a:pt x="153058" y="113029"/>
                </a:lnTo>
                <a:lnTo>
                  <a:pt x="168780" y="150759"/>
                </a:lnTo>
                <a:lnTo>
                  <a:pt x="173862" y="190500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146298" y="3635628"/>
            <a:ext cx="77470" cy="71755"/>
          </a:xfrm>
          <a:custGeom>
            <a:avLst/>
            <a:gdLst/>
            <a:ahLst/>
            <a:cxnLst/>
            <a:rect l="l" t="t" r="r" b="b"/>
            <a:pathLst>
              <a:path w="77469" h="71754">
                <a:moveTo>
                  <a:pt x="77469" y="0"/>
                </a:moveTo>
                <a:lnTo>
                  <a:pt x="62739" y="20046"/>
                </a:lnTo>
                <a:lnTo>
                  <a:pt x="44783" y="38735"/>
                </a:lnTo>
                <a:lnTo>
                  <a:pt x="23802" y="55899"/>
                </a:lnTo>
                <a:lnTo>
                  <a:pt x="0" y="71374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037967" y="3370453"/>
            <a:ext cx="4445" cy="34290"/>
          </a:xfrm>
          <a:custGeom>
            <a:avLst/>
            <a:gdLst/>
            <a:ahLst/>
            <a:cxnLst/>
            <a:rect l="l" t="t" r="r" b="b"/>
            <a:pathLst>
              <a:path w="4444" h="34289">
                <a:moveTo>
                  <a:pt x="0" y="0"/>
                </a:moveTo>
                <a:lnTo>
                  <a:pt x="1903" y="8403"/>
                </a:lnTo>
                <a:lnTo>
                  <a:pt x="3222" y="16843"/>
                </a:lnTo>
                <a:lnTo>
                  <a:pt x="3946" y="25306"/>
                </a:lnTo>
                <a:lnTo>
                  <a:pt x="4063" y="33782"/>
                </a:lnTo>
              </a:path>
            </a:pathLst>
          </a:custGeom>
          <a:ln w="25907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543429" y="3288029"/>
            <a:ext cx="40005" cy="43180"/>
          </a:xfrm>
          <a:custGeom>
            <a:avLst/>
            <a:gdLst/>
            <a:ahLst/>
            <a:cxnLst/>
            <a:rect l="l" t="t" r="r" b="b"/>
            <a:pathLst>
              <a:path w="40005" h="43179">
                <a:moveTo>
                  <a:pt x="0" y="43053"/>
                </a:moveTo>
                <a:lnTo>
                  <a:pt x="8209" y="31557"/>
                </a:lnTo>
                <a:lnTo>
                  <a:pt x="17573" y="20526"/>
                </a:lnTo>
                <a:lnTo>
                  <a:pt x="28057" y="9995"/>
                </a:lnTo>
                <a:lnTo>
                  <a:pt x="39623" y="0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172461" y="3314446"/>
            <a:ext cx="19685" cy="37465"/>
          </a:xfrm>
          <a:custGeom>
            <a:avLst/>
            <a:gdLst/>
            <a:ahLst/>
            <a:cxnLst/>
            <a:rect l="l" t="t" r="r" b="b"/>
            <a:pathLst>
              <a:path w="19685" h="37464">
                <a:moveTo>
                  <a:pt x="0" y="37211"/>
                </a:moveTo>
                <a:lnTo>
                  <a:pt x="3496" y="27592"/>
                </a:lnTo>
                <a:lnTo>
                  <a:pt x="7873" y="18176"/>
                </a:lnTo>
                <a:lnTo>
                  <a:pt x="13108" y="8975"/>
                </a:lnTo>
                <a:lnTo>
                  <a:pt x="19176" y="0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737105" y="3364229"/>
            <a:ext cx="69850" cy="36195"/>
          </a:xfrm>
          <a:custGeom>
            <a:avLst/>
            <a:gdLst/>
            <a:ahLst/>
            <a:cxnLst/>
            <a:rect l="l" t="t" r="r" b="b"/>
            <a:pathLst>
              <a:path w="69850" h="36195">
                <a:moveTo>
                  <a:pt x="0" y="0"/>
                </a:moveTo>
                <a:lnTo>
                  <a:pt x="18516" y="7901"/>
                </a:lnTo>
                <a:lnTo>
                  <a:pt x="36306" y="16541"/>
                </a:lnTo>
                <a:lnTo>
                  <a:pt x="53310" y="25896"/>
                </a:lnTo>
                <a:lnTo>
                  <a:pt x="69468" y="35941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96898" y="3609340"/>
            <a:ext cx="12700" cy="38100"/>
          </a:xfrm>
          <a:custGeom>
            <a:avLst/>
            <a:gdLst/>
            <a:ahLst/>
            <a:cxnLst/>
            <a:rect l="l" t="t" r="r" b="b"/>
            <a:pathLst>
              <a:path w="12700" h="38100">
                <a:moveTo>
                  <a:pt x="12128" y="37846"/>
                </a:moveTo>
                <a:lnTo>
                  <a:pt x="8274" y="28539"/>
                </a:lnTo>
                <a:lnTo>
                  <a:pt x="4964" y="19113"/>
                </a:lnTo>
                <a:lnTo>
                  <a:pt x="2204" y="9592"/>
                </a:lnTo>
                <a:lnTo>
                  <a:pt x="0" y="0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466214" y="3455670"/>
            <a:ext cx="118808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0097C6"/>
                </a:solidFill>
                <a:latin typeface="Arial"/>
                <a:cs typeface="Arial"/>
              </a:rPr>
              <a:t>IoT</a:t>
            </a:r>
            <a:endParaRPr sz="1000">
              <a:latin typeface="Arial"/>
              <a:cs typeface="Arial"/>
            </a:endParaRPr>
          </a:p>
          <a:p>
            <a:pPr algn="just" marL="13970" marR="5080" indent="-1905">
              <a:lnSpc>
                <a:spcPct val="100000"/>
              </a:lnSpc>
            </a:pPr>
            <a:r>
              <a:rPr dirty="0" sz="1000" spc="-5">
                <a:solidFill>
                  <a:srgbClr val="0097C6"/>
                </a:solidFill>
                <a:latin typeface="Arial"/>
                <a:cs typeface="Arial"/>
              </a:rPr>
              <a:t>Device</a:t>
            </a:r>
            <a:r>
              <a:rPr dirty="0" sz="1000" spc="-55">
                <a:solidFill>
                  <a:srgbClr val="0097C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0097C6"/>
                </a:solidFill>
                <a:latin typeface="Arial"/>
                <a:cs typeface="Arial"/>
              </a:rPr>
              <a:t>management  </a:t>
            </a:r>
            <a:r>
              <a:rPr dirty="0" sz="1000" spc="-10">
                <a:solidFill>
                  <a:srgbClr val="0097C6"/>
                </a:solidFill>
                <a:latin typeface="Arial"/>
                <a:cs typeface="Arial"/>
              </a:rPr>
              <a:t>Shadow device </a:t>
            </a:r>
            <a:r>
              <a:rPr dirty="0" sz="1000" spc="-5">
                <a:solidFill>
                  <a:srgbClr val="0097C6"/>
                </a:solidFill>
                <a:latin typeface="Arial"/>
                <a:cs typeface="Arial"/>
              </a:rPr>
              <a:t>data  </a:t>
            </a:r>
            <a:r>
              <a:rPr dirty="0" sz="1000" spc="-10">
                <a:solidFill>
                  <a:srgbClr val="0097C6"/>
                </a:solidFill>
                <a:latin typeface="Arial"/>
                <a:cs typeface="Arial"/>
              </a:rPr>
              <a:t>Events</a:t>
            </a:r>
            <a:r>
              <a:rPr dirty="0" sz="1000" spc="-45">
                <a:solidFill>
                  <a:srgbClr val="0097C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0097C6"/>
                </a:solidFill>
                <a:latin typeface="Arial"/>
                <a:cs typeface="Arial"/>
              </a:rPr>
              <a:t>management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567678" y="1291589"/>
            <a:ext cx="131064" cy="4895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67678" y="1291589"/>
            <a:ext cx="131445" cy="4895215"/>
          </a:xfrm>
          <a:custGeom>
            <a:avLst/>
            <a:gdLst/>
            <a:ahLst/>
            <a:cxnLst/>
            <a:rect l="l" t="t" r="r" b="b"/>
            <a:pathLst>
              <a:path w="131445" h="4895215">
                <a:moveTo>
                  <a:pt x="0" y="4895088"/>
                </a:moveTo>
                <a:lnTo>
                  <a:pt x="131064" y="4895088"/>
                </a:lnTo>
                <a:lnTo>
                  <a:pt x="131064" y="0"/>
                </a:lnTo>
                <a:lnTo>
                  <a:pt x="0" y="0"/>
                </a:lnTo>
                <a:lnTo>
                  <a:pt x="0" y="4895088"/>
                </a:lnTo>
                <a:close/>
              </a:path>
            </a:pathLst>
          </a:custGeom>
          <a:ln w="25908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84784" y="52273"/>
            <a:ext cx="6749415" cy="8153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110"/>
              </a:lnSpc>
              <a:spcBef>
                <a:spcPts val="95"/>
              </a:spcBef>
            </a:pPr>
            <a:r>
              <a:rPr dirty="0" sz="2800" spc="-10"/>
              <a:t>SAP </a:t>
            </a:r>
            <a:r>
              <a:rPr dirty="0" sz="2800" spc="-5"/>
              <a:t>is adapting itself to the new order</a:t>
            </a:r>
            <a:r>
              <a:rPr dirty="0" sz="2800" spc="100"/>
              <a:t> </a:t>
            </a:r>
            <a:r>
              <a:rPr dirty="0" sz="2800" spc="-5"/>
              <a:t>and</a:t>
            </a:r>
            <a:endParaRPr sz="2800"/>
          </a:p>
          <a:p>
            <a:pPr marL="12700">
              <a:lnSpc>
                <a:spcPts val="3110"/>
              </a:lnSpc>
            </a:pPr>
            <a:r>
              <a:rPr dirty="0" sz="2800" spc="-5"/>
              <a:t>S/4 </a:t>
            </a:r>
            <a:r>
              <a:rPr dirty="0" sz="2800" spc="-10"/>
              <a:t>HANA </a:t>
            </a:r>
            <a:r>
              <a:rPr dirty="0" sz="2800" spc="-5"/>
              <a:t>is the core </a:t>
            </a:r>
            <a:r>
              <a:rPr dirty="0" sz="2800"/>
              <a:t>of </a:t>
            </a:r>
            <a:r>
              <a:rPr dirty="0" sz="2800" spc="-20"/>
              <a:t>it’s</a:t>
            </a:r>
            <a:r>
              <a:rPr dirty="0" sz="2800" spc="-155"/>
              <a:t> </a:t>
            </a:r>
            <a:r>
              <a:rPr dirty="0" sz="2800" spc="-25"/>
              <a:t>strategy.</a:t>
            </a:r>
            <a:endParaRPr sz="2800"/>
          </a:p>
        </p:txBody>
      </p:sp>
      <p:sp>
        <p:nvSpPr>
          <p:cNvPr id="18" name="object 18"/>
          <p:cNvSpPr/>
          <p:nvPr/>
        </p:nvSpPr>
        <p:spPr>
          <a:xfrm>
            <a:off x="1432941" y="5702808"/>
            <a:ext cx="132715" cy="187960"/>
          </a:xfrm>
          <a:custGeom>
            <a:avLst/>
            <a:gdLst/>
            <a:ahLst/>
            <a:cxnLst/>
            <a:rect l="l" t="t" r="r" b="b"/>
            <a:pathLst>
              <a:path w="132715" h="187960">
                <a:moveTo>
                  <a:pt x="132206" y="141071"/>
                </a:moveTo>
                <a:lnTo>
                  <a:pt x="124981" y="119449"/>
                </a:lnTo>
                <a:lnTo>
                  <a:pt x="114506" y="101452"/>
                </a:lnTo>
                <a:lnTo>
                  <a:pt x="100435" y="87806"/>
                </a:lnTo>
                <a:lnTo>
                  <a:pt x="82422" y="79235"/>
                </a:lnTo>
                <a:lnTo>
                  <a:pt x="88634" y="72107"/>
                </a:lnTo>
                <a:lnTo>
                  <a:pt x="94868" y="62806"/>
                </a:lnTo>
                <a:lnTo>
                  <a:pt x="99675" y="52055"/>
                </a:lnTo>
                <a:lnTo>
                  <a:pt x="101600" y="40576"/>
                </a:lnTo>
                <a:lnTo>
                  <a:pt x="98899" y="24453"/>
                </a:lnTo>
                <a:lnTo>
                  <a:pt x="91519" y="11591"/>
                </a:lnTo>
                <a:lnTo>
                  <a:pt x="80543" y="3078"/>
                </a:lnTo>
                <a:lnTo>
                  <a:pt x="67056" y="0"/>
                </a:lnTo>
                <a:lnTo>
                  <a:pt x="53588" y="3078"/>
                </a:lnTo>
                <a:lnTo>
                  <a:pt x="42656" y="11591"/>
                </a:lnTo>
                <a:lnTo>
                  <a:pt x="35319" y="24453"/>
                </a:lnTo>
                <a:lnTo>
                  <a:pt x="32639" y="40576"/>
                </a:lnTo>
                <a:lnTo>
                  <a:pt x="34544" y="52055"/>
                </a:lnTo>
                <a:lnTo>
                  <a:pt x="39306" y="62806"/>
                </a:lnTo>
                <a:lnTo>
                  <a:pt x="45497" y="72107"/>
                </a:lnTo>
                <a:lnTo>
                  <a:pt x="51689" y="79235"/>
                </a:lnTo>
                <a:lnTo>
                  <a:pt x="26414" y="93699"/>
                </a:lnTo>
                <a:lnTo>
                  <a:pt x="10080" y="118127"/>
                </a:lnTo>
                <a:lnTo>
                  <a:pt x="1629" y="150163"/>
                </a:lnTo>
                <a:lnTo>
                  <a:pt x="0" y="187451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472183" y="5896355"/>
            <a:ext cx="62865" cy="1270"/>
          </a:xfrm>
          <a:custGeom>
            <a:avLst/>
            <a:gdLst/>
            <a:ahLst/>
            <a:cxnLst/>
            <a:rect l="l" t="t" r="r" b="b"/>
            <a:pathLst>
              <a:path w="62865" h="1270">
                <a:moveTo>
                  <a:pt x="62484" y="0"/>
                </a:moveTo>
                <a:lnTo>
                  <a:pt x="47220" y="857"/>
                </a:lnTo>
                <a:lnTo>
                  <a:pt x="31241" y="1143"/>
                </a:lnTo>
                <a:lnTo>
                  <a:pt x="15263" y="857"/>
                </a:lnTo>
                <a:lnTo>
                  <a:pt x="0" y="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624583" y="5750052"/>
            <a:ext cx="123825" cy="139065"/>
          </a:xfrm>
          <a:custGeom>
            <a:avLst/>
            <a:gdLst/>
            <a:ahLst/>
            <a:cxnLst/>
            <a:rect l="l" t="t" r="r" b="b"/>
            <a:pathLst>
              <a:path w="123825" h="139064">
                <a:moveTo>
                  <a:pt x="0" y="121348"/>
                </a:moveTo>
                <a:lnTo>
                  <a:pt x="6824" y="111986"/>
                </a:lnTo>
                <a:lnTo>
                  <a:pt x="15446" y="104252"/>
                </a:lnTo>
                <a:lnTo>
                  <a:pt x="25521" y="98325"/>
                </a:lnTo>
                <a:lnTo>
                  <a:pt x="36703" y="94386"/>
                </a:lnTo>
                <a:lnTo>
                  <a:pt x="29297" y="85834"/>
                </a:lnTo>
                <a:lnTo>
                  <a:pt x="22415" y="75117"/>
                </a:lnTo>
                <a:lnTo>
                  <a:pt x="17343" y="62957"/>
                </a:lnTo>
                <a:lnTo>
                  <a:pt x="15366" y="50076"/>
                </a:lnTo>
                <a:lnTo>
                  <a:pt x="18446" y="30062"/>
                </a:lnTo>
                <a:lnTo>
                  <a:pt x="26955" y="14203"/>
                </a:lnTo>
                <a:lnTo>
                  <a:pt x="39798" y="3761"/>
                </a:lnTo>
                <a:lnTo>
                  <a:pt x="55879" y="0"/>
                </a:lnTo>
                <a:lnTo>
                  <a:pt x="70943" y="3761"/>
                </a:lnTo>
                <a:lnTo>
                  <a:pt x="83423" y="14203"/>
                </a:lnTo>
                <a:lnTo>
                  <a:pt x="92259" y="30062"/>
                </a:lnTo>
                <a:lnTo>
                  <a:pt x="96392" y="50076"/>
                </a:lnTo>
                <a:lnTo>
                  <a:pt x="94138" y="62148"/>
                </a:lnTo>
                <a:lnTo>
                  <a:pt x="88455" y="74398"/>
                </a:lnTo>
                <a:lnTo>
                  <a:pt x="80962" y="85564"/>
                </a:lnTo>
                <a:lnTo>
                  <a:pt x="73278" y="94386"/>
                </a:lnTo>
                <a:lnTo>
                  <a:pt x="89511" y="100766"/>
                </a:lnTo>
                <a:lnTo>
                  <a:pt x="103409" y="110758"/>
                </a:lnTo>
                <a:lnTo>
                  <a:pt x="114784" y="123638"/>
                </a:lnTo>
                <a:lnTo>
                  <a:pt x="123443" y="138684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534667" y="5844540"/>
            <a:ext cx="30480" cy="52069"/>
          </a:xfrm>
          <a:custGeom>
            <a:avLst/>
            <a:gdLst/>
            <a:ahLst/>
            <a:cxnLst/>
            <a:rect l="l" t="t" r="r" b="b"/>
            <a:pathLst>
              <a:path w="30480" h="52070">
                <a:moveTo>
                  <a:pt x="0" y="51816"/>
                </a:moveTo>
                <a:lnTo>
                  <a:pt x="2994" y="34275"/>
                </a:lnTo>
                <a:lnTo>
                  <a:pt x="9191" y="19431"/>
                </a:lnTo>
                <a:lnTo>
                  <a:pt x="18413" y="7824"/>
                </a:lnTo>
                <a:lnTo>
                  <a:pt x="30479" y="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483566" y="5896355"/>
            <a:ext cx="77470" cy="208915"/>
          </a:xfrm>
          <a:custGeom>
            <a:avLst/>
            <a:gdLst/>
            <a:ahLst/>
            <a:cxnLst/>
            <a:rect l="l" t="t" r="r" b="b"/>
            <a:pathLst>
              <a:path w="77469" h="208914">
                <a:moveTo>
                  <a:pt x="50085" y="0"/>
                </a:moveTo>
                <a:lnTo>
                  <a:pt x="50085" y="1955"/>
                </a:lnTo>
                <a:lnTo>
                  <a:pt x="50085" y="3898"/>
                </a:lnTo>
                <a:lnTo>
                  <a:pt x="50085" y="5854"/>
                </a:lnTo>
                <a:lnTo>
                  <a:pt x="52667" y="20974"/>
                </a:lnTo>
                <a:lnTo>
                  <a:pt x="59213" y="36096"/>
                </a:lnTo>
                <a:lnTo>
                  <a:pt x="67927" y="49756"/>
                </a:lnTo>
                <a:lnTo>
                  <a:pt x="77009" y="60490"/>
                </a:lnTo>
                <a:lnTo>
                  <a:pt x="39084" y="79545"/>
                </a:lnTo>
                <a:lnTo>
                  <a:pt x="12874" y="111955"/>
                </a:lnTo>
                <a:lnTo>
                  <a:pt x="0" y="155707"/>
                </a:lnTo>
                <a:lnTo>
                  <a:pt x="2079" y="208788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644395" y="5981700"/>
            <a:ext cx="35560" cy="117475"/>
          </a:xfrm>
          <a:custGeom>
            <a:avLst/>
            <a:gdLst/>
            <a:ahLst/>
            <a:cxnLst/>
            <a:rect l="l" t="t" r="r" b="b"/>
            <a:pathLst>
              <a:path w="35560" h="117475">
                <a:moveTo>
                  <a:pt x="0" y="0"/>
                </a:moveTo>
                <a:lnTo>
                  <a:pt x="16353" y="21524"/>
                </a:lnTo>
                <a:lnTo>
                  <a:pt x="27193" y="46653"/>
                </a:lnTo>
                <a:lnTo>
                  <a:pt x="33200" y="76831"/>
                </a:lnTo>
                <a:lnTo>
                  <a:pt x="35052" y="113499"/>
                </a:lnTo>
                <a:lnTo>
                  <a:pt x="35052" y="115430"/>
                </a:lnTo>
                <a:lnTo>
                  <a:pt x="33147" y="117348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565147" y="5843015"/>
            <a:ext cx="59690" cy="29209"/>
          </a:xfrm>
          <a:custGeom>
            <a:avLst/>
            <a:gdLst/>
            <a:ahLst/>
            <a:cxnLst/>
            <a:rect l="l" t="t" r="r" b="b"/>
            <a:pathLst>
              <a:path w="59690" h="29210">
                <a:moveTo>
                  <a:pt x="0" y="1930"/>
                </a:moveTo>
                <a:lnTo>
                  <a:pt x="3937" y="0"/>
                </a:lnTo>
                <a:lnTo>
                  <a:pt x="9906" y="0"/>
                </a:lnTo>
                <a:lnTo>
                  <a:pt x="15875" y="0"/>
                </a:lnTo>
                <a:lnTo>
                  <a:pt x="28789" y="2081"/>
                </a:lnTo>
                <a:lnTo>
                  <a:pt x="40608" y="7962"/>
                </a:lnTo>
                <a:lnTo>
                  <a:pt x="50950" y="17102"/>
                </a:lnTo>
                <a:lnTo>
                  <a:pt x="59436" y="28956"/>
                </a:lnTo>
              </a:path>
            </a:pathLst>
          </a:custGeom>
          <a:ln w="12191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603247" y="5871971"/>
            <a:ext cx="41275" cy="109855"/>
          </a:xfrm>
          <a:custGeom>
            <a:avLst/>
            <a:gdLst/>
            <a:ahLst/>
            <a:cxnLst/>
            <a:rect l="l" t="t" r="r" b="b"/>
            <a:pathLst>
              <a:path w="41275" h="109854">
                <a:moveTo>
                  <a:pt x="21590" y="0"/>
                </a:moveTo>
                <a:lnTo>
                  <a:pt x="24163" y="6551"/>
                </a:lnTo>
                <a:lnTo>
                  <a:pt x="25987" y="14206"/>
                </a:lnTo>
                <a:lnTo>
                  <a:pt x="27072" y="22597"/>
                </a:lnTo>
                <a:lnTo>
                  <a:pt x="27432" y="31356"/>
                </a:lnTo>
                <a:lnTo>
                  <a:pt x="24806" y="46536"/>
                </a:lnTo>
                <a:lnTo>
                  <a:pt x="18145" y="61721"/>
                </a:lnTo>
                <a:lnTo>
                  <a:pt x="9269" y="75440"/>
                </a:lnTo>
                <a:lnTo>
                  <a:pt x="0" y="86220"/>
                </a:lnTo>
                <a:lnTo>
                  <a:pt x="12215" y="89889"/>
                </a:lnTo>
                <a:lnTo>
                  <a:pt x="22764" y="95030"/>
                </a:lnTo>
                <a:lnTo>
                  <a:pt x="32218" y="101643"/>
                </a:lnTo>
                <a:lnTo>
                  <a:pt x="41147" y="109727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354836" y="5888735"/>
            <a:ext cx="134620" cy="196850"/>
          </a:xfrm>
          <a:custGeom>
            <a:avLst/>
            <a:gdLst/>
            <a:ahLst/>
            <a:cxnLst/>
            <a:rect l="l" t="t" r="r" b="b"/>
            <a:pathLst>
              <a:path w="134619" h="196850">
                <a:moveTo>
                  <a:pt x="134111" y="134302"/>
                </a:moveTo>
                <a:lnTo>
                  <a:pt x="129067" y="113744"/>
                </a:lnTo>
                <a:lnTo>
                  <a:pt x="121475" y="98296"/>
                </a:lnTo>
                <a:lnTo>
                  <a:pt x="109501" y="87226"/>
                </a:lnTo>
                <a:lnTo>
                  <a:pt x="91312" y="79806"/>
                </a:lnTo>
                <a:lnTo>
                  <a:pt x="97670" y="72629"/>
                </a:lnTo>
                <a:lnTo>
                  <a:pt x="103981" y="63263"/>
                </a:lnTo>
                <a:lnTo>
                  <a:pt x="108815" y="52437"/>
                </a:lnTo>
                <a:lnTo>
                  <a:pt x="110743" y="40881"/>
                </a:lnTo>
                <a:lnTo>
                  <a:pt x="108019" y="23815"/>
                </a:lnTo>
                <a:lnTo>
                  <a:pt x="100568" y="10948"/>
                </a:lnTo>
                <a:lnTo>
                  <a:pt x="89473" y="2828"/>
                </a:lnTo>
                <a:lnTo>
                  <a:pt x="75818" y="0"/>
                </a:lnTo>
                <a:lnTo>
                  <a:pt x="62176" y="3101"/>
                </a:lnTo>
                <a:lnTo>
                  <a:pt x="51260" y="11677"/>
                </a:lnTo>
                <a:lnTo>
                  <a:pt x="44368" y="24635"/>
                </a:lnTo>
                <a:lnTo>
                  <a:pt x="42798" y="40881"/>
                </a:lnTo>
                <a:lnTo>
                  <a:pt x="44428" y="52437"/>
                </a:lnTo>
                <a:lnTo>
                  <a:pt x="48593" y="63263"/>
                </a:lnTo>
                <a:lnTo>
                  <a:pt x="54211" y="72629"/>
                </a:lnTo>
                <a:lnTo>
                  <a:pt x="60197" y="79806"/>
                </a:lnTo>
                <a:lnTo>
                  <a:pt x="34397" y="95319"/>
                </a:lnTo>
                <a:lnTo>
                  <a:pt x="15525" y="122142"/>
                </a:lnTo>
                <a:lnTo>
                  <a:pt x="3940" y="156995"/>
                </a:lnTo>
                <a:lnTo>
                  <a:pt x="0" y="196595"/>
                </a:lnTo>
                <a:lnTo>
                  <a:pt x="40455" y="196595"/>
                </a:lnTo>
                <a:lnTo>
                  <a:pt x="61229" y="196595"/>
                </a:lnTo>
                <a:lnTo>
                  <a:pt x="68883" y="196595"/>
                </a:lnTo>
                <a:lnTo>
                  <a:pt x="69976" y="196595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674876" y="5888735"/>
            <a:ext cx="140335" cy="231775"/>
          </a:xfrm>
          <a:custGeom>
            <a:avLst/>
            <a:gdLst/>
            <a:ahLst/>
            <a:cxnLst/>
            <a:rect l="l" t="t" r="r" b="b"/>
            <a:pathLst>
              <a:path w="140335" h="231775">
                <a:moveTo>
                  <a:pt x="0" y="122415"/>
                </a:moveTo>
                <a:lnTo>
                  <a:pt x="8020" y="112973"/>
                </a:lnTo>
                <a:lnTo>
                  <a:pt x="17303" y="105170"/>
                </a:lnTo>
                <a:lnTo>
                  <a:pt x="27682" y="99189"/>
                </a:lnTo>
                <a:lnTo>
                  <a:pt x="38988" y="95211"/>
                </a:lnTo>
                <a:lnTo>
                  <a:pt x="31509" y="86589"/>
                </a:lnTo>
                <a:lnTo>
                  <a:pt x="24590" y="75780"/>
                </a:lnTo>
                <a:lnTo>
                  <a:pt x="19504" y="63515"/>
                </a:lnTo>
                <a:lnTo>
                  <a:pt x="17525" y="50520"/>
                </a:lnTo>
                <a:lnTo>
                  <a:pt x="19796" y="30330"/>
                </a:lnTo>
                <a:lnTo>
                  <a:pt x="28257" y="14330"/>
                </a:lnTo>
                <a:lnTo>
                  <a:pt x="41100" y="3795"/>
                </a:lnTo>
                <a:lnTo>
                  <a:pt x="56515" y="0"/>
                </a:lnTo>
                <a:lnTo>
                  <a:pt x="72763" y="3795"/>
                </a:lnTo>
                <a:lnTo>
                  <a:pt x="85725" y="14330"/>
                </a:lnTo>
                <a:lnTo>
                  <a:pt x="94305" y="30330"/>
                </a:lnTo>
                <a:lnTo>
                  <a:pt x="97409" y="50520"/>
                </a:lnTo>
                <a:lnTo>
                  <a:pt x="95430" y="62695"/>
                </a:lnTo>
                <a:lnTo>
                  <a:pt x="90344" y="75052"/>
                </a:lnTo>
                <a:lnTo>
                  <a:pt x="83425" y="86316"/>
                </a:lnTo>
                <a:lnTo>
                  <a:pt x="75946" y="95211"/>
                </a:lnTo>
                <a:lnTo>
                  <a:pt x="105703" y="111940"/>
                </a:lnTo>
                <a:lnTo>
                  <a:pt x="125602" y="140146"/>
                </a:lnTo>
                <a:lnTo>
                  <a:pt x="136739" y="177459"/>
                </a:lnTo>
                <a:lnTo>
                  <a:pt x="140207" y="221513"/>
                </a:lnTo>
                <a:lnTo>
                  <a:pt x="128194" y="226583"/>
                </a:lnTo>
                <a:lnTo>
                  <a:pt x="98107" y="230014"/>
                </a:lnTo>
                <a:lnTo>
                  <a:pt x="58876" y="231623"/>
                </a:lnTo>
                <a:lnTo>
                  <a:pt x="19431" y="231228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279904" y="5823203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131952" y="0"/>
                </a:moveTo>
                <a:lnTo>
                  <a:pt x="165576" y="19670"/>
                </a:lnTo>
                <a:lnTo>
                  <a:pt x="195579" y="44627"/>
                </a:lnTo>
                <a:lnTo>
                  <a:pt x="219186" y="88076"/>
                </a:lnTo>
                <a:lnTo>
                  <a:pt x="228600" y="138582"/>
                </a:lnTo>
                <a:lnTo>
                  <a:pt x="228600" y="169808"/>
                </a:lnTo>
                <a:lnTo>
                  <a:pt x="228600" y="185843"/>
                </a:lnTo>
                <a:lnTo>
                  <a:pt x="228600" y="191751"/>
                </a:lnTo>
                <a:lnTo>
                  <a:pt x="228600" y="192595"/>
                </a:lnTo>
                <a:lnTo>
                  <a:pt x="228600" y="199644"/>
                </a:lnTo>
                <a:lnTo>
                  <a:pt x="96440" y="199644"/>
                </a:lnTo>
                <a:lnTo>
                  <a:pt x="28575" y="199644"/>
                </a:lnTo>
                <a:lnTo>
                  <a:pt x="3571" y="199644"/>
                </a:lnTo>
                <a:lnTo>
                  <a:pt x="0" y="199644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215895" y="5829300"/>
            <a:ext cx="93345" cy="193675"/>
          </a:xfrm>
          <a:custGeom>
            <a:avLst/>
            <a:gdLst/>
            <a:ahLst/>
            <a:cxnLst/>
            <a:rect l="l" t="t" r="r" b="b"/>
            <a:pathLst>
              <a:path w="93344" h="193675">
                <a:moveTo>
                  <a:pt x="0" y="193547"/>
                </a:moveTo>
                <a:lnTo>
                  <a:pt x="0" y="193547"/>
                </a:lnTo>
                <a:lnTo>
                  <a:pt x="0" y="135255"/>
                </a:lnTo>
                <a:lnTo>
                  <a:pt x="1785" y="111642"/>
                </a:lnTo>
                <a:lnTo>
                  <a:pt x="16073" y="69664"/>
                </a:lnTo>
                <a:lnTo>
                  <a:pt x="40653" y="35740"/>
                </a:lnTo>
                <a:lnTo>
                  <a:pt x="75527" y="8997"/>
                </a:lnTo>
                <a:lnTo>
                  <a:pt x="92964" y="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250948" y="5705855"/>
            <a:ext cx="35560" cy="81280"/>
          </a:xfrm>
          <a:custGeom>
            <a:avLst/>
            <a:gdLst/>
            <a:ahLst/>
            <a:cxnLst/>
            <a:rect l="l" t="t" r="r" b="b"/>
            <a:pathLst>
              <a:path w="35560" h="81279">
                <a:moveTo>
                  <a:pt x="32765" y="80772"/>
                </a:moveTo>
                <a:lnTo>
                  <a:pt x="16769" y="76131"/>
                </a:lnTo>
                <a:lnTo>
                  <a:pt x="6715" y="65031"/>
                </a:lnTo>
                <a:lnTo>
                  <a:pt x="1494" y="51705"/>
                </a:lnTo>
                <a:lnTo>
                  <a:pt x="0" y="40386"/>
                </a:lnTo>
                <a:lnTo>
                  <a:pt x="2494" y="28064"/>
                </a:lnTo>
                <a:lnTo>
                  <a:pt x="7858" y="14849"/>
                </a:lnTo>
                <a:lnTo>
                  <a:pt x="18055" y="4306"/>
                </a:lnTo>
                <a:lnTo>
                  <a:pt x="35051" y="0"/>
                </a:lnTo>
              </a:path>
            </a:pathLst>
          </a:custGeom>
          <a:ln w="12191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279904" y="5622035"/>
            <a:ext cx="158750" cy="83820"/>
          </a:xfrm>
          <a:custGeom>
            <a:avLst/>
            <a:gdLst/>
            <a:ahLst/>
            <a:cxnLst/>
            <a:rect l="l" t="t" r="r" b="b"/>
            <a:pathLst>
              <a:path w="158750" h="83820">
                <a:moveTo>
                  <a:pt x="0" y="83819"/>
                </a:moveTo>
                <a:lnTo>
                  <a:pt x="6149" y="51076"/>
                </a:lnTo>
                <a:lnTo>
                  <a:pt x="23002" y="24445"/>
                </a:lnTo>
                <a:lnTo>
                  <a:pt x="48166" y="6547"/>
                </a:lnTo>
                <a:lnTo>
                  <a:pt x="79247" y="0"/>
                </a:lnTo>
                <a:lnTo>
                  <a:pt x="109311" y="6547"/>
                </a:lnTo>
                <a:lnTo>
                  <a:pt x="134588" y="24445"/>
                </a:lnTo>
                <a:lnTo>
                  <a:pt x="152007" y="51076"/>
                </a:lnTo>
                <a:lnTo>
                  <a:pt x="158495" y="83819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286000" y="5649467"/>
            <a:ext cx="152400" cy="193675"/>
          </a:xfrm>
          <a:custGeom>
            <a:avLst/>
            <a:gdLst/>
            <a:ahLst/>
            <a:cxnLst/>
            <a:rect l="l" t="t" r="r" b="b"/>
            <a:pathLst>
              <a:path w="152400" h="193675">
                <a:moveTo>
                  <a:pt x="152400" y="97942"/>
                </a:moveTo>
                <a:lnTo>
                  <a:pt x="146655" y="135506"/>
                </a:lnTo>
                <a:lnTo>
                  <a:pt x="130730" y="165857"/>
                </a:lnTo>
                <a:lnTo>
                  <a:pt x="106590" y="186151"/>
                </a:lnTo>
                <a:lnTo>
                  <a:pt x="76200" y="193547"/>
                </a:lnTo>
                <a:lnTo>
                  <a:pt x="46773" y="186151"/>
                </a:lnTo>
                <a:lnTo>
                  <a:pt x="22526" y="165857"/>
                </a:lnTo>
                <a:lnTo>
                  <a:pt x="6066" y="135506"/>
                </a:lnTo>
                <a:lnTo>
                  <a:pt x="0" y="97942"/>
                </a:lnTo>
                <a:lnTo>
                  <a:pt x="5744" y="60012"/>
                </a:lnTo>
                <a:lnTo>
                  <a:pt x="21669" y="28859"/>
                </a:lnTo>
                <a:lnTo>
                  <a:pt x="45809" y="7761"/>
                </a:lnTo>
                <a:lnTo>
                  <a:pt x="76200" y="0"/>
                </a:lnTo>
                <a:lnTo>
                  <a:pt x="105626" y="7761"/>
                </a:lnTo>
                <a:lnTo>
                  <a:pt x="129873" y="28859"/>
                </a:lnTo>
                <a:lnTo>
                  <a:pt x="146333" y="60012"/>
                </a:lnTo>
                <a:lnTo>
                  <a:pt x="152400" y="97942"/>
                </a:lnTo>
                <a:close/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347007" y="5780532"/>
            <a:ext cx="109855" cy="46355"/>
          </a:xfrm>
          <a:custGeom>
            <a:avLst/>
            <a:gdLst/>
            <a:ahLst/>
            <a:cxnLst/>
            <a:rect l="l" t="t" r="r" b="b"/>
            <a:pathLst>
              <a:path w="109855" h="46354">
                <a:moveTo>
                  <a:pt x="109680" y="0"/>
                </a:moveTo>
                <a:lnTo>
                  <a:pt x="107872" y="10134"/>
                </a:lnTo>
                <a:lnTo>
                  <a:pt x="106076" y="18897"/>
                </a:lnTo>
                <a:lnTo>
                  <a:pt x="104304" y="26746"/>
                </a:lnTo>
                <a:lnTo>
                  <a:pt x="102568" y="34137"/>
                </a:lnTo>
                <a:lnTo>
                  <a:pt x="54330" y="34137"/>
                </a:lnTo>
                <a:lnTo>
                  <a:pt x="29559" y="34137"/>
                </a:lnTo>
                <a:lnTo>
                  <a:pt x="20433" y="34137"/>
                </a:lnTo>
                <a:lnTo>
                  <a:pt x="19129" y="34137"/>
                </a:lnTo>
                <a:lnTo>
                  <a:pt x="16831" y="31699"/>
                </a:lnTo>
                <a:lnTo>
                  <a:pt x="11414" y="27432"/>
                </a:lnTo>
                <a:lnTo>
                  <a:pt x="5091" y="25908"/>
                </a:lnTo>
                <a:lnTo>
                  <a:pt x="79" y="31699"/>
                </a:lnTo>
                <a:lnTo>
                  <a:pt x="0" y="40462"/>
                </a:lnTo>
                <a:lnTo>
                  <a:pt x="4587" y="45110"/>
                </a:lnTo>
                <a:lnTo>
                  <a:pt x="10509" y="46101"/>
                </a:lnTo>
                <a:lnTo>
                  <a:pt x="14430" y="43891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435351" y="5708231"/>
            <a:ext cx="38100" cy="78740"/>
          </a:xfrm>
          <a:custGeom>
            <a:avLst/>
            <a:gdLst/>
            <a:ahLst/>
            <a:cxnLst/>
            <a:rect l="l" t="t" r="r" b="b"/>
            <a:pathLst>
              <a:path w="38100" h="78739">
                <a:moveTo>
                  <a:pt x="0" y="0"/>
                </a:moveTo>
                <a:lnTo>
                  <a:pt x="19026" y="3304"/>
                </a:lnTo>
                <a:lnTo>
                  <a:pt x="30670" y="13958"/>
                </a:lnTo>
                <a:lnTo>
                  <a:pt x="36504" y="27730"/>
                </a:lnTo>
                <a:lnTo>
                  <a:pt x="38100" y="40386"/>
                </a:lnTo>
                <a:lnTo>
                  <a:pt x="36504" y="51334"/>
                </a:lnTo>
                <a:lnTo>
                  <a:pt x="30670" y="63844"/>
                </a:lnTo>
                <a:lnTo>
                  <a:pt x="19026" y="74127"/>
                </a:lnTo>
                <a:lnTo>
                  <a:pt x="0" y="78397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887979" y="5497067"/>
            <a:ext cx="83820" cy="82550"/>
          </a:xfrm>
          <a:custGeom>
            <a:avLst/>
            <a:gdLst/>
            <a:ahLst/>
            <a:cxnLst/>
            <a:rect l="l" t="t" r="r" b="b"/>
            <a:pathLst>
              <a:path w="83819" h="82550">
                <a:moveTo>
                  <a:pt x="0" y="40004"/>
                </a:moveTo>
                <a:lnTo>
                  <a:pt x="3226" y="24378"/>
                </a:lnTo>
                <a:lnTo>
                  <a:pt x="12192" y="11668"/>
                </a:lnTo>
                <a:lnTo>
                  <a:pt x="25824" y="3125"/>
                </a:lnTo>
                <a:lnTo>
                  <a:pt x="43052" y="0"/>
                </a:lnTo>
                <a:lnTo>
                  <a:pt x="58959" y="3125"/>
                </a:lnTo>
                <a:lnTo>
                  <a:pt x="71913" y="11668"/>
                </a:lnTo>
                <a:lnTo>
                  <a:pt x="80629" y="24378"/>
                </a:lnTo>
                <a:lnTo>
                  <a:pt x="83819" y="40004"/>
                </a:lnTo>
                <a:lnTo>
                  <a:pt x="80629" y="56953"/>
                </a:lnTo>
                <a:lnTo>
                  <a:pt x="71913" y="70342"/>
                </a:lnTo>
                <a:lnTo>
                  <a:pt x="58959" y="79134"/>
                </a:lnTo>
                <a:lnTo>
                  <a:pt x="43052" y="82295"/>
                </a:lnTo>
                <a:lnTo>
                  <a:pt x="25824" y="79134"/>
                </a:lnTo>
                <a:lnTo>
                  <a:pt x="12192" y="70342"/>
                </a:lnTo>
                <a:lnTo>
                  <a:pt x="3226" y="56953"/>
                </a:lnTo>
                <a:lnTo>
                  <a:pt x="0" y="40004"/>
                </a:lnTo>
                <a:close/>
              </a:path>
            </a:pathLst>
          </a:custGeom>
          <a:ln w="12191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709672" y="5553455"/>
            <a:ext cx="551815" cy="352425"/>
          </a:xfrm>
          <a:custGeom>
            <a:avLst/>
            <a:gdLst/>
            <a:ahLst/>
            <a:cxnLst/>
            <a:rect l="l" t="t" r="r" b="b"/>
            <a:pathLst>
              <a:path w="551814" h="352425">
                <a:moveTo>
                  <a:pt x="515365" y="272554"/>
                </a:moveTo>
                <a:lnTo>
                  <a:pt x="535813" y="272554"/>
                </a:lnTo>
                <a:lnTo>
                  <a:pt x="535813" y="258927"/>
                </a:lnTo>
                <a:lnTo>
                  <a:pt x="526530" y="226418"/>
                </a:lnTo>
                <a:lnTo>
                  <a:pt x="512794" y="172616"/>
                </a:lnTo>
                <a:lnTo>
                  <a:pt x="500344" y="122223"/>
                </a:lnTo>
                <a:lnTo>
                  <a:pt x="494919" y="99936"/>
                </a:lnTo>
                <a:lnTo>
                  <a:pt x="488060" y="88582"/>
                </a:lnTo>
                <a:lnTo>
                  <a:pt x="476757" y="93116"/>
                </a:lnTo>
                <a:lnTo>
                  <a:pt x="425582" y="106251"/>
                </a:lnTo>
                <a:lnTo>
                  <a:pt x="399303" y="112996"/>
                </a:lnTo>
                <a:lnTo>
                  <a:pt x="389622" y="115481"/>
                </a:lnTo>
                <a:lnTo>
                  <a:pt x="388238" y="115836"/>
                </a:lnTo>
                <a:lnTo>
                  <a:pt x="379094" y="115836"/>
                </a:lnTo>
                <a:lnTo>
                  <a:pt x="379094" y="127190"/>
                </a:lnTo>
                <a:lnTo>
                  <a:pt x="400093" y="221728"/>
                </a:lnTo>
                <a:lnTo>
                  <a:pt x="410876" y="270275"/>
                </a:lnTo>
                <a:lnTo>
                  <a:pt x="414849" y="288160"/>
                </a:lnTo>
                <a:lnTo>
                  <a:pt x="415416" y="290715"/>
                </a:lnTo>
                <a:lnTo>
                  <a:pt x="419219" y="301826"/>
                </a:lnTo>
                <a:lnTo>
                  <a:pt x="425354" y="306333"/>
                </a:lnTo>
                <a:lnTo>
                  <a:pt x="431061" y="307007"/>
                </a:lnTo>
                <a:lnTo>
                  <a:pt x="433577" y="306616"/>
                </a:lnTo>
                <a:lnTo>
                  <a:pt x="499217" y="289545"/>
                </a:lnTo>
                <a:lnTo>
                  <a:pt x="532923" y="280779"/>
                </a:lnTo>
                <a:lnTo>
                  <a:pt x="545341" y="277549"/>
                </a:lnTo>
                <a:lnTo>
                  <a:pt x="547115" y="277088"/>
                </a:lnTo>
                <a:lnTo>
                  <a:pt x="551688" y="292989"/>
                </a:lnTo>
                <a:lnTo>
                  <a:pt x="470336" y="315309"/>
                </a:lnTo>
                <a:lnTo>
                  <a:pt x="428561" y="326771"/>
                </a:lnTo>
                <a:lnTo>
                  <a:pt x="413170" y="330993"/>
                </a:lnTo>
                <a:lnTo>
                  <a:pt x="410971" y="331597"/>
                </a:lnTo>
                <a:lnTo>
                  <a:pt x="378152" y="198982"/>
                </a:lnTo>
                <a:lnTo>
                  <a:pt x="361299" y="130883"/>
                </a:lnTo>
                <a:lnTo>
                  <a:pt x="355090" y="105793"/>
                </a:lnTo>
                <a:lnTo>
                  <a:pt x="354202" y="102209"/>
                </a:lnTo>
                <a:lnTo>
                  <a:pt x="338327" y="102209"/>
                </a:lnTo>
                <a:lnTo>
                  <a:pt x="333755" y="104482"/>
                </a:lnTo>
                <a:lnTo>
                  <a:pt x="299614" y="130738"/>
                </a:lnTo>
                <a:lnTo>
                  <a:pt x="282082" y="144221"/>
                </a:lnTo>
                <a:lnTo>
                  <a:pt x="275623" y="149188"/>
                </a:lnTo>
                <a:lnTo>
                  <a:pt x="274700" y="149898"/>
                </a:lnTo>
                <a:lnTo>
                  <a:pt x="230060" y="114450"/>
                </a:lnTo>
                <a:lnTo>
                  <a:pt x="207136" y="96246"/>
                </a:lnTo>
                <a:lnTo>
                  <a:pt x="198691" y="89540"/>
                </a:lnTo>
                <a:lnTo>
                  <a:pt x="197484" y="88582"/>
                </a:lnTo>
                <a:lnTo>
                  <a:pt x="163343" y="134537"/>
                </a:lnTo>
                <a:lnTo>
                  <a:pt x="145811" y="158135"/>
                </a:lnTo>
                <a:lnTo>
                  <a:pt x="139352" y="166829"/>
                </a:lnTo>
                <a:lnTo>
                  <a:pt x="138429" y="168071"/>
                </a:lnTo>
                <a:lnTo>
                  <a:pt x="179179" y="274430"/>
                </a:lnTo>
                <a:lnTo>
                  <a:pt x="200104" y="329047"/>
                </a:lnTo>
                <a:lnTo>
                  <a:pt x="207813" y="349169"/>
                </a:lnTo>
                <a:lnTo>
                  <a:pt x="208914" y="352044"/>
                </a:lnTo>
                <a:lnTo>
                  <a:pt x="186594" y="352044"/>
                </a:lnTo>
                <a:lnTo>
                  <a:pt x="175132" y="352044"/>
                </a:lnTo>
                <a:lnTo>
                  <a:pt x="170910" y="352044"/>
                </a:lnTo>
                <a:lnTo>
                  <a:pt x="170306" y="352044"/>
                </a:lnTo>
                <a:lnTo>
                  <a:pt x="134844" y="275883"/>
                </a:lnTo>
                <a:lnTo>
                  <a:pt x="116633" y="236774"/>
                </a:lnTo>
                <a:lnTo>
                  <a:pt x="109924" y="222365"/>
                </a:lnTo>
                <a:lnTo>
                  <a:pt x="108965" y="220306"/>
                </a:lnTo>
                <a:lnTo>
                  <a:pt x="70933" y="296467"/>
                </a:lnTo>
                <a:lnTo>
                  <a:pt x="51403" y="335576"/>
                </a:lnTo>
                <a:lnTo>
                  <a:pt x="44207" y="349985"/>
                </a:lnTo>
                <a:lnTo>
                  <a:pt x="43179" y="352044"/>
                </a:lnTo>
                <a:lnTo>
                  <a:pt x="18216" y="352044"/>
                </a:lnTo>
                <a:lnTo>
                  <a:pt x="5397" y="352044"/>
                </a:lnTo>
                <a:lnTo>
                  <a:pt x="674" y="352044"/>
                </a:lnTo>
                <a:lnTo>
                  <a:pt x="0" y="352044"/>
                </a:lnTo>
                <a:lnTo>
                  <a:pt x="43318" y="256191"/>
                </a:lnTo>
                <a:lnTo>
                  <a:pt x="65563" y="206970"/>
                </a:lnTo>
                <a:lnTo>
                  <a:pt x="73759" y="188836"/>
                </a:lnTo>
                <a:lnTo>
                  <a:pt x="74929" y="186245"/>
                </a:lnTo>
                <a:lnTo>
                  <a:pt x="61787" y="158668"/>
                </a:lnTo>
                <a:lnTo>
                  <a:pt x="55038" y="144506"/>
                </a:lnTo>
                <a:lnTo>
                  <a:pt x="52552" y="139289"/>
                </a:lnTo>
                <a:lnTo>
                  <a:pt x="52196" y="138544"/>
                </a:lnTo>
                <a:lnTo>
                  <a:pt x="111301" y="58448"/>
                </a:lnTo>
                <a:lnTo>
                  <a:pt x="141652" y="17318"/>
                </a:lnTo>
                <a:lnTo>
                  <a:pt x="152834" y="2164"/>
                </a:lnTo>
                <a:lnTo>
                  <a:pt x="154431" y="0"/>
                </a:lnTo>
                <a:lnTo>
                  <a:pt x="168020" y="2286"/>
                </a:lnTo>
                <a:lnTo>
                  <a:pt x="178520" y="15428"/>
                </a:lnTo>
                <a:lnTo>
                  <a:pt x="183911" y="22177"/>
                </a:lnTo>
                <a:lnTo>
                  <a:pt x="185898" y="24663"/>
                </a:lnTo>
                <a:lnTo>
                  <a:pt x="186181" y="25019"/>
                </a:lnTo>
                <a:lnTo>
                  <a:pt x="203215" y="31560"/>
                </a:lnTo>
                <a:lnTo>
                  <a:pt x="211962" y="34920"/>
                </a:lnTo>
                <a:lnTo>
                  <a:pt x="215185" y="36157"/>
                </a:lnTo>
                <a:lnTo>
                  <a:pt x="215645" y="36334"/>
                </a:lnTo>
                <a:lnTo>
                  <a:pt x="255073" y="84917"/>
                </a:lnTo>
                <a:lnTo>
                  <a:pt x="275320" y="109866"/>
                </a:lnTo>
                <a:lnTo>
                  <a:pt x="282779" y="119057"/>
                </a:lnTo>
                <a:lnTo>
                  <a:pt x="283844" y="120370"/>
                </a:lnTo>
                <a:lnTo>
                  <a:pt x="315342" y="95421"/>
                </a:lnTo>
                <a:lnTo>
                  <a:pt x="331517" y="82610"/>
                </a:lnTo>
                <a:lnTo>
                  <a:pt x="337476" y="77890"/>
                </a:lnTo>
                <a:lnTo>
                  <a:pt x="338327" y="77216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116579" y="5891784"/>
            <a:ext cx="40005" cy="41275"/>
          </a:xfrm>
          <a:custGeom>
            <a:avLst/>
            <a:gdLst/>
            <a:ahLst/>
            <a:cxnLst/>
            <a:rect l="l" t="t" r="r" b="b"/>
            <a:pathLst>
              <a:path w="40005" h="41275">
                <a:moveTo>
                  <a:pt x="39624" y="20573"/>
                </a:moveTo>
                <a:lnTo>
                  <a:pt x="38028" y="28610"/>
                </a:lnTo>
                <a:lnTo>
                  <a:pt x="33813" y="35147"/>
                </a:lnTo>
                <a:lnTo>
                  <a:pt x="27836" y="39540"/>
                </a:lnTo>
                <a:lnTo>
                  <a:pt x="20955" y="41147"/>
                </a:lnTo>
                <a:lnTo>
                  <a:pt x="12751" y="39540"/>
                </a:lnTo>
                <a:lnTo>
                  <a:pt x="6095" y="35147"/>
                </a:lnTo>
                <a:lnTo>
                  <a:pt x="1631" y="28610"/>
                </a:lnTo>
                <a:lnTo>
                  <a:pt x="0" y="20573"/>
                </a:lnTo>
                <a:lnTo>
                  <a:pt x="1631" y="12537"/>
                </a:lnTo>
                <a:lnTo>
                  <a:pt x="6095" y="6000"/>
                </a:lnTo>
                <a:lnTo>
                  <a:pt x="12751" y="1607"/>
                </a:lnTo>
                <a:lnTo>
                  <a:pt x="20955" y="0"/>
                </a:lnTo>
                <a:lnTo>
                  <a:pt x="27836" y="1607"/>
                </a:lnTo>
                <a:lnTo>
                  <a:pt x="33813" y="6000"/>
                </a:lnTo>
                <a:lnTo>
                  <a:pt x="38028" y="12537"/>
                </a:lnTo>
                <a:lnTo>
                  <a:pt x="39624" y="20573"/>
                </a:lnTo>
                <a:close/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241548" y="5862828"/>
            <a:ext cx="40005" cy="38100"/>
          </a:xfrm>
          <a:custGeom>
            <a:avLst/>
            <a:gdLst/>
            <a:ahLst/>
            <a:cxnLst/>
            <a:rect l="l" t="t" r="r" b="b"/>
            <a:pathLst>
              <a:path w="40004" h="38100">
                <a:moveTo>
                  <a:pt x="39624" y="17932"/>
                </a:moveTo>
                <a:lnTo>
                  <a:pt x="38028" y="25809"/>
                </a:lnTo>
                <a:lnTo>
                  <a:pt x="33813" y="32216"/>
                </a:lnTo>
                <a:lnTo>
                  <a:pt x="27836" y="36524"/>
                </a:lnTo>
                <a:lnTo>
                  <a:pt x="20954" y="38100"/>
                </a:lnTo>
                <a:lnTo>
                  <a:pt x="12751" y="36524"/>
                </a:lnTo>
                <a:lnTo>
                  <a:pt x="6095" y="32216"/>
                </a:lnTo>
                <a:lnTo>
                  <a:pt x="1631" y="25809"/>
                </a:lnTo>
                <a:lnTo>
                  <a:pt x="0" y="17932"/>
                </a:lnTo>
                <a:lnTo>
                  <a:pt x="1631" y="11347"/>
                </a:lnTo>
                <a:lnTo>
                  <a:pt x="6095" y="5603"/>
                </a:lnTo>
                <a:lnTo>
                  <a:pt x="12751" y="1541"/>
                </a:lnTo>
                <a:lnTo>
                  <a:pt x="20954" y="0"/>
                </a:lnTo>
                <a:lnTo>
                  <a:pt x="27836" y="1541"/>
                </a:lnTo>
                <a:lnTo>
                  <a:pt x="33813" y="5603"/>
                </a:lnTo>
                <a:lnTo>
                  <a:pt x="38028" y="11347"/>
                </a:lnTo>
                <a:lnTo>
                  <a:pt x="39624" y="17932"/>
                </a:lnTo>
                <a:close/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286636" y="5483352"/>
            <a:ext cx="419100" cy="288290"/>
          </a:xfrm>
          <a:custGeom>
            <a:avLst/>
            <a:gdLst/>
            <a:ahLst/>
            <a:cxnLst/>
            <a:rect l="l" t="t" r="r" b="b"/>
            <a:pathLst>
              <a:path w="419100" h="288289">
                <a:moveTo>
                  <a:pt x="85343" y="54483"/>
                </a:moveTo>
                <a:lnTo>
                  <a:pt x="62950" y="54483"/>
                </a:lnTo>
                <a:lnTo>
                  <a:pt x="51450" y="54483"/>
                </a:lnTo>
                <a:lnTo>
                  <a:pt x="47214" y="54483"/>
                </a:lnTo>
                <a:lnTo>
                  <a:pt x="46609" y="54483"/>
                </a:lnTo>
                <a:lnTo>
                  <a:pt x="39058" y="55845"/>
                </a:lnTo>
                <a:lnTo>
                  <a:pt x="22590" y="63957"/>
                </a:lnTo>
                <a:lnTo>
                  <a:pt x="6478" y="84851"/>
                </a:lnTo>
                <a:lnTo>
                  <a:pt x="0" y="124561"/>
                </a:lnTo>
                <a:lnTo>
                  <a:pt x="8139" y="162510"/>
                </a:lnTo>
                <a:lnTo>
                  <a:pt x="24066" y="181486"/>
                </a:lnTo>
                <a:lnTo>
                  <a:pt x="39612" y="188055"/>
                </a:lnTo>
                <a:lnTo>
                  <a:pt x="46609" y="188785"/>
                </a:lnTo>
                <a:lnTo>
                  <a:pt x="67901" y="188785"/>
                </a:lnTo>
                <a:lnTo>
                  <a:pt x="78835" y="188785"/>
                </a:lnTo>
                <a:lnTo>
                  <a:pt x="82863" y="188785"/>
                </a:lnTo>
                <a:lnTo>
                  <a:pt x="83438" y="188785"/>
                </a:lnTo>
                <a:lnTo>
                  <a:pt x="104731" y="246164"/>
                </a:lnTo>
                <a:lnTo>
                  <a:pt x="115665" y="275629"/>
                </a:lnTo>
                <a:lnTo>
                  <a:pt x="119693" y="286485"/>
                </a:lnTo>
                <a:lnTo>
                  <a:pt x="120268" y="288036"/>
                </a:lnTo>
                <a:lnTo>
                  <a:pt x="138183" y="230656"/>
                </a:lnTo>
                <a:lnTo>
                  <a:pt x="147383" y="201191"/>
                </a:lnTo>
                <a:lnTo>
                  <a:pt x="150772" y="190336"/>
                </a:lnTo>
                <a:lnTo>
                  <a:pt x="151256" y="188785"/>
                </a:lnTo>
                <a:lnTo>
                  <a:pt x="156432" y="188967"/>
                </a:lnTo>
                <a:lnTo>
                  <a:pt x="169417" y="188783"/>
                </a:lnTo>
                <a:lnTo>
                  <a:pt x="217930" y="171844"/>
                </a:lnTo>
                <a:lnTo>
                  <a:pt x="232663" y="138176"/>
                </a:lnTo>
                <a:lnTo>
                  <a:pt x="190079" y="137052"/>
                </a:lnTo>
                <a:lnTo>
                  <a:pt x="168211" y="136475"/>
                </a:lnTo>
                <a:lnTo>
                  <a:pt x="114855" y="109117"/>
                </a:lnTo>
                <a:lnTo>
                  <a:pt x="106679" y="68072"/>
                </a:lnTo>
                <a:lnTo>
                  <a:pt x="115153" y="28717"/>
                </a:lnTo>
                <a:lnTo>
                  <a:pt x="133794" y="8509"/>
                </a:lnTo>
                <a:lnTo>
                  <a:pt x="152435" y="1063"/>
                </a:lnTo>
                <a:lnTo>
                  <a:pt x="160909" y="0"/>
                </a:lnTo>
                <a:lnTo>
                  <a:pt x="281908" y="0"/>
                </a:lnTo>
                <a:lnTo>
                  <a:pt x="344043" y="0"/>
                </a:lnTo>
                <a:lnTo>
                  <a:pt x="366934" y="0"/>
                </a:lnTo>
                <a:lnTo>
                  <a:pt x="370205" y="0"/>
                </a:lnTo>
                <a:lnTo>
                  <a:pt x="377785" y="1885"/>
                </a:lnTo>
                <a:lnTo>
                  <a:pt x="394462" y="10699"/>
                </a:lnTo>
                <a:lnTo>
                  <a:pt x="411138" y="31182"/>
                </a:lnTo>
                <a:lnTo>
                  <a:pt x="418719" y="68072"/>
                </a:lnTo>
                <a:lnTo>
                  <a:pt x="411138" y="107477"/>
                </a:lnTo>
                <a:lnTo>
                  <a:pt x="394462" y="127712"/>
                </a:lnTo>
                <a:lnTo>
                  <a:pt x="377785" y="135167"/>
                </a:lnTo>
                <a:lnTo>
                  <a:pt x="370205" y="136232"/>
                </a:lnTo>
                <a:lnTo>
                  <a:pt x="348912" y="136232"/>
                </a:lnTo>
                <a:lnTo>
                  <a:pt x="337978" y="136232"/>
                </a:lnTo>
                <a:lnTo>
                  <a:pt x="333950" y="136232"/>
                </a:lnTo>
                <a:lnTo>
                  <a:pt x="333375" y="136232"/>
                </a:lnTo>
                <a:lnTo>
                  <a:pt x="316634" y="189111"/>
                </a:lnTo>
                <a:lnTo>
                  <a:pt x="308038" y="216265"/>
                </a:lnTo>
                <a:lnTo>
                  <a:pt x="304871" y="226269"/>
                </a:lnTo>
                <a:lnTo>
                  <a:pt x="304419" y="227698"/>
                </a:lnTo>
                <a:lnTo>
                  <a:pt x="275270" y="152301"/>
                </a:lnTo>
                <a:lnTo>
                  <a:pt x="260302" y="113584"/>
                </a:lnTo>
                <a:lnTo>
                  <a:pt x="254787" y="99319"/>
                </a:lnTo>
                <a:lnTo>
                  <a:pt x="254000" y="97282"/>
                </a:lnTo>
                <a:lnTo>
                  <a:pt x="253472" y="95214"/>
                </a:lnTo>
                <a:lnTo>
                  <a:pt x="251301" y="89503"/>
                </a:lnTo>
                <a:lnTo>
                  <a:pt x="226611" y="60269"/>
                </a:lnTo>
                <a:lnTo>
                  <a:pt x="199251" y="54459"/>
                </a:lnTo>
                <a:lnTo>
                  <a:pt x="193928" y="54483"/>
                </a:lnTo>
                <a:lnTo>
                  <a:pt x="155823" y="54483"/>
                </a:lnTo>
                <a:lnTo>
                  <a:pt x="136255" y="54483"/>
                </a:lnTo>
                <a:lnTo>
                  <a:pt x="129045" y="54483"/>
                </a:lnTo>
                <a:lnTo>
                  <a:pt x="128015" y="54483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915667" y="5277611"/>
            <a:ext cx="178435" cy="289560"/>
          </a:xfrm>
          <a:custGeom>
            <a:avLst/>
            <a:gdLst/>
            <a:ahLst/>
            <a:cxnLst/>
            <a:rect l="l" t="t" r="r" b="b"/>
            <a:pathLst>
              <a:path w="178435" h="289560">
                <a:moveTo>
                  <a:pt x="29337" y="289559"/>
                </a:moveTo>
                <a:lnTo>
                  <a:pt x="24431" y="278304"/>
                </a:lnTo>
                <a:lnTo>
                  <a:pt x="15525" y="258762"/>
                </a:lnTo>
                <a:lnTo>
                  <a:pt x="6191" y="231981"/>
                </a:lnTo>
                <a:lnTo>
                  <a:pt x="0" y="199009"/>
                </a:lnTo>
                <a:lnTo>
                  <a:pt x="3524" y="156646"/>
                </a:lnTo>
                <a:lnTo>
                  <a:pt x="14668" y="122713"/>
                </a:lnTo>
                <a:lnTo>
                  <a:pt x="34289" y="99782"/>
                </a:lnTo>
                <a:lnTo>
                  <a:pt x="63245" y="90424"/>
                </a:lnTo>
                <a:lnTo>
                  <a:pt x="58836" y="81823"/>
                </a:lnTo>
                <a:lnTo>
                  <a:pt x="53593" y="70675"/>
                </a:lnTo>
                <a:lnTo>
                  <a:pt x="49208" y="58670"/>
                </a:lnTo>
                <a:lnTo>
                  <a:pt x="47370" y="47497"/>
                </a:lnTo>
                <a:lnTo>
                  <a:pt x="49811" y="28610"/>
                </a:lnTo>
                <a:lnTo>
                  <a:pt x="56705" y="13557"/>
                </a:lnTo>
                <a:lnTo>
                  <a:pt x="67409" y="3599"/>
                </a:lnTo>
                <a:lnTo>
                  <a:pt x="81280" y="0"/>
                </a:lnTo>
                <a:lnTo>
                  <a:pt x="95488" y="3599"/>
                </a:lnTo>
                <a:lnTo>
                  <a:pt x="106934" y="13557"/>
                </a:lnTo>
                <a:lnTo>
                  <a:pt x="114569" y="28610"/>
                </a:lnTo>
                <a:lnTo>
                  <a:pt x="117348" y="47497"/>
                </a:lnTo>
                <a:lnTo>
                  <a:pt x="115476" y="58670"/>
                </a:lnTo>
                <a:lnTo>
                  <a:pt x="110855" y="70675"/>
                </a:lnTo>
                <a:lnTo>
                  <a:pt x="104971" y="81823"/>
                </a:lnTo>
                <a:lnTo>
                  <a:pt x="99313" y="90424"/>
                </a:lnTo>
                <a:lnTo>
                  <a:pt x="134556" y="100746"/>
                </a:lnTo>
                <a:lnTo>
                  <a:pt x="152654" y="123571"/>
                </a:lnTo>
                <a:lnTo>
                  <a:pt x="159321" y="156968"/>
                </a:lnTo>
                <a:lnTo>
                  <a:pt x="160274" y="199009"/>
                </a:lnTo>
                <a:lnTo>
                  <a:pt x="168771" y="217342"/>
                </a:lnTo>
                <a:lnTo>
                  <a:pt x="174339" y="231854"/>
                </a:lnTo>
                <a:lnTo>
                  <a:pt x="177383" y="242960"/>
                </a:lnTo>
                <a:lnTo>
                  <a:pt x="178307" y="251078"/>
                </a:lnTo>
                <a:lnTo>
                  <a:pt x="171576" y="253365"/>
                </a:lnTo>
                <a:lnTo>
                  <a:pt x="173736" y="253365"/>
                </a:lnTo>
                <a:lnTo>
                  <a:pt x="164719" y="25565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939597" y="5428488"/>
            <a:ext cx="113664" cy="338455"/>
          </a:xfrm>
          <a:custGeom>
            <a:avLst/>
            <a:gdLst/>
            <a:ahLst/>
            <a:cxnLst/>
            <a:rect l="l" t="t" r="r" b="b"/>
            <a:pathLst>
              <a:path w="113664" h="338454">
                <a:moveTo>
                  <a:pt x="113230" y="2286"/>
                </a:moveTo>
                <a:lnTo>
                  <a:pt x="113160" y="14422"/>
                </a:lnTo>
                <a:lnTo>
                  <a:pt x="112674" y="31464"/>
                </a:lnTo>
                <a:lnTo>
                  <a:pt x="111355" y="49791"/>
                </a:lnTo>
                <a:lnTo>
                  <a:pt x="108785" y="65786"/>
                </a:lnTo>
                <a:lnTo>
                  <a:pt x="111355" y="83300"/>
                </a:lnTo>
                <a:lnTo>
                  <a:pt x="112674" y="100171"/>
                </a:lnTo>
                <a:lnTo>
                  <a:pt x="113160" y="114042"/>
                </a:lnTo>
                <a:lnTo>
                  <a:pt x="113230" y="122555"/>
                </a:lnTo>
                <a:lnTo>
                  <a:pt x="108785" y="124840"/>
                </a:lnTo>
                <a:lnTo>
                  <a:pt x="110944" y="124840"/>
                </a:lnTo>
                <a:lnTo>
                  <a:pt x="108785" y="124840"/>
                </a:lnTo>
                <a:lnTo>
                  <a:pt x="106751" y="168113"/>
                </a:lnTo>
                <a:lnTo>
                  <a:pt x="106229" y="230746"/>
                </a:lnTo>
                <a:lnTo>
                  <a:pt x="105302" y="293797"/>
                </a:lnTo>
                <a:lnTo>
                  <a:pt x="102054" y="338328"/>
                </a:lnTo>
                <a:lnTo>
                  <a:pt x="83919" y="338328"/>
                </a:lnTo>
                <a:lnTo>
                  <a:pt x="74606" y="338328"/>
                </a:lnTo>
                <a:lnTo>
                  <a:pt x="71175" y="338328"/>
                </a:lnTo>
                <a:lnTo>
                  <a:pt x="70685" y="338328"/>
                </a:lnTo>
                <a:lnTo>
                  <a:pt x="65472" y="229369"/>
                </a:lnTo>
                <a:lnTo>
                  <a:pt x="62795" y="173418"/>
                </a:lnTo>
                <a:lnTo>
                  <a:pt x="61809" y="152804"/>
                </a:lnTo>
                <a:lnTo>
                  <a:pt x="61668" y="149859"/>
                </a:lnTo>
                <a:lnTo>
                  <a:pt x="52637" y="258818"/>
                </a:lnTo>
                <a:lnTo>
                  <a:pt x="48000" y="314769"/>
                </a:lnTo>
                <a:lnTo>
                  <a:pt x="46291" y="335383"/>
                </a:lnTo>
                <a:lnTo>
                  <a:pt x="46047" y="338328"/>
                </a:lnTo>
                <a:lnTo>
                  <a:pt x="27912" y="338328"/>
                </a:lnTo>
                <a:lnTo>
                  <a:pt x="18599" y="338328"/>
                </a:lnTo>
                <a:lnTo>
                  <a:pt x="15168" y="338328"/>
                </a:lnTo>
                <a:lnTo>
                  <a:pt x="14678" y="338328"/>
                </a:lnTo>
                <a:lnTo>
                  <a:pt x="9465" y="212336"/>
                </a:lnTo>
                <a:lnTo>
                  <a:pt x="6788" y="147637"/>
                </a:lnTo>
                <a:lnTo>
                  <a:pt x="5802" y="123801"/>
                </a:lnTo>
                <a:lnTo>
                  <a:pt x="5661" y="120396"/>
                </a:lnTo>
                <a:lnTo>
                  <a:pt x="1216" y="118109"/>
                </a:lnTo>
                <a:lnTo>
                  <a:pt x="3375" y="118109"/>
                </a:lnTo>
                <a:lnTo>
                  <a:pt x="1216" y="118109"/>
                </a:lnTo>
                <a:lnTo>
                  <a:pt x="0" y="107953"/>
                </a:lnTo>
                <a:lnTo>
                  <a:pt x="57" y="95059"/>
                </a:lnTo>
                <a:lnTo>
                  <a:pt x="1805" y="80069"/>
                </a:lnTo>
                <a:lnTo>
                  <a:pt x="5661" y="63627"/>
                </a:lnTo>
                <a:lnTo>
                  <a:pt x="3395" y="47291"/>
                </a:lnTo>
                <a:lnTo>
                  <a:pt x="2581" y="31813"/>
                </a:lnTo>
                <a:lnTo>
                  <a:pt x="2196" y="16335"/>
                </a:lnTo>
                <a:lnTo>
                  <a:pt x="1216" y="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072639" y="5535167"/>
            <a:ext cx="22860" cy="97790"/>
          </a:xfrm>
          <a:custGeom>
            <a:avLst/>
            <a:gdLst/>
            <a:ahLst/>
            <a:cxnLst/>
            <a:rect l="l" t="t" r="r" b="b"/>
            <a:pathLst>
              <a:path w="22860" h="97789">
                <a:moveTo>
                  <a:pt x="14605" y="0"/>
                </a:moveTo>
                <a:lnTo>
                  <a:pt x="14605" y="6857"/>
                </a:lnTo>
                <a:lnTo>
                  <a:pt x="14605" y="9016"/>
                </a:lnTo>
                <a:lnTo>
                  <a:pt x="14605" y="15874"/>
                </a:lnTo>
                <a:lnTo>
                  <a:pt x="22860" y="15874"/>
                </a:lnTo>
                <a:lnTo>
                  <a:pt x="22860" y="36272"/>
                </a:lnTo>
                <a:lnTo>
                  <a:pt x="22860" y="56691"/>
                </a:lnTo>
                <a:lnTo>
                  <a:pt x="22860" y="77116"/>
                </a:lnTo>
                <a:lnTo>
                  <a:pt x="22860" y="97535"/>
                </a:lnTo>
                <a:lnTo>
                  <a:pt x="0" y="97535"/>
                </a:lnTo>
                <a:lnTo>
                  <a:pt x="0" y="77116"/>
                </a:lnTo>
                <a:lnTo>
                  <a:pt x="0" y="56691"/>
                </a:lnTo>
                <a:lnTo>
                  <a:pt x="0" y="36272"/>
                </a:lnTo>
                <a:lnTo>
                  <a:pt x="0" y="15874"/>
                </a:lnTo>
                <a:lnTo>
                  <a:pt x="4191" y="15874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052827" y="5483352"/>
            <a:ext cx="9525" cy="38100"/>
          </a:xfrm>
          <a:custGeom>
            <a:avLst/>
            <a:gdLst/>
            <a:ahLst/>
            <a:cxnLst/>
            <a:rect l="l" t="t" r="r" b="b"/>
            <a:pathLst>
              <a:path w="9525" h="38100">
                <a:moveTo>
                  <a:pt x="0" y="0"/>
                </a:moveTo>
                <a:lnTo>
                  <a:pt x="2714" y="9417"/>
                </a:lnTo>
                <a:lnTo>
                  <a:pt x="4572" y="18192"/>
                </a:lnTo>
                <a:lnTo>
                  <a:pt x="6429" y="27396"/>
                </a:lnTo>
                <a:lnTo>
                  <a:pt x="9144" y="3810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996606" y="5376671"/>
            <a:ext cx="38100" cy="175260"/>
          </a:xfrm>
          <a:custGeom>
            <a:avLst/>
            <a:gdLst/>
            <a:ahLst/>
            <a:cxnLst/>
            <a:rect l="l" t="t" r="r" b="b"/>
            <a:pathLst>
              <a:path w="38100" h="175260">
                <a:moveTo>
                  <a:pt x="17359" y="0"/>
                </a:moveTo>
                <a:lnTo>
                  <a:pt x="8429" y="36621"/>
                </a:lnTo>
                <a:lnTo>
                  <a:pt x="2500" y="77231"/>
                </a:lnTo>
                <a:lnTo>
                  <a:pt x="0" y="119104"/>
                </a:lnTo>
                <a:lnTo>
                  <a:pt x="1357" y="159511"/>
                </a:lnTo>
                <a:lnTo>
                  <a:pt x="3643" y="170814"/>
                </a:lnTo>
                <a:lnTo>
                  <a:pt x="8215" y="172973"/>
                </a:lnTo>
                <a:lnTo>
                  <a:pt x="15073" y="175259"/>
                </a:lnTo>
                <a:lnTo>
                  <a:pt x="24217" y="175259"/>
                </a:lnTo>
                <a:lnTo>
                  <a:pt x="31075" y="175259"/>
                </a:lnTo>
                <a:lnTo>
                  <a:pt x="37933" y="175259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979676" y="5373623"/>
            <a:ext cx="13970" cy="58419"/>
          </a:xfrm>
          <a:custGeom>
            <a:avLst/>
            <a:gdLst/>
            <a:ahLst/>
            <a:cxnLst/>
            <a:rect l="l" t="t" r="r" b="b"/>
            <a:pathLst>
              <a:path w="13969" h="58420">
                <a:moveTo>
                  <a:pt x="0" y="0"/>
                </a:moveTo>
                <a:lnTo>
                  <a:pt x="6857" y="15871"/>
                </a:lnTo>
                <a:lnTo>
                  <a:pt x="10572" y="29813"/>
                </a:lnTo>
                <a:lnTo>
                  <a:pt x="12430" y="43326"/>
                </a:lnTo>
                <a:lnTo>
                  <a:pt x="13716" y="57912"/>
                </a:lnTo>
              </a:path>
            </a:pathLst>
          </a:custGeom>
          <a:ln w="12191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950720" y="5532120"/>
            <a:ext cx="47625" cy="20955"/>
          </a:xfrm>
          <a:custGeom>
            <a:avLst/>
            <a:gdLst/>
            <a:ahLst/>
            <a:cxnLst/>
            <a:rect l="l" t="t" r="r" b="b"/>
            <a:pathLst>
              <a:path w="47625" h="20954">
                <a:moveTo>
                  <a:pt x="47243" y="0"/>
                </a:moveTo>
                <a:lnTo>
                  <a:pt x="41183" y="14206"/>
                </a:lnTo>
                <a:lnTo>
                  <a:pt x="27146" y="20018"/>
                </a:lnTo>
                <a:lnTo>
                  <a:pt x="11346" y="20520"/>
                </a:lnTo>
                <a:lnTo>
                  <a:pt x="0" y="18795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990344" y="5370576"/>
            <a:ext cx="15240" cy="33655"/>
          </a:xfrm>
          <a:custGeom>
            <a:avLst/>
            <a:gdLst/>
            <a:ahLst/>
            <a:cxnLst/>
            <a:rect l="l" t="t" r="r" b="b"/>
            <a:pathLst>
              <a:path w="15239" h="33654">
                <a:moveTo>
                  <a:pt x="2158" y="33528"/>
                </a:moveTo>
                <a:lnTo>
                  <a:pt x="2158" y="26796"/>
                </a:lnTo>
                <a:lnTo>
                  <a:pt x="2158" y="20065"/>
                </a:lnTo>
                <a:lnTo>
                  <a:pt x="4318" y="11176"/>
                </a:lnTo>
                <a:lnTo>
                  <a:pt x="4318" y="8890"/>
                </a:lnTo>
                <a:lnTo>
                  <a:pt x="0" y="6731"/>
                </a:lnTo>
                <a:lnTo>
                  <a:pt x="2158" y="0"/>
                </a:lnTo>
                <a:lnTo>
                  <a:pt x="6476" y="2286"/>
                </a:lnTo>
                <a:lnTo>
                  <a:pt x="10922" y="2286"/>
                </a:lnTo>
                <a:lnTo>
                  <a:pt x="15239" y="0"/>
                </a:lnTo>
                <a:lnTo>
                  <a:pt x="15239" y="4445"/>
                </a:lnTo>
                <a:lnTo>
                  <a:pt x="13081" y="8890"/>
                </a:lnTo>
                <a:lnTo>
                  <a:pt x="10922" y="11176"/>
                </a:lnTo>
                <a:lnTo>
                  <a:pt x="15239" y="15621"/>
                </a:lnTo>
                <a:lnTo>
                  <a:pt x="15239" y="26796"/>
                </a:lnTo>
                <a:lnTo>
                  <a:pt x="15239" y="33528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508144" y="5173853"/>
            <a:ext cx="388620" cy="311150"/>
          </a:xfrm>
          <a:custGeom>
            <a:avLst/>
            <a:gdLst/>
            <a:ahLst/>
            <a:cxnLst/>
            <a:rect l="l" t="t" r="r" b="b"/>
            <a:pathLst>
              <a:path w="388620" h="311150">
                <a:moveTo>
                  <a:pt x="45059" y="178943"/>
                </a:moveTo>
                <a:lnTo>
                  <a:pt x="35262" y="186610"/>
                </a:lnTo>
                <a:lnTo>
                  <a:pt x="15452" y="207137"/>
                </a:lnTo>
                <a:lnTo>
                  <a:pt x="0" y="236807"/>
                </a:lnTo>
                <a:lnTo>
                  <a:pt x="3276" y="271907"/>
                </a:lnTo>
                <a:lnTo>
                  <a:pt x="10142" y="280916"/>
                </a:lnTo>
                <a:lnTo>
                  <a:pt x="30295" y="298640"/>
                </a:lnTo>
                <a:lnTo>
                  <a:pt x="63069" y="311126"/>
                </a:lnTo>
                <a:lnTo>
                  <a:pt x="107797" y="304419"/>
                </a:lnTo>
                <a:lnTo>
                  <a:pt x="158898" y="280263"/>
                </a:lnTo>
                <a:lnTo>
                  <a:pt x="185140" y="267858"/>
                </a:lnTo>
                <a:lnTo>
                  <a:pt x="194808" y="263288"/>
                </a:lnTo>
                <a:lnTo>
                  <a:pt x="196189" y="262636"/>
                </a:lnTo>
                <a:lnTo>
                  <a:pt x="205984" y="261217"/>
                </a:lnTo>
                <a:lnTo>
                  <a:pt x="264769" y="247902"/>
                </a:lnTo>
                <a:lnTo>
                  <a:pt x="300710" y="234696"/>
                </a:lnTo>
                <a:lnTo>
                  <a:pt x="362606" y="202469"/>
                </a:lnTo>
                <a:lnTo>
                  <a:pt x="387988" y="167080"/>
                </a:lnTo>
                <a:lnTo>
                  <a:pt x="363448" y="123190"/>
                </a:lnTo>
                <a:lnTo>
                  <a:pt x="358153" y="99030"/>
                </a:lnTo>
                <a:lnTo>
                  <a:pt x="335000" y="48498"/>
                </a:lnTo>
                <a:lnTo>
                  <a:pt x="283081" y="4514"/>
                </a:lnTo>
                <a:lnTo>
                  <a:pt x="191490" y="0"/>
                </a:lnTo>
                <a:lnTo>
                  <a:pt x="171453" y="3700"/>
                </a:lnTo>
                <a:lnTo>
                  <a:pt x="127021" y="22653"/>
                </a:lnTo>
                <a:lnTo>
                  <a:pt x="81708" y="68633"/>
                </a:lnTo>
                <a:lnTo>
                  <a:pt x="59029" y="153416"/>
                </a:lnTo>
              </a:path>
            </a:pathLst>
          </a:custGeom>
          <a:ln w="12191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567428" y="5315711"/>
            <a:ext cx="316865" cy="118110"/>
          </a:xfrm>
          <a:custGeom>
            <a:avLst/>
            <a:gdLst/>
            <a:ahLst/>
            <a:cxnLst/>
            <a:rect l="l" t="t" r="r" b="b"/>
            <a:pathLst>
              <a:path w="316864" h="118110">
                <a:moveTo>
                  <a:pt x="301498" y="0"/>
                </a:moveTo>
                <a:lnTo>
                  <a:pt x="315341" y="11684"/>
                </a:lnTo>
                <a:lnTo>
                  <a:pt x="315894" y="14390"/>
                </a:lnTo>
                <a:lnTo>
                  <a:pt x="316245" y="21050"/>
                </a:lnTo>
                <a:lnTo>
                  <a:pt x="314430" y="29471"/>
                </a:lnTo>
                <a:lnTo>
                  <a:pt x="308483" y="37465"/>
                </a:lnTo>
                <a:lnTo>
                  <a:pt x="296799" y="42163"/>
                </a:lnTo>
                <a:lnTo>
                  <a:pt x="289627" y="52742"/>
                </a:lnTo>
                <a:lnTo>
                  <a:pt x="260286" y="75834"/>
                </a:lnTo>
                <a:lnTo>
                  <a:pt x="197036" y="98474"/>
                </a:lnTo>
                <a:lnTo>
                  <a:pt x="88137" y="107696"/>
                </a:lnTo>
                <a:lnTo>
                  <a:pt x="86145" y="110412"/>
                </a:lnTo>
                <a:lnTo>
                  <a:pt x="79152" y="115331"/>
                </a:lnTo>
                <a:lnTo>
                  <a:pt x="65635" y="117607"/>
                </a:lnTo>
                <a:lnTo>
                  <a:pt x="44069" y="112394"/>
                </a:lnTo>
                <a:lnTo>
                  <a:pt x="44069" y="98425"/>
                </a:lnTo>
                <a:lnTo>
                  <a:pt x="38486" y="95636"/>
                </a:lnTo>
                <a:lnTo>
                  <a:pt x="25511" y="86693"/>
                </a:lnTo>
                <a:lnTo>
                  <a:pt x="10796" y="70725"/>
                </a:lnTo>
                <a:lnTo>
                  <a:pt x="0" y="46862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613147" y="5390388"/>
            <a:ext cx="41910" cy="40005"/>
          </a:xfrm>
          <a:custGeom>
            <a:avLst/>
            <a:gdLst/>
            <a:ahLst/>
            <a:cxnLst/>
            <a:rect l="l" t="t" r="r" b="b"/>
            <a:pathLst>
              <a:path w="41910" h="40004">
                <a:moveTo>
                  <a:pt x="0" y="0"/>
                </a:moveTo>
                <a:lnTo>
                  <a:pt x="0" y="37211"/>
                </a:lnTo>
                <a:lnTo>
                  <a:pt x="25193" y="39546"/>
                </a:lnTo>
                <a:lnTo>
                  <a:pt x="37528" y="33416"/>
                </a:lnTo>
                <a:lnTo>
                  <a:pt x="41576" y="25120"/>
                </a:lnTo>
                <a:lnTo>
                  <a:pt x="41910" y="20955"/>
                </a:lnTo>
                <a:lnTo>
                  <a:pt x="41910" y="6984"/>
                </a:lnTo>
                <a:lnTo>
                  <a:pt x="0" y="0"/>
                </a:lnTo>
                <a:close/>
              </a:path>
            </a:pathLst>
          </a:custGeom>
          <a:solidFill>
            <a:srgbClr val="B777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613147" y="5390388"/>
            <a:ext cx="41910" cy="40005"/>
          </a:xfrm>
          <a:custGeom>
            <a:avLst/>
            <a:gdLst/>
            <a:ahLst/>
            <a:cxnLst/>
            <a:rect l="l" t="t" r="r" b="b"/>
            <a:pathLst>
              <a:path w="41910" h="40004">
                <a:moveTo>
                  <a:pt x="0" y="37211"/>
                </a:moveTo>
                <a:lnTo>
                  <a:pt x="0" y="15698"/>
                </a:lnTo>
                <a:lnTo>
                  <a:pt x="0" y="4651"/>
                </a:lnTo>
                <a:lnTo>
                  <a:pt x="0" y="581"/>
                </a:lnTo>
                <a:lnTo>
                  <a:pt x="0" y="0"/>
                </a:lnTo>
                <a:lnTo>
                  <a:pt x="24229" y="4038"/>
                </a:lnTo>
                <a:lnTo>
                  <a:pt x="36671" y="6111"/>
                </a:lnTo>
                <a:lnTo>
                  <a:pt x="41255" y="6875"/>
                </a:lnTo>
                <a:lnTo>
                  <a:pt x="41910" y="6984"/>
                </a:lnTo>
                <a:lnTo>
                  <a:pt x="41910" y="20955"/>
                </a:lnTo>
                <a:lnTo>
                  <a:pt x="41576" y="25120"/>
                </a:lnTo>
                <a:lnTo>
                  <a:pt x="37528" y="33416"/>
                </a:lnTo>
                <a:lnTo>
                  <a:pt x="25193" y="39546"/>
                </a:lnTo>
                <a:lnTo>
                  <a:pt x="0" y="37211"/>
                </a:lnTo>
                <a:close/>
              </a:path>
            </a:pathLst>
          </a:custGeom>
          <a:ln w="12191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732020" y="5361432"/>
            <a:ext cx="100965" cy="58419"/>
          </a:xfrm>
          <a:custGeom>
            <a:avLst/>
            <a:gdLst/>
            <a:ahLst/>
            <a:cxnLst/>
            <a:rect l="l" t="t" r="r" b="b"/>
            <a:pathLst>
              <a:path w="100964" h="58420">
                <a:moveTo>
                  <a:pt x="86487" y="0"/>
                </a:moveTo>
                <a:lnTo>
                  <a:pt x="65097" y="13045"/>
                </a:lnTo>
                <a:lnTo>
                  <a:pt x="36242" y="22923"/>
                </a:lnTo>
                <a:lnTo>
                  <a:pt x="10888" y="29182"/>
                </a:lnTo>
                <a:lnTo>
                  <a:pt x="0" y="31369"/>
                </a:lnTo>
                <a:lnTo>
                  <a:pt x="0" y="57912"/>
                </a:lnTo>
                <a:lnTo>
                  <a:pt x="39397" y="51992"/>
                </a:lnTo>
                <a:lnTo>
                  <a:pt x="71342" y="41322"/>
                </a:lnTo>
                <a:lnTo>
                  <a:pt x="92761" y="31105"/>
                </a:lnTo>
                <a:lnTo>
                  <a:pt x="100583" y="26543"/>
                </a:lnTo>
                <a:lnTo>
                  <a:pt x="100583" y="4826"/>
                </a:lnTo>
                <a:lnTo>
                  <a:pt x="86487" y="0"/>
                </a:lnTo>
                <a:close/>
              </a:path>
            </a:pathLst>
          </a:custGeom>
          <a:solidFill>
            <a:srgbClr val="B777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732020" y="5361432"/>
            <a:ext cx="100965" cy="58419"/>
          </a:xfrm>
          <a:custGeom>
            <a:avLst/>
            <a:gdLst/>
            <a:ahLst/>
            <a:cxnLst/>
            <a:rect l="l" t="t" r="r" b="b"/>
            <a:pathLst>
              <a:path w="100964" h="58420">
                <a:moveTo>
                  <a:pt x="0" y="57912"/>
                </a:moveTo>
                <a:lnTo>
                  <a:pt x="0" y="42566"/>
                </a:lnTo>
                <a:lnTo>
                  <a:pt x="0" y="34686"/>
                </a:lnTo>
                <a:lnTo>
                  <a:pt x="0" y="31783"/>
                </a:lnTo>
                <a:lnTo>
                  <a:pt x="0" y="31369"/>
                </a:lnTo>
                <a:lnTo>
                  <a:pt x="10888" y="29182"/>
                </a:lnTo>
                <a:lnTo>
                  <a:pt x="36242" y="22923"/>
                </a:lnTo>
                <a:lnTo>
                  <a:pt x="65097" y="13045"/>
                </a:lnTo>
                <a:lnTo>
                  <a:pt x="86487" y="0"/>
                </a:lnTo>
                <a:lnTo>
                  <a:pt x="100583" y="4826"/>
                </a:lnTo>
                <a:lnTo>
                  <a:pt x="100583" y="26543"/>
                </a:lnTo>
                <a:lnTo>
                  <a:pt x="92761" y="31105"/>
                </a:lnTo>
                <a:lnTo>
                  <a:pt x="71342" y="41322"/>
                </a:lnTo>
                <a:lnTo>
                  <a:pt x="39397" y="51992"/>
                </a:lnTo>
                <a:lnTo>
                  <a:pt x="0" y="57912"/>
                </a:lnTo>
                <a:close/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593335" y="5184195"/>
            <a:ext cx="228600" cy="109220"/>
          </a:xfrm>
          <a:custGeom>
            <a:avLst/>
            <a:gdLst/>
            <a:ahLst/>
            <a:cxnLst/>
            <a:rect l="l" t="t" r="r" b="b"/>
            <a:pathLst>
              <a:path w="228600" h="109220">
                <a:moveTo>
                  <a:pt x="0" y="75890"/>
                </a:moveTo>
                <a:lnTo>
                  <a:pt x="0" y="94833"/>
                </a:lnTo>
                <a:lnTo>
                  <a:pt x="0" y="104560"/>
                </a:lnTo>
                <a:lnTo>
                  <a:pt x="0" y="108144"/>
                </a:lnTo>
                <a:lnTo>
                  <a:pt x="0" y="108656"/>
                </a:lnTo>
                <a:lnTo>
                  <a:pt x="11769" y="84439"/>
                </a:lnTo>
                <a:lnTo>
                  <a:pt x="50434" y="36075"/>
                </a:lnTo>
                <a:lnTo>
                  <a:pt x="121032" y="0"/>
                </a:lnTo>
                <a:lnTo>
                  <a:pt x="228600" y="12644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642103" y="5196917"/>
            <a:ext cx="204470" cy="56515"/>
          </a:xfrm>
          <a:custGeom>
            <a:avLst/>
            <a:gdLst/>
            <a:ahLst/>
            <a:cxnLst/>
            <a:rect l="l" t="t" r="r" b="b"/>
            <a:pathLst>
              <a:path w="204470" h="56514">
                <a:moveTo>
                  <a:pt x="0" y="56310"/>
                </a:moveTo>
                <a:lnTo>
                  <a:pt x="13960" y="40699"/>
                </a:lnTo>
                <a:lnTo>
                  <a:pt x="54244" y="12574"/>
                </a:lnTo>
                <a:lnTo>
                  <a:pt x="118461" y="0"/>
                </a:lnTo>
                <a:lnTo>
                  <a:pt x="204216" y="31037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412235" y="5018532"/>
            <a:ext cx="649224" cy="3794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419921" y="5065776"/>
            <a:ext cx="196850" cy="327660"/>
          </a:xfrm>
          <a:custGeom>
            <a:avLst/>
            <a:gdLst/>
            <a:ahLst/>
            <a:cxnLst/>
            <a:rect l="l" t="t" r="r" b="b"/>
            <a:pathLst>
              <a:path w="196850" h="327660">
                <a:moveTo>
                  <a:pt x="73088" y="0"/>
                </a:moveTo>
                <a:lnTo>
                  <a:pt x="73088" y="17841"/>
                </a:lnTo>
                <a:lnTo>
                  <a:pt x="73088" y="27003"/>
                </a:lnTo>
                <a:lnTo>
                  <a:pt x="73088" y="30378"/>
                </a:lnTo>
                <a:lnTo>
                  <a:pt x="73088" y="30861"/>
                </a:lnTo>
                <a:lnTo>
                  <a:pt x="88727" y="30861"/>
                </a:lnTo>
                <a:lnTo>
                  <a:pt x="96758" y="30861"/>
                </a:lnTo>
                <a:lnTo>
                  <a:pt x="99716" y="30861"/>
                </a:lnTo>
                <a:lnTo>
                  <a:pt x="100139" y="30861"/>
                </a:lnTo>
                <a:lnTo>
                  <a:pt x="100139" y="78732"/>
                </a:lnTo>
                <a:lnTo>
                  <a:pt x="100139" y="103314"/>
                </a:lnTo>
                <a:lnTo>
                  <a:pt x="100139" y="112371"/>
                </a:lnTo>
                <a:lnTo>
                  <a:pt x="100139" y="113665"/>
                </a:lnTo>
                <a:lnTo>
                  <a:pt x="47569" y="200596"/>
                </a:lnTo>
                <a:lnTo>
                  <a:pt x="20574" y="245237"/>
                </a:lnTo>
                <a:lnTo>
                  <a:pt x="10628" y="261683"/>
                </a:lnTo>
                <a:lnTo>
                  <a:pt x="9207" y="264033"/>
                </a:lnTo>
                <a:lnTo>
                  <a:pt x="0" y="288601"/>
                </a:lnTo>
                <a:lnTo>
                  <a:pt x="3460" y="308848"/>
                </a:lnTo>
                <a:lnTo>
                  <a:pt x="18494" y="322593"/>
                </a:lnTo>
                <a:lnTo>
                  <a:pt x="44005" y="327660"/>
                </a:lnTo>
                <a:lnTo>
                  <a:pt x="132332" y="327660"/>
                </a:lnTo>
                <a:lnTo>
                  <a:pt x="177688" y="327660"/>
                </a:lnTo>
                <a:lnTo>
                  <a:pt x="194399" y="327660"/>
                </a:lnTo>
                <a:lnTo>
                  <a:pt x="196786" y="32766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525267" y="5065776"/>
            <a:ext cx="200025" cy="327660"/>
          </a:xfrm>
          <a:custGeom>
            <a:avLst/>
            <a:gdLst/>
            <a:ahLst/>
            <a:cxnLst/>
            <a:rect l="l" t="t" r="r" b="b"/>
            <a:pathLst>
              <a:path w="200025" h="327660">
                <a:moveTo>
                  <a:pt x="15493" y="0"/>
                </a:moveTo>
                <a:lnTo>
                  <a:pt x="78416" y="0"/>
                </a:lnTo>
                <a:lnTo>
                  <a:pt x="110728" y="0"/>
                </a:lnTo>
                <a:lnTo>
                  <a:pt x="122632" y="0"/>
                </a:lnTo>
                <a:lnTo>
                  <a:pt x="124332" y="0"/>
                </a:lnTo>
                <a:lnTo>
                  <a:pt x="124332" y="17841"/>
                </a:lnTo>
                <a:lnTo>
                  <a:pt x="124332" y="27003"/>
                </a:lnTo>
                <a:lnTo>
                  <a:pt x="124332" y="30378"/>
                </a:lnTo>
                <a:lnTo>
                  <a:pt x="124332" y="30861"/>
                </a:lnTo>
                <a:lnTo>
                  <a:pt x="99059" y="30861"/>
                </a:lnTo>
                <a:lnTo>
                  <a:pt x="99059" y="78732"/>
                </a:lnTo>
                <a:lnTo>
                  <a:pt x="99059" y="103314"/>
                </a:lnTo>
                <a:lnTo>
                  <a:pt x="99059" y="112371"/>
                </a:lnTo>
                <a:lnTo>
                  <a:pt x="99059" y="113665"/>
                </a:lnTo>
                <a:lnTo>
                  <a:pt x="151923" y="200596"/>
                </a:lnTo>
                <a:lnTo>
                  <a:pt x="179070" y="245237"/>
                </a:lnTo>
                <a:lnTo>
                  <a:pt x="189071" y="261683"/>
                </a:lnTo>
                <a:lnTo>
                  <a:pt x="190500" y="264033"/>
                </a:lnTo>
                <a:lnTo>
                  <a:pt x="199459" y="288601"/>
                </a:lnTo>
                <a:lnTo>
                  <a:pt x="195310" y="308848"/>
                </a:lnTo>
                <a:lnTo>
                  <a:pt x="179516" y="322593"/>
                </a:lnTo>
                <a:lnTo>
                  <a:pt x="153543" y="327660"/>
                </a:lnTo>
                <a:lnTo>
                  <a:pt x="64775" y="327660"/>
                </a:lnTo>
                <a:lnTo>
                  <a:pt x="19192" y="327660"/>
                </a:lnTo>
                <a:lnTo>
                  <a:pt x="2399" y="327660"/>
                </a:lnTo>
                <a:lnTo>
                  <a:pt x="0" y="32766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470404" y="5260847"/>
            <a:ext cx="203200" cy="1905"/>
          </a:xfrm>
          <a:custGeom>
            <a:avLst/>
            <a:gdLst/>
            <a:ahLst/>
            <a:cxnLst/>
            <a:rect l="l" t="t" r="r" b="b"/>
            <a:pathLst>
              <a:path w="203200" h="1904">
                <a:moveTo>
                  <a:pt x="0" y="0"/>
                </a:moveTo>
                <a:lnTo>
                  <a:pt x="202691" y="1523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569464" y="520903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12954"/>
                </a:moveTo>
                <a:lnTo>
                  <a:pt x="0" y="5842"/>
                </a:lnTo>
                <a:lnTo>
                  <a:pt x="5842" y="0"/>
                </a:lnTo>
                <a:lnTo>
                  <a:pt x="12954" y="0"/>
                </a:lnTo>
                <a:lnTo>
                  <a:pt x="20066" y="0"/>
                </a:lnTo>
                <a:lnTo>
                  <a:pt x="25908" y="5842"/>
                </a:lnTo>
                <a:lnTo>
                  <a:pt x="25908" y="12954"/>
                </a:lnTo>
                <a:lnTo>
                  <a:pt x="25908" y="20066"/>
                </a:lnTo>
                <a:lnTo>
                  <a:pt x="20066" y="25908"/>
                </a:lnTo>
                <a:lnTo>
                  <a:pt x="12954" y="25908"/>
                </a:lnTo>
                <a:lnTo>
                  <a:pt x="5842" y="25908"/>
                </a:lnTo>
                <a:lnTo>
                  <a:pt x="0" y="20066"/>
                </a:lnTo>
                <a:lnTo>
                  <a:pt x="0" y="12954"/>
                </a:lnTo>
                <a:close/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578607" y="5285232"/>
            <a:ext cx="45720" cy="44450"/>
          </a:xfrm>
          <a:custGeom>
            <a:avLst/>
            <a:gdLst/>
            <a:ahLst/>
            <a:cxnLst/>
            <a:rect l="l" t="t" r="r" b="b"/>
            <a:pathLst>
              <a:path w="45719" h="44450">
                <a:moveTo>
                  <a:pt x="0" y="22098"/>
                </a:moveTo>
                <a:lnTo>
                  <a:pt x="1803" y="13501"/>
                </a:lnTo>
                <a:lnTo>
                  <a:pt x="6715" y="6477"/>
                </a:lnTo>
                <a:lnTo>
                  <a:pt x="13983" y="1738"/>
                </a:lnTo>
                <a:lnTo>
                  <a:pt x="22860" y="0"/>
                </a:lnTo>
                <a:lnTo>
                  <a:pt x="31736" y="1738"/>
                </a:lnTo>
                <a:lnTo>
                  <a:pt x="39004" y="6477"/>
                </a:lnTo>
                <a:lnTo>
                  <a:pt x="43916" y="13501"/>
                </a:lnTo>
                <a:lnTo>
                  <a:pt x="45719" y="22098"/>
                </a:lnTo>
                <a:lnTo>
                  <a:pt x="43916" y="30694"/>
                </a:lnTo>
                <a:lnTo>
                  <a:pt x="39004" y="37719"/>
                </a:lnTo>
                <a:lnTo>
                  <a:pt x="31736" y="42457"/>
                </a:lnTo>
                <a:lnTo>
                  <a:pt x="22860" y="44196"/>
                </a:lnTo>
                <a:lnTo>
                  <a:pt x="13983" y="42457"/>
                </a:lnTo>
                <a:lnTo>
                  <a:pt x="6715" y="37719"/>
                </a:lnTo>
                <a:lnTo>
                  <a:pt x="1803" y="30694"/>
                </a:lnTo>
                <a:lnTo>
                  <a:pt x="0" y="22098"/>
                </a:lnTo>
                <a:close/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375403" y="5967984"/>
            <a:ext cx="190500" cy="1905"/>
          </a:xfrm>
          <a:custGeom>
            <a:avLst/>
            <a:gdLst/>
            <a:ahLst/>
            <a:cxnLst/>
            <a:rect l="l" t="t" r="r" b="b"/>
            <a:pathLst>
              <a:path w="190500" h="1904">
                <a:moveTo>
                  <a:pt x="190500" y="0"/>
                </a:moveTo>
                <a:lnTo>
                  <a:pt x="0" y="1523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558284" y="5894832"/>
            <a:ext cx="99060" cy="93345"/>
          </a:xfrm>
          <a:custGeom>
            <a:avLst/>
            <a:gdLst/>
            <a:ahLst/>
            <a:cxnLst/>
            <a:rect l="l" t="t" r="r" b="b"/>
            <a:pathLst>
              <a:path w="99060" h="93345">
                <a:moveTo>
                  <a:pt x="0" y="45402"/>
                </a:moveTo>
                <a:lnTo>
                  <a:pt x="3810" y="63779"/>
                </a:lnTo>
                <a:lnTo>
                  <a:pt x="14287" y="78913"/>
                </a:lnTo>
                <a:lnTo>
                  <a:pt x="30003" y="89181"/>
                </a:lnTo>
                <a:lnTo>
                  <a:pt x="49529" y="92964"/>
                </a:lnTo>
                <a:lnTo>
                  <a:pt x="58838" y="92186"/>
                </a:lnTo>
                <a:lnTo>
                  <a:pt x="94472" y="66208"/>
                </a:lnTo>
                <a:lnTo>
                  <a:pt x="99060" y="45402"/>
                </a:lnTo>
                <a:lnTo>
                  <a:pt x="94946" y="27362"/>
                </a:lnTo>
                <a:lnTo>
                  <a:pt x="83962" y="12971"/>
                </a:lnTo>
                <a:lnTo>
                  <a:pt x="68145" y="3445"/>
                </a:lnTo>
                <a:lnTo>
                  <a:pt x="49529" y="0"/>
                </a:lnTo>
                <a:lnTo>
                  <a:pt x="30003" y="3445"/>
                </a:lnTo>
                <a:lnTo>
                  <a:pt x="14287" y="12971"/>
                </a:lnTo>
                <a:lnTo>
                  <a:pt x="3810" y="27362"/>
                </a:lnTo>
                <a:lnTo>
                  <a:pt x="0" y="45402"/>
                </a:lnTo>
                <a:close/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248911" y="5771146"/>
            <a:ext cx="445134" cy="217170"/>
          </a:xfrm>
          <a:custGeom>
            <a:avLst/>
            <a:gdLst/>
            <a:ahLst/>
            <a:cxnLst/>
            <a:rect l="l" t="t" r="r" b="b"/>
            <a:pathLst>
              <a:path w="445135" h="217170">
                <a:moveTo>
                  <a:pt x="53721" y="205816"/>
                </a:moveTo>
                <a:lnTo>
                  <a:pt x="60567" y="210252"/>
                </a:lnTo>
                <a:lnTo>
                  <a:pt x="68008" y="213671"/>
                </a:lnTo>
                <a:lnTo>
                  <a:pt x="75830" y="215871"/>
                </a:lnTo>
                <a:lnTo>
                  <a:pt x="83820" y="216649"/>
                </a:lnTo>
                <a:lnTo>
                  <a:pt x="103346" y="212857"/>
                </a:lnTo>
                <a:lnTo>
                  <a:pt x="119062" y="202566"/>
                </a:lnTo>
                <a:lnTo>
                  <a:pt x="129539" y="187401"/>
                </a:lnTo>
                <a:lnTo>
                  <a:pt x="133350" y="168986"/>
                </a:lnTo>
                <a:lnTo>
                  <a:pt x="129539" y="150910"/>
                </a:lnTo>
                <a:lnTo>
                  <a:pt x="119062" y="136491"/>
                </a:lnTo>
                <a:lnTo>
                  <a:pt x="103346" y="126947"/>
                </a:lnTo>
                <a:lnTo>
                  <a:pt x="83820" y="123494"/>
                </a:lnTo>
                <a:lnTo>
                  <a:pt x="65224" y="126947"/>
                </a:lnTo>
                <a:lnTo>
                  <a:pt x="49450" y="136491"/>
                </a:lnTo>
                <a:lnTo>
                  <a:pt x="38510" y="150910"/>
                </a:lnTo>
                <a:lnTo>
                  <a:pt x="34416" y="168986"/>
                </a:lnTo>
                <a:lnTo>
                  <a:pt x="34416" y="177647"/>
                </a:lnTo>
                <a:lnTo>
                  <a:pt x="36575" y="184150"/>
                </a:lnTo>
                <a:lnTo>
                  <a:pt x="38735" y="188480"/>
                </a:lnTo>
                <a:lnTo>
                  <a:pt x="25396" y="186756"/>
                </a:lnTo>
                <a:lnTo>
                  <a:pt x="12890" y="179547"/>
                </a:lnTo>
                <a:lnTo>
                  <a:pt x="3623" y="168683"/>
                </a:lnTo>
                <a:lnTo>
                  <a:pt x="0" y="155994"/>
                </a:lnTo>
                <a:lnTo>
                  <a:pt x="6052" y="137306"/>
                </a:lnTo>
                <a:lnTo>
                  <a:pt x="19367" y="116993"/>
                </a:lnTo>
                <a:lnTo>
                  <a:pt x="32682" y="99931"/>
                </a:lnTo>
                <a:lnTo>
                  <a:pt x="38735" y="90995"/>
                </a:lnTo>
                <a:lnTo>
                  <a:pt x="47156" y="57891"/>
                </a:lnTo>
                <a:lnTo>
                  <a:pt x="75533" y="29252"/>
                </a:lnTo>
                <a:lnTo>
                  <a:pt x="118816" y="8737"/>
                </a:lnTo>
                <a:lnTo>
                  <a:pt x="171958" y="0"/>
                </a:lnTo>
                <a:lnTo>
                  <a:pt x="223450" y="1727"/>
                </a:lnTo>
                <a:lnTo>
                  <a:pt x="266049" y="13814"/>
                </a:lnTo>
                <a:lnTo>
                  <a:pt x="301384" y="36868"/>
                </a:lnTo>
                <a:lnTo>
                  <a:pt x="331088" y="71501"/>
                </a:lnTo>
                <a:lnTo>
                  <a:pt x="348888" y="74648"/>
                </a:lnTo>
                <a:lnTo>
                  <a:pt x="388048" y="86934"/>
                </a:lnTo>
                <a:lnTo>
                  <a:pt x="427208" y="112627"/>
                </a:lnTo>
                <a:lnTo>
                  <a:pt x="445008" y="155994"/>
                </a:lnTo>
                <a:lnTo>
                  <a:pt x="442581" y="166213"/>
                </a:lnTo>
                <a:lnTo>
                  <a:pt x="435308" y="176029"/>
                </a:lnTo>
                <a:lnTo>
                  <a:pt x="423201" y="183410"/>
                </a:lnTo>
                <a:lnTo>
                  <a:pt x="406273" y="186321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722876" y="5861303"/>
            <a:ext cx="5715" cy="36830"/>
          </a:xfrm>
          <a:custGeom>
            <a:avLst/>
            <a:gdLst/>
            <a:ahLst/>
            <a:cxnLst/>
            <a:rect l="l" t="t" r="r" b="b"/>
            <a:pathLst>
              <a:path w="5714" h="36829">
                <a:moveTo>
                  <a:pt x="0" y="36576"/>
                </a:moveTo>
                <a:lnTo>
                  <a:pt x="3492" y="30997"/>
                </a:lnTo>
                <a:lnTo>
                  <a:pt x="5080" y="24207"/>
                </a:lnTo>
                <a:lnTo>
                  <a:pt x="5143" y="16611"/>
                </a:lnTo>
                <a:lnTo>
                  <a:pt x="4063" y="8610"/>
                </a:lnTo>
                <a:lnTo>
                  <a:pt x="2032" y="6451"/>
                </a:lnTo>
                <a:lnTo>
                  <a:pt x="2032" y="2146"/>
                </a:lnTo>
                <a:lnTo>
                  <a:pt x="0" y="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741164" y="5830823"/>
            <a:ext cx="18415" cy="99060"/>
          </a:xfrm>
          <a:custGeom>
            <a:avLst/>
            <a:gdLst/>
            <a:ahLst/>
            <a:cxnLst/>
            <a:rect l="l" t="t" r="r" b="b"/>
            <a:pathLst>
              <a:path w="18414" h="99060">
                <a:moveTo>
                  <a:pt x="0" y="0"/>
                </a:moveTo>
                <a:lnTo>
                  <a:pt x="7679" y="10462"/>
                </a:lnTo>
                <a:lnTo>
                  <a:pt x="13430" y="22340"/>
                </a:lnTo>
                <a:lnTo>
                  <a:pt x="17037" y="35431"/>
                </a:lnTo>
                <a:lnTo>
                  <a:pt x="18287" y="49529"/>
                </a:lnTo>
                <a:lnTo>
                  <a:pt x="17037" y="63628"/>
                </a:lnTo>
                <a:lnTo>
                  <a:pt x="13430" y="76719"/>
                </a:lnTo>
                <a:lnTo>
                  <a:pt x="7679" y="88597"/>
                </a:lnTo>
                <a:lnTo>
                  <a:pt x="0" y="99059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741164" y="5791200"/>
            <a:ext cx="52069" cy="175260"/>
          </a:xfrm>
          <a:custGeom>
            <a:avLst/>
            <a:gdLst/>
            <a:ahLst/>
            <a:cxnLst/>
            <a:rect l="l" t="t" r="r" b="b"/>
            <a:pathLst>
              <a:path w="52070" h="175260">
                <a:moveTo>
                  <a:pt x="10795" y="175259"/>
                </a:moveTo>
                <a:lnTo>
                  <a:pt x="27223" y="158762"/>
                </a:lnTo>
                <a:lnTo>
                  <a:pt x="40211" y="139017"/>
                </a:lnTo>
                <a:lnTo>
                  <a:pt x="48746" y="116838"/>
                </a:lnTo>
                <a:lnTo>
                  <a:pt x="51815" y="93040"/>
                </a:lnTo>
                <a:lnTo>
                  <a:pt x="47970" y="63897"/>
                </a:lnTo>
                <a:lnTo>
                  <a:pt x="37242" y="38404"/>
                </a:lnTo>
                <a:lnTo>
                  <a:pt x="20847" y="16969"/>
                </a:lnTo>
                <a:lnTo>
                  <a:pt x="0" y="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220717" y="5861303"/>
            <a:ext cx="6985" cy="36830"/>
          </a:xfrm>
          <a:custGeom>
            <a:avLst/>
            <a:gdLst/>
            <a:ahLst/>
            <a:cxnLst/>
            <a:rect l="l" t="t" r="r" b="b"/>
            <a:pathLst>
              <a:path w="6985" h="36829">
                <a:moveTo>
                  <a:pt x="4571" y="36576"/>
                </a:moveTo>
                <a:lnTo>
                  <a:pt x="1643" y="30997"/>
                </a:lnTo>
                <a:lnTo>
                  <a:pt x="0" y="24207"/>
                </a:lnTo>
                <a:lnTo>
                  <a:pt x="71" y="16611"/>
                </a:lnTo>
                <a:lnTo>
                  <a:pt x="2285" y="8610"/>
                </a:lnTo>
                <a:lnTo>
                  <a:pt x="2285" y="6451"/>
                </a:lnTo>
                <a:lnTo>
                  <a:pt x="2285" y="2146"/>
                </a:lnTo>
                <a:lnTo>
                  <a:pt x="6857" y="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186428" y="5830823"/>
            <a:ext cx="21590" cy="99060"/>
          </a:xfrm>
          <a:custGeom>
            <a:avLst/>
            <a:gdLst/>
            <a:ahLst/>
            <a:cxnLst/>
            <a:rect l="l" t="t" r="r" b="b"/>
            <a:pathLst>
              <a:path w="21589" h="99060">
                <a:moveTo>
                  <a:pt x="19176" y="0"/>
                </a:moveTo>
                <a:lnTo>
                  <a:pt x="10769" y="10462"/>
                </a:lnTo>
                <a:lnTo>
                  <a:pt x="4778" y="22340"/>
                </a:lnTo>
                <a:lnTo>
                  <a:pt x="1192" y="35431"/>
                </a:lnTo>
                <a:lnTo>
                  <a:pt x="0" y="49529"/>
                </a:lnTo>
                <a:lnTo>
                  <a:pt x="1226" y="63628"/>
                </a:lnTo>
                <a:lnTo>
                  <a:pt x="5048" y="76719"/>
                </a:lnTo>
                <a:lnTo>
                  <a:pt x="11680" y="88597"/>
                </a:lnTo>
                <a:lnTo>
                  <a:pt x="21336" y="99059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155947" y="5791200"/>
            <a:ext cx="52069" cy="175260"/>
          </a:xfrm>
          <a:custGeom>
            <a:avLst/>
            <a:gdLst/>
            <a:ahLst/>
            <a:cxnLst/>
            <a:rect l="l" t="t" r="r" b="b"/>
            <a:pathLst>
              <a:path w="52070" h="175260">
                <a:moveTo>
                  <a:pt x="38862" y="175259"/>
                </a:moveTo>
                <a:lnTo>
                  <a:pt x="22770" y="158762"/>
                </a:lnTo>
                <a:lnTo>
                  <a:pt x="10525" y="139017"/>
                </a:lnTo>
                <a:lnTo>
                  <a:pt x="2732" y="116838"/>
                </a:lnTo>
                <a:lnTo>
                  <a:pt x="0" y="93040"/>
                </a:lnTo>
                <a:lnTo>
                  <a:pt x="3845" y="63897"/>
                </a:lnTo>
                <a:lnTo>
                  <a:pt x="14573" y="38404"/>
                </a:lnTo>
                <a:lnTo>
                  <a:pt x="30968" y="16969"/>
                </a:lnTo>
                <a:lnTo>
                  <a:pt x="51815" y="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3683508" y="5568696"/>
            <a:ext cx="86995" cy="70485"/>
          </a:xfrm>
          <a:custGeom>
            <a:avLst/>
            <a:gdLst/>
            <a:ahLst/>
            <a:cxnLst/>
            <a:rect l="l" t="t" r="r" b="b"/>
            <a:pathLst>
              <a:path w="86995" h="70485">
                <a:moveTo>
                  <a:pt x="80517" y="0"/>
                </a:moveTo>
                <a:lnTo>
                  <a:pt x="80517" y="0"/>
                </a:lnTo>
                <a:lnTo>
                  <a:pt x="2158" y="0"/>
                </a:lnTo>
                <a:lnTo>
                  <a:pt x="0" y="2158"/>
                </a:lnTo>
                <a:lnTo>
                  <a:pt x="0" y="65849"/>
                </a:lnTo>
                <a:lnTo>
                  <a:pt x="2158" y="70103"/>
                </a:lnTo>
                <a:lnTo>
                  <a:pt x="82676" y="70103"/>
                </a:lnTo>
                <a:lnTo>
                  <a:pt x="86867" y="65849"/>
                </a:lnTo>
                <a:lnTo>
                  <a:pt x="86867" y="2158"/>
                </a:lnTo>
                <a:lnTo>
                  <a:pt x="82676" y="0"/>
                </a:lnTo>
                <a:lnTo>
                  <a:pt x="80517" y="0"/>
                </a:lnTo>
                <a:close/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613403" y="5542788"/>
            <a:ext cx="178435" cy="257810"/>
          </a:xfrm>
          <a:custGeom>
            <a:avLst/>
            <a:gdLst/>
            <a:ahLst/>
            <a:cxnLst/>
            <a:rect l="l" t="t" r="r" b="b"/>
            <a:pathLst>
              <a:path w="178435" h="257810">
                <a:moveTo>
                  <a:pt x="178308" y="21336"/>
                </a:moveTo>
                <a:lnTo>
                  <a:pt x="178308" y="10668"/>
                </a:lnTo>
                <a:lnTo>
                  <a:pt x="178308" y="4318"/>
                </a:lnTo>
                <a:lnTo>
                  <a:pt x="174117" y="0"/>
                </a:lnTo>
                <a:lnTo>
                  <a:pt x="54483" y="0"/>
                </a:lnTo>
                <a:lnTo>
                  <a:pt x="50292" y="4318"/>
                </a:lnTo>
                <a:lnTo>
                  <a:pt x="50292" y="117068"/>
                </a:lnTo>
                <a:lnTo>
                  <a:pt x="69215" y="117068"/>
                </a:lnTo>
                <a:lnTo>
                  <a:pt x="69215" y="198287"/>
                </a:lnTo>
                <a:lnTo>
                  <a:pt x="69215" y="239995"/>
                </a:lnTo>
                <a:lnTo>
                  <a:pt x="69215" y="255360"/>
                </a:lnTo>
                <a:lnTo>
                  <a:pt x="69215" y="257556"/>
                </a:lnTo>
                <a:lnTo>
                  <a:pt x="67183" y="257556"/>
                </a:lnTo>
                <a:lnTo>
                  <a:pt x="28342" y="257556"/>
                </a:lnTo>
                <a:lnTo>
                  <a:pt x="8397" y="257556"/>
                </a:lnTo>
                <a:lnTo>
                  <a:pt x="1049" y="257556"/>
                </a:lnTo>
                <a:lnTo>
                  <a:pt x="0" y="257556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768852" y="5577840"/>
            <a:ext cx="97790" cy="222885"/>
          </a:xfrm>
          <a:custGeom>
            <a:avLst/>
            <a:gdLst/>
            <a:ahLst/>
            <a:cxnLst/>
            <a:rect l="l" t="t" r="r" b="b"/>
            <a:pathLst>
              <a:path w="97789" h="222885">
                <a:moveTo>
                  <a:pt x="97536" y="222504"/>
                </a:moveTo>
                <a:lnTo>
                  <a:pt x="41148" y="222504"/>
                </a:lnTo>
                <a:lnTo>
                  <a:pt x="12191" y="222504"/>
                </a:lnTo>
                <a:lnTo>
                  <a:pt x="1524" y="222504"/>
                </a:lnTo>
                <a:lnTo>
                  <a:pt x="0" y="222504"/>
                </a:lnTo>
                <a:lnTo>
                  <a:pt x="0" y="141644"/>
                </a:lnTo>
                <a:lnTo>
                  <a:pt x="0" y="100122"/>
                </a:lnTo>
                <a:lnTo>
                  <a:pt x="0" y="84824"/>
                </a:lnTo>
                <a:lnTo>
                  <a:pt x="0" y="82638"/>
                </a:lnTo>
                <a:lnTo>
                  <a:pt x="19050" y="82638"/>
                </a:lnTo>
                <a:lnTo>
                  <a:pt x="19050" y="134092"/>
                </a:lnTo>
                <a:lnTo>
                  <a:pt x="19050" y="160515"/>
                </a:lnTo>
                <a:lnTo>
                  <a:pt x="19050" y="170249"/>
                </a:lnTo>
                <a:lnTo>
                  <a:pt x="19050" y="171640"/>
                </a:lnTo>
                <a:lnTo>
                  <a:pt x="20915" y="180652"/>
                </a:lnTo>
                <a:lnTo>
                  <a:pt x="25971" y="188071"/>
                </a:lnTo>
                <a:lnTo>
                  <a:pt x="33408" y="193103"/>
                </a:lnTo>
                <a:lnTo>
                  <a:pt x="42418" y="194957"/>
                </a:lnTo>
                <a:lnTo>
                  <a:pt x="51089" y="193103"/>
                </a:lnTo>
                <a:lnTo>
                  <a:pt x="57785" y="188071"/>
                </a:lnTo>
                <a:lnTo>
                  <a:pt x="62099" y="180652"/>
                </a:lnTo>
                <a:lnTo>
                  <a:pt x="63626" y="171640"/>
                </a:lnTo>
                <a:lnTo>
                  <a:pt x="63626" y="169532"/>
                </a:lnTo>
                <a:lnTo>
                  <a:pt x="56284" y="142579"/>
                </a:lnTo>
                <a:lnTo>
                  <a:pt x="52514" y="128738"/>
                </a:lnTo>
                <a:lnTo>
                  <a:pt x="51125" y="123639"/>
                </a:lnTo>
                <a:lnTo>
                  <a:pt x="50926" y="122910"/>
                </a:lnTo>
                <a:lnTo>
                  <a:pt x="48768" y="116547"/>
                </a:lnTo>
                <a:lnTo>
                  <a:pt x="48768" y="42379"/>
                </a:lnTo>
                <a:lnTo>
                  <a:pt x="46609" y="36029"/>
                </a:lnTo>
                <a:lnTo>
                  <a:pt x="40259" y="31788"/>
                </a:lnTo>
                <a:lnTo>
                  <a:pt x="21903" y="13410"/>
                </a:lnTo>
                <a:lnTo>
                  <a:pt x="12477" y="3973"/>
                </a:lnTo>
                <a:lnTo>
                  <a:pt x="9005" y="496"/>
                </a:lnTo>
                <a:lnTo>
                  <a:pt x="8509" y="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047488" y="5503164"/>
            <a:ext cx="132715" cy="311150"/>
          </a:xfrm>
          <a:custGeom>
            <a:avLst/>
            <a:gdLst/>
            <a:ahLst/>
            <a:cxnLst/>
            <a:rect l="l" t="t" r="r" b="b"/>
            <a:pathLst>
              <a:path w="132714" h="311150">
                <a:moveTo>
                  <a:pt x="56769" y="310896"/>
                </a:moveTo>
                <a:lnTo>
                  <a:pt x="61087" y="308775"/>
                </a:lnTo>
                <a:lnTo>
                  <a:pt x="65277" y="306666"/>
                </a:lnTo>
                <a:lnTo>
                  <a:pt x="67310" y="304546"/>
                </a:lnTo>
                <a:lnTo>
                  <a:pt x="74781" y="299097"/>
                </a:lnTo>
                <a:lnTo>
                  <a:pt x="81264" y="292654"/>
                </a:lnTo>
                <a:lnTo>
                  <a:pt x="86580" y="285813"/>
                </a:lnTo>
                <a:lnTo>
                  <a:pt x="90550" y="279171"/>
                </a:lnTo>
                <a:lnTo>
                  <a:pt x="92575" y="256270"/>
                </a:lnTo>
                <a:lnTo>
                  <a:pt x="81787" y="230793"/>
                </a:lnTo>
                <a:lnTo>
                  <a:pt x="70619" y="205712"/>
                </a:lnTo>
                <a:lnTo>
                  <a:pt x="71500" y="183997"/>
                </a:lnTo>
                <a:lnTo>
                  <a:pt x="71500" y="181889"/>
                </a:lnTo>
                <a:lnTo>
                  <a:pt x="77850" y="177660"/>
                </a:lnTo>
                <a:lnTo>
                  <a:pt x="82041" y="177660"/>
                </a:lnTo>
                <a:lnTo>
                  <a:pt x="103124" y="177660"/>
                </a:lnTo>
                <a:lnTo>
                  <a:pt x="107314" y="177660"/>
                </a:lnTo>
                <a:lnTo>
                  <a:pt x="113664" y="175539"/>
                </a:lnTo>
                <a:lnTo>
                  <a:pt x="115697" y="171310"/>
                </a:lnTo>
                <a:lnTo>
                  <a:pt x="120014" y="169189"/>
                </a:lnTo>
                <a:lnTo>
                  <a:pt x="122047" y="162852"/>
                </a:lnTo>
                <a:lnTo>
                  <a:pt x="122047" y="158623"/>
                </a:lnTo>
                <a:lnTo>
                  <a:pt x="123694" y="146399"/>
                </a:lnTo>
                <a:lnTo>
                  <a:pt x="127317" y="119507"/>
                </a:lnTo>
                <a:lnTo>
                  <a:pt x="130940" y="92614"/>
                </a:lnTo>
                <a:lnTo>
                  <a:pt x="132587" y="80391"/>
                </a:lnTo>
                <a:lnTo>
                  <a:pt x="132587" y="74041"/>
                </a:lnTo>
                <a:lnTo>
                  <a:pt x="130428" y="69850"/>
                </a:lnTo>
                <a:lnTo>
                  <a:pt x="126237" y="67691"/>
                </a:lnTo>
                <a:lnTo>
                  <a:pt x="124206" y="65532"/>
                </a:lnTo>
                <a:lnTo>
                  <a:pt x="120014" y="63500"/>
                </a:lnTo>
                <a:lnTo>
                  <a:pt x="115697" y="61341"/>
                </a:lnTo>
                <a:lnTo>
                  <a:pt x="113664" y="61341"/>
                </a:lnTo>
                <a:lnTo>
                  <a:pt x="103124" y="61341"/>
                </a:lnTo>
                <a:lnTo>
                  <a:pt x="103124" y="34468"/>
                </a:lnTo>
                <a:lnTo>
                  <a:pt x="103124" y="20669"/>
                </a:lnTo>
                <a:lnTo>
                  <a:pt x="103124" y="15585"/>
                </a:lnTo>
                <a:lnTo>
                  <a:pt x="103124" y="14859"/>
                </a:lnTo>
                <a:lnTo>
                  <a:pt x="103124" y="10541"/>
                </a:lnTo>
                <a:lnTo>
                  <a:pt x="100964" y="8509"/>
                </a:lnTo>
                <a:lnTo>
                  <a:pt x="96774" y="2159"/>
                </a:lnTo>
                <a:lnTo>
                  <a:pt x="92583" y="0"/>
                </a:lnTo>
                <a:lnTo>
                  <a:pt x="88391" y="0"/>
                </a:lnTo>
                <a:lnTo>
                  <a:pt x="86233" y="0"/>
                </a:lnTo>
                <a:lnTo>
                  <a:pt x="82041" y="2159"/>
                </a:lnTo>
                <a:lnTo>
                  <a:pt x="75819" y="8509"/>
                </a:lnTo>
                <a:lnTo>
                  <a:pt x="75819" y="10541"/>
                </a:lnTo>
                <a:lnTo>
                  <a:pt x="75819" y="61341"/>
                </a:lnTo>
                <a:lnTo>
                  <a:pt x="56769" y="61341"/>
                </a:lnTo>
                <a:lnTo>
                  <a:pt x="56769" y="61341"/>
                </a:lnTo>
                <a:lnTo>
                  <a:pt x="56769" y="10541"/>
                </a:lnTo>
                <a:lnTo>
                  <a:pt x="54737" y="8509"/>
                </a:lnTo>
                <a:lnTo>
                  <a:pt x="52577" y="4191"/>
                </a:lnTo>
                <a:lnTo>
                  <a:pt x="48387" y="2159"/>
                </a:lnTo>
                <a:lnTo>
                  <a:pt x="46354" y="0"/>
                </a:lnTo>
                <a:lnTo>
                  <a:pt x="42037" y="0"/>
                </a:lnTo>
                <a:lnTo>
                  <a:pt x="37846" y="0"/>
                </a:lnTo>
                <a:lnTo>
                  <a:pt x="33654" y="2159"/>
                </a:lnTo>
                <a:lnTo>
                  <a:pt x="31623" y="4191"/>
                </a:lnTo>
                <a:lnTo>
                  <a:pt x="29463" y="8509"/>
                </a:lnTo>
                <a:lnTo>
                  <a:pt x="27304" y="10541"/>
                </a:lnTo>
                <a:lnTo>
                  <a:pt x="27304" y="14859"/>
                </a:lnTo>
                <a:lnTo>
                  <a:pt x="27304" y="41731"/>
                </a:lnTo>
                <a:lnTo>
                  <a:pt x="27304" y="55530"/>
                </a:lnTo>
                <a:lnTo>
                  <a:pt x="27304" y="60614"/>
                </a:lnTo>
                <a:lnTo>
                  <a:pt x="27304" y="61341"/>
                </a:lnTo>
                <a:lnTo>
                  <a:pt x="16890" y="61341"/>
                </a:lnTo>
                <a:lnTo>
                  <a:pt x="12573" y="63500"/>
                </a:lnTo>
                <a:lnTo>
                  <a:pt x="8382" y="65532"/>
                </a:lnTo>
                <a:lnTo>
                  <a:pt x="4190" y="67691"/>
                </a:lnTo>
                <a:lnTo>
                  <a:pt x="2159" y="69850"/>
                </a:lnTo>
                <a:lnTo>
                  <a:pt x="0" y="74041"/>
                </a:lnTo>
                <a:lnTo>
                  <a:pt x="0" y="80391"/>
                </a:lnTo>
                <a:lnTo>
                  <a:pt x="1309" y="92614"/>
                </a:lnTo>
                <a:lnTo>
                  <a:pt x="4190" y="119507"/>
                </a:lnTo>
                <a:lnTo>
                  <a:pt x="7072" y="146399"/>
                </a:lnTo>
                <a:lnTo>
                  <a:pt x="8382" y="158623"/>
                </a:lnTo>
                <a:lnTo>
                  <a:pt x="8382" y="162852"/>
                </a:lnTo>
                <a:lnTo>
                  <a:pt x="12573" y="169189"/>
                </a:lnTo>
                <a:lnTo>
                  <a:pt x="14732" y="171310"/>
                </a:lnTo>
                <a:lnTo>
                  <a:pt x="18923" y="175539"/>
                </a:lnTo>
                <a:lnTo>
                  <a:pt x="23113" y="177660"/>
                </a:lnTo>
                <a:lnTo>
                  <a:pt x="27304" y="177660"/>
                </a:lnTo>
                <a:lnTo>
                  <a:pt x="33654" y="17766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851916" y="5475732"/>
            <a:ext cx="287020" cy="269875"/>
          </a:xfrm>
          <a:custGeom>
            <a:avLst/>
            <a:gdLst/>
            <a:ahLst/>
            <a:cxnLst/>
            <a:rect l="l" t="t" r="r" b="b"/>
            <a:pathLst>
              <a:path w="287019" h="269875">
                <a:moveTo>
                  <a:pt x="0" y="211531"/>
                </a:moveTo>
                <a:lnTo>
                  <a:pt x="24528" y="235361"/>
                </a:lnTo>
                <a:lnTo>
                  <a:pt x="53959" y="253736"/>
                </a:lnTo>
                <a:lnTo>
                  <a:pt x="87385" y="265562"/>
                </a:lnTo>
                <a:lnTo>
                  <a:pt x="123901" y="269748"/>
                </a:lnTo>
                <a:lnTo>
                  <a:pt x="166867" y="263871"/>
                </a:lnTo>
                <a:lnTo>
                  <a:pt x="205638" y="247319"/>
                </a:lnTo>
                <a:lnTo>
                  <a:pt x="238601" y="221708"/>
                </a:lnTo>
                <a:lnTo>
                  <a:pt x="264143" y="188654"/>
                </a:lnTo>
                <a:lnTo>
                  <a:pt x="280650" y="149772"/>
                </a:lnTo>
                <a:lnTo>
                  <a:pt x="286512" y="106680"/>
                </a:lnTo>
                <a:lnTo>
                  <a:pt x="284001" y="76956"/>
                </a:lnTo>
                <a:lnTo>
                  <a:pt x="276590" y="49006"/>
                </a:lnTo>
                <a:lnTo>
                  <a:pt x="264459" y="23223"/>
                </a:lnTo>
                <a:lnTo>
                  <a:pt x="247789" y="0"/>
                </a:lnTo>
              </a:path>
            </a:pathLst>
          </a:custGeom>
          <a:ln w="12191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812291" y="5477255"/>
            <a:ext cx="40005" cy="149860"/>
          </a:xfrm>
          <a:custGeom>
            <a:avLst/>
            <a:gdLst/>
            <a:ahLst/>
            <a:cxnLst/>
            <a:rect l="l" t="t" r="r" b="b"/>
            <a:pathLst>
              <a:path w="40005" h="149860">
                <a:moveTo>
                  <a:pt x="39623" y="0"/>
                </a:moveTo>
                <a:lnTo>
                  <a:pt x="22567" y="22103"/>
                </a:lnTo>
                <a:lnTo>
                  <a:pt x="10153" y="47291"/>
                </a:lnTo>
                <a:lnTo>
                  <a:pt x="2569" y="75027"/>
                </a:lnTo>
                <a:lnTo>
                  <a:pt x="0" y="104775"/>
                </a:lnTo>
                <a:lnTo>
                  <a:pt x="371" y="116088"/>
                </a:lnTo>
                <a:lnTo>
                  <a:pt x="1485" y="127049"/>
                </a:lnTo>
                <a:lnTo>
                  <a:pt x="3343" y="138016"/>
                </a:lnTo>
                <a:lnTo>
                  <a:pt x="5943" y="149352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851916" y="5420867"/>
            <a:ext cx="248920" cy="56515"/>
          </a:xfrm>
          <a:custGeom>
            <a:avLst/>
            <a:gdLst/>
            <a:ahLst/>
            <a:cxnLst/>
            <a:rect l="l" t="t" r="r" b="b"/>
            <a:pathLst>
              <a:path w="248919" h="56514">
                <a:moveTo>
                  <a:pt x="0" y="56387"/>
                </a:moveTo>
                <a:lnTo>
                  <a:pt x="24591" y="32521"/>
                </a:lnTo>
                <a:lnTo>
                  <a:pt x="54097" y="14811"/>
                </a:lnTo>
                <a:lnTo>
                  <a:pt x="87605" y="3792"/>
                </a:lnTo>
                <a:lnTo>
                  <a:pt x="124206" y="0"/>
                </a:lnTo>
                <a:lnTo>
                  <a:pt x="160806" y="3762"/>
                </a:lnTo>
                <a:lnTo>
                  <a:pt x="194314" y="14573"/>
                </a:lnTo>
                <a:lnTo>
                  <a:pt x="223820" y="31718"/>
                </a:lnTo>
                <a:lnTo>
                  <a:pt x="248412" y="54482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066800" y="5475732"/>
            <a:ext cx="33655" cy="15240"/>
          </a:xfrm>
          <a:custGeom>
            <a:avLst/>
            <a:gdLst/>
            <a:ahLst/>
            <a:cxnLst/>
            <a:rect l="l" t="t" r="r" b="b"/>
            <a:pathLst>
              <a:path w="33655" h="15239">
                <a:moveTo>
                  <a:pt x="0" y="15240"/>
                </a:moveTo>
                <a:lnTo>
                  <a:pt x="9676" y="12055"/>
                </a:lnTo>
                <a:lnTo>
                  <a:pt x="18245" y="8334"/>
                </a:lnTo>
                <a:lnTo>
                  <a:pt x="26072" y="4256"/>
                </a:lnTo>
                <a:lnTo>
                  <a:pt x="33528" y="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851916" y="5477255"/>
            <a:ext cx="180340" cy="27940"/>
          </a:xfrm>
          <a:custGeom>
            <a:avLst/>
            <a:gdLst/>
            <a:ahLst/>
            <a:cxnLst/>
            <a:rect l="l" t="t" r="r" b="b"/>
            <a:pathLst>
              <a:path w="180340" h="27939">
                <a:moveTo>
                  <a:pt x="0" y="0"/>
                </a:moveTo>
                <a:lnTo>
                  <a:pt x="24504" y="10876"/>
                </a:lnTo>
                <a:lnTo>
                  <a:pt x="53903" y="19573"/>
                </a:lnTo>
                <a:lnTo>
                  <a:pt x="87291" y="25342"/>
                </a:lnTo>
                <a:lnTo>
                  <a:pt x="123761" y="27432"/>
                </a:lnTo>
                <a:lnTo>
                  <a:pt x="138230" y="27102"/>
                </a:lnTo>
                <a:lnTo>
                  <a:pt x="152520" y="26225"/>
                </a:lnTo>
                <a:lnTo>
                  <a:pt x="166448" y="24967"/>
                </a:lnTo>
                <a:lnTo>
                  <a:pt x="179831" y="23495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851916" y="5658611"/>
            <a:ext cx="248920" cy="29209"/>
          </a:xfrm>
          <a:custGeom>
            <a:avLst/>
            <a:gdLst/>
            <a:ahLst/>
            <a:cxnLst/>
            <a:rect l="l" t="t" r="r" b="b"/>
            <a:pathLst>
              <a:path w="248919" h="29210">
                <a:moveTo>
                  <a:pt x="248412" y="27025"/>
                </a:moveTo>
                <a:lnTo>
                  <a:pt x="223820" y="15473"/>
                </a:lnTo>
                <a:lnTo>
                  <a:pt x="194314" y="6997"/>
                </a:lnTo>
                <a:lnTo>
                  <a:pt x="160806" y="1779"/>
                </a:lnTo>
                <a:lnTo>
                  <a:pt x="124206" y="0"/>
                </a:lnTo>
                <a:lnTo>
                  <a:pt x="87605" y="1809"/>
                </a:lnTo>
                <a:lnTo>
                  <a:pt x="54097" y="7238"/>
                </a:lnTo>
                <a:lnTo>
                  <a:pt x="24591" y="16287"/>
                </a:lnTo>
                <a:lnTo>
                  <a:pt x="0" y="28956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891539" y="5420867"/>
            <a:ext cx="152400" cy="100965"/>
          </a:xfrm>
          <a:custGeom>
            <a:avLst/>
            <a:gdLst/>
            <a:ahLst/>
            <a:cxnLst/>
            <a:rect l="l" t="t" r="r" b="b"/>
            <a:pathLst>
              <a:path w="152400" h="100964">
                <a:moveTo>
                  <a:pt x="0" y="100583"/>
                </a:moveTo>
                <a:lnTo>
                  <a:pt x="13676" y="60061"/>
                </a:lnTo>
                <a:lnTo>
                  <a:pt x="33213" y="28241"/>
                </a:lnTo>
                <a:lnTo>
                  <a:pt x="57146" y="7447"/>
                </a:lnTo>
                <a:lnTo>
                  <a:pt x="84010" y="0"/>
                </a:lnTo>
                <a:lnTo>
                  <a:pt x="104038" y="3817"/>
                </a:lnTo>
                <a:lnTo>
                  <a:pt x="122601" y="14922"/>
                </a:lnTo>
                <a:lnTo>
                  <a:pt x="138965" y="32789"/>
                </a:lnTo>
                <a:lnTo>
                  <a:pt x="152400" y="56895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888491" y="5512308"/>
            <a:ext cx="177165" cy="233679"/>
          </a:xfrm>
          <a:custGeom>
            <a:avLst/>
            <a:gdLst/>
            <a:ahLst/>
            <a:cxnLst/>
            <a:rect l="l" t="t" r="r" b="b"/>
            <a:pathLst>
              <a:path w="177165" h="233679">
                <a:moveTo>
                  <a:pt x="167068" y="0"/>
                </a:moveTo>
                <a:lnTo>
                  <a:pt x="171045" y="16113"/>
                </a:lnTo>
                <a:lnTo>
                  <a:pt x="174112" y="32797"/>
                </a:lnTo>
                <a:lnTo>
                  <a:pt x="176085" y="50577"/>
                </a:lnTo>
                <a:lnTo>
                  <a:pt x="176784" y="69976"/>
                </a:lnTo>
                <a:lnTo>
                  <a:pt x="169651" y="133173"/>
                </a:lnTo>
                <a:lnTo>
                  <a:pt x="150317" y="185083"/>
                </a:lnTo>
                <a:lnTo>
                  <a:pt x="121877" y="220238"/>
                </a:lnTo>
                <a:lnTo>
                  <a:pt x="87426" y="233171"/>
                </a:lnTo>
                <a:lnTo>
                  <a:pt x="53272" y="220238"/>
                </a:lnTo>
                <a:lnTo>
                  <a:pt x="25496" y="185083"/>
                </a:lnTo>
                <a:lnTo>
                  <a:pt x="6829" y="133173"/>
                </a:lnTo>
                <a:lnTo>
                  <a:pt x="0" y="69976"/>
                </a:lnTo>
                <a:lnTo>
                  <a:pt x="0" y="62229"/>
                </a:lnTo>
                <a:lnTo>
                  <a:pt x="0" y="56387"/>
                </a:lnTo>
                <a:lnTo>
                  <a:pt x="0" y="50545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037844" y="5582411"/>
            <a:ext cx="100965" cy="1905"/>
          </a:xfrm>
          <a:custGeom>
            <a:avLst/>
            <a:gdLst/>
            <a:ahLst/>
            <a:cxnLst/>
            <a:rect l="l" t="t" r="r" b="b"/>
            <a:pathLst>
              <a:path w="100965" h="1904">
                <a:moveTo>
                  <a:pt x="0" y="0"/>
                </a:moveTo>
                <a:lnTo>
                  <a:pt x="100584" y="1524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812291" y="5582411"/>
            <a:ext cx="190500" cy="1905"/>
          </a:xfrm>
          <a:custGeom>
            <a:avLst/>
            <a:gdLst/>
            <a:ahLst/>
            <a:cxnLst/>
            <a:rect l="l" t="t" r="r" b="b"/>
            <a:pathLst>
              <a:path w="190500" h="1904">
                <a:moveTo>
                  <a:pt x="0" y="0"/>
                </a:moveTo>
                <a:lnTo>
                  <a:pt x="190499" y="1524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975360" y="5420867"/>
            <a:ext cx="1905" cy="325120"/>
          </a:xfrm>
          <a:custGeom>
            <a:avLst/>
            <a:gdLst/>
            <a:ahLst/>
            <a:cxnLst/>
            <a:rect l="l" t="t" r="r" b="b"/>
            <a:pathLst>
              <a:path w="1905" h="325120">
                <a:moveTo>
                  <a:pt x="0" y="324611"/>
                </a:moveTo>
                <a:lnTo>
                  <a:pt x="1524" y="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031747" y="547725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0" y="17526"/>
                </a:moveTo>
                <a:lnTo>
                  <a:pt x="0" y="7874"/>
                </a:lnTo>
                <a:lnTo>
                  <a:pt x="7848" y="0"/>
                </a:lnTo>
                <a:lnTo>
                  <a:pt x="17526" y="0"/>
                </a:lnTo>
                <a:lnTo>
                  <a:pt x="27203" y="0"/>
                </a:lnTo>
                <a:lnTo>
                  <a:pt x="35052" y="7874"/>
                </a:lnTo>
                <a:lnTo>
                  <a:pt x="35052" y="17526"/>
                </a:lnTo>
                <a:lnTo>
                  <a:pt x="35052" y="27178"/>
                </a:lnTo>
                <a:lnTo>
                  <a:pt x="27203" y="35052"/>
                </a:lnTo>
                <a:lnTo>
                  <a:pt x="17526" y="35052"/>
                </a:lnTo>
                <a:lnTo>
                  <a:pt x="7848" y="35052"/>
                </a:lnTo>
                <a:lnTo>
                  <a:pt x="0" y="27178"/>
                </a:lnTo>
                <a:lnTo>
                  <a:pt x="0" y="17526"/>
                </a:lnTo>
                <a:close/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871727" y="5524500"/>
            <a:ext cx="38100" cy="36830"/>
          </a:xfrm>
          <a:custGeom>
            <a:avLst/>
            <a:gdLst/>
            <a:ahLst/>
            <a:cxnLst/>
            <a:rect l="l" t="t" r="r" b="b"/>
            <a:pathLst>
              <a:path w="38100" h="36829">
                <a:moveTo>
                  <a:pt x="0" y="18287"/>
                </a:moveTo>
                <a:lnTo>
                  <a:pt x="1497" y="11144"/>
                </a:lnTo>
                <a:lnTo>
                  <a:pt x="5581" y="5334"/>
                </a:lnTo>
                <a:lnTo>
                  <a:pt x="11637" y="1428"/>
                </a:lnTo>
                <a:lnTo>
                  <a:pt x="19050" y="0"/>
                </a:lnTo>
                <a:lnTo>
                  <a:pt x="26462" y="1428"/>
                </a:lnTo>
                <a:lnTo>
                  <a:pt x="32518" y="5334"/>
                </a:lnTo>
                <a:lnTo>
                  <a:pt x="36602" y="11144"/>
                </a:lnTo>
                <a:lnTo>
                  <a:pt x="38100" y="18287"/>
                </a:lnTo>
                <a:lnTo>
                  <a:pt x="36602" y="25431"/>
                </a:lnTo>
                <a:lnTo>
                  <a:pt x="32518" y="31241"/>
                </a:lnTo>
                <a:lnTo>
                  <a:pt x="26462" y="35147"/>
                </a:lnTo>
                <a:lnTo>
                  <a:pt x="19050" y="36575"/>
                </a:lnTo>
                <a:lnTo>
                  <a:pt x="11637" y="35147"/>
                </a:lnTo>
                <a:lnTo>
                  <a:pt x="5581" y="31241"/>
                </a:lnTo>
                <a:lnTo>
                  <a:pt x="1497" y="25431"/>
                </a:lnTo>
                <a:lnTo>
                  <a:pt x="0" y="18287"/>
                </a:lnTo>
                <a:close/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002791" y="5565647"/>
            <a:ext cx="35560" cy="33655"/>
          </a:xfrm>
          <a:custGeom>
            <a:avLst/>
            <a:gdLst/>
            <a:ahLst/>
            <a:cxnLst/>
            <a:rect l="l" t="t" r="r" b="b"/>
            <a:pathLst>
              <a:path w="35559" h="33654">
                <a:moveTo>
                  <a:pt x="0" y="16763"/>
                </a:moveTo>
                <a:lnTo>
                  <a:pt x="0" y="7492"/>
                </a:lnTo>
                <a:lnTo>
                  <a:pt x="7848" y="0"/>
                </a:lnTo>
                <a:lnTo>
                  <a:pt x="17526" y="0"/>
                </a:lnTo>
                <a:lnTo>
                  <a:pt x="27203" y="0"/>
                </a:lnTo>
                <a:lnTo>
                  <a:pt x="35052" y="7492"/>
                </a:lnTo>
                <a:lnTo>
                  <a:pt x="35052" y="16763"/>
                </a:lnTo>
                <a:lnTo>
                  <a:pt x="35052" y="26022"/>
                </a:lnTo>
                <a:lnTo>
                  <a:pt x="27203" y="33527"/>
                </a:lnTo>
                <a:lnTo>
                  <a:pt x="17526" y="33527"/>
                </a:lnTo>
                <a:lnTo>
                  <a:pt x="7848" y="33527"/>
                </a:lnTo>
                <a:lnTo>
                  <a:pt x="0" y="26022"/>
                </a:lnTo>
                <a:lnTo>
                  <a:pt x="0" y="16763"/>
                </a:lnTo>
                <a:close/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5292852" y="5059679"/>
            <a:ext cx="394970" cy="312420"/>
          </a:xfrm>
          <a:custGeom>
            <a:avLst/>
            <a:gdLst/>
            <a:ahLst/>
            <a:cxnLst/>
            <a:rect l="l" t="t" r="r" b="b"/>
            <a:pathLst>
              <a:path w="394970" h="312420">
                <a:moveTo>
                  <a:pt x="316484" y="312420"/>
                </a:moveTo>
                <a:lnTo>
                  <a:pt x="0" y="312420"/>
                </a:lnTo>
                <a:lnTo>
                  <a:pt x="0" y="47625"/>
                </a:lnTo>
                <a:lnTo>
                  <a:pt x="104901" y="150495"/>
                </a:lnTo>
                <a:lnTo>
                  <a:pt x="104901" y="47625"/>
                </a:lnTo>
                <a:lnTo>
                  <a:pt x="211709" y="150495"/>
                </a:lnTo>
                <a:lnTo>
                  <a:pt x="211709" y="47625"/>
                </a:lnTo>
                <a:lnTo>
                  <a:pt x="310769" y="150495"/>
                </a:lnTo>
                <a:lnTo>
                  <a:pt x="347090" y="0"/>
                </a:lnTo>
                <a:lnTo>
                  <a:pt x="394715" y="0"/>
                </a:lnTo>
                <a:lnTo>
                  <a:pt x="394715" y="312420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5593079" y="5623559"/>
            <a:ext cx="1905" cy="128270"/>
          </a:xfrm>
          <a:custGeom>
            <a:avLst/>
            <a:gdLst/>
            <a:ahLst/>
            <a:cxnLst/>
            <a:rect l="l" t="t" r="r" b="b"/>
            <a:pathLst>
              <a:path w="1904" h="128270">
                <a:moveTo>
                  <a:pt x="0" y="0"/>
                </a:moveTo>
                <a:lnTo>
                  <a:pt x="1524" y="128015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618988" y="5623559"/>
            <a:ext cx="1905" cy="128270"/>
          </a:xfrm>
          <a:custGeom>
            <a:avLst/>
            <a:gdLst/>
            <a:ahLst/>
            <a:cxnLst/>
            <a:rect l="l" t="t" r="r" b="b"/>
            <a:pathLst>
              <a:path w="1904" h="128270">
                <a:moveTo>
                  <a:pt x="0" y="0"/>
                </a:moveTo>
                <a:lnTo>
                  <a:pt x="1524" y="128015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660135" y="5623559"/>
            <a:ext cx="3175" cy="128270"/>
          </a:xfrm>
          <a:custGeom>
            <a:avLst/>
            <a:gdLst/>
            <a:ahLst/>
            <a:cxnLst/>
            <a:rect l="l" t="t" r="r" b="b"/>
            <a:pathLst>
              <a:path w="3175" h="128270">
                <a:moveTo>
                  <a:pt x="0" y="0"/>
                </a:moveTo>
                <a:lnTo>
                  <a:pt x="3048" y="128015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679947" y="5623559"/>
            <a:ext cx="1905" cy="128270"/>
          </a:xfrm>
          <a:custGeom>
            <a:avLst/>
            <a:gdLst/>
            <a:ahLst/>
            <a:cxnLst/>
            <a:rect l="l" t="t" r="r" b="b"/>
            <a:pathLst>
              <a:path w="1904" h="128270">
                <a:moveTo>
                  <a:pt x="0" y="0"/>
                </a:moveTo>
                <a:lnTo>
                  <a:pt x="1524" y="128015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701284" y="5623559"/>
            <a:ext cx="1905" cy="128270"/>
          </a:xfrm>
          <a:custGeom>
            <a:avLst/>
            <a:gdLst/>
            <a:ahLst/>
            <a:cxnLst/>
            <a:rect l="l" t="t" r="r" b="b"/>
            <a:pathLst>
              <a:path w="1904" h="128270">
                <a:moveTo>
                  <a:pt x="0" y="0"/>
                </a:moveTo>
                <a:lnTo>
                  <a:pt x="1524" y="128015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737859" y="5623559"/>
            <a:ext cx="1905" cy="128270"/>
          </a:xfrm>
          <a:custGeom>
            <a:avLst/>
            <a:gdLst/>
            <a:ahLst/>
            <a:cxnLst/>
            <a:rect l="l" t="t" r="r" b="b"/>
            <a:pathLst>
              <a:path w="1904" h="128270">
                <a:moveTo>
                  <a:pt x="0" y="0"/>
                </a:moveTo>
                <a:lnTo>
                  <a:pt x="1524" y="128015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804915" y="5623559"/>
            <a:ext cx="0" cy="128270"/>
          </a:xfrm>
          <a:custGeom>
            <a:avLst/>
            <a:gdLst/>
            <a:ahLst/>
            <a:cxnLst/>
            <a:rect l="l" t="t" r="r" b="b"/>
            <a:pathLst>
              <a:path w="0" h="128270">
                <a:moveTo>
                  <a:pt x="0" y="0"/>
                </a:moveTo>
                <a:lnTo>
                  <a:pt x="0" y="128015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5779008" y="5623559"/>
            <a:ext cx="0" cy="128270"/>
          </a:xfrm>
          <a:custGeom>
            <a:avLst/>
            <a:gdLst/>
            <a:ahLst/>
            <a:cxnLst/>
            <a:rect l="l" t="t" r="r" b="b"/>
            <a:pathLst>
              <a:path w="0" h="128270">
                <a:moveTo>
                  <a:pt x="0" y="0"/>
                </a:moveTo>
                <a:lnTo>
                  <a:pt x="0" y="128015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5821679" y="5623559"/>
            <a:ext cx="1905" cy="128270"/>
          </a:xfrm>
          <a:custGeom>
            <a:avLst/>
            <a:gdLst/>
            <a:ahLst/>
            <a:cxnLst/>
            <a:rect l="l" t="t" r="r" b="b"/>
            <a:pathLst>
              <a:path w="1904" h="128270">
                <a:moveTo>
                  <a:pt x="0" y="0"/>
                </a:moveTo>
                <a:lnTo>
                  <a:pt x="1524" y="128015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849111" y="5623559"/>
            <a:ext cx="1905" cy="128270"/>
          </a:xfrm>
          <a:custGeom>
            <a:avLst/>
            <a:gdLst/>
            <a:ahLst/>
            <a:cxnLst/>
            <a:rect l="l" t="t" r="r" b="b"/>
            <a:pathLst>
              <a:path w="1904" h="128270">
                <a:moveTo>
                  <a:pt x="0" y="0"/>
                </a:moveTo>
                <a:lnTo>
                  <a:pt x="1524" y="128015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544311" y="5554979"/>
            <a:ext cx="360045" cy="264160"/>
          </a:xfrm>
          <a:custGeom>
            <a:avLst/>
            <a:gdLst/>
            <a:ahLst/>
            <a:cxnLst/>
            <a:rect l="l" t="t" r="r" b="b"/>
            <a:pathLst>
              <a:path w="360045" h="264160">
                <a:moveTo>
                  <a:pt x="281432" y="263652"/>
                </a:moveTo>
                <a:lnTo>
                  <a:pt x="0" y="263652"/>
                </a:lnTo>
                <a:lnTo>
                  <a:pt x="0" y="0"/>
                </a:lnTo>
                <a:lnTo>
                  <a:pt x="359663" y="0"/>
                </a:lnTo>
                <a:lnTo>
                  <a:pt x="359663" y="263652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78723" y="1419471"/>
            <a:ext cx="5526740" cy="28926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 txBox="1"/>
          <p:nvPr/>
        </p:nvSpPr>
        <p:spPr>
          <a:xfrm>
            <a:off x="1195832" y="1767077"/>
            <a:ext cx="163322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0097C6"/>
                </a:solidFill>
                <a:latin typeface="Arial"/>
                <a:cs typeface="Arial"/>
              </a:rPr>
              <a:t>Vendor Management  </a:t>
            </a:r>
            <a:r>
              <a:rPr dirty="0" sz="1000" spc="-10">
                <a:solidFill>
                  <a:srgbClr val="0097C6"/>
                </a:solidFill>
                <a:latin typeface="Arial"/>
                <a:cs typeface="Arial"/>
              </a:rPr>
              <a:t>Manage </a:t>
            </a:r>
            <a:r>
              <a:rPr dirty="0" sz="1000" spc="-5">
                <a:solidFill>
                  <a:srgbClr val="0097C6"/>
                </a:solidFill>
                <a:latin typeface="Arial"/>
                <a:cs typeface="Arial"/>
              </a:rPr>
              <a:t>and procure</a:t>
            </a:r>
            <a:r>
              <a:rPr dirty="0" sz="1000" spc="-45">
                <a:solidFill>
                  <a:srgbClr val="0097C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0097C6"/>
                </a:solidFill>
                <a:latin typeface="Arial"/>
                <a:cs typeface="Arial"/>
              </a:rPr>
              <a:t>staffing  services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3506851" y="2533650"/>
            <a:ext cx="109156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0097C6"/>
                </a:solidFill>
                <a:latin typeface="Arial"/>
                <a:cs typeface="Arial"/>
              </a:rPr>
              <a:t>CRM -</a:t>
            </a:r>
            <a:r>
              <a:rPr dirty="0" sz="1000" spc="-45" b="1">
                <a:solidFill>
                  <a:srgbClr val="0097C6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0097C6"/>
                </a:solidFill>
                <a:latin typeface="Arial"/>
                <a:cs typeface="Arial"/>
              </a:rPr>
              <a:t>Customers  engagement  </a:t>
            </a:r>
            <a:r>
              <a:rPr dirty="0" sz="1000" spc="-5">
                <a:solidFill>
                  <a:srgbClr val="0097C6"/>
                </a:solidFill>
                <a:latin typeface="Arial"/>
                <a:cs typeface="Arial"/>
              </a:rPr>
              <a:t>Front Office  Customer</a:t>
            </a:r>
            <a:r>
              <a:rPr dirty="0" sz="1000" spc="-80">
                <a:solidFill>
                  <a:srgbClr val="0097C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0097C6"/>
                </a:solidFill>
                <a:latin typeface="Arial"/>
                <a:cs typeface="Arial"/>
              </a:rPr>
              <a:t>insights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3539744" y="1690497"/>
            <a:ext cx="143700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1905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0097C6"/>
                </a:solidFill>
                <a:latin typeface="Arial"/>
                <a:cs typeface="Arial"/>
              </a:rPr>
              <a:t>HCM - Human Capital  </a:t>
            </a:r>
            <a:r>
              <a:rPr dirty="0" sz="1000" spc="-5">
                <a:solidFill>
                  <a:srgbClr val="0097C6"/>
                </a:solidFill>
                <a:latin typeface="Arial"/>
                <a:cs typeface="Arial"/>
              </a:rPr>
              <a:t>Recruiting -</a:t>
            </a:r>
            <a:r>
              <a:rPr dirty="0" sz="1000" spc="-25">
                <a:solidFill>
                  <a:srgbClr val="0097C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0097C6"/>
                </a:solidFill>
                <a:latin typeface="Arial"/>
                <a:cs typeface="Arial"/>
              </a:rPr>
              <a:t>Performance  management -</a:t>
            </a:r>
            <a:r>
              <a:rPr dirty="0" sz="1000" spc="-85">
                <a:solidFill>
                  <a:srgbClr val="0097C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0097C6"/>
                </a:solidFill>
                <a:latin typeface="Arial"/>
                <a:cs typeface="Arial"/>
              </a:rPr>
              <a:t>Training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846226" y="2536951"/>
            <a:ext cx="1644014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19710" marR="212725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0097C6"/>
                </a:solidFill>
                <a:latin typeface="Arial"/>
                <a:cs typeface="Arial"/>
              </a:rPr>
              <a:t>SCM - Supply</a:t>
            </a:r>
            <a:r>
              <a:rPr dirty="0" sz="1000" spc="-65" b="1">
                <a:solidFill>
                  <a:srgbClr val="0097C6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0097C6"/>
                </a:solidFill>
                <a:latin typeface="Arial"/>
                <a:cs typeface="Arial"/>
              </a:rPr>
              <a:t>Chain  </a:t>
            </a:r>
            <a:r>
              <a:rPr dirty="0" sz="1000" spc="-10">
                <a:solidFill>
                  <a:srgbClr val="0097C6"/>
                </a:solidFill>
                <a:latin typeface="Arial"/>
                <a:cs typeface="Arial"/>
              </a:rPr>
              <a:t>Sales </a:t>
            </a:r>
            <a:r>
              <a:rPr dirty="0" sz="1000" spc="-5">
                <a:solidFill>
                  <a:srgbClr val="0097C6"/>
                </a:solidFill>
                <a:latin typeface="Arial"/>
                <a:cs typeface="Arial"/>
              </a:rPr>
              <a:t>&amp; Operations  Demand</a:t>
            </a:r>
            <a:r>
              <a:rPr dirty="0" sz="1000" spc="-95">
                <a:solidFill>
                  <a:srgbClr val="0097C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0097C6"/>
                </a:solidFill>
                <a:latin typeface="Arial"/>
                <a:cs typeface="Arial"/>
              </a:rPr>
              <a:t>inventory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00" spc="-5">
                <a:solidFill>
                  <a:srgbClr val="0097C6"/>
                </a:solidFill>
                <a:latin typeface="Arial"/>
                <a:cs typeface="Arial"/>
              </a:rPr>
              <a:t>Response &amp; </a:t>
            </a:r>
            <a:r>
              <a:rPr dirty="0" sz="1000" spc="-10">
                <a:solidFill>
                  <a:srgbClr val="0097C6"/>
                </a:solidFill>
                <a:latin typeface="Arial"/>
                <a:cs typeface="Arial"/>
              </a:rPr>
              <a:t>Supply</a:t>
            </a:r>
            <a:r>
              <a:rPr dirty="0" sz="1000" spc="-35">
                <a:solidFill>
                  <a:srgbClr val="0097C6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0097C6"/>
                </a:solidFill>
                <a:latin typeface="Arial"/>
                <a:cs typeface="Arial"/>
              </a:rPr>
              <a:t>planning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3330702" y="3495547"/>
            <a:ext cx="174815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0097C6"/>
                </a:solidFill>
                <a:latin typeface="Arial"/>
                <a:cs typeface="Arial"/>
              </a:rPr>
              <a:t>SRM - Suppliers</a:t>
            </a:r>
            <a:r>
              <a:rPr dirty="0" sz="1000" spc="-50" b="1">
                <a:solidFill>
                  <a:srgbClr val="0097C6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0097C6"/>
                </a:solidFill>
                <a:latin typeface="Arial"/>
                <a:cs typeface="Arial"/>
              </a:rPr>
              <a:t>relationship</a:t>
            </a:r>
            <a:endParaRPr sz="1000">
              <a:latin typeface="Arial"/>
              <a:cs typeface="Arial"/>
            </a:endParaRPr>
          </a:p>
          <a:p>
            <a:pPr algn="ctr" marL="269875" marR="260985">
              <a:lnSpc>
                <a:spcPct val="100000"/>
              </a:lnSpc>
            </a:pPr>
            <a:r>
              <a:rPr dirty="0" sz="1000" spc="-5">
                <a:solidFill>
                  <a:srgbClr val="0097C6"/>
                </a:solidFill>
                <a:latin typeface="Arial"/>
                <a:cs typeface="Arial"/>
              </a:rPr>
              <a:t>Strategic Sourcing  Catalog</a:t>
            </a:r>
            <a:r>
              <a:rPr dirty="0" sz="1000" spc="-70">
                <a:solidFill>
                  <a:srgbClr val="0097C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0097C6"/>
                </a:solidFill>
                <a:latin typeface="Arial"/>
                <a:cs typeface="Arial"/>
              </a:rPr>
              <a:t>Management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1280922" y="4389882"/>
            <a:ext cx="253365" cy="490855"/>
          </a:xfrm>
          <a:custGeom>
            <a:avLst/>
            <a:gdLst/>
            <a:ahLst/>
            <a:cxnLst/>
            <a:rect l="l" t="t" r="r" b="b"/>
            <a:pathLst>
              <a:path w="253365" h="490854">
                <a:moveTo>
                  <a:pt x="0" y="126492"/>
                </a:moveTo>
                <a:lnTo>
                  <a:pt x="126491" y="0"/>
                </a:lnTo>
                <a:lnTo>
                  <a:pt x="252984" y="126492"/>
                </a:lnTo>
                <a:lnTo>
                  <a:pt x="189737" y="126492"/>
                </a:lnTo>
                <a:lnTo>
                  <a:pt x="189737" y="364236"/>
                </a:lnTo>
                <a:lnTo>
                  <a:pt x="252984" y="364236"/>
                </a:lnTo>
                <a:lnTo>
                  <a:pt x="126491" y="490728"/>
                </a:lnTo>
                <a:lnTo>
                  <a:pt x="0" y="364236"/>
                </a:lnTo>
                <a:lnTo>
                  <a:pt x="63246" y="364236"/>
                </a:lnTo>
                <a:lnTo>
                  <a:pt x="63246" y="126492"/>
                </a:lnTo>
                <a:lnTo>
                  <a:pt x="0" y="126492"/>
                </a:lnTo>
                <a:close/>
              </a:path>
            </a:pathLst>
          </a:custGeom>
          <a:ln w="19812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2269998" y="4389882"/>
            <a:ext cx="251460" cy="490855"/>
          </a:xfrm>
          <a:custGeom>
            <a:avLst/>
            <a:gdLst/>
            <a:ahLst/>
            <a:cxnLst/>
            <a:rect l="l" t="t" r="r" b="b"/>
            <a:pathLst>
              <a:path w="251460" h="490854">
                <a:moveTo>
                  <a:pt x="0" y="125730"/>
                </a:moveTo>
                <a:lnTo>
                  <a:pt x="125729" y="0"/>
                </a:lnTo>
                <a:lnTo>
                  <a:pt x="251459" y="125730"/>
                </a:lnTo>
                <a:lnTo>
                  <a:pt x="188594" y="125730"/>
                </a:lnTo>
                <a:lnTo>
                  <a:pt x="188594" y="364998"/>
                </a:lnTo>
                <a:lnTo>
                  <a:pt x="251459" y="364998"/>
                </a:lnTo>
                <a:lnTo>
                  <a:pt x="125729" y="490728"/>
                </a:lnTo>
                <a:lnTo>
                  <a:pt x="0" y="364998"/>
                </a:lnTo>
                <a:lnTo>
                  <a:pt x="62864" y="364998"/>
                </a:lnTo>
                <a:lnTo>
                  <a:pt x="62864" y="125730"/>
                </a:lnTo>
                <a:lnTo>
                  <a:pt x="0" y="125730"/>
                </a:lnTo>
                <a:close/>
              </a:path>
            </a:pathLst>
          </a:custGeom>
          <a:ln w="19812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3259073" y="4389882"/>
            <a:ext cx="251460" cy="490855"/>
          </a:xfrm>
          <a:custGeom>
            <a:avLst/>
            <a:gdLst/>
            <a:ahLst/>
            <a:cxnLst/>
            <a:rect l="l" t="t" r="r" b="b"/>
            <a:pathLst>
              <a:path w="251460" h="490854">
                <a:moveTo>
                  <a:pt x="0" y="125730"/>
                </a:moveTo>
                <a:lnTo>
                  <a:pt x="125729" y="0"/>
                </a:lnTo>
                <a:lnTo>
                  <a:pt x="251460" y="125730"/>
                </a:lnTo>
                <a:lnTo>
                  <a:pt x="188595" y="125730"/>
                </a:lnTo>
                <a:lnTo>
                  <a:pt x="188595" y="364998"/>
                </a:lnTo>
                <a:lnTo>
                  <a:pt x="251460" y="364998"/>
                </a:lnTo>
                <a:lnTo>
                  <a:pt x="125729" y="490728"/>
                </a:lnTo>
                <a:lnTo>
                  <a:pt x="0" y="364998"/>
                </a:lnTo>
                <a:lnTo>
                  <a:pt x="62864" y="364998"/>
                </a:lnTo>
                <a:lnTo>
                  <a:pt x="62864" y="125730"/>
                </a:lnTo>
                <a:lnTo>
                  <a:pt x="0" y="125730"/>
                </a:lnTo>
                <a:close/>
              </a:path>
            </a:pathLst>
          </a:custGeom>
          <a:ln w="19812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248150" y="4389882"/>
            <a:ext cx="251460" cy="490855"/>
          </a:xfrm>
          <a:custGeom>
            <a:avLst/>
            <a:gdLst/>
            <a:ahLst/>
            <a:cxnLst/>
            <a:rect l="l" t="t" r="r" b="b"/>
            <a:pathLst>
              <a:path w="251460" h="490854">
                <a:moveTo>
                  <a:pt x="0" y="125730"/>
                </a:moveTo>
                <a:lnTo>
                  <a:pt x="125729" y="0"/>
                </a:lnTo>
                <a:lnTo>
                  <a:pt x="251460" y="125730"/>
                </a:lnTo>
                <a:lnTo>
                  <a:pt x="188595" y="125730"/>
                </a:lnTo>
                <a:lnTo>
                  <a:pt x="188595" y="364998"/>
                </a:lnTo>
                <a:lnTo>
                  <a:pt x="251460" y="364998"/>
                </a:lnTo>
                <a:lnTo>
                  <a:pt x="125729" y="490728"/>
                </a:lnTo>
                <a:lnTo>
                  <a:pt x="0" y="364998"/>
                </a:lnTo>
                <a:lnTo>
                  <a:pt x="62864" y="364998"/>
                </a:lnTo>
                <a:lnTo>
                  <a:pt x="62864" y="125730"/>
                </a:lnTo>
                <a:lnTo>
                  <a:pt x="0" y="125730"/>
                </a:lnTo>
                <a:close/>
              </a:path>
            </a:pathLst>
          </a:custGeom>
          <a:ln w="19812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5237226" y="4389882"/>
            <a:ext cx="251460" cy="490855"/>
          </a:xfrm>
          <a:custGeom>
            <a:avLst/>
            <a:gdLst/>
            <a:ahLst/>
            <a:cxnLst/>
            <a:rect l="l" t="t" r="r" b="b"/>
            <a:pathLst>
              <a:path w="251460" h="490854">
                <a:moveTo>
                  <a:pt x="0" y="125730"/>
                </a:moveTo>
                <a:lnTo>
                  <a:pt x="125729" y="0"/>
                </a:lnTo>
                <a:lnTo>
                  <a:pt x="251460" y="125730"/>
                </a:lnTo>
                <a:lnTo>
                  <a:pt x="188595" y="125730"/>
                </a:lnTo>
                <a:lnTo>
                  <a:pt x="188595" y="364998"/>
                </a:lnTo>
                <a:lnTo>
                  <a:pt x="251460" y="364998"/>
                </a:lnTo>
                <a:lnTo>
                  <a:pt x="125729" y="490728"/>
                </a:lnTo>
                <a:lnTo>
                  <a:pt x="0" y="364998"/>
                </a:lnTo>
                <a:lnTo>
                  <a:pt x="62864" y="364998"/>
                </a:lnTo>
                <a:lnTo>
                  <a:pt x="62864" y="125730"/>
                </a:lnTo>
                <a:lnTo>
                  <a:pt x="0" y="125730"/>
                </a:lnTo>
                <a:close/>
              </a:path>
            </a:pathLst>
          </a:custGeom>
          <a:ln w="19812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7037831" y="1536191"/>
            <a:ext cx="758951" cy="533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7075169" y="1474469"/>
            <a:ext cx="2242185" cy="3759835"/>
          </a:xfrm>
          <a:custGeom>
            <a:avLst/>
            <a:gdLst/>
            <a:ahLst/>
            <a:cxnLst/>
            <a:rect l="l" t="t" r="r" b="b"/>
            <a:pathLst>
              <a:path w="2242184" h="3759835">
                <a:moveTo>
                  <a:pt x="0" y="147446"/>
                </a:moveTo>
                <a:lnTo>
                  <a:pt x="7519" y="100852"/>
                </a:lnTo>
                <a:lnTo>
                  <a:pt x="28456" y="60377"/>
                </a:lnTo>
                <a:lnTo>
                  <a:pt x="60377" y="28456"/>
                </a:lnTo>
                <a:lnTo>
                  <a:pt x="100852" y="7519"/>
                </a:lnTo>
                <a:lnTo>
                  <a:pt x="147447" y="0"/>
                </a:lnTo>
                <a:lnTo>
                  <a:pt x="2094356" y="0"/>
                </a:lnTo>
                <a:lnTo>
                  <a:pt x="2140951" y="7519"/>
                </a:lnTo>
                <a:lnTo>
                  <a:pt x="2181426" y="28456"/>
                </a:lnTo>
                <a:lnTo>
                  <a:pt x="2213347" y="60377"/>
                </a:lnTo>
                <a:lnTo>
                  <a:pt x="2234284" y="100852"/>
                </a:lnTo>
                <a:lnTo>
                  <a:pt x="2241804" y="147446"/>
                </a:lnTo>
                <a:lnTo>
                  <a:pt x="2241804" y="3612260"/>
                </a:lnTo>
                <a:lnTo>
                  <a:pt x="2234284" y="3658855"/>
                </a:lnTo>
                <a:lnTo>
                  <a:pt x="2213347" y="3699330"/>
                </a:lnTo>
                <a:lnTo>
                  <a:pt x="2181426" y="3731251"/>
                </a:lnTo>
                <a:lnTo>
                  <a:pt x="2140951" y="3752188"/>
                </a:lnTo>
                <a:lnTo>
                  <a:pt x="2094356" y="3759707"/>
                </a:lnTo>
                <a:lnTo>
                  <a:pt x="147447" y="3759707"/>
                </a:lnTo>
                <a:lnTo>
                  <a:pt x="100852" y="3752188"/>
                </a:lnTo>
                <a:lnTo>
                  <a:pt x="60377" y="3731251"/>
                </a:lnTo>
                <a:lnTo>
                  <a:pt x="28456" y="3699330"/>
                </a:lnTo>
                <a:lnTo>
                  <a:pt x="7519" y="3658855"/>
                </a:lnTo>
                <a:lnTo>
                  <a:pt x="0" y="3612260"/>
                </a:lnTo>
                <a:lnTo>
                  <a:pt x="0" y="147446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 txBox="1"/>
          <p:nvPr/>
        </p:nvSpPr>
        <p:spPr>
          <a:xfrm>
            <a:off x="7197343" y="2934970"/>
            <a:ext cx="19716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4E4641"/>
                </a:solidFill>
                <a:latin typeface="Arial"/>
                <a:cs typeface="Arial"/>
              </a:rPr>
              <a:t>SRM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: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Full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PO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management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–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Supplier  management with tight integration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to 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logistics and production planning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– 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Embedded</a:t>
            </a:r>
            <a:r>
              <a:rPr dirty="0" sz="900" spc="-55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catalog</a:t>
            </a:r>
            <a:endParaRPr sz="90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7197343" y="3621151"/>
            <a:ext cx="182626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 spc="-5" b="1">
                <a:solidFill>
                  <a:srgbClr val="4E4641"/>
                </a:solidFill>
                <a:latin typeface="Arial"/>
                <a:cs typeface="Arial"/>
              </a:rPr>
              <a:t>CRM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: Order execution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–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Post-sales  service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–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Core transactions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– 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Universal</a:t>
            </a:r>
            <a:r>
              <a:rPr dirty="0" sz="900" spc="-25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customer</a:t>
            </a:r>
            <a:endParaRPr sz="90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7197343" y="4169790"/>
            <a:ext cx="181038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4E4641"/>
                </a:solidFill>
                <a:latin typeface="Arial"/>
                <a:cs typeface="Arial"/>
              </a:rPr>
              <a:t>SCM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: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Production planning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– 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scheduling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–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available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to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promise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– 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Transportation management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– 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warehouse</a:t>
            </a:r>
            <a:r>
              <a:rPr dirty="0" sz="900" spc="-30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management</a:t>
            </a:r>
            <a:endParaRPr sz="90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197343" y="4855845"/>
            <a:ext cx="177418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 spc="-5" b="1">
                <a:solidFill>
                  <a:srgbClr val="4E4641"/>
                </a:solidFill>
                <a:latin typeface="Arial"/>
                <a:cs typeface="Arial"/>
              </a:rPr>
              <a:t>HCM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: Payroll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–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Benefits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&amp;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core  transactions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–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Universal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employee</a:t>
            </a:r>
            <a:endParaRPr sz="90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7197343" y="1578991"/>
            <a:ext cx="1837689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82295" marR="11303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0097C6"/>
                </a:solidFill>
                <a:latin typeface="Arial"/>
                <a:cs typeface="Arial"/>
              </a:rPr>
              <a:t>On-premise</a:t>
            </a:r>
            <a:r>
              <a:rPr dirty="0" sz="1400" spc="-135">
                <a:solidFill>
                  <a:srgbClr val="0097C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97C6"/>
                </a:solidFill>
                <a:latin typeface="Arial"/>
                <a:cs typeface="Arial"/>
              </a:rPr>
              <a:t>or  SaaS</a:t>
            </a:r>
            <a:r>
              <a:rPr dirty="0" sz="1400" spc="-75">
                <a:solidFill>
                  <a:srgbClr val="0097C6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0097C6"/>
                </a:solidFill>
                <a:latin typeface="Arial"/>
                <a:cs typeface="Arial"/>
              </a:rPr>
              <a:t>flavors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825"/>
              </a:spcBef>
            </a:pPr>
            <a:r>
              <a:rPr dirty="0" sz="900" spc="-5" b="1">
                <a:solidFill>
                  <a:srgbClr val="4E4641"/>
                </a:solidFill>
                <a:latin typeface="Arial"/>
                <a:cs typeface="Arial"/>
              </a:rPr>
              <a:t>Core Enterprise: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Finance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&amp; 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Controlling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–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Manufacturing </a:t>
            </a:r>
            <a:r>
              <a:rPr dirty="0" sz="900">
                <a:solidFill>
                  <a:srgbClr val="4E4641"/>
                </a:solidFill>
                <a:latin typeface="Arial"/>
                <a:cs typeface="Arial"/>
              </a:rPr>
              <a:t>– Asset  </a:t>
            </a:r>
            <a:r>
              <a:rPr dirty="0" sz="900" spc="-5">
                <a:solidFill>
                  <a:srgbClr val="4E4641"/>
                </a:solidFill>
                <a:latin typeface="Arial"/>
                <a:cs typeface="Arial"/>
              </a:rPr>
              <a:t>Management (including software  management) – Industry specific  solutions</a:t>
            </a:r>
            <a:endParaRPr sz="900">
              <a:latin typeface="Arial"/>
              <a:cs typeface="Arial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6313170" y="1541525"/>
            <a:ext cx="643255" cy="318770"/>
          </a:xfrm>
          <a:custGeom>
            <a:avLst/>
            <a:gdLst/>
            <a:ahLst/>
            <a:cxnLst/>
            <a:rect l="l" t="t" r="r" b="b"/>
            <a:pathLst>
              <a:path w="643254" h="318769">
                <a:moveTo>
                  <a:pt x="159257" y="0"/>
                </a:moveTo>
                <a:lnTo>
                  <a:pt x="0" y="159258"/>
                </a:lnTo>
                <a:lnTo>
                  <a:pt x="159257" y="318515"/>
                </a:lnTo>
                <a:lnTo>
                  <a:pt x="159257" y="238887"/>
                </a:lnTo>
                <a:lnTo>
                  <a:pt x="563499" y="238887"/>
                </a:lnTo>
                <a:lnTo>
                  <a:pt x="643127" y="159258"/>
                </a:lnTo>
                <a:lnTo>
                  <a:pt x="563499" y="79628"/>
                </a:lnTo>
                <a:lnTo>
                  <a:pt x="159257" y="79628"/>
                </a:lnTo>
                <a:lnTo>
                  <a:pt x="159257" y="0"/>
                </a:lnTo>
                <a:close/>
              </a:path>
              <a:path w="643254" h="318769">
                <a:moveTo>
                  <a:pt x="563499" y="238887"/>
                </a:moveTo>
                <a:lnTo>
                  <a:pt x="483870" y="238887"/>
                </a:lnTo>
                <a:lnTo>
                  <a:pt x="483870" y="318515"/>
                </a:lnTo>
                <a:lnTo>
                  <a:pt x="563499" y="238887"/>
                </a:lnTo>
                <a:close/>
              </a:path>
              <a:path w="643254" h="318769">
                <a:moveTo>
                  <a:pt x="483870" y="0"/>
                </a:moveTo>
                <a:lnTo>
                  <a:pt x="483870" y="79628"/>
                </a:lnTo>
                <a:lnTo>
                  <a:pt x="563499" y="79628"/>
                </a:lnTo>
                <a:lnTo>
                  <a:pt x="4838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6313170" y="1541525"/>
            <a:ext cx="643255" cy="318770"/>
          </a:xfrm>
          <a:custGeom>
            <a:avLst/>
            <a:gdLst/>
            <a:ahLst/>
            <a:cxnLst/>
            <a:rect l="l" t="t" r="r" b="b"/>
            <a:pathLst>
              <a:path w="643254" h="318769">
                <a:moveTo>
                  <a:pt x="159257" y="318515"/>
                </a:moveTo>
                <a:lnTo>
                  <a:pt x="0" y="159258"/>
                </a:lnTo>
                <a:lnTo>
                  <a:pt x="159257" y="0"/>
                </a:lnTo>
                <a:lnTo>
                  <a:pt x="159257" y="79628"/>
                </a:lnTo>
                <a:lnTo>
                  <a:pt x="483870" y="79628"/>
                </a:lnTo>
                <a:lnTo>
                  <a:pt x="483870" y="0"/>
                </a:lnTo>
                <a:lnTo>
                  <a:pt x="643127" y="159258"/>
                </a:lnTo>
                <a:lnTo>
                  <a:pt x="483870" y="318515"/>
                </a:lnTo>
                <a:lnTo>
                  <a:pt x="483870" y="238887"/>
                </a:lnTo>
                <a:lnTo>
                  <a:pt x="159257" y="238887"/>
                </a:lnTo>
                <a:lnTo>
                  <a:pt x="159257" y="318515"/>
                </a:lnTo>
              </a:path>
            </a:pathLst>
          </a:custGeom>
          <a:ln w="19811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6313170" y="2103882"/>
            <a:ext cx="643255" cy="318770"/>
          </a:xfrm>
          <a:custGeom>
            <a:avLst/>
            <a:gdLst/>
            <a:ahLst/>
            <a:cxnLst/>
            <a:rect l="l" t="t" r="r" b="b"/>
            <a:pathLst>
              <a:path w="643254" h="318769">
                <a:moveTo>
                  <a:pt x="159257" y="0"/>
                </a:moveTo>
                <a:lnTo>
                  <a:pt x="0" y="159257"/>
                </a:lnTo>
                <a:lnTo>
                  <a:pt x="159257" y="318515"/>
                </a:lnTo>
                <a:lnTo>
                  <a:pt x="159257" y="238887"/>
                </a:lnTo>
                <a:lnTo>
                  <a:pt x="563499" y="238887"/>
                </a:lnTo>
                <a:lnTo>
                  <a:pt x="643127" y="159257"/>
                </a:lnTo>
                <a:lnTo>
                  <a:pt x="563499" y="79628"/>
                </a:lnTo>
                <a:lnTo>
                  <a:pt x="159257" y="79628"/>
                </a:lnTo>
                <a:lnTo>
                  <a:pt x="159257" y="0"/>
                </a:lnTo>
                <a:close/>
              </a:path>
              <a:path w="643254" h="318769">
                <a:moveTo>
                  <a:pt x="563499" y="238887"/>
                </a:moveTo>
                <a:lnTo>
                  <a:pt x="483870" y="238887"/>
                </a:lnTo>
                <a:lnTo>
                  <a:pt x="483870" y="318515"/>
                </a:lnTo>
                <a:lnTo>
                  <a:pt x="563499" y="238887"/>
                </a:lnTo>
                <a:close/>
              </a:path>
              <a:path w="643254" h="318769">
                <a:moveTo>
                  <a:pt x="483870" y="0"/>
                </a:moveTo>
                <a:lnTo>
                  <a:pt x="483870" y="79628"/>
                </a:lnTo>
                <a:lnTo>
                  <a:pt x="563499" y="79628"/>
                </a:lnTo>
                <a:lnTo>
                  <a:pt x="4838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6313170" y="2103882"/>
            <a:ext cx="643255" cy="318770"/>
          </a:xfrm>
          <a:custGeom>
            <a:avLst/>
            <a:gdLst/>
            <a:ahLst/>
            <a:cxnLst/>
            <a:rect l="l" t="t" r="r" b="b"/>
            <a:pathLst>
              <a:path w="643254" h="318769">
                <a:moveTo>
                  <a:pt x="159257" y="318515"/>
                </a:moveTo>
                <a:lnTo>
                  <a:pt x="0" y="159257"/>
                </a:lnTo>
                <a:lnTo>
                  <a:pt x="159257" y="0"/>
                </a:lnTo>
                <a:lnTo>
                  <a:pt x="159257" y="79628"/>
                </a:lnTo>
                <a:lnTo>
                  <a:pt x="483870" y="79628"/>
                </a:lnTo>
                <a:lnTo>
                  <a:pt x="483870" y="0"/>
                </a:lnTo>
                <a:lnTo>
                  <a:pt x="643127" y="159257"/>
                </a:lnTo>
                <a:lnTo>
                  <a:pt x="483870" y="318515"/>
                </a:lnTo>
                <a:lnTo>
                  <a:pt x="483870" y="238887"/>
                </a:lnTo>
                <a:lnTo>
                  <a:pt x="159257" y="238887"/>
                </a:lnTo>
                <a:lnTo>
                  <a:pt x="159257" y="318515"/>
                </a:lnTo>
              </a:path>
            </a:pathLst>
          </a:custGeom>
          <a:ln w="19811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6313170" y="2664714"/>
            <a:ext cx="643255" cy="320040"/>
          </a:xfrm>
          <a:custGeom>
            <a:avLst/>
            <a:gdLst/>
            <a:ahLst/>
            <a:cxnLst/>
            <a:rect l="l" t="t" r="r" b="b"/>
            <a:pathLst>
              <a:path w="643254" h="320039">
                <a:moveTo>
                  <a:pt x="160019" y="0"/>
                </a:moveTo>
                <a:lnTo>
                  <a:pt x="0" y="160020"/>
                </a:lnTo>
                <a:lnTo>
                  <a:pt x="160019" y="320039"/>
                </a:lnTo>
                <a:lnTo>
                  <a:pt x="160019" y="240030"/>
                </a:lnTo>
                <a:lnTo>
                  <a:pt x="563117" y="240030"/>
                </a:lnTo>
                <a:lnTo>
                  <a:pt x="643127" y="160020"/>
                </a:lnTo>
                <a:lnTo>
                  <a:pt x="563118" y="80010"/>
                </a:lnTo>
                <a:lnTo>
                  <a:pt x="160019" y="80010"/>
                </a:lnTo>
                <a:lnTo>
                  <a:pt x="160019" y="0"/>
                </a:lnTo>
                <a:close/>
              </a:path>
              <a:path w="643254" h="320039">
                <a:moveTo>
                  <a:pt x="563117" y="240030"/>
                </a:moveTo>
                <a:lnTo>
                  <a:pt x="483107" y="240030"/>
                </a:lnTo>
                <a:lnTo>
                  <a:pt x="483107" y="320039"/>
                </a:lnTo>
                <a:lnTo>
                  <a:pt x="563117" y="240030"/>
                </a:lnTo>
                <a:close/>
              </a:path>
              <a:path w="643254" h="320039">
                <a:moveTo>
                  <a:pt x="483107" y="0"/>
                </a:moveTo>
                <a:lnTo>
                  <a:pt x="483107" y="80010"/>
                </a:lnTo>
                <a:lnTo>
                  <a:pt x="563118" y="80010"/>
                </a:lnTo>
                <a:lnTo>
                  <a:pt x="4831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6313170" y="2664714"/>
            <a:ext cx="643255" cy="320040"/>
          </a:xfrm>
          <a:custGeom>
            <a:avLst/>
            <a:gdLst/>
            <a:ahLst/>
            <a:cxnLst/>
            <a:rect l="l" t="t" r="r" b="b"/>
            <a:pathLst>
              <a:path w="643254" h="320039">
                <a:moveTo>
                  <a:pt x="160019" y="320039"/>
                </a:moveTo>
                <a:lnTo>
                  <a:pt x="0" y="160020"/>
                </a:lnTo>
                <a:lnTo>
                  <a:pt x="160019" y="0"/>
                </a:lnTo>
                <a:lnTo>
                  <a:pt x="160019" y="80010"/>
                </a:lnTo>
                <a:lnTo>
                  <a:pt x="483107" y="80010"/>
                </a:lnTo>
                <a:lnTo>
                  <a:pt x="483107" y="0"/>
                </a:lnTo>
                <a:lnTo>
                  <a:pt x="643127" y="160020"/>
                </a:lnTo>
                <a:lnTo>
                  <a:pt x="483107" y="320039"/>
                </a:lnTo>
                <a:lnTo>
                  <a:pt x="483107" y="240030"/>
                </a:lnTo>
                <a:lnTo>
                  <a:pt x="160019" y="240030"/>
                </a:lnTo>
                <a:lnTo>
                  <a:pt x="160019" y="320039"/>
                </a:lnTo>
              </a:path>
            </a:pathLst>
          </a:custGeom>
          <a:ln w="19812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237437" y="1427495"/>
            <a:ext cx="941069" cy="2882265"/>
          </a:xfrm>
          <a:custGeom>
            <a:avLst/>
            <a:gdLst/>
            <a:ahLst/>
            <a:cxnLst/>
            <a:rect l="l" t="t" r="r" b="b"/>
            <a:pathLst>
              <a:path w="941070" h="2882265">
                <a:moveTo>
                  <a:pt x="762416" y="2620248"/>
                </a:moveTo>
                <a:lnTo>
                  <a:pt x="309541" y="2620248"/>
                </a:lnTo>
                <a:lnTo>
                  <a:pt x="312462" y="2622661"/>
                </a:lnTo>
                <a:lnTo>
                  <a:pt x="317236" y="2676287"/>
                </a:lnTo>
                <a:lnTo>
                  <a:pt x="326302" y="2726322"/>
                </a:lnTo>
                <a:lnTo>
                  <a:pt x="339318" y="2771553"/>
                </a:lnTo>
                <a:lnTo>
                  <a:pt x="355943" y="2810768"/>
                </a:lnTo>
                <a:lnTo>
                  <a:pt x="403137" y="2869736"/>
                </a:lnTo>
                <a:lnTo>
                  <a:pt x="431538" y="2881759"/>
                </a:lnTo>
                <a:lnTo>
                  <a:pt x="459977" y="2879445"/>
                </a:lnTo>
                <a:lnTo>
                  <a:pt x="487392" y="2863414"/>
                </a:lnTo>
                <a:lnTo>
                  <a:pt x="512721" y="2834290"/>
                </a:lnTo>
                <a:lnTo>
                  <a:pt x="534902" y="2792694"/>
                </a:lnTo>
                <a:lnTo>
                  <a:pt x="552873" y="2739247"/>
                </a:lnTo>
                <a:lnTo>
                  <a:pt x="728304" y="2739247"/>
                </a:lnTo>
                <a:lnTo>
                  <a:pt x="741897" y="2707243"/>
                </a:lnTo>
                <a:lnTo>
                  <a:pt x="755296" y="2660394"/>
                </a:lnTo>
                <a:lnTo>
                  <a:pt x="762416" y="2620248"/>
                </a:lnTo>
                <a:close/>
              </a:path>
              <a:path w="941070" h="2882265">
                <a:moveTo>
                  <a:pt x="728304" y="2739247"/>
                </a:moveTo>
                <a:lnTo>
                  <a:pt x="552873" y="2739247"/>
                </a:lnTo>
                <a:lnTo>
                  <a:pt x="575342" y="2777232"/>
                </a:lnTo>
                <a:lnTo>
                  <a:pt x="600609" y="2803097"/>
                </a:lnTo>
                <a:lnTo>
                  <a:pt x="627757" y="2816150"/>
                </a:lnTo>
                <a:lnTo>
                  <a:pt x="655870" y="2815701"/>
                </a:lnTo>
                <a:lnTo>
                  <a:pt x="681333" y="2803023"/>
                </a:lnTo>
                <a:lnTo>
                  <a:pt x="704461" y="2779856"/>
                </a:lnTo>
                <a:lnTo>
                  <a:pt x="724800" y="2747496"/>
                </a:lnTo>
                <a:lnTo>
                  <a:pt x="728304" y="2739247"/>
                </a:lnTo>
                <a:close/>
              </a:path>
              <a:path w="941070" h="2882265">
                <a:moveTo>
                  <a:pt x="280844" y="65221"/>
                </a:moveTo>
                <a:lnTo>
                  <a:pt x="219984" y="83413"/>
                </a:lnTo>
                <a:lnTo>
                  <a:pt x="192304" y="111459"/>
                </a:lnTo>
                <a:lnTo>
                  <a:pt x="167500" y="150803"/>
                </a:lnTo>
                <a:lnTo>
                  <a:pt x="146352" y="200446"/>
                </a:lnTo>
                <a:lnTo>
                  <a:pt x="129642" y="259388"/>
                </a:lnTo>
                <a:lnTo>
                  <a:pt x="118152" y="326628"/>
                </a:lnTo>
                <a:lnTo>
                  <a:pt x="94157" y="341265"/>
                </a:lnTo>
                <a:lnTo>
                  <a:pt x="51644" y="396494"/>
                </a:lnTo>
                <a:lnTo>
                  <a:pt x="34078" y="435848"/>
                </a:lnTo>
                <a:lnTo>
                  <a:pt x="19145" y="483611"/>
                </a:lnTo>
                <a:lnTo>
                  <a:pt x="8520" y="535110"/>
                </a:lnTo>
                <a:lnTo>
                  <a:pt x="2154" y="589057"/>
                </a:lnTo>
                <a:lnTo>
                  <a:pt x="0" y="644164"/>
                </a:lnTo>
                <a:lnTo>
                  <a:pt x="2008" y="699144"/>
                </a:lnTo>
                <a:lnTo>
                  <a:pt x="8132" y="752709"/>
                </a:lnTo>
                <a:lnTo>
                  <a:pt x="18324" y="803570"/>
                </a:lnTo>
                <a:lnTo>
                  <a:pt x="32534" y="850440"/>
                </a:lnTo>
                <a:lnTo>
                  <a:pt x="50715" y="892032"/>
                </a:lnTo>
                <a:lnTo>
                  <a:pt x="39487" y="913656"/>
                </a:lnTo>
                <a:lnTo>
                  <a:pt x="20747" y="964666"/>
                </a:lnTo>
                <a:lnTo>
                  <a:pt x="4099" y="1048602"/>
                </a:lnTo>
                <a:lnTo>
                  <a:pt x="14" y="1105025"/>
                </a:lnTo>
                <a:lnTo>
                  <a:pt x="889" y="1161207"/>
                </a:lnTo>
                <a:lnTo>
                  <a:pt x="6487" y="1215581"/>
                </a:lnTo>
                <a:lnTo>
                  <a:pt x="16574" y="1266579"/>
                </a:lnTo>
                <a:lnTo>
                  <a:pt x="30915" y="1312634"/>
                </a:lnTo>
                <a:lnTo>
                  <a:pt x="49274" y="1352180"/>
                </a:lnTo>
                <a:lnTo>
                  <a:pt x="71416" y="1383649"/>
                </a:lnTo>
                <a:lnTo>
                  <a:pt x="63709" y="1402566"/>
                </a:lnTo>
                <a:lnTo>
                  <a:pt x="50199" y="1443925"/>
                </a:lnTo>
                <a:lnTo>
                  <a:pt x="34274" y="1519294"/>
                </a:lnTo>
                <a:lnTo>
                  <a:pt x="28143" y="1573907"/>
                </a:lnTo>
                <a:lnTo>
                  <a:pt x="25963" y="1629049"/>
                </a:lnTo>
                <a:lnTo>
                  <a:pt x="27600" y="1683731"/>
                </a:lnTo>
                <a:lnTo>
                  <a:pt x="32919" y="1736963"/>
                </a:lnTo>
                <a:lnTo>
                  <a:pt x="41785" y="1787757"/>
                </a:lnTo>
                <a:lnTo>
                  <a:pt x="54064" y="1835124"/>
                </a:lnTo>
                <a:lnTo>
                  <a:pt x="69620" y="1878073"/>
                </a:lnTo>
                <a:lnTo>
                  <a:pt x="88318" y="1915618"/>
                </a:lnTo>
                <a:lnTo>
                  <a:pt x="110024" y="1946767"/>
                </a:lnTo>
                <a:lnTo>
                  <a:pt x="99807" y="1991343"/>
                </a:lnTo>
                <a:lnTo>
                  <a:pt x="91915" y="2037902"/>
                </a:lnTo>
                <a:lnTo>
                  <a:pt x="86386" y="2085991"/>
                </a:lnTo>
                <a:lnTo>
                  <a:pt x="83260" y="2135160"/>
                </a:lnTo>
                <a:lnTo>
                  <a:pt x="82575" y="2184957"/>
                </a:lnTo>
                <a:lnTo>
                  <a:pt x="84370" y="2234930"/>
                </a:lnTo>
                <a:lnTo>
                  <a:pt x="90496" y="2300162"/>
                </a:lnTo>
                <a:lnTo>
                  <a:pt x="100537" y="2361138"/>
                </a:lnTo>
                <a:lnTo>
                  <a:pt x="114144" y="2417266"/>
                </a:lnTo>
                <a:lnTo>
                  <a:pt x="130968" y="2467948"/>
                </a:lnTo>
                <a:lnTo>
                  <a:pt x="150661" y="2512590"/>
                </a:lnTo>
                <a:lnTo>
                  <a:pt x="172875" y="2550596"/>
                </a:lnTo>
                <a:lnTo>
                  <a:pt x="197260" y="2581370"/>
                </a:lnTo>
                <a:lnTo>
                  <a:pt x="251149" y="2618844"/>
                </a:lnTo>
                <a:lnTo>
                  <a:pt x="279957" y="2624353"/>
                </a:lnTo>
                <a:lnTo>
                  <a:pt x="309541" y="2620248"/>
                </a:lnTo>
                <a:lnTo>
                  <a:pt x="762416" y="2620248"/>
                </a:lnTo>
                <a:lnTo>
                  <a:pt x="764544" y="2608247"/>
                </a:lnTo>
                <a:lnTo>
                  <a:pt x="769188" y="2552099"/>
                </a:lnTo>
                <a:lnTo>
                  <a:pt x="768773" y="2493248"/>
                </a:lnTo>
                <a:lnTo>
                  <a:pt x="771567" y="2489692"/>
                </a:lnTo>
                <a:lnTo>
                  <a:pt x="793694" y="2456334"/>
                </a:lnTo>
                <a:lnTo>
                  <a:pt x="812419" y="2420784"/>
                </a:lnTo>
                <a:lnTo>
                  <a:pt x="829089" y="2381568"/>
                </a:lnTo>
                <a:lnTo>
                  <a:pt x="843657" y="2339115"/>
                </a:lnTo>
                <a:lnTo>
                  <a:pt x="856074" y="2293858"/>
                </a:lnTo>
                <a:lnTo>
                  <a:pt x="866292" y="2246227"/>
                </a:lnTo>
                <a:lnTo>
                  <a:pt x="874262" y="2196653"/>
                </a:lnTo>
                <a:lnTo>
                  <a:pt x="879937" y="2145566"/>
                </a:lnTo>
                <a:lnTo>
                  <a:pt x="883268" y="2093397"/>
                </a:lnTo>
                <a:lnTo>
                  <a:pt x="884207" y="2040578"/>
                </a:lnTo>
                <a:lnTo>
                  <a:pt x="882704" y="1987538"/>
                </a:lnTo>
                <a:lnTo>
                  <a:pt x="878713" y="1934709"/>
                </a:lnTo>
                <a:lnTo>
                  <a:pt x="872185" y="1882522"/>
                </a:lnTo>
                <a:lnTo>
                  <a:pt x="863071" y="1831407"/>
                </a:lnTo>
                <a:lnTo>
                  <a:pt x="851323" y="1781794"/>
                </a:lnTo>
                <a:lnTo>
                  <a:pt x="873230" y="1743830"/>
                </a:lnTo>
                <a:lnTo>
                  <a:pt x="892467" y="1699764"/>
                </a:lnTo>
                <a:lnTo>
                  <a:pt x="908802" y="1650322"/>
                </a:lnTo>
                <a:lnTo>
                  <a:pt x="922004" y="1596228"/>
                </a:lnTo>
                <a:lnTo>
                  <a:pt x="931841" y="1538208"/>
                </a:lnTo>
                <a:lnTo>
                  <a:pt x="937982" y="1478574"/>
                </a:lnTo>
                <a:lnTo>
                  <a:pt x="940446" y="1419053"/>
                </a:lnTo>
                <a:lnTo>
                  <a:pt x="939394" y="1360313"/>
                </a:lnTo>
                <a:lnTo>
                  <a:pt x="934983" y="1303023"/>
                </a:lnTo>
                <a:lnTo>
                  <a:pt x="927375" y="1247852"/>
                </a:lnTo>
                <a:lnTo>
                  <a:pt x="916728" y="1195467"/>
                </a:lnTo>
                <a:lnTo>
                  <a:pt x="903203" y="1146538"/>
                </a:lnTo>
                <a:lnTo>
                  <a:pt x="886958" y="1101733"/>
                </a:lnTo>
                <a:lnTo>
                  <a:pt x="868154" y="1061720"/>
                </a:lnTo>
                <a:lnTo>
                  <a:pt x="846951" y="1027168"/>
                </a:lnTo>
                <a:lnTo>
                  <a:pt x="797983" y="977122"/>
                </a:lnTo>
                <a:lnTo>
                  <a:pt x="809088" y="930261"/>
                </a:lnTo>
                <a:lnTo>
                  <a:pt x="817192" y="880650"/>
                </a:lnTo>
                <a:lnTo>
                  <a:pt x="822200" y="829014"/>
                </a:lnTo>
                <a:lnTo>
                  <a:pt x="824018" y="776081"/>
                </a:lnTo>
                <a:lnTo>
                  <a:pt x="822000" y="713494"/>
                </a:lnTo>
                <a:lnTo>
                  <a:pt x="815721" y="654052"/>
                </a:lnTo>
                <a:lnTo>
                  <a:pt x="805532" y="598552"/>
                </a:lnTo>
                <a:lnTo>
                  <a:pt x="791782" y="547792"/>
                </a:lnTo>
                <a:lnTo>
                  <a:pt x="774821" y="502571"/>
                </a:lnTo>
                <a:lnTo>
                  <a:pt x="754999" y="463686"/>
                </a:lnTo>
                <a:lnTo>
                  <a:pt x="732665" y="431934"/>
                </a:lnTo>
                <a:lnTo>
                  <a:pt x="681862" y="393024"/>
                </a:lnTo>
                <a:lnTo>
                  <a:pt x="654092" y="387461"/>
                </a:lnTo>
                <a:lnTo>
                  <a:pt x="648849" y="330728"/>
                </a:lnTo>
                <a:lnTo>
                  <a:pt x="640440" y="276209"/>
                </a:lnTo>
                <a:lnTo>
                  <a:pt x="628982" y="224548"/>
                </a:lnTo>
                <a:lnTo>
                  <a:pt x="614595" y="176387"/>
                </a:lnTo>
                <a:lnTo>
                  <a:pt x="592704" y="121910"/>
                </a:lnTo>
                <a:lnTo>
                  <a:pt x="576823" y="93329"/>
                </a:lnTo>
                <a:lnTo>
                  <a:pt x="333290" y="93329"/>
                </a:lnTo>
                <a:lnTo>
                  <a:pt x="328143" y="88664"/>
                </a:lnTo>
                <a:lnTo>
                  <a:pt x="322971" y="84392"/>
                </a:lnTo>
                <a:lnTo>
                  <a:pt x="317752" y="80524"/>
                </a:lnTo>
                <a:lnTo>
                  <a:pt x="312462" y="77073"/>
                </a:lnTo>
                <a:lnTo>
                  <a:pt x="280844" y="65221"/>
                </a:lnTo>
                <a:close/>
              </a:path>
              <a:path w="941070" h="2882265">
                <a:moveTo>
                  <a:pt x="450853" y="0"/>
                </a:moveTo>
                <a:lnTo>
                  <a:pt x="420063" y="6913"/>
                </a:lnTo>
                <a:lnTo>
                  <a:pt x="389819" y="24658"/>
                </a:lnTo>
                <a:lnTo>
                  <a:pt x="360702" y="53406"/>
                </a:lnTo>
                <a:lnTo>
                  <a:pt x="333290" y="93329"/>
                </a:lnTo>
                <a:lnTo>
                  <a:pt x="576823" y="93329"/>
                </a:lnTo>
                <a:lnTo>
                  <a:pt x="540703" y="42536"/>
                </a:lnTo>
                <a:lnTo>
                  <a:pt x="481610" y="3747"/>
                </a:lnTo>
                <a:lnTo>
                  <a:pt x="450853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237437" y="1427495"/>
            <a:ext cx="941069" cy="2882265"/>
          </a:xfrm>
          <a:custGeom>
            <a:avLst/>
            <a:gdLst/>
            <a:ahLst/>
            <a:cxnLst/>
            <a:rect l="l" t="t" r="r" b="b"/>
            <a:pathLst>
              <a:path w="941070" h="2882265">
                <a:moveTo>
                  <a:pt x="309541" y="2620248"/>
                </a:moveTo>
                <a:lnTo>
                  <a:pt x="251149" y="2618844"/>
                </a:lnTo>
                <a:lnTo>
                  <a:pt x="197260" y="2581370"/>
                </a:lnTo>
                <a:lnTo>
                  <a:pt x="172875" y="2550596"/>
                </a:lnTo>
                <a:lnTo>
                  <a:pt x="150661" y="2512590"/>
                </a:lnTo>
                <a:lnTo>
                  <a:pt x="130968" y="2467948"/>
                </a:lnTo>
                <a:lnTo>
                  <a:pt x="114144" y="2417266"/>
                </a:lnTo>
                <a:lnTo>
                  <a:pt x="100537" y="2361138"/>
                </a:lnTo>
                <a:lnTo>
                  <a:pt x="90496" y="2300162"/>
                </a:lnTo>
                <a:lnTo>
                  <a:pt x="84370" y="2234930"/>
                </a:lnTo>
                <a:lnTo>
                  <a:pt x="82575" y="2184957"/>
                </a:lnTo>
                <a:lnTo>
                  <a:pt x="83260" y="2135160"/>
                </a:lnTo>
                <a:lnTo>
                  <a:pt x="86386" y="2085991"/>
                </a:lnTo>
                <a:lnTo>
                  <a:pt x="91915" y="2037902"/>
                </a:lnTo>
                <a:lnTo>
                  <a:pt x="99807" y="1991343"/>
                </a:lnTo>
                <a:lnTo>
                  <a:pt x="110024" y="1946767"/>
                </a:lnTo>
                <a:lnTo>
                  <a:pt x="88318" y="1915618"/>
                </a:lnTo>
                <a:lnTo>
                  <a:pt x="69620" y="1878073"/>
                </a:lnTo>
                <a:lnTo>
                  <a:pt x="54064" y="1835124"/>
                </a:lnTo>
                <a:lnTo>
                  <a:pt x="41785" y="1787757"/>
                </a:lnTo>
                <a:lnTo>
                  <a:pt x="32919" y="1736963"/>
                </a:lnTo>
                <a:lnTo>
                  <a:pt x="27600" y="1683731"/>
                </a:lnTo>
                <a:lnTo>
                  <a:pt x="25963" y="1629049"/>
                </a:lnTo>
                <a:lnTo>
                  <a:pt x="28143" y="1573907"/>
                </a:lnTo>
                <a:lnTo>
                  <a:pt x="34274" y="1519294"/>
                </a:lnTo>
                <a:lnTo>
                  <a:pt x="44492" y="1466199"/>
                </a:lnTo>
                <a:lnTo>
                  <a:pt x="56621" y="1422686"/>
                </a:lnTo>
                <a:lnTo>
                  <a:pt x="71416" y="1383649"/>
                </a:lnTo>
                <a:lnTo>
                  <a:pt x="49274" y="1352180"/>
                </a:lnTo>
                <a:lnTo>
                  <a:pt x="30915" y="1312634"/>
                </a:lnTo>
                <a:lnTo>
                  <a:pt x="16574" y="1266579"/>
                </a:lnTo>
                <a:lnTo>
                  <a:pt x="6487" y="1215581"/>
                </a:lnTo>
                <a:lnTo>
                  <a:pt x="889" y="1161207"/>
                </a:lnTo>
                <a:lnTo>
                  <a:pt x="14" y="1105025"/>
                </a:lnTo>
                <a:lnTo>
                  <a:pt x="4099" y="1048602"/>
                </a:lnTo>
                <a:lnTo>
                  <a:pt x="13377" y="993505"/>
                </a:lnTo>
                <a:lnTo>
                  <a:pt x="29474" y="937959"/>
                </a:lnTo>
                <a:lnTo>
                  <a:pt x="50715" y="892032"/>
                </a:lnTo>
                <a:lnTo>
                  <a:pt x="32534" y="850440"/>
                </a:lnTo>
                <a:lnTo>
                  <a:pt x="18324" y="803570"/>
                </a:lnTo>
                <a:lnTo>
                  <a:pt x="8132" y="752709"/>
                </a:lnTo>
                <a:lnTo>
                  <a:pt x="2008" y="699144"/>
                </a:lnTo>
                <a:lnTo>
                  <a:pt x="0" y="644164"/>
                </a:lnTo>
                <a:lnTo>
                  <a:pt x="2154" y="589057"/>
                </a:lnTo>
                <a:lnTo>
                  <a:pt x="8520" y="535110"/>
                </a:lnTo>
                <a:lnTo>
                  <a:pt x="19145" y="483611"/>
                </a:lnTo>
                <a:lnTo>
                  <a:pt x="34078" y="435848"/>
                </a:lnTo>
                <a:lnTo>
                  <a:pt x="51644" y="396494"/>
                </a:lnTo>
                <a:lnTo>
                  <a:pt x="94157" y="341265"/>
                </a:lnTo>
                <a:lnTo>
                  <a:pt x="118152" y="326628"/>
                </a:lnTo>
                <a:lnTo>
                  <a:pt x="129642" y="259388"/>
                </a:lnTo>
                <a:lnTo>
                  <a:pt x="146352" y="200446"/>
                </a:lnTo>
                <a:lnTo>
                  <a:pt x="167500" y="150803"/>
                </a:lnTo>
                <a:lnTo>
                  <a:pt x="192304" y="111459"/>
                </a:lnTo>
                <a:lnTo>
                  <a:pt x="219984" y="83413"/>
                </a:lnTo>
                <a:lnTo>
                  <a:pt x="280844" y="65221"/>
                </a:lnTo>
                <a:lnTo>
                  <a:pt x="312462" y="77073"/>
                </a:lnTo>
                <a:lnTo>
                  <a:pt x="317752" y="80524"/>
                </a:lnTo>
                <a:lnTo>
                  <a:pt x="322971" y="84392"/>
                </a:lnTo>
                <a:lnTo>
                  <a:pt x="328143" y="88664"/>
                </a:lnTo>
                <a:lnTo>
                  <a:pt x="333290" y="93329"/>
                </a:lnTo>
                <a:lnTo>
                  <a:pt x="360702" y="53406"/>
                </a:lnTo>
                <a:lnTo>
                  <a:pt x="389819" y="24658"/>
                </a:lnTo>
                <a:lnTo>
                  <a:pt x="420063" y="6913"/>
                </a:lnTo>
                <a:lnTo>
                  <a:pt x="450853" y="0"/>
                </a:lnTo>
                <a:lnTo>
                  <a:pt x="481610" y="3747"/>
                </a:lnTo>
                <a:lnTo>
                  <a:pt x="540703" y="42536"/>
                </a:lnTo>
                <a:lnTo>
                  <a:pt x="567880" y="77236"/>
                </a:lnTo>
                <a:lnTo>
                  <a:pt x="592704" y="121910"/>
                </a:lnTo>
                <a:lnTo>
                  <a:pt x="614595" y="176387"/>
                </a:lnTo>
                <a:lnTo>
                  <a:pt x="628982" y="224548"/>
                </a:lnTo>
                <a:lnTo>
                  <a:pt x="640440" y="276209"/>
                </a:lnTo>
                <a:lnTo>
                  <a:pt x="648849" y="330728"/>
                </a:lnTo>
                <a:lnTo>
                  <a:pt x="654092" y="387461"/>
                </a:lnTo>
                <a:lnTo>
                  <a:pt x="681862" y="393024"/>
                </a:lnTo>
                <a:lnTo>
                  <a:pt x="732665" y="431934"/>
                </a:lnTo>
                <a:lnTo>
                  <a:pt x="754999" y="463686"/>
                </a:lnTo>
                <a:lnTo>
                  <a:pt x="774821" y="502571"/>
                </a:lnTo>
                <a:lnTo>
                  <a:pt x="791782" y="547792"/>
                </a:lnTo>
                <a:lnTo>
                  <a:pt x="805532" y="598552"/>
                </a:lnTo>
                <a:lnTo>
                  <a:pt x="815721" y="654052"/>
                </a:lnTo>
                <a:lnTo>
                  <a:pt x="822000" y="713494"/>
                </a:lnTo>
                <a:lnTo>
                  <a:pt x="824018" y="776081"/>
                </a:lnTo>
                <a:lnTo>
                  <a:pt x="822200" y="829014"/>
                </a:lnTo>
                <a:lnTo>
                  <a:pt x="817192" y="880650"/>
                </a:lnTo>
                <a:lnTo>
                  <a:pt x="809088" y="930261"/>
                </a:lnTo>
                <a:lnTo>
                  <a:pt x="797983" y="977122"/>
                </a:lnTo>
                <a:lnTo>
                  <a:pt x="823507" y="998746"/>
                </a:lnTo>
                <a:lnTo>
                  <a:pt x="868154" y="1061720"/>
                </a:lnTo>
                <a:lnTo>
                  <a:pt x="886958" y="1101733"/>
                </a:lnTo>
                <a:lnTo>
                  <a:pt x="903203" y="1146538"/>
                </a:lnTo>
                <a:lnTo>
                  <a:pt x="916728" y="1195467"/>
                </a:lnTo>
                <a:lnTo>
                  <a:pt x="927375" y="1247852"/>
                </a:lnTo>
                <a:lnTo>
                  <a:pt x="934983" y="1303023"/>
                </a:lnTo>
                <a:lnTo>
                  <a:pt x="939394" y="1360313"/>
                </a:lnTo>
                <a:lnTo>
                  <a:pt x="940446" y="1419053"/>
                </a:lnTo>
                <a:lnTo>
                  <a:pt x="937982" y="1478574"/>
                </a:lnTo>
                <a:lnTo>
                  <a:pt x="931841" y="1538208"/>
                </a:lnTo>
                <a:lnTo>
                  <a:pt x="922004" y="1596228"/>
                </a:lnTo>
                <a:lnTo>
                  <a:pt x="908802" y="1650322"/>
                </a:lnTo>
                <a:lnTo>
                  <a:pt x="892467" y="1699764"/>
                </a:lnTo>
                <a:lnTo>
                  <a:pt x="873230" y="1743830"/>
                </a:lnTo>
                <a:lnTo>
                  <a:pt x="851323" y="1781794"/>
                </a:lnTo>
                <a:lnTo>
                  <a:pt x="863071" y="1831407"/>
                </a:lnTo>
                <a:lnTo>
                  <a:pt x="872185" y="1882522"/>
                </a:lnTo>
                <a:lnTo>
                  <a:pt x="878713" y="1934709"/>
                </a:lnTo>
                <a:lnTo>
                  <a:pt x="882704" y="1987538"/>
                </a:lnTo>
                <a:lnTo>
                  <a:pt x="884207" y="2040578"/>
                </a:lnTo>
                <a:lnTo>
                  <a:pt x="883268" y="2093397"/>
                </a:lnTo>
                <a:lnTo>
                  <a:pt x="879937" y="2145566"/>
                </a:lnTo>
                <a:lnTo>
                  <a:pt x="874262" y="2196653"/>
                </a:lnTo>
                <a:lnTo>
                  <a:pt x="866292" y="2246227"/>
                </a:lnTo>
                <a:lnTo>
                  <a:pt x="856074" y="2293858"/>
                </a:lnTo>
                <a:lnTo>
                  <a:pt x="843657" y="2339115"/>
                </a:lnTo>
                <a:lnTo>
                  <a:pt x="829089" y="2381568"/>
                </a:lnTo>
                <a:lnTo>
                  <a:pt x="812419" y="2420784"/>
                </a:lnTo>
                <a:lnTo>
                  <a:pt x="793694" y="2456334"/>
                </a:lnTo>
                <a:lnTo>
                  <a:pt x="771567" y="2489692"/>
                </a:lnTo>
                <a:lnTo>
                  <a:pt x="768773" y="2493248"/>
                </a:lnTo>
                <a:lnTo>
                  <a:pt x="769188" y="2552099"/>
                </a:lnTo>
                <a:lnTo>
                  <a:pt x="764544" y="2608247"/>
                </a:lnTo>
                <a:lnTo>
                  <a:pt x="755296" y="2660394"/>
                </a:lnTo>
                <a:lnTo>
                  <a:pt x="741897" y="2707243"/>
                </a:lnTo>
                <a:lnTo>
                  <a:pt x="724800" y="2747496"/>
                </a:lnTo>
                <a:lnTo>
                  <a:pt x="704461" y="2779856"/>
                </a:lnTo>
                <a:lnTo>
                  <a:pt x="655870" y="2815701"/>
                </a:lnTo>
                <a:lnTo>
                  <a:pt x="627757" y="2816150"/>
                </a:lnTo>
                <a:lnTo>
                  <a:pt x="600609" y="2803097"/>
                </a:lnTo>
                <a:lnTo>
                  <a:pt x="575342" y="2777232"/>
                </a:lnTo>
                <a:lnTo>
                  <a:pt x="552873" y="2739247"/>
                </a:lnTo>
                <a:lnTo>
                  <a:pt x="534902" y="2792694"/>
                </a:lnTo>
                <a:lnTo>
                  <a:pt x="512721" y="2834290"/>
                </a:lnTo>
                <a:lnTo>
                  <a:pt x="487392" y="2863414"/>
                </a:lnTo>
                <a:lnTo>
                  <a:pt x="459977" y="2879445"/>
                </a:lnTo>
                <a:lnTo>
                  <a:pt x="431538" y="2881759"/>
                </a:lnTo>
                <a:lnTo>
                  <a:pt x="403137" y="2869736"/>
                </a:lnTo>
                <a:lnTo>
                  <a:pt x="375835" y="2842752"/>
                </a:lnTo>
                <a:lnTo>
                  <a:pt x="339318" y="2771553"/>
                </a:lnTo>
                <a:lnTo>
                  <a:pt x="326302" y="2726322"/>
                </a:lnTo>
                <a:lnTo>
                  <a:pt x="317236" y="2676287"/>
                </a:lnTo>
                <a:lnTo>
                  <a:pt x="312462" y="2622661"/>
                </a:lnTo>
                <a:lnTo>
                  <a:pt x="309541" y="2620248"/>
                </a:lnTo>
              </a:path>
            </a:pathLst>
          </a:custGeom>
          <a:ln w="25908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786628" y="3994784"/>
            <a:ext cx="17780" cy="168910"/>
          </a:xfrm>
          <a:custGeom>
            <a:avLst/>
            <a:gdLst/>
            <a:ahLst/>
            <a:cxnLst/>
            <a:rect l="l" t="t" r="r" b="b"/>
            <a:pathLst>
              <a:path w="17779" h="168910">
                <a:moveTo>
                  <a:pt x="17272" y="0"/>
                </a:moveTo>
                <a:lnTo>
                  <a:pt x="17359" y="44072"/>
                </a:lnTo>
                <a:lnTo>
                  <a:pt x="14446" y="87407"/>
                </a:lnTo>
                <a:lnTo>
                  <a:pt x="8628" y="129266"/>
                </a:lnTo>
                <a:lnTo>
                  <a:pt x="0" y="168909"/>
                </a:lnTo>
              </a:path>
            </a:pathLst>
          </a:custGeom>
          <a:ln w="25908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993765" y="3845940"/>
            <a:ext cx="8890" cy="74295"/>
          </a:xfrm>
          <a:custGeom>
            <a:avLst/>
            <a:gdLst/>
            <a:ahLst/>
            <a:cxnLst/>
            <a:rect l="l" t="t" r="r" b="b"/>
            <a:pathLst>
              <a:path w="8889" h="74295">
                <a:moveTo>
                  <a:pt x="0" y="0"/>
                </a:moveTo>
                <a:lnTo>
                  <a:pt x="2881" y="17940"/>
                </a:lnTo>
                <a:lnTo>
                  <a:pt x="5238" y="36274"/>
                </a:lnTo>
                <a:lnTo>
                  <a:pt x="7072" y="54917"/>
                </a:lnTo>
                <a:lnTo>
                  <a:pt x="8382" y="73786"/>
                </a:lnTo>
              </a:path>
            </a:pathLst>
          </a:custGeom>
          <a:ln w="25907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6047104" y="3209544"/>
            <a:ext cx="38100" cy="44450"/>
          </a:xfrm>
          <a:custGeom>
            <a:avLst/>
            <a:gdLst/>
            <a:ahLst/>
            <a:cxnLst/>
            <a:rect l="l" t="t" r="r" b="b"/>
            <a:pathLst>
              <a:path w="38100" h="44450">
                <a:moveTo>
                  <a:pt x="37973" y="0"/>
                </a:moveTo>
                <a:lnTo>
                  <a:pt x="28878" y="12785"/>
                </a:lnTo>
                <a:lnTo>
                  <a:pt x="19510" y="24463"/>
                </a:lnTo>
                <a:lnTo>
                  <a:pt x="9880" y="35022"/>
                </a:lnTo>
                <a:lnTo>
                  <a:pt x="0" y="44450"/>
                </a:lnTo>
              </a:path>
            </a:pathLst>
          </a:custGeom>
          <a:ln w="25908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990590" y="2386583"/>
            <a:ext cx="41910" cy="17780"/>
          </a:xfrm>
          <a:custGeom>
            <a:avLst/>
            <a:gdLst/>
            <a:ahLst/>
            <a:cxnLst/>
            <a:rect l="l" t="t" r="r" b="b"/>
            <a:pathLst>
              <a:path w="41910" h="17780">
                <a:moveTo>
                  <a:pt x="0" y="0"/>
                </a:moveTo>
                <a:lnTo>
                  <a:pt x="10542" y="2545"/>
                </a:lnTo>
                <a:lnTo>
                  <a:pt x="21002" y="6365"/>
                </a:lnTo>
                <a:lnTo>
                  <a:pt x="31343" y="11447"/>
                </a:lnTo>
                <a:lnTo>
                  <a:pt x="41529" y="17779"/>
                </a:lnTo>
              </a:path>
            </a:pathLst>
          </a:custGeom>
          <a:ln w="25908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5733796" y="1816607"/>
            <a:ext cx="155575" cy="217170"/>
          </a:xfrm>
          <a:custGeom>
            <a:avLst/>
            <a:gdLst/>
            <a:ahLst/>
            <a:cxnLst/>
            <a:rect l="l" t="t" r="r" b="b"/>
            <a:pathLst>
              <a:path w="155575" h="217169">
                <a:moveTo>
                  <a:pt x="0" y="216662"/>
                </a:moveTo>
                <a:lnTo>
                  <a:pt x="16973" y="154134"/>
                </a:lnTo>
                <a:lnTo>
                  <a:pt x="38462" y="100828"/>
                </a:lnTo>
                <a:lnTo>
                  <a:pt x="63753" y="57753"/>
                </a:lnTo>
                <a:lnTo>
                  <a:pt x="92136" y="25917"/>
                </a:lnTo>
                <a:lnTo>
                  <a:pt x="122896" y="6330"/>
                </a:lnTo>
                <a:lnTo>
                  <a:pt x="155320" y="0"/>
                </a:lnTo>
              </a:path>
            </a:pathLst>
          </a:custGeom>
          <a:ln w="25908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5568441" y="1522222"/>
            <a:ext cx="58419" cy="96520"/>
          </a:xfrm>
          <a:custGeom>
            <a:avLst/>
            <a:gdLst/>
            <a:ahLst/>
            <a:cxnLst/>
            <a:rect l="l" t="t" r="r" b="b"/>
            <a:pathLst>
              <a:path w="58420" h="96519">
                <a:moveTo>
                  <a:pt x="0" y="0"/>
                </a:moveTo>
                <a:lnTo>
                  <a:pt x="16285" y="18293"/>
                </a:lnTo>
                <a:lnTo>
                  <a:pt x="31511" y="40624"/>
                </a:lnTo>
                <a:lnTo>
                  <a:pt x="45523" y="66740"/>
                </a:lnTo>
                <a:lnTo>
                  <a:pt x="58166" y="96392"/>
                </a:lnTo>
              </a:path>
            </a:pathLst>
          </a:custGeom>
          <a:ln w="25908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352288" y="1748535"/>
            <a:ext cx="27940" cy="5715"/>
          </a:xfrm>
          <a:custGeom>
            <a:avLst/>
            <a:gdLst/>
            <a:ahLst/>
            <a:cxnLst/>
            <a:rect l="l" t="t" r="r" b="b"/>
            <a:pathLst>
              <a:path w="27939" h="5714">
                <a:moveTo>
                  <a:pt x="0" y="5206"/>
                </a:moveTo>
                <a:lnTo>
                  <a:pt x="6806" y="2803"/>
                </a:lnTo>
                <a:lnTo>
                  <a:pt x="13684" y="1127"/>
                </a:lnTo>
                <a:lnTo>
                  <a:pt x="20609" y="188"/>
                </a:lnTo>
                <a:lnTo>
                  <a:pt x="27559" y="0"/>
                </a:lnTo>
              </a:path>
            </a:pathLst>
          </a:custGeom>
          <a:ln w="25907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285104" y="2320417"/>
            <a:ext cx="35560" cy="49530"/>
          </a:xfrm>
          <a:custGeom>
            <a:avLst/>
            <a:gdLst/>
            <a:ahLst/>
            <a:cxnLst/>
            <a:rect l="l" t="t" r="r" b="b"/>
            <a:pathLst>
              <a:path w="35560" h="49530">
                <a:moveTo>
                  <a:pt x="35052" y="49403"/>
                </a:moveTo>
                <a:lnTo>
                  <a:pt x="25699" y="39219"/>
                </a:lnTo>
                <a:lnTo>
                  <a:pt x="16716" y="27559"/>
                </a:lnTo>
                <a:lnTo>
                  <a:pt x="8137" y="14470"/>
                </a:lnTo>
                <a:lnTo>
                  <a:pt x="0" y="0"/>
                </a:lnTo>
              </a:path>
            </a:pathLst>
          </a:custGeom>
          <a:ln w="25908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5306695" y="2808223"/>
            <a:ext cx="30480" cy="24130"/>
          </a:xfrm>
          <a:custGeom>
            <a:avLst/>
            <a:gdLst/>
            <a:ahLst/>
            <a:cxnLst/>
            <a:rect l="l" t="t" r="r" b="b"/>
            <a:pathLst>
              <a:path w="30479" h="24130">
                <a:moveTo>
                  <a:pt x="30225" y="23875"/>
                </a:moveTo>
                <a:lnTo>
                  <a:pt x="22395" y="19502"/>
                </a:lnTo>
                <a:lnTo>
                  <a:pt x="14731" y="14033"/>
                </a:lnTo>
                <a:lnTo>
                  <a:pt x="7258" y="7516"/>
                </a:lnTo>
                <a:lnTo>
                  <a:pt x="0" y="0"/>
                </a:lnTo>
              </a:path>
            </a:pathLst>
          </a:custGeom>
          <a:ln w="25908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347208" y="3288029"/>
            <a:ext cx="29845" cy="86995"/>
          </a:xfrm>
          <a:custGeom>
            <a:avLst/>
            <a:gdLst/>
            <a:ahLst/>
            <a:cxnLst/>
            <a:rect l="l" t="t" r="r" b="b"/>
            <a:pathLst>
              <a:path w="29845" h="86995">
                <a:moveTo>
                  <a:pt x="0" y="86614"/>
                </a:moveTo>
                <a:lnTo>
                  <a:pt x="6423" y="63454"/>
                </a:lnTo>
                <a:lnTo>
                  <a:pt x="13477" y="41259"/>
                </a:lnTo>
                <a:lnTo>
                  <a:pt x="21127" y="20087"/>
                </a:lnTo>
                <a:lnTo>
                  <a:pt x="29337" y="0"/>
                </a:lnTo>
              </a:path>
            </a:pathLst>
          </a:custGeom>
          <a:ln w="25908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546978" y="4032503"/>
            <a:ext cx="31115" cy="15240"/>
          </a:xfrm>
          <a:custGeom>
            <a:avLst/>
            <a:gdLst/>
            <a:ahLst/>
            <a:cxnLst/>
            <a:rect l="l" t="t" r="r" b="b"/>
            <a:pathLst>
              <a:path w="31114" h="15239">
                <a:moveTo>
                  <a:pt x="30861" y="0"/>
                </a:moveTo>
                <a:lnTo>
                  <a:pt x="23270" y="4861"/>
                </a:lnTo>
                <a:lnTo>
                  <a:pt x="15573" y="8985"/>
                </a:lnTo>
                <a:lnTo>
                  <a:pt x="7804" y="12394"/>
                </a:lnTo>
                <a:lnTo>
                  <a:pt x="0" y="15113"/>
                </a:lnTo>
              </a:path>
            </a:pathLst>
          </a:custGeom>
          <a:ln w="25908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 txBox="1"/>
          <p:nvPr/>
        </p:nvSpPr>
        <p:spPr>
          <a:xfrm>
            <a:off x="5458717" y="2194180"/>
            <a:ext cx="495300" cy="1554480"/>
          </a:xfrm>
          <a:prstGeom prst="rect">
            <a:avLst/>
          </a:prstGeom>
        </p:spPr>
        <p:txBody>
          <a:bodyPr wrap="square" lIns="0" tIns="635" rIns="0" bIns="0" rtlCol="0" vert="vert270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50" spc="0" b="1">
                <a:solidFill>
                  <a:srgbClr val="588E1F"/>
                </a:solidFill>
                <a:latin typeface="Arial"/>
                <a:cs typeface="Arial"/>
              </a:rPr>
              <a:t>H</a:t>
            </a:r>
            <a:r>
              <a:rPr dirty="0" sz="1050" spc="-30" b="1">
                <a:solidFill>
                  <a:srgbClr val="588E1F"/>
                </a:solidFill>
                <a:latin typeface="Arial"/>
                <a:cs typeface="Arial"/>
              </a:rPr>
              <a:t>A</a:t>
            </a:r>
            <a:r>
              <a:rPr dirty="0" sz="1050" spc="0" b="1">
                <a:solidFill>
                  <a:srgbClr val="588E1F"/>
                </a:solidFill>
                <a:latin typeface="Arial"/>
                <a:cs typeface="Arial"/>
              </a:rPr>
              <a:t>N</a:t>
            </a:r>
            <a:r>
              <a:rPr dirty="0" sz="1050" b="1">
                <a:solidFill>
                  <a:srgbClr val="588E1F"/>
                </a:solidFill>
                <a:latin typeface="Arial"/>
                <a:cs typeface="Arial"/>
              </a:rPr>
              <a:t>A</a:t>
            </a:r>
            <a:r>
              <a:rPr dirty="0" sz="1050" spc="5" b="1">
                <a:solidFill>
                  <a:srgbClr val="588E1F"/>
                </a:solidFill>
                <a:latin typeface="Arial"/>
                <a:cs typeface="Arial"/>
              </a:rPr>
              <a:t> </a:t>
            </a:r>
            <a:r>
              <a:rPr dirty="0" sz="1050" spc="0" b="1">
                <a:solidFill>
                  <a:srgbClr val="588E1F"/>
                </a:solidFill>
                <a:latin typeface="Arial"/>
                <a:cs typeface="Arial"/>
              </a:rPr>
              <a:t>C</a:t>
            </a:r>
            <a:r>
              <a:rPr dirty="0" sz="1050" spc="-10" b="1">
                <a:solidFill>
                  <a:srgbClr val="588E1F"/>
                </a:solidFill>
                <a:latin typeface="Arial"/>
                <a:cs typeface="Arial"/>
              </a:rPr>
              <a:t>l</a:t>
            </a:r>
            <a:r>
              <a:rPr dirty="0" sz="1050" b="1">
                <a:solidFill>
                  <a:srgbClr val="588E1F"/>
                </a:solidFill>
                <a:latin typeface="Arial"/>
                <a:cs typeface="Arial"/>
              </a:rPr>
              <a:t>oud</a:t>
            </a:r>
            <a:r>
              <a:rPr dirty="0" sz="1050" spc="-40" b="1">
                <a:solidFill>
                  <a:srgbClr val="588E1F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588E1F"/>
                </a:solidFill>
                <a:latin typeface="Arial"/>
                <a:cs typeface="Arial"/>
              </a:rPr>
              <a:t>I</a:t>
            </a:r>
            <a:r>
              <a:rPr dirty="0" sz="1050" b="1">
                <a:solidFill>
                  <a:srgbClr val="588E1F"/>
                </a:solidFill>
                <a:latin typeface="Arial"/>
                <a:cs typeface="Arial"/>
              </a:rPr>
              <a:t>ntegrat</a:t>
            </a:r>
            <a:r>
              <a:rPr dirty="0" sz="1050" spc="-10" b="1">
                <a:solidFill>
                  <a:srgbClr val="588E1F"/>
                </a:solidFill>
                <a:latin typeface="Arial"/>
                <a:cs typeface="Arial"/>
              </a:rPr>
              <a:t>i</a:t>
            </a:r>
            <a:r>
              <a:rPr dirty="0" sz="1050" b="1">
                <a:solidFill>
                  <a:srgbClr val="588E1F"/>
                </a:solidFill>
                <a:latin typeface="Arial"/>
                <a:cs typeface="Arial"/>
              </a:rPr>
              <a:t>on </a:t>
            </a:r>
            <a:r>
              <a:rPr dirty="0" sz="1050">
                <a:solidFill>
                  <a:srgbClr val="588E1F"/>
                </a:solidFill>
                <a:latin typeface="Arial"/>
                <a:cs typeface="Arial"/>
              </a:rPr>
              <a:t>C</a:t>
            </a:r>
            <a:r>
              <a:rPr dirty="0" sz="1050">
                <a:solidFill>
                  <a:srgbClr val="588E1F"/>
                </a:solidFill>
                <a:latin typeface="Arial"/>
                <a:cs typeface="Arial"/>
              </a:rPr>
              <a:t>l</a:t>
            </a:r>
            <a:r>
              <a:rPr dirty="0" sz="1050">
                <a:solidFill>
                  <a:srgbClr val="588E1F"/>
                </a:solidFill>
                <a:latin typeface="Arial"/>
                <a:cs typeface="Arial"/>
              </a:rPr>
              <a:t>ou</a:t>
            </a:r>
            <a:r>
              <a:rPr dirty="0" sz="1050" spc="0">
                <a:solidFill>
                  <a:srgbClr val="588E1F"/>
                </a:solidFill>
                <a:latin typeface="Arial"/>
                <a:cs typeface="Arial"/>
              </a:rPr>
              <a:t>d</a:t>
            </a:r>
            <a:r>
              <a:rPr dirty="0" sz="1050" spc="-5">
                <a:solidFill>
                  <a:srgbClr val="588E1F"/>
                </a:solidFill>
                <a:latin typeface="Arial"/>
                <a:cs typeface="Arial"/>
              </a:rPr>
              <a:t>-</a:t>
            </a:r>
            <a:r>
              <a:rPr dirty="0" sz="1050">
                <a:solidFill>
                  <a:srgbClr val="588E1F"/>
                </a:solidFill>
                <a:latin typeface="Arial"/>
                <a:cs typeface="Arial"/>
              </a:rPr>
              <a:t>based</a:t>
            </a:r>
            <a:r>
              <a:rPr dirty="0" sz="1050" spc="-15">
                <a:solidFill>
                  <a:srgbClr val="588E1F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588E1F"/>
                </a:solidFill>
                <a:latin typeface="Arial"/>
                <a:cs typeface="Arial"/>
              </a:rPr>
              <a:t>I</a:t>
            </a:r>
            <a:r>
              <a:rPr dirty="0" sz="1050">
                <a:solidFill>
                  <a:srgbClr val="588E1F"/>
                </a:solidFill>
                <a:latin typeface="Arial"/>
                <a:cs typeface="Arial"/>
              </a:rPr>
              <a:t>n</a:t>
            </a:r>
            <a:r>
              <a:rPr dirty="0" sz="1050" spc="-5">
                <a:solidFill>
                  <a:srgbClr val="588E1F"/>
                </a:solidFill>
                <a:latin typeface="Arial"/>
                <a:cs typeface="Arial"/>
              </a:rPr>
              <a:t>t</a:t>
            </a:r>
            <a:r>
              <a:rPr dirty="0" sz="1050">
                <a:solidFill>
                  <a:srgbClr val="588E1F"/>
                </a:solidFill>
                <a:latin typeface="Arial"/>
                <a:cs typeface="Arial"/>
              </a:rPr>
              <a:t>egra</a:t>
            </a:r>
            <a:r>
              <a:rPr dirty="0" sz="1050" spc="-10">
                <a:solidFill>
                  <a:srgbClr val="588E1F"/>
                </a:solidFill>
                <a:latin typeface="Arial"/>
                <a:cs typeface="Arial"/>
              </a:rPr>
              <a:t>t</a:t>
            </a:r>
            <a:r>
              <a:rPr dirty="0" sz="1050">
                <a:solidFill>
                  <a:srgbClr val="588E1F"/>
                </a:solidFill>
                <a:latin typeface="Arial"/>
                <a:cs typeface="Arial"/>
              </a:rPr>
              <a:t>i</a:t>
            </a:r>
            <a:r>
              <a:rPr dirty="0" sz="1050">
                <a:solidFill>
                  <a:srgbClr val="588E1F"/>
                </a:solidFill>
                <a:latin typeface="Arial"/>
                <a:cs typeface="Arial"/>
              </a:rPr>
              <a:t>on </a:t>
            </a:r>
            <a:r>
              <a:rPr dirty="0" sz="1050">
                <a:solidFill>
                  <a:srgbClr val="588E1F"/>
                </a:solidFill>
                <a:latin typeface="Arial"/>
                <a:cs typeface="Arial"/>
              </a:rPr>
              <a:t>p</a:t>
            </a:r>
            <a:r>
              <a:rPr dirty="0" sz="1050" spc="0">
                <a:solidFill>
                  <a:srgbClr val="588E1F"/>
                </a:solidFill>
                <a:latin typeface="Arial"/>
                <a:cs typeface="Arial"/>
              </a:rPr>
              <a:t>l</a:t>
            </a:r>
            <a:r>
              <a:rPr dirty="0" sz="1050">
                <a:solidFill>
                  <a:srgbClr val="588E1F"/>
                </a:solidFill>
                <a:latin typeface="Arial"/>
                <a:cs typeface="Arial"/>
              </a:rPr>
              <a:t>a</a:t>
            </a:r>
            <a:r>
              <a:rPr dirty="0" sz="1050" spc="-5">
                <a:solidFill>
                  <a:srgbClr val="588E1F"/>
                </a:solidFill>
                <a:latin typeface="Arial"/>
                <a:cs typeface="Arial"/>
              </a:rPr>
              <a:t>t</a:t>
            </a:r>
            <a:r>
              <a:rPr dirty="0" sz="1050" spc="0">
                <a:solidFill>
                  <a:srgbClr val="588E1F"/>
                </a:solidFill>
                <a:latin typeface="Arial"/>
                <a:cs typeface="Arial"/>
              </a:rPr>
              <a:t>f</a:t>
            </a:r>
            <a:r>
              <a:rPr dirty="0" sz="1050">
                <a:solidFill>
                  <a:srgbClr val="588E1F"/>
                </a:solidFill>
                <a:latin typeface="Arial"/>
                <a:cs typeface="Arial"/>
              </a:rPr>
              <a:t>orm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6313170" y="3225545"/>
            <a:ext cx="643255" cy="320040"/>
          </a:xfrm>
          <a:custGeom>
            <a:avLst/>
            <a:gdLst/>
            <a:ahLst/>
            <a:cxnLst/>
            <a:rect l="l" t="t" r="r" b="b"/>
            <a:pathLst>
              <a:path w="643254" h="320039">
                <a:moveTo>
                  <a:pt x="160019" y="0"/>
                </a:moveTo>
                <a:lnTo>
                  <a:pt x="0" y="160019"/>
                </a:lnTo>
                <a:lnTo>
                  <a:pt x="160019" y="320039"/>
                </a:lnTo>
                <a:lnTo>
                  <a:pt x="160019" y="240029"/>
                </a:lnTo>
                <a:lnTo>
                  <a:pt x="563118" y="240029"/>
                </a:lnTo>
                <a:lnTo>
                  <a:pt x="643127" y="160019"/>
                </a:lnTo>
                <a:lnTo>
                  <a:pt x="563117" y="80009"/>
                </a:lnTo>
                <a:lnTo>
                  <a:pt x="160019" y="80009"/>
                </a:lnTo>
                <a:lnTo>
                  <a:pt x="160019" y="0"/>
                </a:lnTo>
                <a:close/>
              </a:path>
              <a:path w="643254" h="320039">
                <a:moveTo>
                  <a:pt x="563118" y="240029"/>
                </a:moveTo>
                <a:lnTo>
                  <a:pt x="483107" y="240029"/>
                </a:lnTo>
                <a:lnTo>
                  <a:pt x="483107" y="320039"/>
                </a:lnTo>
                <a:lnTo>
                  <a:pt x="563118" y="240029"/>
                </a:lnTo>
                <a:close/>
              </a:path>
              <a:path w="643254" h="320039">
                <a:moveTo>
                  <a:pt x="483107" y="0"/>
                </a:moveTo>
                <a:lnTo>
                  <a:pt x="483107" y="80009"/>
                </a:lnTo>
                <a:lnTo>
                  <a:pt x="563117" y="80009"/>
                </a:lnTo>
                <a:lnTo>
                  <a:pt x="4831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6313170" y="3225545"/>
            <a:ext cx="643255" cy="320040"/>
          </a:xfrm>
          <a:custGeom>
            <a:avLst/>
            <a:gdLst/>
            <a:ahLst/>
            <a:cxnLst/>
            <a:rect l="l" t="t" r="r" b="b"/>
            <a:pathLst>
              <a:path w="643254" h="320039">
                <a:moveTo>
                  <a:pt x="160019" y="320039"/>
                </a:moveTo>
                <a:lnTo>
                  <a:pt x="0" y="160019"/>
                </a:lnTo>
                <a:lnTo>
                  <a:pt x="160019" y="0"/>
                </a:lnTo>
                <a:lnTo>
                  <a:pt x="160019" y="80009"/>
                </a:lnTo>
                <a:lnTo>
                  <a:pt x="483107" y="80009"/>
                </a:lnTo>
                <a:lnTo>
                  <a:pt x="483107" y="0"/>
                </a:lnTo>
                <a:lnTo>
                  <a:pt x="643127" y="160019"/>
                </a:lnTo>
                <a:lnTo>
                  <a:pt x="483107" y="320039"/>
                </a:lnTo>
                <a:lnTo>
                  <a:pt x="483107" y="240029"/>
                </a:lnTo>
                <a:lnTo>
                  <a:pt x="160019" y="240029"/>
                </a:lnTo>
                <a:lnTo>
                  <a:pt x="160019" y="320039"/>
                </a:lnTo>
              </a:path>
            </a:pathLst>
          </a:custGeom>
          <a:ln w="19812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6313170" y="3786378"/>
            <a:ext cx="643255" cy="320040"/>
          </a:xfrm>
          <a:custGeom>
            <a:avLst/>
            <a:gdLst/>
            <a:ahLst/>
            <a:cxnLst/>
            <a:rect l="l" t="t" r="r" b="b"/>
            <a:pathLst>
              <a:path w="643254" h="320039">
                <a:moveTo>
                  <a:pt x="160019" y="0"/>
                </a:moveTo>
                <a:lnTo>
                  <a:pt x="0" y="160020"/>
                </a:lnTo>
                <a:lnTo>
                  <a:pt x="160019" y="320040"/>
                </a:lnTo>
                <a:lnTo>
                  <a:pt x="160019" y="240030"/>
                </a:lnTo>
                <a:lnTo>
                  <a:pt x="563118" y="240030"/>
                </a:lnTo>
                <a:lnTo>
                  <a:pt x="643127" y="160020"/>
                </a:lnTo>
                <a:lnTo>
                  <a:pt x="563118" y="80010"/>
                </a:lnTo>
                <a:lnTo>
                  <a:pt x="160019" y="80010"/>
                </a:lnTo>
                <a:lnTo>
                  <a:pt x="160019" y="0"/>
                </a:lnTo>
                <a:close/>
              </a:path>
              <a:path w="643254" h="320039">
                <a:moveTo>
                  <a:pt x="563118" y="240030"/>
                </a:moveTo>
                <a:lnTo>
                  <a:pt x="483107" y="240030"/>
                </a:lnTo>
                <a:lnTo>
                  <a:pt x="483107" y="320040"/>
                </a:lnTo>
                <a:lnTo>
                  <a:pt x="563118" y="240030"/>
                </a:lnTo>
                <a:close/>
              </a:path>
              <a:path w="643254" h="320039">
                <a:moveTo>
                  <a:pt x="483107" y="0"/>
                </a:moveTo>
                <a:lnTo>
                  <a:pt x="483107" y="80010"/>
                </a:lnTo>
                <a:lnTo>
                  <a:pt x="563118" y="80010"/>
                </a:lnTo>
                <a:lnTo>
                  <a:pt x="4831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6313170" y="3786378"/>
            <a:ext cx="643255" cy="320040"/>
          </a:xfrm>
          <a:custGeom>
            <a:avLst/>
            <a:gdLst/>
            <a:ahLst/>
            <a:cxnLst/>
            <a:rect l="l" t="t" r="r" b="b"/>
            <a:pathLst>
              <a:path w="643254" h="320039">
                <a:moveTo>
                  <a:pt x="160019" y="320040"/>
                </a:moveTo>
                <a:lnTo>
                  <a:pt x="0" y="160020"/>
                </a:lnTo>
                <a:lnTo>
                  <a:pt x="160019" y="0"/>
                </a:lnTo>
                <a:lnTo>
                  <a:pt x="160019" y="80010"/>
                </a:lnTo>
                <a:lnTo>
                  <a:pt x="483107" y="80010"/>
                </a:lnTo>
                <a:lnTo>
                  <a:pt x="483107" y="0"/>
                </a:lnTo>
                <a:lnTo>
                  <a:pt x="643127" y="160020"/>
                </a:lnTo>
                <a:lnTo>
                  <a:pt x="483107" y="320040"/>
                </a:lnTo>
                <a:lnTo>
                  <a:pt x="483107" y="240030"/>
                </a:lnTo>
                <a:lnTo>
                  <a:pt x="160019" y="240030"/>
                </a:lnTo>
                <a:lnTo>
                  <a:pt x="160019" y="320040"/>
                </a:lnTo>
              </a:path>
            </a:pathLst>
          </a:custGeom>
          <a:ln w="19812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109472" y="4957571"/>
            <a:ext cx="189230" cy="352425"/>
          </a:xfrm>
          <a:custGeom>
            <a:avLst/>
            <a:gdLst/>
            <a:ahLst/>
            <a:cxnLst/>
            <a:rect l="l" t="t" r="r" b="b"/>
            <a:pathLst>
              <a:path w="189230" h="352425">
                <a:moveTo>
                  <a:pt x="145834" y="352043"/>
                </a:moveTo>
                <a:lnTo>
                  <a:pt x="86465" y="352043"/>
                </a:lnTo>
                <a:lnTo>
                  <a:pt x="55978" y="352043"/>
                </a:lnTo>
                <a:lnTo>
                  <a:pt x="44746" y="352043"/>
                </a:lnTo>
                <a:lnTo>
                  <a:pt x="43141" y="352043"/>
                </a:lnTo>
                <a:lnTo>
                  <a:pt x="26001" y="348454"/>
                </a:lnTo>
                <a:lnTo>
                  <a:pt x="12326" y="338851"/>
                </a:lnTo>
                <a:lnTo>
                  <a:pt x="3274" y="324987"/>
                </a:lnTo>
                <a:lnTo>
                  <a:pt x="0" y="308609"/>
                </a:lnTo>
                <a:lnTo>
                  <a:pt x="0" y="155305"/>
                </a:lnTo>
                <a:lnTo>
                  <a:pt x="0" y="76581"/>
                </a:lnTo>
                <a:lnTo>
                  <a:pt x="0" y="47577"/>
                </a:lnTo>
                <a:lnTo>
                  <a:pt x="0" y="43433"/>
                </a:lnTo>
                <a:lnTo>
                  <a:pt x="3274" y="26199"/>
                </a:lnTo>
                <a:lnTo>
                  <a:pt x="12326" y="12430"/>
                </a:lnTo>
                <a:lnTo>
                  <a:pt x="26001" y="3303"/>
                </a:lnTo>
                <a:lnTo>
                  <a:pt x="43141" y="0"/>
                </a:lnTo>
                <a:lnTo>
                  <a:pt x="102510" y="0"/>
                </a:lnTo>
                <a:lnTo>
                  <a:pt x="132997" y="0"/>
                </a:lnTo>
                <a:lnTo>
                  <a:pt x="144229" y="0"/>
                </a:lnTo>
                <a:lnTo>
                  <a:pt x="145834" y="0"/>
                </a:lnTo>
                <a:lnTo>
                  <a:pt x="162953" y="3303"/>
                </a:lnTo>
                <a:lnTo>
                  <a:pt x="176630" y="12430"/>
                </a:lnTo>
                <a:lnTo>
                  <a:pt x="185694" y="26199"/>
                </a:lnTo>
                <a:lnTo>
                  <a:pt x="188975" y="43433"/>
                </a:lnTo>
                <a:lnTo>
                  <a:pt x="188975" y="220674"/>
                </a:lnTo>
                <a:lnTo>
                  <a:pt x="188975" y="311689"/>
                </a:lnTo>
                <a:lnTo>
                  <a:pt x="188975" y="345221"/>
                </a:lnTo>
                <a:lnTo>
                  <a:pt x="188975" y="350011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138427" y="4986528"/>
            <a:ext cx="131445" cy="323215"/>
          </a:xfrm>
          <a:custGeom>
            <a:avLst/>
            <a:gdLst/>
            <a:ahLst/>
            <a:cxnLst/>
            <a:rect l="l" t="t" r="r" b="b"/>
            <a:pathLst>
              <a:path w="131444" h="323214">
                <a:moveTo>
                  <a:pt x="47104" y="285750"/>
                </a:moveTo>
                <a:lnTo>
                  <a:pt x="48544" y="293060"/>
                </a:lnTo>
                <a:lnTo>
                  <a:pt x="52479" y="298989"/>
                </a:lnTo>
                <a:lnTo>
                  <a:pt x="58334" y="302966"/>
                </a:lnTo>
                <a:lnTo>
                  <a:pt x="65531" y="304419"/>
                </a:lnTo>
                <a:lnTo>
                  <a:pt x="72729" y="302966"/>
                </a:lnTo>
                <a:lnTo>
                  <a:pt x="78584" y="298989"/>
                </a:lnTo>
                <a:lnTo>
                  <a:pt x="82519" y="293060"/>
                </a:lnTo>
                <a:lnTo>
                  <a:pt x="83959" y="285750"/>
                </a:lnTo>
                <a:lnTo>
                  <a:pt x="82519" y="278175"/>
                </a:lnTo>
                <a:lnTo>
                  <a:pt x="78584" y="271541"/>
                </a:lnTo>
                <a:lnTo>
                  <a:pt x="72729" y="266836"/>
                </a:lnTo>
                <a:lnTo>
                  <a:pt x="65531" y="265049"/>
                </a:lnTo>
                <a:lnTo>
                  <a:pt x="35935" y="265049"/>
                </a:lnTo>
                <a:lnTo>
                  <a:pt x="20737" y="265049"/>
                </a:lnTo>
                <a:lnTo>
                  <a:pt x="15138" y="265049"/>
                </a:lnTo>
                <a:lnTo>
                  <a:pt x="14338" y="265049"/>
                </a:lnTo>
                <a:lnTo>
                  <a:pt x="6146" y="265049"/>
                </a:lnTo>
                <a:lnTo>
                  <a:pt x="0" y="258826"/>
                </a:lnTo>
                <a:lnTo>
                  <a:pt x="0" y="6223"/>
                </a:lnTo>
                <a:lnTo>
                  <a:pt x="6146" y="0"/>
                </a:lnTo>
                <a:lnTo>
                  <a:pt x="124917" y="0"/>
                </a:lnTo>
                <a:lnTo>
                  <a:pt x="131063" y="6223"/>
                </a:lnTo>
                <a:lnTo>
                  <a:pt x="131063" y="316865"/>
                </a:lnTo>
                <a:lnTo>
                  <a:pt x="124917" y="323088"/>
                </a:lnTo>
                <a:lnTo>
                  <a:pt x="116725" y="323088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353311" y="4957571"/>
            <a:ext cx="189230" cy="352425"/>
          </a:xfrm>
          <a:custGeom>
            <a:avLst/>
            <a:gdLst/>
            <a:ahLst/>
            <a:cxnLst/>
            <a:rect l="l" t="t" r="r" b="b"/>
            <a:pathLst>
              <a:path w="189230" h="352425">
                <a:moveTo>
                  <a:pt x="145796" y="352043"/>
                </a:moveTo>
                <a:lnTo>
                  <a:pt x="86471" y="352043"/>
                </a:lnTo>
                <a:lnTo>
                  <a:pt x="56006" y="352043"/>
                </a:lnTo>
                <a:lnTo>
                  <a:pt x="44783" y="352043"/>
                </a:lnTo>
                <a:lnTo>
                  <a:pt x="43179" y="352043"/>
                </a:lnTo>
                <a:lnTo>
                  <a:pt x="26038" y="348454"/>
                </a:lnTo>
                <a:lnTo>
                  <a:pt x="12350" y="338851"/>
                </a:lnTo>
                <a:lnTo>
                  <a:pt x="3282" y="324987"/>
                </a:lnTo>
                <a:lnTo>
                  <a:pt x="0" y="308609"/>
                </a:lnTo>
                <a:lnTo>
                  <a:pt x="0" y="155305"/>
                </a:lnTo>
                <a:lnTo>
                  <a:pt x="0" y="76581"/>
                </a:lnTo>
                <a:lnTo>
                  <a:pt x="0" y="47577"/>
                </a:lnTo>
                <a:lnTo>
                  <a:pt x="0" y="43433"/>
                </a:lnTo>
                <a:lnTo>
                  <a:pt x="3282" y="26199"/>
                </a:lnTo>
                <a:lnTo>
                  <a:pt x="12350" y="12430"/>
                </a:lnTo>
                <a:lnTo>
                  <a:pt x="26038" y="3303"/>
                </a:lnTo>
                <a:lnTo>
                  <a:pt x="43179" y="0"/>
                </a:lnTo>
                <a:lnTo>
                  <a:pt x="102504" y="0"/>
                </a:lnTo>
                <a:lnTo>
                  <a:pt x="132969" y="0"/>
                </a:lnTo>
                <a:lnTo>
                  <a:pt x="144192" y="0"/>
                </a:lnTo>
                <a:lnTo>
                  <a:pt x="145796" y="0"/>
                </a:lnTo>
                <a:lnTo>
                  <a:pt x="162937" y="3303"/>
                </a:lnTo>
                <a:lnTo>
                  <a:pt x="176625" y="12430"/>
                </a:lnTo>
                <a:lnTo>
                  <a:pt x="185693" y="26199"/>
                </a:lnTo>
                <a:lnTo>
                  <a:pt x="188975" y="43433"/>
                </a:lnTo>
                <a:lnTo>
                  <a:pt x="188975" y="220674"/>
                </a:lnTo>
                <a:lnTo>
                  <a:pt x="188975" y="311689"/>
                </a:lnTo>
                <a:lnTo>
                  <a:pt x="188975" y="345221"/>
                </a:lnTo>
                <a:lnTo>
                  <a:pt x="188975" y="350011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382267" y="4986528"/>
            <a:ext cx="131445" cy="323215"/>
          </a:xfrm>
          <a:custGeom>
            <a:avLst/>
            <a:gdLst/>
            <a:ahLst/>
            <a:cxnLst/>
            <a:rect l="l" t="t" r="r" b="b"/>
            <a:pathLst>
              <a:path w="131444" h="323214">
                <a:moveTo>
                  <a:pt x="47116" y="285750"/>
                </a:moveTo>
                <a:lnTo>
                  <a:pt x="48547" y="293060"/>
                </a:lnTo>
                <a:lnTo>
                  <a:pt x="52466" y="298989"/>
                </a:lnTo>
                <a:lnTo>
                  <a:pt x="58314" y="302966"/>
                </a:lnTo>
                <a:lnTo>
                  <a:pt x="65531" y="304419"/>
                </a:lnTo>
                <a:lnTo>
                  <a:pt x="72749" y="302966"/>
                </a:lnTo>
                <a:lnTo>
                  <a:pt x="78597" y="298989"/>
                </a:lnTo>
                <a:lnTo>
                  <a:pt x="82516" y="293060"/>
                </a:lnTo>
                <a:lnTo>
                  <a:pt x="83947" y="285750"/>
                </a:lnTo>
                <a:lnTo>
                  <a:pt x="82516" y="278175"/>
                </a:lnTo>
                <a:lnTo>
                  <a:pt x="78597" y="271541"/>
                </a:lnTo>
                <a:lnTo>
                  <a:pt x="72749" y="266836"/>
                </a:lnTo>
                <a:lnTo>
                  <a:pt x="65531" y="265049"/>
                </a:lnTo>
                <a:lnTo>
                  <a:pt x="35942" y="265049"/>
                </a:lnTo>
                <a:lnTo>
                  <a:pt x="20748" y="265049"/>
                </a:lnTo>
                <a:lnTo>
                  <a:pt x="15150" y="265049"/>
                </a:lnTo>
                <a:lnTo>
                  <a:pt x="14350" y="265049"/>
                </a:lnTo>
                <a:lnTo>
                  <a:pt x="6095" y="265049"/>
                </a:lnTo>
                <a:lnTo>
                  <a:pt x="0" y="258826"/>
                </a:lnTo>
                <a:lnTo>
                  <a:pt x="0" y="6223"/>
                </a:lnTo>
                <a:lnTo>
                  <a:pt x="6095" y="0"/>
                </a:lnTo>
                <a:lnTo>
                  <a:pt x="124968" y="0"/>
                </a:lnTo>
                <a:lnTo>
                  <a:pt x="131063" y="6223"/>
                </a:lnTo>
                <a:lnTo>
                  <a:pt x="131063" y="316865"/>
                </a:lnTo>
                <a:lnTo>
                  <a:pt x="124968" y="323088"/>
                </a:lnTo>
                <a:lnTo>
                  <a:pt x="116712" y="323088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597152" y="4957571"/>
            <a:ext cx="189230" cy="352425"/>
          </a:xfrm>
          <a:custGeom>
            <a:avLst/>
            <a:gdLst/>
            <a:ahLst/>
            <a:cxnLst/>
            <a:rect l="l" t="t" r="r" b="b"/>
            <a:pathLst>
              <a:path w="189230" h="352425">
                <a:moveTo>
                  <a:pt x="145796" y="352043"/>
                </a:moveTo>
                <a:lnTo>
                  <a:pt x="86471" y="352043"/>
                </a:lnTo>
                <a:lnTo>
                  <a:pt x="56006" y="352043"/>
                </a:lnTo>
                <a:lnTo>
                  <a:pt x="44783" y="352043"/>
                </a:lnTo>
                <a:lnTo>
                  <a:pt x="43179" y="352043"/>
                </a:lnTo>
                <a:lnTo>
                  <a:pt x="26038" y="348454"/>
                </a:lnTo>
                <a:lnTo>
                  <a:pt x="12350" y="338851"/>
                </a:lnTo>
                <a:lnTo>
                  <a:pt x="3282" y="324987"/>
                </a:lnTo>
                <a:lnTo>
                  <a:pt x="0" y="308609"/>
                </a:lnTo>
                <a:lnTo>
                  <a:pt x="0" y="155305"/>
                </a:lnTo>
                <a:lnTo>
                  <a:pt x="0" y="76581"/>
                </a:lnTo>
                <a:lnTo>
                  <a:pt x="0" y="47577"/>
                </a:lnTo>
                <a:lnTo>
                  <a:pt x="0" y="43433"/>
                </a:lnTo>
                <a:lnTo>
                  <a:pt x="3282" y="26199"/>
                </a:lnTo>
                <a:lnTo>
                  <a:pt x="12350" y="12430"/>
                </a:lnTo>
                <a:lnTo>
                  <a:pt x="26038" y="3303"/>
                </a:lnTo>
                <a:lnTo>
                  <a:pt x="43179" y="0"/>
                </a:lnTo>
                <a:lnTo>
                  <a:pt x="102504" y="0"/>
                </a:lnTo>
                <a:lnTo>
                  <a:pt x="132969" y="0"/>
                </a:lnTo>
                <a:lnTo>
                  <a:pt x="144192" y="0"/>
                </a:lnTo>
                <a:lnTo>
                  <a:pt x="145796" y="0"/>
                </a:lnTo>
                <a:lnTo>
                  <a:pt x="162937" y="3303"/>
                </a:lnTo>
                <a:lnTo>
                  <a:pt x="176625" y="12430"/>
                </a:lnTo>
                <a:lnTo>
                  <a:pt x="185693" y="26199"/>
                </a:lnTo>
                <a:lnTo>
                  <a:pt x="188975" y="43433"/>
                </a:lnTo>
                <a:lnTo>
                  <a:pt x="188975" y="220674"/>
                </a:lnTo>
                <a:lnTo>
                  <a:pt x="188975" y="311689"/>
                </a:lnTo>
                <a:lnTo>
                  <a:pt x="188975" y="345221"/>
                </a:lnTo>
                <a:lnTo>
                  <a:pt x="188975" y="350011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626107" y="4986528"/>
            <a:ext cx="131445" cy="323215"/>
          </a:xfrm>
          <a:custGeom>
            <a:avLst/>
            <a:gdLst/>
            <a:ahLst/>
            <a:cxnLst/>
            <a:rect l="l" t="t" r="r" b="b"/>
            <a:pathLst>
              <a:path w="131444" h="323214">
                <a:moveTo>
                  <a:pt x="47117" y="285750"/>
                </a:moveTo>
                <a:lnTo>
                  <a:pt x="48547" y="293060"/>
                </a:lnTo>
                <a:lnTo>
                  <a:pt x="52466" y="298989"/>
                </a:lnTo>
                <a:lnTo>
                  <a:pt x="58314" y="302966"/>
                </a:lnTo>
                <a:lnTo>
                  <a:pt x="65531" y="304419"/>
                </a:lnTo>
                <a:lnTo>
                  <a:pt x="72749" y="302966"/>
                </a:lnTo>
                <a:lnTo>
                  <a:pt x="78597" y="298989"/>
                </a:lnTo>
                <a:lnTo>
                  <a:pt x="82516" y="293060"/>
                </a:lnTo>
                <a:lnTo>
                  <a:pt x="83947" y="285750"/>
                </a:lnTo>
                <a:lnTo>
                  <a:pt x="82516" y="278175"/>
                </a:lnTo>
                <a:lnTo>
                  <a:pt x="78597" y="271541"/>
                </a:lnTo>
                <a:lnTo>
                  <a:pt x="72749" y="266836"/>
                </a:lnTo>
                <a:lnTo>
                  <a:pt x="65531" y="265049"/>
                </a:lnTo>
                <a:lnTo>
                  <a:pt x="35942" y="265049"/>
                </a:lnTo>
                <a:lnTo>
                  <a:pt x="20748" y="265049"/>
                </a:lnTo>
                <a:lnTo>
                  <a:pt x="15150" y="265049"/>
                </a:lnTo>
                <a:lnTo>
                  <a:pt x="14350" y="265049"/>
                </a:lnTo>
                <a:lnTo>
                  <a:pt x="6096" y="265049"/>
                </a:lnTo>
                <a:lnTo>
                  <a:pt x="0" y="258826"/>
                </a:lnTo>
                <a:lnTo>
                  <a:pt x="0" y="6223"/>
                </a:lnTo>
                <a:lnTo>
                  <a:pt x="6096" y="0"/>
                </a:lnTo>
                <a:lnTo>
                  <a:pt x="124968" y="0"/>
                </a:lnTo>
                <a:lnTo>
                  <a:pt x="131064" y="6223"/>
                </a:lnTo>
                <a:lnTo>
                  <a:pt x="131064" y="316865"/>
                </a:lnTo>
                <a:lnTo>
                  <a:pt x="124968" y="323088"/>
                </a:lnTo>
                <a:lnTo>
                  <a:pt x="116712" y="323088"/>
                </a:lnTo>
              </a:path>
            </a:pathLst>
          </a:custGeom>
          <a:ln w="12192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7241990" y="5487923"/>
            <a:ext cx="198755" cy="329565"/>
          </a:xfrm>
          <a:custGeom>
            <a:avLst/>
            <a:gdLst/>
            <a:ahLst/>
            <a:cxnLst/>
            <a:rect l="l" t="t" r="r" b="b"/>
            <a:pathLst>
              <a:path w="198754" h="329564">
                <a:moveTo>
                  <a:pt x="73590" y="0"/>
                </a:moveTo>
                <a:lnTo>
                  <a:pt x="73590" y="17914"/>
                </a:lnTo>
                <a:lnTo>
                  <a:pt x="73590" y="27114"/>
                </a:lnTo>
                <a:lnTo>
                  <a:pt x="73590" y="30503"/>
                </a:lnTo>
                <a:lnTo>
                  <a:pt x="73590" y="30987"/>
                </a:lnTo>
                <a:lnTo>
                  <a:pt x="89302" y="30987"/>
                </a:lnTo>
                <a:lnTo>
                  <a:pt x="97371" y="30987"/>
                </a:lnTo>
                <a:lnTo>
                  <a:pt x="100343" y="30987"/>
                </a:lnTo>
                <a:lnTo>
                  <a:pt x="100768" y="30987"/>
                </a:lnTo>
                <a:lnTo>
                  <a:pt x="100768" y="79123"/>
                </a:lnTo>
                <a:lnTo>
                  <a:pt x="100768" y="103841"/>
                </a:lnTo>
                <a:lnTo>
                  <a:pt x="100768" y="112948"/>
                </a:lnTo>
                <a:lnTo>
                  <a:pt x="100768" y="114249"/>
                </a:lnTo>
                <a:lnTo>
                  <a:pt x="47904" y="201562"/>
                </a:lnTo>
                <a:lnTo>
                  <a:pt x="20758" y="246399"/>
                </a:lnTo>
                <a:lnTo>
                  <a:pt x="10757" y="262917"/>
                </a:lnTo>
                <a:lnTo>
                  <a:pt x="9328" y="265277"/>
                </a:lnTo>
                <a:lnTo>
                  <a:pt x="0" y="289970"/>
                </a:lnTo>
                <a:lnTo>
                  <a:pt x="3470" y="310303"/>
                </a:lnTo>
                <a:lnTo>
                  <a:pt x="18633" y="324101"/>
                </a:lnTo>
                <a:lnTo>
                  <a:pt x="44380" y="329184"/>
                </a:lnTo>
                <a:lnTo>
                  <a:pt x="133294" y="329184"/>
                </a:lnTo>
                <a:lnTo>
                  <a:pt x="178952" y="329184"/>
                </a:lnTo>
                <a:lnTo>
                  <a:pt x="195774" y="329184"/>
                </a:lnTo>
                <a:lnTo>
                  <a:pt x="198177" y="329184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7347204" y="5487923"/>
            <a:ext cx="200025" cy="329565"/>
          </a:xfrm>
          <a:custGeom>
            <a:avLst/>
            <a:gdLst/>
            <a:ahLst/>
            <a:cxnLst/>
            <a:rect l="l" t="t" r="r" b="b"/>
            <a:pathLst>
              <a:path w="200025" h="329564">
                <a:moveTo>
                  <a:pt x="15494" y="0"/>
                </a:moveTo>
                <a:lnTo>
                  <a:pt x="78416" y="0"/>
                </a:lnTo>
                <a:lnTo>
                  <a:pt x="110728" y="0"/>
                </a:lnTo>
                <a:lnTo>
                  <a:pt x="122632" y="0"/>
                </a:lnTo>
                <a:lnTo>
                  <a:pt x="124332" y="0"/>
                </a:lnTo>
                <a:lnTo>
                  <a:pt x="124332" y="17914"/>
                </a:lnTo>
                <a:lnTo>
                  <a:pt x="124332" y="27114"/>
                </a:lnTo>
                <a:lnTo>
                  <a:pt x="124332" y="30503"/>
                </a:lnTo>
                <a:lnTo>
                  <a:pt x="124332" y="30987"/>
                </a:lnTo>
                <a:lnTo>
                  <a:pt x="99060" y="30987"/>
                </a:lnTo>
                <a:lnTo>
                  <a:pt x="99060" y="79123"/>
                </a:lnTo>
                <a:lnTo>
                  <a:pt x="99060" y="103841"/>
                </a:lnTo>
                <a:lnTo>
                  <a:pt x="99060" y="112948"/>
                </a:lnTo>
                <a:lnTo>
                  <a:pt x="99060" y="114249"/>
                </a:lnTo>
                <a:lnTo>
                  <a:pt x="151923" y="201562"/>
                </a:lnTo>
                <a:lnTo>
                  <a:pt x="179069" y="246399"/>
                </a:lnTo>
                <a:lnTo>
                  <a:pt x="189071" y="262917"/>
                </a:lnTo>
                <a:lnTo>
                  <a:pt x="190500" y="265277"/>
                </a:lnTo>
                <a:lnTo>
                  <a:pt x="199459" y="289970"/>
                </a:lnTo>
                <a:lnTo>
                  <a:pt x="195310" y="310303"/>
                </a:lnTo>
                <a:lnTo>
                  <a:pt x="179516" y="324101"/>
                </a:lnTo>
                <a:lnTo>
                  <a:pt x="153543" y="329184"/>
                </a:lnTo>
                <a:lnTo>
                  <a:pt x="64775" y="329184"/>
                </a:lnTo>
                <a:lnTo>
                  <a:pt x="19192" y="329184"/>
                </a:lnTo>
                <a:lnTo>
                  <a:pt x="2399" y="329184"/>
                </a:lnTo>
                <a:lnTo>
                  <a:pt x="0" y="329184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7292340" y="5682996"/>
            <a:ext cx="203200" cy="3175"/>
          </a:xfrm>
          <a:custGeom>
            <a:avLst/>
            <a:gdLst/>
            <a:ahLst/>
            <a:cxnLst/>
            <a:rect l="l" t="t" r="r" b="b"/>
            <a:pathLst>
              <a:path w="203200" h="3175">
                <a:moveTo>
                  <a:pt x="0" y="0"/>
                </a:moveTo>
                <a:lnTo>
                  <a:pt x="202691" y="3047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7392923" y="5631179"/>
            <a:ext cx="24765" cy="27940"/>
          </a:xfrm>
          <a:custGeom>
            <a:avLst/>
            <a:gdLst/>
            <a:ahLst/>
            <a:cxnLst/>
            <a:rect l="l" t="t" r="r" b="b"/>
            <a:pathLst>
              <a:path w="24765" h="27939">
                <a:moveTo>
                  <a:pt x="0" y="13716"/>
                </a:moveTo>
                <a:lnTo>
                  <a:pt x="0" y="6134"/>
                </a:lnTo>
                <a:lnTo>
                  <a:pt x="5460" y="0"/>
                </a:lnTo>
                <a:lnTo>
                  <a:pt x="12192" y="0"/>
                </a:lnTo>
                <a:lnTo>
                  <a:pt x="18923" y="0"/>
                </a:lnTo>
                <a:lnTo>
                  <a:pt x="24383" y="6134"/>
                </a:lnTo>
                <a:lnTo>
                  <a:pt x="24383" y="13716"/>
                </a:lnTo>
                <a:lnTo>
                  <a:pt x="24383" y="21285"/>
                </a:lnTo>
                <a:lnTo>
                  <a:pt x="18923" y="27432"/>
                </a:lnTo>
                <a:lnTo>
                  <a:pt x="12192" y="27432"/>
                </a:lnTo>
                <a:lnTo>
                  <a:pt x="5460" y="27432"/>
                </a:lnTo>
                <a:lnTo>
                  <a:pt x="0" y="21285"/>
                </a:lnTo>
                <a:lnTo>
                  <a:pt x="0" y="13716"/>
                </a:lnTo>
                <a:close/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7402068" y="5707379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22098"/>
                </a:moveTo>
                <a:lnTo>
                  <a:pt x="1738" y="13496"/>
                </a:lnTo>
                <a:lnTo>
                  <a:pt x="6476" y="6472"/>
                </a:lnTo>
                <a:lnTo>
                  <a:pt x="13501" y="1736"/>
                </a:lnTo>
                <a:lnTo>
                  <a:pt x="22098" y="0"/>
                </a:lnTo>
                <a:lnTo>
                  <a:pt x="30694" y="1736"/>
                </a:lnTo>
                <a:lnTo>
                  <a:pt x="37719" y="6472"/>
                </a:lnTo>
                <a:lnTo>
                  <a:pt x="42457" y="13496"/>
                </a:lnTo>
                <a:lnTo>
                  <a:pt x="44196" y="22098"/>
                </a:lnTo>
                <a:lnTo>
                  <a:pt x="42457" y="30699"/>
                </a:lnTo>
                <a:lnTo>
                  <a:pt x="37718" y="37723"/>
                </a:lnTo>
                <a:lnTo>
                  <a:pt x="30694" y="42459"/>
                </a:lnTo>
                <a:lnTo>
                  <a:pt x="22098" y="44196"/>
                </a:lnTo>
                <a:lnTo>
                  <a:pt x="13501" y="42459"/>
                </a:lnTo>
                <a:lnTo>
                  <a:pt x="6476" y="37723"/>
                </a:lnTo>
                <a:lnTo>
                  <a:pt x="1738" y="30699"/>
                </a:lnTo>
                <a:lnTo>
                  <a:pt x="0" y="22098"/>
                </a:lnTo>
                <a:close/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7783068" y="5716523"/>
            <a:ext cx="424180" cy="1905"/>
          </a:xfrm>
          <a:custGeom>
            <a:avLst/>
            <a:gdLst/>
            <a:ahLst/>
            <a:cxnLst/>
            <a:rect l="l" t="t" r="r" b="b"/>
            <a:pathLst>
              <a:path w="424179" h="1904">
                <a:moveTo>
                  <a:pt x="423672" y="0"/>
                </a:moveTo>
                <a:lnTo>
                  <a:pt x="0" y="1523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7943088" y="5372100"/>
            <a:ext cx="52069" cy="55244"/>
          </a:xfrm>
          <a:custGeom>
            <a:avLst/>
            <a:gdLst/>
            <a:ahLst/>
            <a:cxnLst/>
            <a:rect l="l" t="t" r="r" b="b"/>
            <a:pathLst>
              <a:path w="52070" h="55245">
                <a:moveTo>
                  <a:pt x="0" y="27431"/>
                </a:moveTo>
                <a:lnTo>
                  <a:pt x="2030" y="16769"/>
                </a:lnTo>
                <a:lnTo>
                  <a:pt x="7572" y="8048"/>
                </a:lnTo>
                <a:lnTo>
                  <a:pt x="15805" y="2160"/>
                </a:lnTo>
                <a:lnTo>
                  <a:pt x="25907" y="0"/>
                </a:lnTo>
                <a:lnTo>
                  <a:pt x="36010" y="2160"/>
                </a:lnTo>
                <a:lnTo>
                  <a:pt x="44243" y="8048"/>
                </a:lnTo>
                <a:lnTo>
                  <a:pt x="49785" y="16769"/>
                </a:lnTo>
                <a:lnTo>
                  <a:pt x="51815" y="27431"/>
                </a:lnTo>
                <a:lnTo>
                  <a:pt x="49785" y="38094"/>
                </a:lnTo>
                <a:lnTo>
                  <a:pt x="44243" y="46815"/>
                </a:lnTo>
                <a:lnTo>
                  <a:pt x="36010" y="52703"/>
                </a:lnTo>
                <a:lnTo>
                  <a:pt x="25907" y="54863"/>
                </a:lnTo>
                <a:lnTo>
                  <a:pt x="15805" y="52703"/>
                </a:lnTo>
                <a:lnTo>
                  <a:pt x="7572" y="46815"/>
                </a:lnTo>
                <a:lnTo>
                  <a:pt x="2030" y="38094"/>
                </a:lnTo>
                <a:lnTo>
                  <a:pt x="0" y="27431"/>
                </a:lnTo>
                <a:close/>
              </a:path>
            </a:pathLst>
          </a:custGeom>
          <a:ln w="12191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8043671" y="5462015"/>
            <a:ext cx="55244" cy="184785"/>
          </a:xfrm>
          <a:custGeom>
            <a:avLst/>
            <a:gdLst/>
            <a:ahLst/>
            <a:cxnLst/>
            <a:rect l="l" t="t" r="r" b="b"/>
            <a:pathLst>
              <a:path w="55245" h="184785">
                <a:moveTo>
                  <a:pt x="0" y="184404"/>
                </a:moveTo>
                <a:lnTo>
                  <a:pt x="0" y="0"/>
                </a:lnTo>
                <a:lnTo>
                  <a:pt x="54863" y="0"/>
                </a:lnTo>
                <a:lnTo>
                  <a:pt x="54863" y="184404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7953756" y="5462015"/>
            <a:ext cx="52069" cy="184785"/>
          </a:xfrm>
          <a:custGeom>
            <a:avLst/>
            <a:gdLst/>
            <a:ahLst/>
            <a:cxnLst/>
            <a:rect l="l" t="t" r="r" b="b"/>
            <a:pathLst>
              <a:path w="52070" h="184785">
                <a:moveTo>
                  <a:pt x="0" y="184404"/>
                </a:moveTo>
                <a:lnTo>
                  <a:pt x="0" y="0"/>
                </a:lnTo>
                <a:lnTo>
                  <a:pt x="51816" y="0"/>
                </a:lnTo>
                <a:lnTo>
                  <a:pt x="51816" y="184404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7865364" y="5462015"/>
            <a:ext cx="53340" cy="184785"/>
          </a:xfrm>
          <a:custGeom>
            <a:avLst/>
            <a:gdLst/>
            <a:ahLst/>
            <a:cxnLst/>
            <a:rect l="l" t="t" r="r" b="b"/>
            <a:pathLst>
              <a:path w="53340" h="184785">
                <a:moveTo>
                  <a:pt x="0" y="184404"/>
                </a:moveTo>
                <a:lnTo>
                  <a:pt x="0" y="0"/>
                </a:lnTo>
                <a:lnTo>
                  <a:pt x="53339" y="0"/>
                </a:lnTo>
                <a:lnTo>
                  <a:pt x="53339" y="184404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7799831" y="5322887"/>
            <a:ext cx="353695" cy="339090"/>
          </a:xfrm>
          <a:custGeom>
            <a:avLst/>
            <a:gdLst/>
            <a:ahLst/>
            <a:cxnLst/>
            <a:rect l="l" t="t" r="r" b="b"/>
            <a:pathLst>
              <a:path w="353695" h="339089">
                <a:moveTo>
                  <a:pt x="32893" y="321335"/>
                </a:moveTo>
                <a:lnTo>
                  <a:pt x="32893" y="220549"/>
                </a:lnTo>
                <a:lnTo>
                  <a:pt x="32893" y="168794"/>
                </a:lnTo>
                <a:lnTo>
                  <a:pt x="32893" y="149726"/>
                </a:lnTo>
                <a:lnTo>
                  <a:pt x="32893" y="147002"/>
                </a:lnTo>
                <a:lnTo>
                  <a:pt x="36702" y="141160"/>
                </a:lnTo>
                <a:lnTo>
                  <a:pt x="23241" y="141160"/>
                </a:lnTo>
                <a:lnTo>
                  <a:pt x="0" y="141160"/>
                </a:lnTo>
                <a:lnTo>
                  <a:pt x="0" y="116014"/>
                </a:lnTo>
                <a:lnTo>
                  <a:pt x="19931" y="102810"/>
                </a:lnTo>
                <a:lnTo>
                  <a:pt x="66675" y="71437"/>
                </a:lnTo>
                <a:lnTo>
                  <a:pt x="120657" y="34254"/>
                </a:lnTo>
                <a:lnTo>
                  <a:pt x="162306" y="3619"/>
                </a:lnTo>
                <a:lnTo>
                  <a:pt x="165602" y="1726"/>
                </a:lnTo>
                <a:lnTo>
                  <a:pt x="170005" y="0"/>
                </a:lnTo>
                <a:lnTo>
                  <a:pt x="175861" y="83"/>
                </a:lnTo>
                <a:lnTo>
                  <a:pt x="183515" y="3619"/>
                </a:lnTo>
                <a:lnTo>
                  <a:pt x="214157" y="24340"/>
                </a:lnTo>
                <a:lnTo>
                  <a:pt x="272161" y="60515"/>
                </a:lnTo>
                <a:lnTo>
                  <a:pt x="328354" y="94880"/>
                </a:lnTo>
                <a:lnTo>
                  <a:pt x="353568" y="110172"/>
                </a:lnTo>
                <a:lnTo>
                  <a:pt x="353568" y="135318"/>
                </a:lnTo>
                <a:lnTo>
                  <a:pt x="353568" y="143065"/>
                </a:lnTo>
                <a:lnTo>
                  <a:pt x="342011" y="143065"/>
                </a:lnTo>
                <a:lnTo>
                  <a:pt x="330326" y="143065"/>
                </a:lnTo>
                <a:lnTo>
                  <a:pt x="330326" y="256208"/>
                </a:lnTo>
                <a:lnTo>
                  <a:pt x="330326" y="314309"/>
                </a:lnTo>
                <a:lnTo>
                  <a:pt x="330326" y="335714"/>
                </a:lnTo>
                <a:lnTo>
                  <a:pt x="330326" y="338772"/>
                </a:lnTo>
                <a:lnTo>
                  <a:pt x="353568" y="338772"/>
                </a:lnTo>
              </a:path>
            </a:pathLst>
          </a:custGeom>
          <a:ln w="12191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7781127" y="5649467"/>
            <a:ext cx="35560" cy="67310"/>
          </a:xfrm>
          <a:custGeom>
            <a:avLst/>
            <a:gdLst/>
            <a:ahLst/>
            <a:cxnLst/>
            <a:rect l="l" t="t" r="r" b="b"/>
            <a:pathLst>
              <a:path w="35559" h="67310">
                <a:moveTo>
                  <a:pt x="35468" y="0"/>
                </a:moveTo>
                <a:lnTo>
                  <a:pt x="12009" y="20175"/>
                </a:lnTo>
                <a:lnTo>
                  <a:pt x="2004" y="42148"/>
                </a:lnTo>
                <a:lnTo>
                  <a:pt x="0" y="59811"/>
                </a:lnTo>
                <a:lnTo>
                  <a:pt x="543" y="67055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7856219" y="5827776"/>
            <a:ext cx="0" cy="358140"/>
          </a:xfrm>
          <a:custGeom>
            <a:avLst/>
            <a:gdLst/>
            <a:ahLst/>
            <a:cxnLst/>
            <a:rect l="l" t="t" r="r" b="b"/>
            <a:pathLst>
              <a:path w="0" h="358139">
                <a:moveTo>
                  <a:pt x="0" y="358140"/>
                </a:moveTo>
                <a:lnTo>
                  <a:pt x="0" y="151090"/>
                </a:lnTo>
                <a:lnTo>
                  <a:pt x="0" y="44767"/>
                </a:lnTo>
                <a:lnTo>
                  <a:pt x="0" y="5595"/>
                </a:lnTo>
                <a:lnTo>
                  <a:pt x="0" y="0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7676388" y="6006846"/>
            <a:ext cx="360045" cy="0"/>
          </a:xfrm>
          <a:custGeom>
            <a:avLst/>
            <a:gdLst/>
            <a:ahLst/>
            <a:cxnLst/>
            <a:rect l="l" t="t" r="r" b="b"/>
            <a:pathLst>
              <a:path w="360045" h="0">
                <a:moveTo>
                  <a:pt x="0" y="0"/>
                </a:moveTo>
                <a:lnTo>
                  <a:pt x="207930" y="0"/>
                </a:lnTo>
                <a:lnTo>
                  <a:pt x="314705" y="0"/>
                </a:lnTo>
                <a:lnTo>
                  <a:pt x="354044" y="0"/>
                </a:lnTo>
                <a:lnTo>
                  <a:pt x="359663" y="0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7758303" y="5827776"/>
            <a:ext cx="196215" cy="358140"/>
          </a:xfrm>
          <a:custGeom>
            <a:avLst/>
            <a:gdLst/>
            <a:ahLst/>
            <a:cxnLst/>
            <a:rect l="l" t="t" r="r" b="b"/>
            <a:pathLst>
              <a:path w="196215" h="358139">
                <a:moveTo>
                  <a:pt x="195833" y="179070"/>
                </a:moveTo>
                <a:lnTo>
                  <a:pt x="190893" y="235990"/>
                </a:lnTo>
                <a:lnTo>
                  <a:pt x="177094" y="285187"/>
                </a:lnTo>
                <a:lnTo>
                  <a:pt x="155975" y="323830"/>
                </a:lnTo>
                <a:lnTo>
                  <a:pt x="97917" y="358140"/>
                </a:lnTo>
                <a:lnTo>
                  <a:pt x="66763" y="349091"/>
                </a:lnTo>
                <a:lnTo>
                  <a:pt x="39858" y="323830"/>
                </a:lnTo>
                <a:lnTo>
                  <a:pt x="18739" y="285187"/>
                </a:lnTo>
                <a:lnTo>
                  <a:pt x="4940" y="235990"/>
                </a:lnTo>
                <a:lnTo>
                  <a:pt x="0" y="179070"/>
                </a:lnTo>
                <a:lnTo>
                  <a:pt x="4940" y="122149"/>
                </a:lnTo>
                <a:lnTo>
                  <a:pt x="18739" y="72952"/>
                </a:lnTo>
                <a:lnTo>
                  <a:pt x="39858" y="34309"/>
                </a:lnTo>
                <a:lnTo>
                  <a:pt x="66763" y="9048"/>
                </a:lnTo>
                <a:lnTo>
                  <a:pt x="97917" y="0"/>
                </a:lnTo>
                <a:lnTo>
                  <a:pt x="129070" y="9048"/>
                </a:lnTo>
                <a:lnTo>
                  <a:pt x="155975" y="34309"/>
                </a:lnTo>
                <a:lnTo>
                  <a:pt x="177094" y="72952"/>
                </a:lnTo>
                <a:lnTo>
                  <a:pt x="190893" y="122149"/>
                </a:lnTo>
                <a:lnTo>
                  <a:pt x="195833" y="179070"/>
                </a:lnTo>
                <a:close/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7717408" y="6090716"/>
            <a:ext cx="278130" cy="31750"/>
          </a:xfrm>
          <a:custGeom>
            <a:avLst/>
            <a:gdLst/>
            <a:ahLst/>
            <a:cxnLst/>
            <a:rect l="l" t="t" r="r" b="b"/>
            <a:pathLst>
              <a:path w="278129" h="31750">
                <a:moveTo>
                  <a:pt x="277622" y="31737"/>
                </a:moveTo>
                <a:lnTo>
                  <a:pt x="249253" y="18168"/>
                </a:lnTo>
                <a:lnTo>
                  <a:pt x="215931" y="8215"/>
                </a:lnTo>
                <a:lnTo>
                  <a:pt x="178752" y="2088"/>
                </a:lnTo>
                <a:lnTo>
                  <a:pt x="138811" y="0"/>
                </a:lnTo>
                <a:lnTo>
                  <a:pt x="98869" y="2088"/>
                </a:lnTo>
                <a:lnTo>
                  <a:pt x="61690" y="8215"/>
                </a:lnTo>
                <a:lnTo>
                  <a:pt x="28368" y="18168"/>
                </a:lnTo>
                <a:lnTo>
                  <a:pt x="0" y="31737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7717408" y="5891238"/>
            <a:ext cx="278130" cy="31750"/>
          </a:xfrm>
          <a:custGeom>
            <a:avLst/>
            <a:gdLst/>
            <a:ahLst/>
            <a:cxnLst/>
            <a:rect l="l" t="t" r="r" b="b"/>
            <a:pathLst>
              <a:path w="278129" h="31750">
                <a:moveTo>
                  <a:pt x="0" y="0"/>
                </a:moveTo>
                <a:lnTo>
                  <a:pt x="28047" y="12609"/>
                </a:lnTo>
                <a:lnTo>
                  <a:pt x="60833" y="22669"/>
                </a:lnTo>
                <a:lnTo>
                  <a:pt x="97905" y="29328"/>
                </a:lnTo>
                <a:lnTo>
                  <a:pt x="138811" y="31737"/>
                </a:lnTo>
                <a:lnTo>
                  <a:pt x="178752" y="29328"/>
                </a:lnTo>
                <a:lnTo>
                  <a:pt x="215931" y="22669"/>
                </a:lnTo>
                <a:lnTo>
                  <a:pt x="249253" y="12609"/>
                </a:lnTo>
                <a:lnTo>
                  <a:pt x="277622" y="0"/>
                </a:lnTo>
              </a:path>
            </a:pathLst>
          </a:custGeom>
          <a:ln w="12191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7717408" y="5827776"/>
            <a:ext cx="278130" cy="63500"/>
          </a:xfrm>
          <a:custGeom>
            <a:avLst/>
            <a:gdLst/>
            <a:ahLst/>
            <a:cxnLst/>
            <a:rect l="l" t="t" r="r" b="b"/>
            <a:pathLst>
              <a:path w="278129" h="63500">
                <a:moveTo>
                  <a:pt x="0" y="63461"/>
                </a:moveTo>
                <a:lnTo>
                  <a:pt x="28368" y="37290"/>
                </a:lnTo>
                <a:lnTo>
                  <a:pt x="61690" y="17281"/>
                </a:lnTo>
                <a:lnTo>
                  <a:pt x="98869" y="4497"/>
                </a:lnTo>
                <a:lnTo>
                  <a:pt x="138811" y="0"/>
                </a:lnTo>
                <a:lnTo>
                  <a:pt x="178752" y="4497"/>
                </a:lnTo>
                <a:lnTo>
                  <a:pt x="215931" y="17281"/>
                </a:lnTo>
                <a:lnTo>
                  <a:pt x="249253" y="37290"/>
                </a:lnTo>
                <a:lnTo>
                  <a:pt x="277622" y="63461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7676388" y="5891238"/>
            <a:ext cx="180340" cy="295275"/>
          </a:xfrm>
          <a:custGeom>
            <a:avLst/>
            <a:gdLst/>
            <a:ahLst/>
            <a:cxnLst/>
            <a:rect l="l" t="t" r="r" b="b"/>
            <a:pathLst>
              <a:path w="180340" h="295275">
                <a:moveTo>
                  <a:pt x="41020" y="0"/>
                </a:moveTo>
                <a:lnTo>
                  <a:pt x="24002" y="25396"/>
                </a:lnTo>
                <a:lnTo>
                  <a:pt x="11080" y="53555"/>
                </a:lnTo>
                <a:lnTo>
                  <a:pt x="2873" y="83839"/>
                </a:lnTo>
                <a:lnTo>
                  <a:pt x="0" y="115608"/>
                </a:lnTo>
                <a:lnTo>
                  <a:pt x="6362" y="163502"/>
                </a:lnTo>
                <a:lnTo>
                  <a:pt x="24355" y="206359"/>
                </a:lnTo>
                <a:lnTo>
                  <a:pt x="52339" y="242543"/>
                </a:lnTo>
                <a:lnTo>
                  <a:pt x="88674" y="270415"/>
                </a:lnTo>
                <a:lnTo>
                  <a:pt x="131718" y="288339"/>
                </a:lnTo>
                <a:lnTo>
                  <a:pt x="179831" y="294678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7942706" y="5891238"/>
            <a:ext cx="93345" cy="274320"/>
          </a:xfrm>
          <a:custGeom>
            <a:avLst/>
            <a:gdLst/>
            <a:ahLst/>
            <a:cxnLst/>
            <a:rect l="l" t="t" r="r" b="b"/>
            <a:pathLst>
              <a:path w="93345" h="274320">
                <a:moveTo>
                  <a:pt x="0" y="274281"/>
                </a:moveTo>
                <a:lnTo>
                  <a:pt x="41290" y="243042"/>
                </a:lnTo>
                <a:lnTo>
                  <a:pt x="69342" y="205819"/>
                </a:lnTo>
                <a:lnTo>
                  <a:pt x="90471" y="147377"/>
                </a:lnTo>
                <a:lnTo>
                  <a:pt x="93345" y="115608"/>
                </a:lnTo>
                <a:lnTo>
                  <a:pt x="90471" y="82880"/>
                </a:lnTo>
                <a:lnTo>
                  <a:pt x="82264" y="52703"/>
                </a:lnTo>
                <a:lnTo>
                  <a:pt x="69341" y="25077"/>
                </a:lnTo>
                <a:lnTo>
                  <a:pt x="52324" y="0"/>
                </a:lnTo>
              </a:path>
            </a:pathLst>
          </a:custGeom>
          <a:ln w="12191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8260080" y="5795771"/>
            <a:ext cx="386080" cy="226060"/>
          </a:xfrm>
          <a:custGeom>
            <a:avLst/>
            <a:gdLst/>
            <a:ahLst/>
            <a:cxnLst/>
            <a:rect l="l" t="t" r="r" b="b"/>
            <a:pathLst>
              <a:path w="386079" h="226060">
                <a:moveTo>
                  <a:pt x="0" y="0"/>
                </a:moveTo>
                <a:lnTo>
                  <a:pt x="0" y="225551"/>
                </a:lnTo>
                <a:lnTo>
                  <a:pt x="385572" y="225551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8299704" y="5826252"/>
            <a:ext cx="260985" cy="169545"/>
          </a:xfrm>
          <a:custGeom>
            <a:avLst/>
            <a:gdLst/>
            <a:ahLst/>
            <a:cxnLst/>
            <a:rect l="l" t="t" r="r" b="b"/>
            <a:pathLst>
              <a:path w="260984" h="169545">
                <a:moveTo>
                  <a:pt x="0" y="169164"/>
                </a:moveTo>
                <a:lnTo>
                  <a:pt x="76326" y="90970"/>
                </a:lnTo>
                <a:lnTo>
                  <a:pt x="122300" y="137248"/>
                </a:lnTo>
                <a:lnTo>
                  <a:pt x="260603" y="0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8517635" y="5789676"/>
            <a:ext cx="74930" cy="78105"/>
          </a:xfrm>
          <a:custGeom>
            <a:avLst/>
            <a:gdLst/>
            <a:ahLst/>
            <a:cxnLst/>
            <a:rect l="l" t="t" r="r" b="b"/>
            <a:pathLst>
              <a:path w="74929" h="78104">
                <a:moveTo>
                  <a:pt x="0" y="0"/>
                </a:moveTo>
                <a:lnTo>
                  <a:pt x="74675" y="0"/>
                </a:lnTo>
                <a:lnTo>
                  <a:pt x="74675" y="77724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8983980" y="5472684"/>
            <a:ext cx="41275" cy="160020"/>
          </a:xfrm>
          <a:custGeom>
            <a:avLst/>
            <a:gdLst/>
            <a:ahLst/>
            <a:cxnLst/>
            <a:rect l="l" t="t" r="r" b="b"/>
            <a:pathLst>
              <a:path w="41275" h="160020">
                <a:moveTo>
                  <a:pt x="36575" y="160019"/>
                </a:moveTo>
                <a:lnTo>
                  <a:pt x="39219" y="148375"/>
                </a:lnTo>
                <a:lnTo>
                  <a:pt x="40576" y="137159"/>
                </a:lnTo>
                <a:lnTo>
                  <a:pt x="41076" y="125944"/>
                </a:lnTo>
                <a:lnTo>
                  <a:pt x="41148" y="114299"/>
                </a:lnTo>
                <a:lnTo>
                  <a:pt x="38254" y="82295"/>
                </a:lnTo>
                <a:lnTo>
                  <a:pt x="30003" y="52006"/>
                </a:lnTo>
                <a:lnTo>
                  <a:pt x="17037" y="24288"/>
                </a:lnTo>
                <a:lnTo>
                  <a:pt x="0" y="0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8671559" y="5472684"/>
            <a:ext cx="177165" cy="294640"/>
          </a:xfrm>
          <a:custGeom>
            <a:avLst/>
            <a:gdLst/>
            <a:ahLst/>
            <a:cxnLst/>
            <a:rect l="l" t="t" r="r" b="b"/>
            <a:pathLst>
              <a:path w="177165" h="294639">
                <a:moveTo>
                  <a:pt x="41275" y="0"/>
                </a:moveTo>
                <a:lnTo>
                  <a:pt x="23199" y="24405"/>
                </a:lnTo>
                <a:lnTo>
                  <a:pt x="10302" y="52276"/>
                </a:lnTo>
                <a:lnTo>
                  <a:pt x="2573" y="82742"/>
                </a:lnTo>
                <a:lnTo>
                  <a:pt x="0" y="114934"/>
                </a:lnTo>
                <a:lnTo>
                  <a:pt x="6242" y="162503"/>
                </a:lnTo>
                <a:lnTo>
                  <a:pt x="23904" y="205290"/>
                </a:lnTo>
                <a:lnTo>
                  <a:pt x="51387" y="241571"/>
                </a:lnTo>
                <a:lnTo>
                  <a:pt x="87093" y="269621"/>
                </a:lnTo>
                <a:lnTo>
                  <a:pt x="129425" y="287717"/>
                </a:lnTo>
                <a:lnTo>
                  <a:pt x="176784" y="294131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8712707" y="5408676"/>
            <a:ext cx="271780" cy="64135"/>
          </a:xfrm>
          <a:custGeom>
            <a:avLst/>
            <a:gdLst/>
            <a:ahLst/>
            <a:cxnLst/>
            <a:rect l="l" t="t" r="r" b="b"/>
            <a:pathLst>
              <a:path w="271779" h="64135">
                <a:moveTo>
                  <a:pt x="0" y="64008"/>
                </a:moveTo>
                <a:lnTo>
                  <a:pt x="27086" y="37611"/>
                </a:lnTo>
                <a:lnTo>
                  <a:pt x="59531" y="17430"/>
                </a:lnTo>
                <a:lnTo>
                  <a:pt x="95833" y="4536"/>
                </a:lnTo>
                <a:lnTo>
                  <a:pt x="134493" y="0"/>
                </a:lnTo>
                <a:lnTo>
                  <a:pt x="174474" y="4536"/>
                </a:lnTo>
                <a:lnTo>
                  <a:pt x="211455" y="17430"/>
                </a:lnTo>
                <a:lnTo>
                  <a:pt x="244149" y="37611"/>
                </a:lnTo>
                <a:lnTo>
                  <a:pt x="271272" y="64008"/>
                </a:lnTo>
              </a:path>
            </a:pathLst>
          </a:custGeom>
          <a:ln w="12191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8712707" y="5472684"/>
            <a:ext cx="271780" cy="30480"/>
          </a:xfrm>
          <a:custGeom>
            <a:avLst/>
            <a:gdLst/>
            <a:ahLst/>
            <a:cxnLst/>
            <a:rect l="l" t="t" r="r" b="b"/>
            <a:pathLst>
              <a:path w="271779" h="30479">
                <a:moveTo>
                  <a:pt x="0" y="0"/>
                </a:moveTo>
                <a:lnTo>
                  <a:pt x="26765" y="12692"/>
                </a:lnTo>
                <a:lnTo>
                  <a:pt x="58674" y="22288"/>
                </a:lnTo>
                <a:lnTo>
                  <a:pt x="94869" y="28360"/>
                </a:lnTo>
                <a:lnTo>
                  <a:pt x="134493" y="30479"/>
                </a:lnTo>
                <a:lnTo>
                  <a:pt x="174474" y="28360"/>
                </a:lnTo>
                <a:lnTo>
                  <a:pt x="211455" y="22288"/>
                </a:lnTo>
                <a:lnTo>
                  <a:pt x="244149" y="12692"/>
                </a:lnTo>
                <a:lnTo>
                  <a:pt x="271272" y="0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8712707" y="5669279"/>
            <a:ext cx="173990" cy="33655"/>
          </a:xfrm>
          <a:custGeom>
            <a:avLst/>
            <a:gdLst/>
            <a:ahLst/>
            <a:cxnLst/>
            <a:rect l="l" t="t" r="r" b="b"/>
            <a:pathLst>
              <a:path w="173990" h="33654">
                <a:moveTo>
                  <a:pt x="173736" y="2400"/>
                </a:moveTo>
                <a:lnTo>
                  <a:pt x="164806" y="2025"/>
                </a:lnTo>
                <a:lnTo>
                  <a:pt x="155448" y="1200"/>
                </a:lnTo>
                <a:lnTo>
                  <a:pt x="146089" y="375"/>
                </a:lnTo>
                <a:lnTo>
                  <a:pt x="137160" y="0"/>
                </a:lnTo>
                <a:lnTo>
                  <a:pt x="97083" y="2543"/>
                </a:lnTo>
                <a:lnTo>
                  <a:pt x="60007" y="9577"/>
                </a:lnTo>
                <a:lnTo>
                  <a:pt x="27217" y="20204"/>
                </a:lnTo>
                <a:lnTo>
                  <a:pt x="0" y="33528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8753856" y="5408676"/>
            <a:ext cx="192405" cy="358140"/>
          </a:xfrm>
          <a:custGeom>
            <a:avLst/>
            <a:gdLst/>
            <a:ahLst/>
            <a:cxnLst/>
            <a:rect l="l" t="t" r="r" b="b"/>
            <a:pathLst>
              <a:path w="192404" h="358139">
                <a:moveTo>
                  <a:pt x="94869" y="358140"/>
                </a:moveTo>
                <a:lnTo>
                  <a:pt x="39035" y="321882"/>
                </a:lnTo>
                <a:lnTo>
                  <a:pt x="18434" y="283093"/>
                </a:lnTo>
                <a:lnTo>
                  <a:pt x="4879" y="234497"/>
                </a:lnTo>
                <a:lnTo>
                  <a:pt x="0" y="179070"/>
                </a:lnTo>
                <a:lnTo>
                  <a:pt x="4879" y="122553"/>
                </a:lnTo>
                <a:lnTo>
                  <a:pt x="18434" y="73408"/>
                </a:lnTo>
                <a:lnTo>
                  <a:pt x="39035" y="34613"/>
                </a:lnTo>
                <a:lnTo>
                  <a:pt x="65056" y="9150"/>
                </a:lnTo>
                <a:lnTo>
                  <a:pt x="94869" y="0"/>
                </a:lnTo>
                <a:lnTo>
                  <a:pt x="125797" y="9150"/>
                </a:lnTo>
                <a:lnTo>
                  <a:pt x="152494" y="34613"/>
                </a:lnTo>
                <a:lnTo>
                  <a:pt x="173443" y="73408"/>
                </a:lnTo>
                <a:lnTo>
                  <a:pt x="187125" y="122553"/>
                </a:lnTo>
                <a:lnTo>
                  <a:pt x="192024" y="179070"/>
                </a:lnTo>
                <a:lnTo>
                  <a:pt x="191631" y="191085"/>
                </a:lnTo>
                <a:lnTo>
                  <a:pt x="190595" y="202887"/>
                </a:lnTo>
                <a:lnTo>
                  <a:pt x="189130" y="214258"/>
                </a:lnTo>
                <a:lnTo>
                  <a:pt x="187451" y="224980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8671559" y="5586984"/>
            <a:ext cx="353695" cy="1905"/>
          </a:xfrm>
          <a:custGeom>
            <a:avLst/>
            <a:gdLst/>
            <a:ahLst/>
            <a:cxnLst/>
            <a:rect l="l" t="t" r="r" b="b"/>
            <a:pathLst>
              <a:path w="353695" h="1904">
                <a:moveTo>
                  <a:pt x="0" y="0"/>
                </a:moveTo>
                <a:lnTo>
                  <a:pt x="353568" y="1523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8848343" y="5408676"/>
            <a:ext cx="1905" cy="303530"/>
          </a:xfrm>
          <a:custGeom>
            <a:avLst/>
            <a:gdLst/>
            <a:ahLst/>
            <a:cxnLst/>
            <a:rect l="l" t="t" r="r" b="b"/>
            <a:pathLst>
              <a:path w="1904" h="303529">
                <a:moveTo>
                  <a:pt x="0" y="303276"/>
                </a:moveTo>
                <a:lnTo>
                  <a:pt x="1524" y="0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8845295" y="5635752"/>
            <a:ext cx="283845" cy="163195"/>
          </a:xfrm>
          <a:custGeom>
            <a:avLst/>
            <a:gdLst/>
            <a:ahLst/>
            <a:cxnLst/>
            <a:rect l="l" t="t" r="r" b="b"/>
            <a:pathLst>
              <a:path w="283845" h="163195">
                <a:moveTo>
                  <a:pt x="161035" y="114833"/>
                </a:moveTo>
                <a:lnTo>
                  <a:pt x="169261" y="133996"/>
                </a:lnTo>
                <a:lnTo>
                  <a:pt x="182832" y="149285"/>
                </a:lnTo>
                <a:lnTo>
                  <a:pt x="200237" y="159406"/>
                </a:lnTo>
                <a:lnTo>
                  <a:pt x="219963" y="163068"/>
                </a:lnTo>
                <a:lnTo>
                  <a:pt x="245209" y="158223"/>
                </a:lnTo>
                <a:lnTo>
                  <a:pt x="265334" y="144981"/>
                </a:lnTo>
                <a:lnTo>
                  <a:pt x="278649" y="125279"/>
                </a:lnTo>
                <a:lnTo>
                  <a:pt x="283463" y="101053"/>
                </a:lnTo>
                <a:lnTo>
                  <a:pt x="281414" y="84369"/>
                </a:lnTo>
                <a:lnTo>
                  <a:pt x="254000" y="45935"/>
                </a:lnTo>
                <a:lnTo>
                  <a:pt x="216030" y="24293"/>
                </a:lnTo>
                <a:lnTo>
                  <a:pt x="197230" y="18376"/>
                </a:lnTo>
                <a:lnTo>
                  <a:pt x="194377" y="10662"/>
                </a:lnTo>
                <a:lnTo>
                  <a:pt x="189356" y="4883"/>
                </a:lnTo>
                <a:lnTo>
                  <a:pt x="182622" y="1256"/>
                </a:lnTo>
                <a:lnTo>
                  <a:pt x="174625" y="0"/>
                </a:lnTo>
                <a:lnTo>
                  <a:pt x="167767" y="0"/>
                </a:lnTo>
                <a:lnTo>
                  <a:pt x="158750" y="4597"/>
                </a:lnTo>
                <a:lnTo>
                  <a:pt x="156463" y="11480"/>
                </a:lnTo>
                <a:lnTo>
                  <a:pt x="149605" y="11480"/>
                </a:lnTo>
                <a:lnTo>
                  <a:pt x="127000" y="11480"/>
                </a:lnTo>
                <a:lnTo>
                  <a:pt x="124713" y="4597"/>
                </a:lnTo>
                <a:lnTo>
                  <a:pt x="117982" y="0"/>
                </a:lnTo>
                <a:lnTo>
                  <a:pt x="108838" y="0"/>
                </a:lnTo>
                <a:lnTo>
                  <a:pt x="100841" y="1256"/>
                </a:lnTo>
                <a:lnTo>
                  <a:pt x="94107" y="4883"/>
                </a:lnTo>
                <a:lnTo>
                  <a:pt x="89086" y="10662"/>
                </a:lnTo>
                <a:lnTo>
                  <a:pt x="86232" y="18376"/>
                </a:lnTo>
                <a:lnTo>
                  <a:pt x="55826" y="28673"/>
                </a:lnTo>
                <a:lnTo>
                  <a:pt x="35194" y="40478"/>
                </a:lnTo>
                <a:lnTo>
                  <a:pt x="23064" y="50991"/>
                </a:lnTo>
                <a:lnTo>
                  <a:pt x="18160" y="57416"/>
                </a:lnTo>
                <a:lnTo>
                  <a:pt x="10554" y="66494"/>
                </a:lnTo>
                <a:lnTo>
                  <a:pt x="4841" y="76649"/>
                </a:lnTo>
                <a:lnTo>
                  <a:pt x="1248" y="88097"/>
                </a:lnTo>
                <a:lnTo>
                  <a:pt x="0" y="101053"/>
                </a:lnTo>
                <a:lnTo>
                  <a:pt x="5135" y="125279"/>
                </a:lnTo>
                <a:lnTo>
                  <a:pt x="18986" y="144981"/>
                </a:lnTo>
                <a:lnTo>
                  <a:pt x="39219" y="158223"/>
                </a:lnTo>
                <a:lnTo>
                  <a:pt x="63500" y="163068"/>
                </a:lnTo>
                <a:lnTo>
                  <a:pt x="84548" y="159406"/>
                </a:lnTo>
                <a:lnTo>
                  <a:pt x="102631" y="149285"/>
                </a:lnTo>
                <a:lnTo>
                  <a:pt x="116453" y="133996"/>
                </a:lnTo>
                <a:lnTo>
                  <a:pt x="124713" y="114833"/>
                </a:lnTo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8967216" y="5693664"/>
            <a:ext cx="40005" cy="35560"/>
          </a:xfrm>
          <a:custGeom>
            <a:avLst/>
            <a:gdLst/>
            <a:ahLst/>
            <a:cxnLst/>
            <a:rect l="l" t="t" r="r" b="b"/>
            <a:pathLst>
              <a:path w="40004" h="35560">
                <a:moveTo>
                  <a:pt x="18668" y="0"/>
                </a:moveTo>
                <a:lnTo>
                  <a:pt x="26872" y="1643"/>
                </a:lnTo>
                <a:lnTo>
                  <a:pt x="33527" y="6134"/>
                </a:lnTo>
                <a:lnTo>
                  <a:pt x="37992" y="12815"/>
                </a:lnTo>
                <a:lnTo>
                  <a:pt x="39624" y="21031"/>
                </a:lnTo>
                <a:lnTo>
                  <a:pt x="37337" y="30378"/>
                </a:lnTo>
                <a:lnTo>
                  <a:pt x="37337" y="35052"/>
                </a:lnTo>
                <a:lnTo>
                  <a:pt x="17073" y="35052"/>
                </a:lnTo>
                <a:lnTo>
                  <a:pt x="6667" y="35052"/>
                </a:lnTo>
                <a:lnTo>
                  <a:pt x="2833" y="35052"/>
                </a:lnTo>
                <a:lnTo>
                  <a:pt x="2285" y="35052"/>
                </a:lnTo>
                <a:lnTo>
                  <a:pt x="2285" y="30378"/>
                </a:lnTo>
                <a:lnTo>
                  <a:pt x="0" y="21031"/>
                </a:lnTo>
                <a:lnTo>
                  <a:pt x="1595" y="12815"/>
                </a:lnTo>
                <a:lnTo>
                  <a:pt x="5810" y="6134"/>
                </a:lnTo>
                <a:lnTo>
                  <a:pt x="11787" y="1643"/>
                </a:lnTo>
                <a:lnTo>
                  <a:pt x="18668" y="0"/>
                </a:lnTo>
                <a:close/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8865107" y="5693664"/>
            <a:ext cx="86995" cy="86995"/>
          </a:xfrm>
          <a:custGeom>
            <a:avLst/>
            <a:gdLst/>
            <a:ahLst/>
            <a:cxnLst/>
            <a:rect l="l" t="t" r="r" b="b"/>
            <a:pathLst>
              <a:path w="86995" h="86995">
                <a:moveTo>
                  <a:pt x="0" y="43434"/>
                </a:moveTo>
                <a:lnTo>
                  <a:pt x="3411" y="26526"/>
                </a:lnTo>
                <a:lnTo>
                  <a:pt x="12715" y="12720"/>
                </a:lnTo>
                <a:lnTo>
                  <a:pt x="26521" y="3412"/>
                </a:lnTo>
                <a:lnTo>
                  <a:pt x="43434" y="0"/>
                </a:lnTo>
                <a:lnTo>
                  <a:pt x="60346" y="3412"/>
                </a:lnTo>
                <a:lnTo>
                  <a:pt x="74152" y="12720"/>
                </a:lnTo>
                <a:lnTo>
                  <a:pt x="83456" y="26526"/>
                </a:lnTo>
                <a:lnTo>
                  <a:pt x="86868" y="43434"/>
                </a:lnTo>
                <a:lnTo>
                  <a:pt x="83456" y="60341"/>
                </a:lnTo>
                <a:lnTo>
                  <a:pt x="74152" y="74147"/>
                </a:lnTo>
                <a:lnTo>
                  <a:pt x="60346" y="83455"/>
                </a:lnTo>
                <a:lnTo>
                  <a:pt x="43434" y="86868"/>
                </a:lnTo>
                <a:lnTo>
                  <a:pt x="26521" y="83455"/>
                </a:lnTo>
                <a:lnTo>
                  <a:pt x="12715" y="74147"/>
                </a:lnTo>
                <a:lnTo>
                  <a:pt x="3411" y="60341"/>
                </a:lnTo>
                <a:lnTo>
                  <a:pt x="0" y="43434"/>
                </a:lnTo>
                <a:close/>
              </a:path>
            </a:pathLst>
          </a:custGeom>
          <a:ln w="12191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9025128" y="5693664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20">
                <a:moveTo>
                  <a:pt x="0" y="41910"/>
                </a:moveTo>
                <a:lnTo>
                  <a:pt x="3298" y="25594"/>
                </a:lnTo>
                <a:lnTo>
                  <a:pt x="12287" y="12272"/>
                </a:lnTo>
                <a:lnTo>
                  <a:pt x="25610" y="3292"/>
                </a:lnTo>
                <a:lnTo>
                  <a:pt x="41910" y="0"/>
                </a:lnTo>
                <a:lnTo>
                  <a:pt x="58209" y="3292"/>
                </a:lnTo>
                <a:lnTo>
                  <a:pt x="71532" y="12272"/>
                </a:lnTo>
                <a:lnTo>
                  <a:pt x="80521" y="25594"/>
                </a:lnTo>
                <a:lnTo>
                  <a:pt x="83820" y="41910"/>
                </a:lnTo>
                <a:lnTo>
                  <a:pt x="80521" y="58225"/>
                </a:lnTo>
                <a:lnTo>
                  <a:pt x="71532" y="71547"/>
                </a:lnTo>
                <a:lnTo>
                  <a:pt x="58209" y="80527"/>
                </a:lnTo>
                <a:lnTo>
                  <a:pt x="41910" y="83820"/>
                </a:lnTo>
                <a:lnTo>
                  <a:pt x="25610" y="80527"/>
                </a:lnTo>
                <a:lnTo>
                  <a:pt x="12287" y="71547"/>
                </a:lnTo>
                <a:lnTo>
                  <a:pt x="3298" y="58225"/>
                </a:lnTo>
                <a:lnTo>
                  <a:pt x="0" y="41910"/>
                </a:lnTo>
                <a:close/>
              </a:path>
            </a:pathLst>
          </a:custGeom>
          <a:ln w="1219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185" name="object 185"/>
          <p:cNvSpPr txBox="1"/>
          <p:nvPr/>
        </p:nvSpPr>
        <p:spPr>
          <a:xfrm>
            <a:off x="9574530" y="6657991"/>
            <a:ext cx="100330" cy="12446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z="700" spc="-5">
                <a:solidFill>
                  <a:srgbClr val="998B85"/>
                </a:solidFill>
                <a:latin typeface="Arial"/>
                <a:cs typeface="Arial"/>
              </a:rPr>
              <a:t>3</a:t>
            </a:fld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33629"/>
            <a:ext cx="596455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/>
              <a:t>…that requires multi-disciplinary</a:t>
            </a:r>
            <a:r>
              <a:rPr dirty="0" sz="2800" spc="100"/>
              <a:t> </a:t>
            </a:r>
            <a:r>
              <a:rPr dirty="0" sz="2800" spc="-5"/>
              <a:t>skills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4743577" y="1133728"/>
            <a:ext cx="1085215" cy="5166995"/>
          </a:xfrm>
          <a:custGeom>
            <a:avLst/>
            <a:gdLst/>
            <a:ahLst/>
            <a:cxnLst/>
            <a:rect l="l" t="t" r="r" b="b"/>
            <a:pathLst>
              <a:path w="1085214" h="5166995">
                <a:moveTo>
                  <a:pt x="15239" y="0"/>
                </a:moveTo>
                <a:lnTo>
                  <a:pt x="49198" y="34413"/>
                </a:lnTo>
                <a:lnTo>
                  <a:pt x="82608" y="69161"/>
                </a:lnTo>
                <a:lnTo>
                  <a:pt x="115471" y="104239"/>
                </a:lnTo>
                <a:lnTo>
                  <a:pt x="147786" y="139641"/>
                </a:lnTo>
                <a:lnTo>
                  <a:pt x="179554" y="175361"/>
                </a:lnTo>
                <a:lnTo>
                  <a:pt x="210773" y="211394"/>
                </a:lnTo>
                <a:lnTo>
                  <a:pt x="241445" y="247734"/>
                </a:lnTo>
                <a:lnTo>
                  <a:pt x="271569" y="284377"/>
                </a:lnTo>
                <a:lnTo>
                  <a:pt x="301146" y="321317"/>
                </a:lnTo>
                <a:lnTo>
                  <a:pt x="330175" y="358548"/>
                </a:lnTo>
                <a:lnTo>
                  <a:pt x="358656" y="396064"/>
                </a:lnTo>
                <a:lnTo>
                  <a:pt x="386589" y="433861"/>
                </a:lnTo>
                <a:lnTo>
                  <a:pt x="413975" y="471933"/>
                </a:lnTo>
                <a:lnTo>
                  <a:pt x="440813" y="510275"/>
                </a:lnTo>
                <a:lnTo>
                  <a:pt x="467103" y="548880"/>
                </a:lnTo>
                <a:lnTo>
                  <a:pt x="492846" y="587744"/>
                </a:lnTo>
                <a:lnTo>
                  <a:pt x="518040" y="626861"/>
                </a:lnTo>
                <a:lnTo>
                  <a:pt x="542688" y="666226"/>
                </a:lnTo>
                <a:lnTo>
                  <a:pt x="566787" y="705833"/>
                </a:lnTo>
                <a:lnTo>
                  <a:pt x="590339" y="745677"/>
                </a:lnTo>
                <a:lnTo>
                  <a:pt x="613343" y="785753"/>
                </a:lnTo>
                <a:lnTo>
                  <a:pt x="635799" y="826054"/>
                </a:lnTo>
                <a:lnTo>
                  <a:pt x="657707" y="866576"/>
                </a:lnTo>
                <a:lnTo>
                  <a:pt x="679068" y="907313"/>
                </a:lnTo>
                <a:lnTo>
                  <a:pt x="699881" y="948259"/>
                </a:lnTo>
                <a:lnTo>
                  <a:pt x="720147" y="989410"/>
                </a:lnTo>
                <a:lnTo>
                  <a:pt x="739864" y="1030759"/>
                </a:lnTo>
                <a:lnTo>
                  <a:pt x="759034" y="1072302"/>
                </a:lnTo>
                <a:lnTo>
                  <a:pt x="777657" y="1114032"/>
                </a:lnTo>
                <a:lnTo>
                  <a:pt x="795731" y="1155945"/>
                </a:lnTo>
                <a:lnTo>
                  <a:pt x="813258" y="1198034"/>
                </a:lnTo>
                <a:lnTo>
                  <a:pt x="830237" y="1240296"/>
                </a:lnTo>
                <a:lnTo>
                  <a:pt x="846668" y="1282723"/>
                </a:lnTo>
                <a:lnTo>
                  <a:pt x="862552" y="1325311"/>
                </a:lnTo>
                <a:lnTo>
                  <a:pt x="877888" y="1368054"/>
                </a:lnTo>
                <a:lnTo>
                  <a:pt x="892676" y="1410947"/>
                </a:lnTo>
                <a:lnTo>
                  <a:pt x="906917" y="1453984"/>
                </a:lnTo>
                <a:lnTo>
                  <a:pt x="920610" y="1497159"/>
                </a:lnTo>
                <a:lnTo>
                  <a:pt x="933755" y="1540469"/>
                </a:lnTo>
                <a:lnTo>
                  <a:pt x="946352" y="1583906"/>
                </a:lnTo>
                <a:lnTo>
                  <a:pt x="958402" y="1627465"/>
                </a:lnTo>
                <a:lnTo>
                  <a:pt x="969904" y="1671142"/>
                </a:lnTo>
                <a:lnTo>
                  <a:pt x="980858" y="1714930"/>
                </a:lnTo>
                <a:lnTo>
                  <a:pt x="991265" y="1758825"/>
                </a:lnTo>
                <a:lnTo>
                  <a:pt x="1001124" y="1802820"/>
                </a:lnTo>
                <a:lnTo>
                  <a:pt x="1010435" y="1846911"/>
                </a:lnTo>
                <a:lnTo>
                  <a:pt x="1019198" y="1891091"/>
                </a:lnTo>
                <a:lnTo>
                  <a:pt x="1027414" y="1935356"/>
                </a:lnTo>
                <a:lnTo>
                  <a:pt x="1035082" y="1979699"/>
                </a:lnTo>
                <a:lnTo>
                  <a:pt x="1042202" y="2024117"/>
                </a:lnTo>
                <a:lnTo>
                  <a:pt x="1048775" y="2068602"/>
                </a:lnTo>
                <a:lnTo>
                  <a:pt x="1054800" y="2113150"/>
                </a:lnTo>
                <a:lnTo>
                  <a:pt x="1060277" y="2157755"/>
                </a:lnTo>
                <a:lnTo>
                  <a:pt x="1065206" y="2202411"/>
                </a:lnTo>
                <a:lnTo>
                  <a:pt x="1069588" y="2247114"/>
                </a:lnTo>
                <a:lnTo>
                  <a:pt x="1073422" y="2291858"/>
                </a:lnTo>
                <a:lnTo>
                  <a:pt x="1076708" y="2336638"/>
                </a:lnTo>
                <a:lnTo>
                  <a:pt x="1079447" y="2381447"/>
                </a:lnTo>
                <a:lnTo>
                  <a:pt x="1081638" y="2426280"/>
                </a:lnTo>
                <a:lnTo>
                  <a:pt x="1083281" y="2471133"/>
                </a:lnTo>
                <a:lnTo>
                  <a:pt x="1084376" y="2516000"/>
                </a:lnTo>
                <a:lnTo>
                  <a:pt x="1084924" y="2560874"/>
                </a:lnTo>
                <a:lnTo>
                  <a:pt x="1084924" y="2605752"/>
                </a:lnTo>
                <a:lnTo>
                  <a:pt x="1084376" y="2650626"/>
                </a:lnTo>
                <a:lnTo>
                  <a:pt x="1083281" y="2695493"/>
                </a:lnTo>
                <a:lnTo>
                  <a:pt x="1081638" y="2740345"/>
                </a:lnTo>
                <a:lnTo>
                  <a:pt x="1079447" y="2785179"/>
                </a:lnTo>
                <a:lnTo>
                  <a:pt x="1076708" y="2829988"/>
                </a:lnTo>
                <a:lnTo>
                  <a:pt x="1073422" y="2874768"/>
                </a:lnTo>
                <a:lnTo>
                  <a:pt x="1069588" y="2919512"/>
                </a:lnTo>
                <a:lnTo>
                  <a:pt x="1065206" y="2964215"/>
                </a:lnTo>
                <a:lnTo>
                  <a:pt x="1060277" y="3008872"/>
                </a:lnTo>
                <a:lnTo>
                  <a:pt x="1054800" y="3053477"/>
                </a:lnTo>
                <a:lnTo>
                  <a:pt x="1048775" y="3098025"/>
                </a:lnTo>
                <a:lnTo>
                  <a:pt x="1042202" y="3142511"/>
                </a:lnTo>
                <a:lnTo>
                  <a:pt x="1035082" y="3186928"/>
                </a:lnTo>
                <a:lnTo>
                  <a:pt x="1027414" y="3231272"/>
                </a:lnTo>
                <a:lnTo>
                  <a:pt x="1019198" y="3275537"/>
                </a:lnTo>
                <a:lnTo>
                  <a:pt x="1010435" y="3319718"/>
                </a:lnTo>
                <a:lnTo>
                  <a:pt x="1001124" y="3363809"/>
                </a:lnTo>
                <a:lnTo>
                  <a:pt x="991265" y="3407804"/>
                </a:lnTo>
                <a:lnTo>
                  <a:pt x="980858" y="3451699"/>
                </a:lnTo>
                <a:lnTo>
                  <a:pt x="969904" y="3495488"/>
                </a:lnTo>
                <a:lnTo>
                  <a:pt x="958402" y="3539165"/>
                </a:lnTo>
                <a:lnTo>
                  <a:pt x="946352" y="3582725"/>
                </a:lnTo>
                <a:lnTo>
                  <a:pt x="933755" y="3626162"/>
                </a:lnTo>
                <a:lnTo>
                  <a:pt x="920610" y="3669472"/>
                </a:lnTo>
                <a:lnTo>
                  <a:pt x="906917" y="3712649"/>
                </a:lnTo>
                <a:lnTo>
                  <a:pt x="892676" y="3755686"/>
                </a:lnTo>
                <a:lnTo>
                  <a:pt x="877888" y="3798579"/>
                </a:lnTo>
                <a:lnTo>
                  <a:pt x="862552" y="3841323"/>
                </a:lnTo>
                <a:lnTo>
                  <a:pt x="846668" y="3883911"/>
                </a:lnTo>
                <a:lnTo>
                  <a:pt x="830237" y="3926339"/>
                </a:lnTo>
                <a:lnTo>
                  <a:pt x="813258" y="3968601"/>
                </a:lnTo>
                <a:lnTo>
                  <a:pt x="795731" y="4010691"/>
                </a:lnTo>
                <a:lnTo>
                  <a:pt x="777657" y="4052605"/>
                </a:lnTo>
                <a:lnTo>
                  <a:pt x="759034" y="4094336"/>
                </a:lnTo>
                <a:lnTo>
                  <a:pt x="739864" y="4135879"/>
                </a:lnTo>
                <a:lnTo>
                  <a:pt x="720147" y="4177229"/>
                </a:lnTo>
                <a:lnTo>
                  <a:pt x="699881" y="4218380"/>
                </a:lnTo>
                <a:lnTo>
                  <a:pt x="679068" y="4259327"/>
                </a:lnTo>
                <a:lnTo>
                  <a:pt x="657707" y="4300065"/>
                </a:lnTo>
                <a:lnTo>
                  <a:pt x="635799" y="4340588"/>
                </a:lnTo>
                <a:lnTo>
                  <a:pt x="613343" y="4380890"/>
                </a:lnTo>
                <a:lnTo>
                  <a:pt x="590339" y="4420966"/>
                </a:lnTo>
                <a:lnTo>
                  <a:pt x="566787" y="4460811"/>
                </a:lnTo>
                <a:lnTo>
                  <a:pt x="542688" y="4500419"/>
                </a:lnTo>
                <a:lnTo>
                  <a:pt x="518040" y="4539785"/>
                </a:lnTo>
                <a:lnTo>
                  <a:pt x="492846" y="4578903"/>
                </a:lnTo>
                <a:lnTo>
                  <a:pt x="467103" y="4617768"/>
                </a:lnTo>
                <a:lnTo>
                  <a:pt x="440813" y="4656374"/>
                </a:lnTo>
                <a:lnTo>
                  <a:pt x="413975" y="4694716"/>
                </a:lnTo>
                <a:lnTo>
                  <a:pt x="386589" y="4732789"/>
                </a:lnTo>
                <a:lnTo>
                  <a:pt x="358656" y="4770587"/>
                </a:lnTo>
                <a:lnTo>
                  <a:pt x="330175" y="4808105"/>
                </a:lnTo>
                <a:lnTo>
                  <a:pt x="301146" y="4845337"/>
                </a:lnTo>
                <a:lnTo>
                  <a:pt x="271569" y="4882277"/>
                </a:lnTo>
                <a:lnTo>
                  <a:pt x="241445" y="4918921"/>
                </a:lnTo>
                <a:lnTo>
                  <a:pt x="210773" y="4955263"/>
                </a:lnTo>
                <a:lnTo>
                  <a:pt x="179554" y="4991297"/>
                </a:lnTo>
                <a:lnTo>
                  <a:pt x="147786" y="5027018"/>
                </a:lnTo>
                <a:lnTo>
                  <a:pt x="115471" y="5062421"/>
                </a:lnTo>
                <a:lnTo>
                  <a:pt x="82608" y="5097500"/>
                </a:lnTo>
                <a:lnTo>
                  <a:pt x="49198" y="5132250"/>
                </a:lnTo>
                <a:lnTo>
                  <a:pt x="15239" y="5166664"/>
                </a:lnTo>
                <a:lnTo>
                  <a:pt x="0" y="5151361"/>
                </a:lnTo>
                <a:lnTo>
                  <a:pt x="34025" y="5116876"/>
                </a:lnTo>
                <a:lnTo>
                  <a:pt x="67498" y="5082052"/>
                </a:lnTo>
                <a:lnTo>
                  <a:pt x="100417" y="5046896"/>
                </a:lnTo>
                <a:lnTo>
                  <a:pt x="132783" y="5011412"/>
                </a:lnTo>
                <a:lnTo>
                  <a:pt x="164595" y="4975607"/>
                </a:lnTo>
                <a:lnTo>
                  <a:pt x="195855" y="4939486"/>
                </a:lnTo>
                <a:lnTo>
                  <a:pt x="226561" y="4903054"/>
                </a:lnTo>
                <a:lnTo>
                  <a:pt x="256713" y="4866317"/>
                </a:lnTo>
                <a:lnTo>
                  <a:pt x="286313" y="4829281"/>
                </a:lnTo>
                <a:lnTo>
                  <a:pt x="315359" y="4791951"/>
                </a:lnTo>
                <a:lnTo>
                  <a:pt x="343852" y="4754332"/>
                </a:lnTo>
                <a:lnTo>
                  <a:pt x="371792" y="4716430"/>
                </a:lnTo>
                <a:lnTo>
                  <a:pt x="399179" y="4678252"/>
                </a:lnTo>
                <a:lnTo>
                  <a:pt x="426012" y="4639801"/>
                </a:lnTo>
                <a:lnTo>
                  <a:pt x="452292" y="4601085"/>
                </a:lnTo>
                <a:lnTo>
                  <a:pt x="478019" y="4562107"/>
                </a:lnTo>
                <a:lnTo>
                  <a:pt x="503192" y="4522875"/>
                </a:lnTo>
                <a:lnTo>
                  <a:pt x="527812" y="4483393"/>
                </a:lnTo>
                <a:lnTo>
                  <a:pt x="551879" y="4443667"/>
                </a:lnTo>
                <a:lnTo>
                  <a:pt x="575393" y="4403702"/>
                </a:lnTo>
                <a:lnTo>
                  <a:pt x="598353" y="4363505"/>
                </a:lnTo>
                <a:lnTo>
                  <a:pt x="620760" y="4323080"/>
                </a:lnTo>
                <a:lnTo>
                  <a:pt x="642614" y="4282434"/>
                </a:lnTo>
                <a:lnTo>
                  <a:pt x="663915" y="4241571"/>
                </a:lnTo>
                <a:lnTo>
                  <a:pt x="684662" y="4200497"/>
                </a:lnTo>
                <a:lnTo>
                  <a:pt x="704856" y="4159218"/>
                </a:lnTo>
                <a:lnTo>
                  <a:pt x="724497" y="4117740"/>
                </a:lnTo>
                <a:lnTo>
                  <a:pt x="743585" y="4076067"/>
                </a:lnTo>
                <a:lnTo>
                  <a:pt x="762119" y="4034206"/>
                </a:lnTo>
                <a:lnTo>
                  <a:pt x="780100" y="3992162"/>
                </a:lnTo>
                <a:lnTo>
                  <a:pt x="797528" y="3949940"/>
                </a:lnTo>
                <a:lnTo>
                  <a:pt x="814402" y="3907547"/>
                </a:lnTo>
                <a:lnTo>
                  <a:pt x="830724" y="3864987"/>
                </a:lnTo>
                <a:lnTo>
                  <a:pt x="846492" y="3822266"/>
                </a:lnTo>
                <a:lnTo>
                  <a:pt x="861706" y="3779390"/>
                </a:lnTo>
                <a:lnTo>
                  <a:pt x="876368" y="3736364"/>
                </a:lnTo>
                <a:lnTo>
                  <a:pt x="890476" y="3693194"/>
                </a:lnTo>
                <a:lnTo>
                  <a:pt x="904031" y="3649886"/>
                </a:lnTo>
                <a:lnTo>
                  <a:pt x="917033" y="3606444"/>
                </a:lnTo>
                <a:lnTo>
                  <a:pt x="929481" y="3562875"/>
                </a:lnTo>
                <a:lnTo>
                  <a:pt x="941376" y="3519184"/>
                </a:lnTo>
                <a:lnTo>
                  <a:pt x="952718" y="3475376"/>
                </a:lnTo>
                <a:lnTo>
                  <a:pt x="963507" y="3431457"/>
                </a:lnTo>
                <a:lnTo>
                  <a:pt x="973742" y="3387433"/>
                </a:lnTo>
                <a:lnTo>
                  <a:pt x="983424" y="3343309"/>
                </a:lnTo>
                <a:lnTo>
                  <a:pt x="992553" y="3299091"/>
                </a:lnTo>
                <a:lnTo>
                  <a:pt x="1001128" y="3254784"/>
                </a:lnTo>
                <a:lnTo>
                  <a:pt x="1009151" y="3210394"/>
                </a:lnTo>
                <a:lnTo>
                  <a:pt x="1016620" y="3165927"/>
                </a:lnTo>
                <a:lnTo>
                  <a:pt x="1023536" y="3121387"/>
                </a:lnTo>
                <a:lnTo>
                  <a:pt x="1029898" y="3076781"/>
                </a:lnTo>
                <a:lnTo>
                  <a:pt x="1035707" y="3032113"/>
                </a:lnTo>
                <a:lnTo>
                  <a:pt x="1040963" y="2987391"/>
                </a:lnTo>
                <a:lnTo>
                  <a:pt x="1045666" y="2942618"/>
                </a:lnTo>
                <a:lnTo>
                  <a:pt x="1049816" y="2897801"/>
                </a:lnTo>
                <a:lnTo>
                  <a:pt x="1053412" y="2852945"/>
                </a:lnTo>
                <a:lnTo>
                  <a:pt x="1056455" y="2808056"/>
                </a:lnTo>
                <a:lnTo>
                  <a:pt x="1058944" y="2763139"/>
                </a:lnTo>
                <a:lnTo>
                  <a:pt x="1060881" y="2718200"/>
                </a:lnTo>
                <a:lnTo>
                  <a:pt x="1062264" y="2673244"/>
                </a:lnTo>
                <a:lnTo>
                  <a:pt x="1063094" y="2628277"/>
                </a:lnTo>
                <a:lnTo>
                  <a:pt x="1063371" y="2583305"/>
                </a:lnTo>
                <a:lnTo>
                  <a:pt x="1063094" y="2538333"/>
                </a:lnTo>
                <a:lnTo>
                  <a:pt x="1062264" y="2493366"/>
                </a:lnTo>
                <a:lnTo>
                  <a:pt x="1060881" y="2448410"/>
                </a:lnTo>
                <a:lnTo>
                  <a:pt x="1058944" y="2403471"/>
                </a:lnTo>
                <a:lnTo>
                  <a:pt x="1056455" y="2358554"/>
                </a:lnTo>
                <a:lnTo>
                  <a:pt x="1053412" y="2313665"/>
                </a:lnTo>
                <a:lnTo>
                  <a:pt x="1049816" y="2268809"/>
                </a:lnTo>
                <a:lnTo>
                  <a:pt x="1045666" y="2223992"/>
                </a:lnTo>
                <a:lnTo>
                  <a:pt x="1040963" y="2179219"/>
                </a:lnTo>
                <a:lnTo>
                  <a:pt x="1035707" y="2134496"/>
                </a:lnTo>
                <a:lnTo>
                  <a:pt x="1029898" y="2089829"/>
                </a:lnTo>
                <a:lnTo>
                  <a:pt x="1023536" y="2045222"/>
                </a:lnTo>
                <a:lnTo>
                  <a:pt x="1016620" y="2000683"/>
                </a:lnTo>
                <a:lnTo>
                  <a:pt x="1009151" y="1956215"/>
                </a:lnTo>
                <a:lnTo>
                  <a:pt x="1001128" y="1911825"/>
                </a:lnTo>
                <a:lnTo>
                  <a:pt x="992553" y="1867518"/>
                </a:lnTo>
                <a:lnTo>
                  <a:pt x="983424" y="1823300"/>
                </a:lnTo>
                <a:lnTo>
                  <a:pt x="973742" y="1779176"/>
                </a:lnTo>
                <a:lnTo>
                  <a:pt x="963507" y="1735152"/>
                </a:lnTo>
                <a:lnTo>
                  <a:pt x="952718" y="1691233"/>
                </a:lnTo>
                <a:lnTo>
                  <a:pt x="941376" y="1647425"/>
                </a:lnTo>
                <a:lnTo>
                  <a:pt x="929481" y="1603734"/>
                </a:lnTo>
                <a:lnTo>
                  <a:pt x="917033" y="1560164"/>
                </a:lnTo>
                <a:lnTo>
                  <a:pt x="904031" y="1516723"/>
                </a:lnTo>
                <a:lnTo>
                  <a:pt x="890476" y="1473414"/>
                </a:lnTo>
                <a:lnTo>
                  <a:pt x="876368" y="1430244"/>
                </a:lnTo>
                <a:lnTo>
                  <a:pt x="861706" y="1387218"/>
                </a:lnTo>
                <a:lnTo>
                  <a:pt x="846492" y="1344342"/>
                </a:lnTo>
                <a:lnTo>
                  <a:pt x="830724" y="1301621"/>
                </a:lnTo>
                <a:lnTo>
                  <a:pt x="814402" y="1259061"/>
                </a:lnTo>
                <a:lnTo>
                  <a:pt x="797528" y="1216667"/>
                </a:lnTo>
                <a:lnTo>
                  <a:pt x="780100" y="1174445"/>
                </a:lnTo>
                <a:lnTo>
                  <a:pt x="762119" y="1132401"/>
                </a:lnTo>
                <a:lnTo>
                  <a:pt x="743585" y="1090540"/>
                </a:lnTo>
                <a:lnTo>
                  <a:pt x="724497" y="1048867"/>
                </a:lnTo>
                <a:lnTo>
                  <a:pt x="704856" y="1007388"/>
                </a:lnTo>
                <a:lnTo>
                  <a:pt x="684662" y="966109"/>
                </a:lnTo>
                <a:lnTo>
                  <a:pt x="663915" y="925036"/>
                </a:lnTo>
                <a:lnTo>
                  <a:pt x="642614" y="884173"/>
                </a:lnTo>
                <a:lnTo>
                  <a:pt x="620760" y="843526"/>
                </a:lnTo>
                <a:lnTo>
                  <a:pt x="598353" y="803101"/>
                </a:lnTo>
                <a:lnTo>
                  <a:pt x="575393" y="762903"/>
                </a:lnTo>
                <a:lnTo>
                  <a:pt x="551879" y="722938"/>
                </a:lnTo>
                <a:lnTo>
                  <a:pt x="527812" y="683212"/>
                </a:lnTo>
                <a:lnTo>
                  <a:pt x="503192" y="643730"/>
                </a:lnTo>
                <a:lnTo>
                  <a:pt x="478019" y="604497"/>
                </a:lnTo>
                <a:lnTo>
                  <a:pt x="452292" y="565520"/>
                </a:lnTo>
                <a:lnTo>
                  <a:pt x="426012" y="526803"/>
                </a:lnTo>
                <a:lnTo>
                  <a:pt x="399179" y="488352"/>
                </a:lnTo>
                <a:lnTo>
                  <a:pt x="371792" y="450173"/>
                </a:lnTo>
                <a:lnTo>
                  <a:pt x="343852" y="412271"/>
                </a:lnTo>
                <a:lnTo>
                  <a:pt x="315359" y="374653"/>
                </a:lnTo>
                <a:lnTo>
                  <a:pt x="286313" y="337322"/>
                </a:lnTo>
                <a:lnTo>
                  <a:pt x="256713" y="300286"/>
                </a:lnTo>
                <a:lnTo>
                  <a:pt x="226561" y="263548"/>
                </a:lnTo>
                <a:lnTo>
                  <a:pt x="195855" y="227116"/>
                </a:lnTo>
                <a:lnTo>
                  <a:pt x="164595" y="190995"/>
                </a:lnTo>
                <a:lnTo>
                  <a:pt x="132783" y="155189"/>
                </a:lnTo>
                <a:lnTo>
                  <a:pt x="100417" y="119706"/>
                </a:lnTo>
                <a:lnTo>
                  <a:pt x="67498" y="84549"/>
                </a:lnTo>
                <a:lnTo>
                  <a:pt x="34025" y="49725"/>
                </a:lnTo>
                <a:lnTo>
                  <a:pt x="0" y="15240"/>
                </a:lnTo>
                <a:lnTo>
                  <a:pt x="15239" y="0"/>
                </a:lnTo>
                <a:close/>
              </a:path>
            </a:pathLst>
          </a:custGeom>
          <a:ln w="25907">
            <a:solidFill>
              <a:srgbClr val="00789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272278" y="1419605"/>
            <a:ext cx="4351020" cy="835660"/>
          </a:xfrm>
          <a:custGeom>
            <a:avLst/>
            <a:gdLst/>
            <a:ahLst/>
            <a:cxnLst/>
            <a:rect l="l" t="t" r="r" b="b"/>
            <a:pathLst>
              <a:path w="4351020" h="835660">
                <a:moveTo>
                  <a:pt x="0" y="835151"/>
                </a:moveTo>
                <a:lnTo>
                  <a:pt x="4351020" y="835151"/>
                </a:lnTo>
                <a:lnTo>
                  <a:pt x="4351020" y="0"/>
                </a:lnTo>
                <a:lnTo>
                  <a:pt x="0" y="0"/>
                </a:lnTo>
                <a:lnTo>
                  <a:pt x="0" y="835151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272278" y="1419605"/>
            <a:ext cx="4351020" cy="835660"/>
          </a:xfrm>
          <a:custGeom>
            <a:avLst/>
            <a:gdLst/>
            <a:ahLst/>
            <a:cxnLst/>
            <a:rect l="l" t="t" r="r" b="b"/>
            <a:pathLst>
              <a:path w="4351020" h="835660">
                <a:moveTo>
                  <a:pt x="0" y="835151"/>
                </a:moveTo>
                <a:lnTo>
                  <a:pt x="4351020" y="835151"/>
                </a:lnTo>
                <a:lnTo>
                  <a:pt x="4351020" y="0"/>
                </a:lnTo>
                <a:lnTo>
                  <a:pt x="0" y="0"/>
                </a:lnTo>
                <a:lnTo>
                  <a:pt x="0" y="835151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751070" y="1315974"/>
            <a:ext cx="1042415" cy="10439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51070" y="1315974"/>
            <a:ext cx="1042669" cy="1043940"/>
          </a:xfrm>
          <a:custGeom>
            <a:avLst/>
            <a:gdLst/>
            <a:ahLst/>
            <a:cxnLst/>
            <a:rect l="l" t="t" r="r" b="b"/>
            <a:pathLst>
              <a:path w="1042670" h="1043939">
                <a:moveTo>
                  <a:pt x="0" y="521970"/>
                </a:moveTo>
                <a:lnTo>
                  <a:pt x="2129" y="474458"/>
                </a:lnTo>
                <a:lnTo>
                  <a:pt x="8395" y="428141"/>
                </a:lnTo>
                <a:lnTo>
                  <a:pt x="18614" y="383204"/>
                </a:lnTo>
                <a:lnTo>
                  <a:pt x="32601" y="339832"/>
                </a:lnTo>
                <a:lnTo>
                  <a:pt x="50174" y="298207"/>
                </a:lnTo>
                <a:lnTo>
                  <a:pt x="71148" y="258515"/>
                </a:lnTo>
                <a:lnTo>
                  <a:pt x="95339" y="220940"/>
                </a:lnTo>
                <a:lnTo>
                  <a:pt x="122563" y="185665"/>
                </a:lnTo>
                <a:lnTo>
                  <a:pt x="152638" y="152876"/>
                </a:lnTo>
                <a:lnTo>
                  <a:pt x="185378" y="122756"/>
                </a:lnTo>
                <a:lnTo>
                  <a:pt x="220600" y="95489"/>
                </a:lnTo>
                <a:lnTo>
                  <a:pt x="258120" y="71261"/>
                </a:lnTo>
                <a:lnTo>
                  <a:pt x="297754" y="50254"/>
                </a:lnTo>
                <a:lnTo>
                  <a:pt x="339319" y="32654"/>
                </a:lnTo>
                <a:lnTo>
                  <a:pt x="382631" y="18644"/>
                </a:lnTo>
                <a:lnTo>
                  <a:pt x="427506" y="8409"/>
                </a:lnTo>
                <a:lnTo>
                  <a:pt x="473759" y="2132"/>
                </a:lnTo>
                <a:lnTo>
                  <a:pt x="521207" y="0"/>
                </a:lnTo>
                <a:lnTo>
                  <a:pt x="568656" y="2132"/>
                </a:lnTo>
                <a:lnTo>
                  <a:pt x="614909" y="8409"/>
                </a:lnTo>
                <a:lnTo>
                  <a:pt x="659784" y="18644"/>
                </a:lnTo>
                <a:lnTo>
                  <a:pt x="703096" y="32654"/>
                </a:lnTo>
                <a:lnTo>
                  <a:pt x="744661" y="50254"/>
                </a:lnTo>
                <a:lnTo>
                  <a:pt x="784295" y="71261"/>
                </a:lnTo>
                <a:lnTo>
                  <a:pt x="821815" y="95489"/>
                </a:lnTo>
                <a:lnTo>
                  <a:pt x="857037" y="122756"/>
                </a:lnTo>
                <a:lnTo>
                  <a:pt x="889777" y="152876"/>
                </a:lnTo>
                <a:lnTo>
                  <a:pt x="919852" y="185665"/>
                </a:lnTo>
                <a:lnTo>
                  <a:pt x="947076" y="220940"/>
                </a:lnTo>
                <a:lnTo>
                  <a:pt x="971267" y="258515"/>
                </a:lnTo>
                <a:lnTo>
                  <a:pt x="992241" y="298207"/>
                </a:lnTo>
                <a:lnTo>
                  <a:pt x="1009814" y="339832"/>
                </a:lnTo>
                <a:lnTo>
                  <a:pt x="1023801" y="383204"/>
                </a:lnTo>
                <a:lnTo>
                  <a:pt x="1034020" y="428141"/>
                </a:lnTo>
                <a:lnTo>
                  <a:pt x="1040286" y="474458"/>
                </a:lnTo>
                <a:lnTo>
                  <a:pt x="1042415" y="521970"/>
                </a:lnTo>
                <a:lnTo>
                  <a:pt x="1040286" y="569481"/>
                </a:lnTo>
                <a:lnTo>
                  <a:pt x="1034020" y="615798"/>
                </a:lnTo>
                <a:lnTo>
                  <a:pt x="1023801" y="660735"/>
                </a:lnTo>
                <a:lnTo>
                  <a:pt x="1009814" y="704107"/>
                </a:lnTo>
                <a:lnTo>
                  <a:pt x="992241" y="745732"/>
                </a:lnTo>
                <a:lnTo>
                  <a:pt x="971267" y="785424"/>
                </a:lnTo>
                <a:lnTo>
                  <a:pt x="947076" y="822999"/>
                </a:lnTo>
                <a:lnTo>
                  <a:pt x="919852" y="858274"/>
                </a:lnTo>
                <a:lnTo>
                  <a:pt x="889777" y="891063"/>
                </a:lnTo>
                <a:lnTo>
                  <a:pt x="857037" y="921183"/>
                </a:lnTo>
                <a:lnTo>
                  <a:pt x="821815" y="948450"/>
                </a:lnTo>
                <a:lnTo>
                  <a:pt x="784295" y="972678"/>
                </a:lnTo>
                <a:lnTo>
                  <a:pt x="744661" y="993685"/>
                </a:lnTo>
                <a:lnTo>
                  <a:pt x="703096" y="1011285"/>
                </a:lnTo>
                <a:lnTo>
                  <a:pt x="659784" y="1025295"/>
                </a:lnTo>
                <a:lnTo>
                  <a:pt x="614909" y="1035530"/>
                </a:lnTo>
                <a:lnTo>
                  <a:pt x="568656" y="1041807"/>
                </a:lnTo>
                <a:lnTo>
                  <a:pt x="521207" y="1043939"/>
                </a:lnTo>
                <a:lnTo>
                  <a:pt x="473759" y="1041807"/>
                </a:lnTo>
                <a:lnTo>
                  <a:pt x="427506" y="1035530"/>
                </a:lnTo>
                <a:lnTo>
                  <a:pt x="382631" y="1025295"/>
                </a:lnTo>
                <a:lnTo>
                  <a:pt x="339319" y="1011285"/>
                </a:lnTo>
                <a:lnTo>
                  <a:pt x="297754" y="993685"/>
                </a:lnTo>
                <a:lnTo>
                  <a:pt x="258120" y="972678"/>
                </a:lnTo>
                <a:lnTo>
                  <a:pt x="220600" y="948450"/>
                </a:lnTo>
                <a:lnTo>
                  <a:pt x="185378" y="921183"/>
                </a:lnTo>
                <a:lnTo>
                  <a:pt x="152638" y="891063"/>
                </a:lnTo>
                <a:lnTo>
                  <a:pt x="122563" y="858274"/>
                </a:lnTo>
                <a:lnTo>
                  <a:pt x="95339" y="822999"/>
                </a:lnTo>
                <a:lnTo>
                  <a:pt x="71148" y="785424"/>
                </a:lnTo>
                <a:lnTo>
                  <a:pt x="50174" y="745732"/>
                </a:lnTo>
                <a:lnTo>
                  <a:pt x="32601" y="704107"/>
                </a:lnTo>
                <a:lnTo>
                  <a:pt x="18614" y="660735"/>
                </a:lnTo>
                <a:lnTo>
                  <a:pt x="8395" y="615798"/>
                </a:lnTo>
                <a:lnTo>
                  <a:pt x="2129" y="569481"/>
                </a:lnTo>
                <a:lnTo>
                  <a:pt x="0" y="521970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750814" y="2672333"/>
            <a:ext cx="3872865" cy="835660"/>
          </a:xfrm>
          <a:custGeom>
            <a:avLst/>
            <a:gdLst/>
            <a:ahLst/>
            <a:cxnLst/>
            <a:rect l="l" t="t" r="r" b="b"/>
            <a:pathLst>
              <a:path w="3872865" h="835660">
                <a:moveTo>
                  <a:pt x="0" y="835151"/>
                </a:moveTo>
                <a:lnTo>
                  <a:pt x="3872484" y="835151"/>
                </a:lnTo>
                <a:lnTo>
                  <a:pt x="3872484" y="0"/>
                </a:lnTo>
                <a:lnTo>
                  <a:pt x="0" y="0"/>
                </a:lnTo>
                <a:lnTo>
                  <a:pt x="0" y="835151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750814" y="2672333"/>
            <a:ext cx="3872865" cy="835660"/>
          </a:xfrm>
          <a:custGeom>
            <a:avLst/>
            <a:gdLst/>
            <a:ahLst/>
            <a:cxnLst/>
            <a:rect l="l" t="t" r="r" b="b"/>
            <a:pathLst>
              <a:path w="3872865" h="835660">
                <a:moveTo>
                  <a:pt x="0" y="835151"/>
                </a:moveTo>
                <a:lnTo>
                  <a:pt x="3872484" y="835151"/>
                </a:lnTo>
                <a:lnTo>
                  <a:pt x="3872484" y="0"/>
                </a:lnTo>
                <a:lnTo>
                  <a:pt x="0" y="0"/>
                </a:lnTo>
                <a:lnTo>
                  <a:pt x="0" y="835151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922645" y="1349471"/>
            <a:ext cx="3283585" cy="1939289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Increased business</a:t>
            </a:r>
            <a:r>
              <a:rPr dirty="0" sz="14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productivity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•Real 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time,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no batch</a:t>
            </a:r>
            <a:r>
              <a:rPr dirty="0" sz="11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jobs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100" spc="0">
                <a:solidFill>
                  <a:srgbClr val="FFFFFF"/>
                </a:solidFill>
                <a:latin typeface="Arial"/>
                <a:cs typeface="Arial"/>
              </a:rPr>
              <a:t>•Manage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by 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exception</a:t>
            </a:r>
            <a:r>
              <a:rPr dirty="0" sz="11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concept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100" spc="0">
                <a:solidFill>
                  <a:srgbClr val="FFFFFF"/>
                </a:solidFill>
                <a:latin typeface="Arial"/>
                <a:cs typeface="Arial"/>
              </a:rPr>
              <a:t>•Transparent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Integration 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between Planned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1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Actuals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491490">
              <a:lnSpc>
                <a:spcPct val="100000"/>
              </a:lnSpc>
              <a:spcBef>
                <a:spcPts val="1055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Simplified business</a:t>
            </a:r>
            <a:r>
              <a:rPr dirty="0" sz="14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processes</a:t>
            </a:r>
            <a:endParaRPr sz="1400">
              <a:latin typeface="Arial"/>
              <a:cs typeface="Arial"/>
            </a:endParaRPr>
          </a:p>
          <a:p>
            <a:pPr marL="491490">
              <a:lnSpc>
                <a:spcPct val="100000"/>
              </a:lnSpc>
              <a:spcBef>
                <a:spcPts val="380"/>
              </a:spcBef>
            </a:pPr>
            <a:r>
              <a:rPr dirty="0" sz="1100" spc="0">
                <a:solidFill>
                  <a:srgbClr val="FFFFFF"/>
                </a:solidFill>
                <a:latin typeface="Arial"/>
                <a:cs typeface="Arial"/>
              </a:rPr>
              <a:t>•Role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based 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Fiori</a:t>
            </a:r>
            <a:r>
              <a:rPr dirty="0" sz="11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Apps</a:t>
            </a:r>
            <a:endParaRPr sz="1100">
              <a:latin typeface="Arial"/>
              <a:cs typeface="Arial"/>
            </a:endParaRPr>
          </a:p>
          <a:p>
            <a:pPr marL="491490">
              <a:lnSpc>
                <a:spcPct val="100000"/>
              </a:lnSpc>
              <a:spcBef>
                <a:spcPts val="5"/>
              </a:spcBef>
            </a:pP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•Less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steps to 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execute</a:t>
            </a:r>
            <a:r>
              <a:rPr dirty="0" sz="11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actions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229605" y="2568701"/>
            <a:ext cx="1043940" cy="10439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29605" y="2568701"/>
            <a:ext cx="1043940" cy="1043940"/>
          </a:xfrm>
          <a:custGeom>
            <a:avLst/>
            <a:gdLst/>
            <a:ahLst/>
            <a:cxnLst/>
            <a:rect l="l" t="t" r="r" b="b"/>
            <a:pathLst>
              <a:path w="1043939" h="1043939">
                <a:moveTo>
                  <a:pt x="0" y="521970"/>
                </a:moveTo>
                <a:lnTo>
                  <a:pt x="2132" y="474458"/>
                </a:lnTo>
                <a:lnTo>
                  <a:pt x="8409" y="428141"/>
                </a:lnTo>
                <a:lnTo>
                  <a:pt x="18644" y="383204"/>
                </a:lnTo>
                <a:lnTo>
                  <a:pt x="32654" y="339832"/>
                </a:lnTo>
                <a:lnTo>
                  <a:pt x="50254" y="298207"/>
                </a:lnTo>
                <a:lnTo>
                  <a:pt x="71261" y="258515"/>
                </a:lnTo>
                <a:lnTo>
                  <a:pt x="95489" y="220940"/>
                </a:lnTo>
                <a:lnTo>
                  <a:pt x="122756" y="185665"/>
                </a:lnTo>
                <a:lnTo>
                  <a:pt x="152876" y="152876"/>
                </a:lnTo>
                <a:lnTo>
                  <a:pt x="185665" y="122756"/>
                </a:lnTo>
                <a:lnTo>
                  <a:pt x="220940" y="95489"/>
                </a:lnTo>
                <a:lnTo>
                  <a:pt x="258515" y="71261"/>
                </a:lnTo>
                <a:lnTo>
                  <a:pt x="298207" y="50254"/>
                </a:lnTo>
                <a:lnTo>
                  <a:pt x="339832" y="32654"/>
                </a:lnTo>
                <a:lnTo>
                  <a:pt x="383204" y="18644"/>
                </a:lnTo>
                <a:lnTo>
                  <a:pt x="428141" y="8409"/>
                </a:lnTo>
                <a:lnTo>
                  <a:pt x="474458" y="2132"/>
                </a:lnTo>
                <a:lnTo>
                  <a:pt x="521970" y="0"/>
                </a:lnTo>
                <a:lnTo>
                  <a:pt x="569481" y="2132"/>
                </a:lnTo>
                <a:lnTo>
                  <a:pt x="615798" y="8409"/>
                </a:lnTo>
                <a:lnTo>
                  <a:pt x="660735" y="18644"/>
                </a:lnTo>
                <a:lnTo>
                  <a:pt x="704107" y="32654"/>
                </a:lnTo>
                <a:lnTo>
                  <a:pt x="745732" y="50254"/>
                </a:lnTo>
                <a:lnTo>
                  <a:pt x="785424" y="71261"/>
                </a:lnTo>
                <a:lnTo>
                  <a:pt x="822999" y="95489"/>
                </a:lnTo>
                <a:lnTo>
                  <a:pt x="858274" y="122756"/>
                </a:lnTo>
                <a:lnTo>
                  <a:pt x="891063" y="152876"/>
                </a:lnTo>
                <a:lnTo>
                  <a:pt x="921183" y="185665"/>
                </a:lnTo>
                <a:lnTo>
                  <a:pt x="948450" y="220940"/>
                </a:lnTo>
                <a:lnTo>
                  <a:pt x="972678" y="258515"/>
                </a:lnTo>
                <a:lnTo>
                  <a:pt x="993685" y="298207"/>
                </a:lnTo>
                <a:lnTo>
                  <a:pt x="1011285" y="339832"/>
                </a:lnTo>
                <a:lnTo>
                  <a:pt x="1025295" y="383204"/>
                </a:lnTo>
                <a:lnTo>
                  <a:pt x="1035530" y="428141"/>
                </a:lnTo>
                <a:lnTo>
                  <a:pt x="1041807" y="474458"/>
                </a:lnTo>
                <a:lnTo>
                  <a:pt x="1043940" y="521970"/>
                </a:lnTo>
                <a:lnTo>
                  <a:pt x="1041807" y="569481"/>
                </a:lnTo>
                <a:lnTo>
                  <a:pt x="1035530" y="615798"/>
                </a:lnTo>
                <a:lnTo>
                  <a:pt x="1025295" y="660735"/>
                </a:lnTo>
                <a:lnTo>
                  <a:pt x="1011285" y="704107"/>
                </a:lnTo>
                <a:lnTo>
                  <a:pt x="993685" y="745732"/>
                </a:lnTo>
                <a:lnTo>
                  <a:pt x="972678" y="785424"/>
                </a:lnTo>
                <a:lnTo>
                  <a:pt x="948450" y="822999"/>
                </a:lnTo>
                <a:lnTo>
                  <a:pt x="921183" y="858274"/>
                </a:lnTo>
                <a:lnTo>
                  <a:pt x="891063" y="891063"/>
                </a:lnTo>
                <a:lnTo>
                  <a:pt x="858274" y="921183"/>
                </a:lnTo>
                <a:lnTo>
                  <a:pt x="822999" y="948450"/>
                </a:lnTo>
                <a:lnTo>
                  <a:pt x="785424" y="972678"/>
                </a:lnTo>
                <a:lnTo>
                  <a:pt x="745732" y="993685"/>
                </a:lnTo>
                <a:lnTo>
                  <a:pt x="704107" y="1011285"/>
                </a:lnTo>
                <a:lnTo>
                  <a:pt x="660735" y="1025295"/>
                </a:lnTo>
                <a:lnTo>
                  <a:pt x="615798" y="1035530"/>
                </a:lnTo>
                <a:lnTo>
                  <a:pt x="569481" y="1041807"/>
                </a:lnTo>
                <a:lnTo>
                  <a:pt x="521970" y="1043940"/>
                </a:lnTo>
                <a:lnTo>
                  <a:pt x="474458" y="1041807"/>
                </a:lnTo>
                <a:lnTo>
                  <a:pt x="428141" y="1035530"/>
                </a:lnTo>
                <a:lnTo>
                  <a:pt x="383204" y="1025295"/>
                </a:lnTo>
                <a:lnTo>
                  <a:pt x="339832" y="1011285"/>
                </a:lnTo>
                <a:lnTo>
                  <a:pt x="298207" y="993685"/>
                </a:lnTo>
                <a:lnTo>
                  <a:pt x="258515" y="972678"/>
                </a:lnTo>
                <a:lnTo>
                  <a:pt x="220940" y="948450"/>
                </a:lnTo>
                <a:lnTo>
                  <a:pt x="185665" y="921183"/>
                </a:lnTo>
                <a:lnTo>
                  <a:pt x="152876" y="891063"/>
                </a:lnTo>
                <a:lnTo>
                  <a:pt x="122756" y="858274"/>
                </a:lnTo>
                <a:lnTo>
                  <a:pt x="95489" y="822999"/>
                </a:lnTo>
                <a:lnTo>
                  <a:pt x="71261" y="785424"/>
                </a:lnTo>
                <a:lnTo>
                  <a:pt x="50254" y="745732"/>
                </a:lnTo>
                <a:lnTo>
                  <a:pt x="32654" y="704107"/>
                </a:lnTo>
                <a:lnTo>
                  <a:pt x="18644" y="660735"/>
                </a:lnTo>
                <a:lnTo>
                  <a:pt x="8409" y="615798"/>
                </a:lnTo>
                <a:lnTo>
                  <a:pt x="2132" y="569481"/>
                </a:lnTo>
                <a:lnTo>
                  <a:pt x="0" y="521970"/>
                </a:lnTo>
                <a:close/>
              </a:path>
            </a:pathLst>
          </a:custGeom>
          <a:ln w="25907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750814" y="3926585"/>
            <a:ext cx="3872865" cy="833755"/>
          </a:xfrm>
          <a:custGeom>
            <a:avLst/>
            <a:gdLst/>
            <a:ahLst/>
            <a:cxnLst/>
            <a:rect l="l" t="t" r="r" b="b"/>
            <a:pathLst>
              <a:path w="3872865" h="833754">
                <a:moveTo>
                  <a:pt x="0" y="833627"/>
                </a:moveTo>
                <a:lnTo>
                  <a:pt x="3872484" y="833627"/>
                </a:lnTo>
                <a:lnTo>
                  <a:pt x="3872484" y="0"/>
                </a:lnTo>
                <a:lnTo>
                  <a:pt x="0" y="0"/>
                </a:lnTo>
                <a:lnTo>
                  <a:pt x="0" y="833627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750814" y="3926585"/>
            <a:ext cx="3872865" cy="833755"/>
          </a:xfrm>
          <a:custGeom>
            <a:avLst/>
            <a:gdLst/>
            <a:ahLst/>
            <a:cxnLst/>
            <a:rect l="l" t="t" r="r" b="b"/>
            <a:pathLst>
              <a:path w="3872865" h="833754">
                <a:moveTo>
                  <a:pt x="0" y="833627"/>
                </a:moveTo>
                <a:lnTo>
                  <a:pt x="3872484" y="833627"/>
                </a:lnTo>
                <a:lnTo>
                  <a:pt x="3872484" y="0"/>
                </a:lnTo>
                <a:lnTo>
                  <a:pt x="0" y="0"/>
                </a:lnTo>
                <a:lnTo>
                  <a:pt x="0" y="833627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6401561" y="3916807"/>
            <a:ext cx="3120390" cy="640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565"/>
              </a:lnSpc>
              <a:spcBef>
                <a:spcPts val="100"/>
              </a:spcBef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Native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integration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4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565"/>
              </a:lnSpc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Networks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100" spc="0">
                <a:solidFill>
                  <a:srgbClr val="FFFFFF"/>
                </a:solidFill>
                <a:latin typeface="Arial"/>
                <a:cs typeface="Arial"/>
              </a:rPr>
              <a:t>•Integrated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to Success Factors, 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Ariba, Hybris,</a:t>
            </a:r>
            <a:r>
              <a:rPr dirty="0" sz="11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etc.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229605" y="3821429"/>
            <a:ext cx="1043940" cy="1043940"/>
          </a:xfrm>
          <a:custGeom>
            <a:avLst/>
            <a:gdLst/>
            <a:ahLst/>
            <a:cxnLst/>
            <a:rect l="l" t="t" r="r" b="b"/>
            <a:pathLst>
              <a:path w="1043939" h="1043939">
                <a:moveTo>
                  <a:pt x="521970" y="0"/>
                </a:moveTo>
                <a:lnTo>
                  <a:pt x="474458" y="2132"/>
                </a:lnTo>
                <a:lnTo>
                  <a:pt x="428141" y="8409"/>
                </a:lnTo>
                <a:lnTo>
                  <a:pt x="383204" y="18644"/>
                </a:lnTo>
                <a:lnTo>
                  <a:pt x="339832" y="32654"/>
                </a:lnTo>
                <a:lnTo>
                  <a:pt x="298207" y="50254"/>
                </a:lnTo>
                <a:lnTo>
                  <a:pt x="258515" y="71261"/>
                </a:lnTo>
                <a:lnTo>
                  <a:pt x="220940" y="95489"/>
                </a:lnTo>
                <a:lnTo>
                  <a:pt x="185665" y="122756"/>
                </a:lnTo>
                <a:lnTo>
                  <a:pt x="152876" y="152876"/>
                </a:lnTo>
                <a:lnTo>
                  <a:pt x="122756" y="185665"/>
                </a:lnTo>
                <a:lnTo>
                  <a:pt x="95489" y="220940"/>
                </a:lnTo>
                <a:lnTo>
                  <a:pt x="71261" y="258515"/>
                </a:lnTo>
                <a:lnTo>
                  <a:pt x="50254" y="298207"/>
                </a:lnTo>
                <a:lnTo>
                  <a:pt x="32654" y="339832"/>
                </a:lnTo>
                <a:lnTo>
                  <a:pt x="18644" y="383204"/>
                </a:lnTo>
                <a:lnTo>
                  <a:pt x="8409" y="428141"/>
                </a:lnTo>
                <a:lnTo>
                  <a:pt x="2132" y="474458"/>
                </a:lnTo>
                <a:lnTo>
                  <a:pt x="0" y="521970"/>
                </a:lnTo>
                <a:lnTo>
                  <a:pt x="2132" y="569481"/>
                </a:lnTo>
                <a:lnTo>
                  <a:pt x="8409" y="615798"/>
                </a:lnTo>
                <a:lnTo>
                  <a:pt x="18644" y="660735"/>
                </a:lnTo>
                <a:lnTo>
                  <a:pt x="32654" y="704107"/>
                </a:lnTo>
                <a:lnTo>
                  <a:pt x="50254" y="745732"/>
                </a:lnTo>
                <a:lnTo>
                  <a:pt x="71261" y="785424"/>
                </a:lnTo>
                <a:lnTo>
                  <a:pt x="95489" y="822999"/>
                </a:lnTo>
                <a:lnTo>
                  <a:pt x="122756" y="858274"/>
                </a:lnTo>
                <a:lnTo>
                  <a:pt x="152876" y="891063"/>
                </a:lnTo>
                <a:lnTo>
                  <a:pt x="185665" y="921183"/>
                </a:lnTo>
                <a:lnTo>
                  <a:pt x="220940" y="948450"/>
                </a:lnTo>
                <a:lnTo>
                  <a:pt x="258515" y="972678"/>
                </a:lnTo>
                <a:lnTo>
                  <a:pt x="298207" y="993685"/>
                </a:lnTo>
                <a:lnTo>
                  <a:pt x="339832" y="1011285"/>
                </a:lnTo>
                <a:lnTo>
                  <a:pt x="383204" y="1025295"/>
                </a:lnTo>
                <a:lnTo>
                  <a:pt x="428141" y="1035530"/>
                </a:lnTo>
                <a:lnTo>
                  <a:pt x="474458" y="1041807"/>
                </a:lnTo>
                <a:lnTo>
                  <a:pt x="521970" y="1043940"/>
                </a:lnTo>
                <a:lnTo>
                  <a:pt x="569481" y="1041807"/>
                </a:lnTo>
                <a:lnTo>
                  <a:pt x="615798" y="1035530"/>
                </a:lnTo>
                <a:lnTo>
                  <a:pt x="660735" y="1025295"/>
                </a:lnTo>
                <a:lnTo>
                  <a:pt x="704107" y="1011285"/>
                </a:lnTo>
                <a:lnTo>
                  <a:pt x="745732" y="993685"/>
                </a:lnTo>
                <a:lnTo>
                  <a:pt x="785424" y="972678"/>
                </a:lnTo>
                <a:lnTo>
                  <a:pt x="822999" y="948450"/>
                </a:lnTo>
                <a:lnTo>
                  <a:pt x="858274" y="921183"/>
                </a:lnTo>
                <a:lnTo>
                  <a:pt x="891063" y="891063"/>
                </a:lnTo>
                <a:lnTo>
                  <a:pt x="921183" y="858274"/>
                </a:lnTo>
                <a:lnTo>
                  <a:pt x="948450" y="822999"/>
                </a:lnTo>
                <a:lnTo>
                  <a:pt x="972678" y="785424"/>
                </a:lnTo>
                <a:lnTo>
                  <a:pt x="993685" y="745732"/>
                </a:lnTo>
                <a:lnTo>
                  <a:pt x="1011285" y="704107"/>
                </a:lnTo>
                <a:lnTo>
                  <a:pt x="1025295" y="660735"/>
                </a:lnTo>
                <a:lnTo>
                  <a:pt x="1035530" y="615798"/>
                </a:lnTo>
                <a:lnTo>
                  <a:pt x="1041807" y="569481"/>
                </a:lnTo>
                <a:lnTo>
                  <a:pt x="1043940" y="521970"/>
                </a:lnTo>
                <a:lnTo>
                  <a:pt x="1041807" y="474458"/>
                </a:lnTo>
                <a:lnTo>
                  <a:pt x="1035530" y="428141"/>
                </a:lnTo>
                <a:lnTo>
                  <a:pt x="1025295" y="383204"/>
                </a:lnTo>
                <a:lnTo>
                  <a:pt x="1011285" y="339832"/>
                </a:lnTo>
                <a:lnTo>
                  <a:pt x="993685" y="298207"/>
                </a:lnTo>
                <a:lnTo>
                  <a:pt x="972678" y="258515"/>
                </a:lnTo>
                <a:lnTo>
                  <a:pt x="948450" y="220940"/>
                </a:lnTo>
                <a:lnTo>
                  <a:pt x="921183" y="185665"/>
                </a:lnTo>
                <a:lnTo>
                  <a:pt x="891063" y="152876"/>
                </a:lnTo>
                <a:lnTo>
                  <a:pt x="858274" y="122756"/>
                </a:lnTo>
                <a:lnTo>
                  <a:pt x="822999" y="95489"/>
                </a:lnTo>
                <a:lnTo>
                  <a:pt x="785424" y="71261"/>
                </a:lnTo>
                <a:lnTo>
                  <a:pt x="745732" y="50254"/>
                </a:lnTo>
                <a:lnTo>
                  <a:pt x="704107" y="32654"/>
                </a:lnTo>
                <a:lnTo>
                  <a:pt x="660735" y="18644"/>
                </a:lnTo>
                <a:lnTo>
                  <a:pt x="615798" y="8409"/>
                </a:lnTo>
                <a:lnTo>
                  <a:pt x="569481" y="2132"/>
                </a:lnTo>
                <a:lnTo>
                  <a:pt x="521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229605" y="3821429"/>
            <a:ext cx="1043940" cy="1043940"/>
          </a:xfrm>
          <a:custGeom>
            <a:avLst/>
            <a:gdLst/>
            <a:ahLst/>
            <a:cxnLst/>
            <a:rect l="l" t="t" r="r" b="b"/>
            <a:pathLst>
              <a:path w="1043939" h="1043939">
                <a:moveTo>
                  <a:pt x="0" y="521970"/>
                </a:moveTo>
                <a:lnTo>
                  <a:pt x="2132" y="474458"/>
                </a:lnTo>
                <a:lnTo>
                  <a:pt x="8409" y="428141"/>
                </a:lnTo>
                <a:lnTo>
                  <a:pt x="18644" y="383204"/>
                </a:lnTo>
                <a:lnTo>
                  <a:pt x="32654" y="339832"/>
                </a:lnTo>
                <a:lnTo>
                  <a:pt x="50254" y="298207"/>
                </a:lnTo>
                <a:lnTo>
                  <a:pt x="71261" y="258515"/>
                </a:lnTo>
                <a:lnTo>
                  <a:pt x="95489" y="220940"/>
                </a:lnTo>
                <a:lnTo>
                  <a:pt x="122756" y="185665"/>
                </a:lnTo>
                <a:lnTo>
                  <a:pt x="152876" y="152876"/>
                </a:lnTo>
                <a:lnTo>
                  <a:pt x="185665" y="122756"/>
                </a:lnTo>
                <a:lnTo>
                  <a:pt x="220940" y="95489"/>
                </a:lnTo>
                <a:lnTo>
                  <a:pt x="258515" y="71261"/>
                </a:lnTo>
                <a:lnTo>
                  <a:pt x="298207" y="50254"/>
                </a:lnTo>
                <a:lnTo>
                  <a:pt x="339832" y="32654"/>
                </a:lnTo>
                <a:lnTo>
                  <a:pt x="383204" y="18644"/>
                </a:lnTo>
                <a:lnTo>
                  <a:pt x="428141" y="8409"/>
                </a:lnTo>
                <a:lnTo>
                  <a:pt x="474458" y="2132"/>
                </a:lnTo>
                <a:lnTo>
                  <a:pt x="521970" y="0"/>
                </a:lnTo>
                <a:lnTo>
                  <a:pt x="569481" y="2132"/>
                </a:lnTo>
                <a:lnTo>
                  <a:pt x="615798" y="8409"/>
                </a:lnTo>
                <a:lnTo>
                  <a:pt x="660735" y="18644"/>
                </a:lnTo>
                <a:lnTo>
                  <a:pt x="704107" y="32654"/>
                </a:lnTo>
                <a:lnTo>
                  <a:pt x="745732" y="50254"/>
                </a:lnTo>
                <a:lnTo>
                  <a:pt x="785424" y="71261"/>
                </a:lnTo>
                <a:lnTo>
                  <a:pt x="822999" y="95489"/>
                </a:lnTo>
                <a:lnTo>
                  <a:pt x="858274" y="122756"/>
                </a:lnTo>
                <a:lnTo>
                  <a:pt x="891063" y="152876"/>
                </a:lnTo>
                <a:lnTo>
                  <a:pt x="921183" y="185665"/>
                </a:lnTo>
                <a:lnTo>
                  <a:pt x="948450" y="220940"/>
                </a:lnTo>
                <a:lnTo>
                  <a:pt x="972678" y="258515"/>
                </a:lnTo>
                <a:lnTo>
                  <a:pt x="993685" y="298207"/>
                </a:lnTo>
                <a:lnTo>
                  <a:pt x="1011285" y="339832"/>
                </a:lnTo>
                <a:lnTo>
                  <a:pt x="1025295" y="383204"/>
                </a:lnTo>
                <a:lnTo>
                  <a:pt x="1035530" y="428141"/>
                </a:lnTo>
                <a:lnTo>
                  <a:pt x="1041807" y="474458"/>
                </a:lnTo>
                <a:lnTo>
                  <a:pt x="1043940" y="521970"/>
                </a:lnTo>
                <a:lnTo>
                  <a:pt x="1041807" y="569481"/>
                </a:lnTo>
                <a:lnTo>
                  <a:pt x="1035530" y="615798"/>
                </a:lnTo>
                <a:lnTo>
                  <a:pt x="1025295" y="660735"/>
                </a:lnTo>
                <a:lnTo>
                  <a:pt x="1011285" y="704107"/>
                </a:lnTo>
                <a:lnTo>
                  <a:pt x="993685" y="745732"/>
                </a:lnTo>
                <a:lnTo>
                  <a:pt x="972678" y="785424"/>
                </a:lnTo>
                <a:lnTo>
                  <a:pt x="948450" y="822999"/>
                </a:lnTo>
                <a:lnTo>
                  <a:pt x="921183" y="858274"/>
                </a:lnTo>
                <a:lnTo>
                  <a:pt x="891063" y="891063"/>
                </a:lnTo>
                <a:lnTo>
                  <a:pt x="858274" y="921183"/>
                </a:lnTo>
                <a:lnTo>
                  <a:pt x="822999" y="948450"/>
                </a:lnTo>
                <a:lnTo>
                  <a:pt x="785424" y="972678"/>
                </a:lnTo>
                <a:lnTo>
                  <a:pt x="745732" y="993685"/>
                </a:lnTo>
                <a:lnTo>
                  <a:pt x="704107" y="1011285"/>
                </a:lnTo>
                <a:lnTo>
                  <a:pt x="660735" y="1025295"/>
                </a:lnTo>
                <a:lnTo>
                  <a:pt x="615798" y="1035530"/>
                </a:lnTo>
                <a:lnTo>
                  <a:pt x="569481" y="1041807"/>
                </a:lnTo>
                <a:lnTo>
                  <a:pt x="521970" y="1043940"/>
                </a:lnTo>
                <a:lnTo>
                  <a:pt x="474458" y="1041807"/>
                </a:lnTo>
                <a:lnTo>
                  <a:pt x="428141" y="1035530"/>
                </a:lnTo>
                <a:lnTo>
                  <a:pt x="383204" y="1025295"/>
                </a:lnTo>
                <a:lnTo>
                  <a:pt x="339832" y="1011285"/>
                </a:lnTo>
                <a:lnTo>
                  <a:pt x="298207" y="993685"/>
                </a:lnTo>
                <a:lnTo>
                  <a:pt x="258515" y="972678"/>
                </a:lnTo>
                <a:lnTo>
                  <a:pt x="220940" y="948450"/>
                </a:lnTo>
                <a:lnTo>
                  <a:pt x="185665" y="921183"/>
                </a:lnTo>
                <a:lnTo>
                  <a:pt x="152876" y="891063"/>
                </a:lnTo>
                <a:lnTo>
                  <a:pt x="122756" y="858274"/>
                </a:lnTo>
                <a:lnTo>
                  <a:pt x="95489" y="822999"/>
                </a:lnTo>
                <a:lnTo>
                  <a:pt x="71261" y="785424"/>
                </a:lnTo>
                <a:lnTo>
                  <a:pt x="50254" y="745732"/>
                </a:lnTo>
                <a:lnTo>
                  <a:pt x="32654" y="704107"/>
                </a:lnTo>
                <a:lnTo>
                  <a:pt x="18644" y="660735"/>
                </a:lnTo>
                <a:lnTo>
                  <a:pt x="8409" y="615798"/>
                </a:lnTo>
                <a:lnTo>
                  <a:pt x="2132" y="569481"/>
                </a:lnTo>
                <a:lnTo>
                  <a:pt x="0" y="521970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272278" y="5179314"/>
            <a:ext cx="4351020" cy="835660"/>
          </a:xfrm>
          <a:custGeom>
            <a:avLst/>
            <a:gdLst/>
            <a:ahLst/>
            <a:cxnLst/>
            <a:rect l="l" t="t" r="r" b="b"/>
            <a:pathLst>
              <a:path w="4351020" h="835660">
                <a:moveTo>
                  <a:pt x="0" y="835152"/>
                </a:moveTo>
                <a:lnTo>
                  <a:pt x="4351020" y="835152"/>
                </a:lnTo>
                <a:lnTo>
                  <a:pt x="4351020" y="0"/>
                </a:lnTo>
                <a:lnTo>
                  <a:pt x="0" y="0"/>
                </a:lnTo>
                <a:lnTo>
                  <a:pt x="0" y="835152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272278" y="5179314"/>
            <a:ext cx="4351020" cy="835660"/>
          </a:xfrm>
          <a:custGeom>
            <a:avLst/>
            <a:gdLst/>
            <a:ahLst/>
            <a:cxnLst/>
            <a:rect l="l" t="t" r="r" b="b"/>
            <a:pathLst>
              <a:path w="4351020" h="835660">
                <a:moveTo>
                  <a:pt x="0" y="835152"/>
                </a:moveTo>
                <a:lnTo>
                  <a:pt x="4351020" y="835152"/>
                </a:lnTo>
                <a:lnTo>
                  <a:pt x="4351020" y="0"/>
                </a:lnTo>
                <a:lnTo>
                  <a:pt x="0" y="0"/>
                </a:lnTo>
                <a:lnTo>
                  <a:pt x="0" y="835152"/>
                </a:lnTo>
                <a:close/>
              </a:path>
            </a:pathLst>
          </a:custGeom>
          <a:ln w="2590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922645" y="5108924"/>
            <a:ext cx="1708785" cy="855344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Simplified</a:t>
            </a:r>
            <a:r>
              <a:rPr dirty="0" sz="14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technology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•Simplified data</a:t>
            </a:r>
            <a:r>
              <a:rPr dirty="0" sz="11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model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•No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data</a:t>
            </a:r>
            <a:r>
              <a:rPr dirty="0" sz="11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redundancy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•Mobile</a:t>
            </a:r>
            <a:r>
              <a:rPr dirty="0" sz="1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ready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751070" y="5074158"/>
            <a:ext cx="1042415" cy="10439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751070" y="5074158"/>
            <a:ext cx="1042669" cy="1043940"/>
          </a:xfrm>
          <a:custGeom>
            <a:avLst/>
            <a:gdLst/>
            <a:ahLst/>
            <a:cxnLst/>
            <a:rect l="l" t="t" r="r" b="b"/>
            <a:pathLst>
              <a:path w="1042670" h="1043939">
                <a:moveTo>
                  <a:pt x="0" y="521970"/>
                </a:moveTo>
                <a:lnTo>
                  <a:pt x="2129" y="474458"/>
                </a:lnTo>
                <a:lnTo>
                  <a:pt x="8395" y="428141"/>
                </a:lnTo>
                <a:lnTo>
                  <a:pt x="18614" y="383204"/>
                </a:lnTo>
                <a:lnTo>
                  <a:pt x="32601" y="339832"/>
                </a:lnTo>
                <a:lnTo>
                  <a:pt x="50174" y="298207"/>
                </a:lnTo>
                <a:lnTo>
                  <a:pt x="71148" y="258515"/>
                </a:lnTo>
                <a:lnTo>
                  <a:pt x="95339" y="220940"/>
                </a:lnTo>
                <a:lnTo>
                  <a:pt x="122563" y="185665"/>
                </a:lnTo>
                <a:lnTo>
                  <a:pt x="152638" y="152876"/>
                </a:lnTo>
                <a:lnTo>
                  <a:pt x="185378" y="122756"/>
                </a:lnTo>
                <a:lnTo>
                  <a:pt x="220600" y="95489"/>
                </a:lnTo>
                <a:lnTo>
                  <a:pt x="258120" y="71261"/>
                </a:lnTo>
                <a:lnTo>
                  <a:pt x="297754" y="50254"/>
                </a:lnTo>
                <a:lnTo>
                  <a:pt x="339319" y="32654"/>
                </a:lnTo>
                <a:lnTo>
                  <a:pt x="382631" y="18644"/>
                </a:lnTo>
                <a:lnTo>
                  <a:pt x="427506" y="8409"/>
                </a:lnTo>
                <a:lnTo>
                  <a:pt x="473759" y="2132"/>
                </a:lnTo>
                <a:lnTo>
                  <a:pt x="521207" y="0"/>
                </a:lnTo>
                <a:lnTo>
                  <a:pt x="568656" y="2132"/>
                </a:lnTo>
                <a:lnTo>
                  <a:pt x="614909" y="8409"/>
                </a:lnTo>
                <a:lnTo>
                  <a:pt x="659784" y="18644"/>
                </a:lnTo>
                <a:lnTo>
                  <a:pt x="703096" y="32654"/>
                </a:lnTo>
                <a:lnTo>
                  <a:pt x="744661" y="50254"/>
                </a:lnTo>
                <a:lnTo>
                  <a:pt x="784295" y="71261"/>
                </a:lnTo>
                <a:lnTo>
                  <a:pt x="821815" y="95489"/>
                </a:lnTo>
                <a:lnTo>
                  <a:pt x="857037" y="122756"/>
                </a:lnTo>
                <a:lnTo>
                  <a:pt x="889777" y="152876"/>
                </a:lnTo>
                <a:lnTo>
                  <a:pt x="919852" y="185665"/>
                </a:lnTo>
                <a:lnTo>
                  <a:pt x="947076" y="220940"/>
                </a:lnTo>
                <a:lnTo>
                  <a:pt x="971267" y="258515"/>
                </a:lnTo>
                <a:lnTo>
                  <a:pt x="992241" y="298207"/>
                </a:lnTo>
                <a:lnTo>
                  <a:pt x="1009814" y="339832"/>
                </a:lnTo>
                <a:lnTo>
                  <a:pt x="1023801" y="383204"/>
                </a:lnTo>
                <a:lnTo>
                  <a:pt x="1034020" y="428141"/>
                </a:lnTo>
                <a:lnTo>
                  <a:pt x="1040286" y="474458"/>
                </a:lnTo>
                <a:lnTo>
                  <a:pt x="1042415" y="521970"/>
                </a:lnTo>
                <a:lnTo>
                  <a:pt x="1040286" y="569480"/>
                </a:lnTo>
                <a:lnTo>
                  <a:pt x="1034020" y="615795"/>
                </a:lnTo>
                <a:lnTo>
                  <a:pt x="1023801" y="660730"/>
                </a:lnTo>
                <a:lnTo>
                  <a:pt x="1009814" y="704102"/>
                </a:lnTo>
                <a:lnTo>
                  <a:pt x="992241" y="745726"/>
                </a:lnTo>
                <a:lnTo>
                  <a:pt x="971267" y="785418"/>
                </a:lnTo>
                <a:lnTo>
                  <a:pt x="947076" y="822994"/>
                </a:lnTo>
                <a:lnTo>
                  <a:pt x="919852" y="858269"/>
                </a:lnTo>
                <a:lnTo>
                  <a:pt x="889777" y="891058"/>
                </a:lnTo>
                <a:lnTo>
                  <a:pt x="857037" y="921179"/>
                </a:lnTo>
                <a:lnTo>
                  <a:pt x="821815" y="948446"/>
                </a:lnTo>
                <a:lnTo>
                  <a:pt x="784295" y="972676"/>
                </a:lnTo>
                <a:lnTo>
                  <a:pt x="744661" y="993683"/>
                </a:lnTo>
                <a:lnTo>
                  <a:pt x="703096" y="1011284"/>
                </a:lnTo>
                <a:lnTo>
                  <a:pt x="659784" y="1025294"/>
                </a:lnTo>
                <a:lnTo>
                  <a:pt x="614909" y="1035530"/>
                </a:lnTo>
                <a:lnTo>
                  <a:pt x="568656" y="1041806"/>
                </a:lnTo>
                <a:lnTo>
                  <a:pt x="521207" y="1043940"/>
                </a:lnTo>
                <a:lnTo>
                  <a:pt x="473759" y="1041806"/>
                </a:lnTo>
                <a:lnTo>
                  <a:pt x="427506" y="1035530"/>
                </a:lnTo>
                <a:lnTo>
                  <a:pt x="382631" y="1025294"/>
                </a:lnTo>
                <a:lnTo>
                  <a:pt x="339319" y="1011284"/>
                </a:lnTo>
                <a:lnTo>
                  <a:pt x="297754" y="993683"/>
                </a:lnTo>
                <a:lnTo>
                  <a:pt x="258120" y="972676"/>
                </a:lnTo>
                <a:lnTo>
                  <a:pt x="220600" y="948446"/>
                </a:lnTo>
                <a:lnTo>
                  <a:pt x="185378" y="921179"/>
                </a:lnTo>
                <a:lnTo>
                  <a:pt x="152638" y="891058"/>
                </a:lnTo>
                <a:lnTo>
                  <a:pt x="122563" y="858269"/>
                </a:lnTo>
                <a:lnTo>
                  <a:pt x="95339" y="822994"/>
                </a:lnTo>
                <a:lnTo>
                  <a:pt x="71148" y="785418"/>
                </a:lnTo>
                <a:lnTo>
                  <a:pt x="50174" y="745726"/>
                </a:lnTo>
                <a:lnTo>
                  <a:pt x="32601" y="704102"/>
                </a:lnTo>
                <a:lnTo>
                  <a:pt x="18614" y="660730"/>
                </a:lnTo>
                <a:lnTo>
                  <a:pt x="8395" y="615795"/>
                </a:lnTo>
                <a:lnTo>
                  <a:pt x="2129" y="569480"/>
                </a:lnTo>
                <a:lnTo>
                  <a:pt x="0" y="521970"/>
                </a:lnTo>
                <a:close/>
              </a:path>
            </a:pathLst>
          </a:custGeom>
          <a:ln w="25907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691128" y="2415539"/>
            <a:ext cx="1289303" cy="11353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734434" y="2550414"/>
            <a:ext cx="1089025" cy="934719"/>
          </a:xfrm>
          <a:custGeom>
            <a:avLst/>
            <a:gdLst/>
            <a:ahLst/>
            <a:cxnLst/>
            <a:rect l="l" t="t" r="r" b="b"/>
            <a:pathLst>
              <a:path w="1089025" h="934720">
                <a:moveTo>
                  <a:pt x="989674" y="59774"/>
                </a:moveTo>
                <a:lnTo>
                  <a:pt x="0" y="905510"/>
                </a:lnTo>
                <a:lnTo>
                  <a:pt x="24637" y="934465"/>
                </a:lnTo>
                <a:lnTo>
                  <a:pt x="1014438" y="88729"/>
                </a:lnTo>
                <a:lnTo>
                  <a:pt x="989674" y="59774"/>
                </a:lnTo>
                <a:close/>
              </a:path>
              <a:path w="1089025" h="934720">
                <a:moveTo>
                  <a:pt x="1068917" y="47371"/>
                </a:moveTo>
                <a:lnTo>
                  <a:pt x="1004188" y="47371"/>
                </a:lnTo>
                <a:lnTo>
                  <a:pt x="1028953" y="76326"/>
                </a:lnTo>
                <a:lnTo>
                  <a:pt x="1014438" y="88729"/>
                </a:lnTo>
                <a:lnTo>
                  <a:pt x="1039240" y="117728"/>
                </a:lnTo>
                <a:lnTo>
                  <a:pt x="1068917" y="47371"/>
                </a:lnTo>
                <a:close/>
              </a:path>
              <a:path w="1089025" h="934720">
                <a:moveTo>
                  <a:pt x="1004188" y="47371"/>
                </a:moveTo>
                <a:lnTo>
                  <a:pt x="989674" y="59774"/>
                </a:lnTo>
                <a:lnTo>
                  <a:pt x="1014438" y="88729"/>
                </a:lnTo>
                <a:lnTo>
                  <a:pt x="1028953" y="76326"/>
                </a:lnTo>
                <a:lnTo>
                  <a:pt x="1004188" y="47371"/>
                </a:lnTo>
                <a:close/>
              </a:path>
              <a:path w="1089025" h="934720">
                <a:moveTo>
                  <a:pt x="1088898" y="0"/>
                </a:moveTo>
                <a:lnTo>
                  <a:pt x="964945" y="30861"/>
                </a:lnTo>
                <a:lnTo>
                  <a:pt x="989674" y="59774"/>
                </a:lnTo>
                <a:lnTo>
                  <a:pt x="1004188" y="47371"/>
                </a:lnTo>
                <a:lnTo>
                  <a:pt x="1068917" y="47371"/>
                </a:lnTo>
                <a:lnTo>
                  <a:pt x="1088898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12691" y="3611879"/>
            <a:ext cx="1232915" cy="3154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56126" y="3689603"/>
            <a:ext cx="1032510" cy="114300"/>
          </a:xfrm>
          <a:custGeom>
            <a:avLst/>
            <a:gdLst/>
            <a:ahLst/>
            <a:cxnLst/>
            <a:rect l="l" t="t" r="r" b="b"/>
            <a:pathLst>
              <a:path w="1032510" h="114300">
                <a:moveTo>
                  <a:pt x="918083" y="0"/>
                </a:moveTo>
                <a:lnTo>
                  <a:pt x="918083" y="114300"/>
                </a:lnTo>
                <a:lnTo>
                  <a:pt x="994283" y="76200"/>
                </a:lnTo>
                <a:lnTo>
                  <a:pt x="937133" y="76200"/>
                </a:lnTo>
                <a:lnTo>
                  <a:pt x="937133" y="38100"/>
                </a:lnTo>
                <a:lnTo>
                  <a:pt x="994283" y="38100"/>
                </a:lnTo>
                <a:lnTo>
                  <a:pt x="918083" y="0"/>
                </a:lnTo>
                <a:close/>
              </a:path>
              <a:path w="1032510" h="114300">
                <a:moveTo>
                  <a:pt x="918083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918083" y="76200"/>
                </a:lnTo>
                <a:lnTo>
                  <a:pt x="918083" y="38100"/>
                </a:lnTo>
                <a:close/>
              </a:path>
              <a:path w="1032510" h="114300">
                <a:moveTo>
                  <a:pt x="994283" y="38100"/>
                </a:moveTo>
                <a:lnTo>
                  <a:pt x="937133" y="38100"/>
                </a:lnTo>
                <a:lnTo>
                  <a:pt x="937133" y="76200"/>
                </a:lnTo>
                <a:lnTo>
                  <a:pt x="994283" y="76200"/>
                </a:lnTo>
                <a:lnTo>
                  <a:pt x="1032383" y="57150"/>
                </a:lnTo>
                <a:lnTo>
                  <a:pt x="994283" y="3810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692652" y="4018788"/>
            <a:ext cx="1287779" cy="10058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735451" y="4037710"/>
            <a:ext cx="1088390" cy="806450"/>
          </a:xfrm>
          <a:custGeom>
            <a:avLst/>
            <a:gdLst/>
            <a:ahLst/>
            <a:cxnLst/>
            <a:rect l="l" t="t" r="r" b="b"/>
            <a:pathLst>
              <a:path w="1088389" h="806450">
                <a:moveTo>
                  <a:pt x="984572" y="754062"/>
                </a:moveTo>
                <a:lnTo>
                  <a:pt x="962025" y="784732"/>
                </a:lnTo>
                <a:lnTo>
                  <a:pt x="1087882" y="806450"/>
                </a:lnTo>
                <a:lnTo>
                  <a:pt x="1066848" y="765301"/>
                </a:lnTo>
                <a:lnTo>
                  <a:pt x="999871" y="765301"/>
                </a:lnTo>
                <a:lnTo>
                  <a:pt x="984572" y="754062"/>
                </a:lnTo>
                <a:close/>
              </a:path>
              <a:path w="1088389" h="806450">
                <a:moveTo>
                  <a:pt x="1007111" y="723404"/>
                </a:moveTo>
                <a:lnTo>
                  <a:pt x="984572" y="754062"/>
                </a:lnTo>
                <a:lnTo>
                  <a:pt x="999871" y="765301"/>
                </a:lnTo>
                <a:lnTo>
                  <a:pt x="1022476" y="734694"/>
                </a:lnTo>
                <a:lnTo>
                  <a:pt x="1007111" y="723404"/>
                </a:lnTo>
                <a:close/>
              </a:path>
              <a:path w="1088389" h="806450">
                <a:moveTo>
                  <a:pt x="1029715" y="692657"/>
                </a:moveTo>
                <a:lnTo>
                  <a:pt x="1007111" y="723404"/>
                </a:lnTo>
                <a:lnTo>
                  <a:pt x="1022476" y="734694"/>
                </a:lnTo>
                <a:lnTo>
                  <a:pt x="999871" y="765301"/>
                </a:lnTo>
                <a:lnTo>
                  <a:pt x="1066848" y="765301"/>
                </a:lnTo>
                <a:lnTo>
                  <a:pt x="1029715" y="692657"/>
                </a:lnTo>
                <a:close/>
              </a:path>
              <a:path w="1088389" h="806450">
                <a:moveTo>
                  <a:pt x="22606" y="0"/>
                </a:moveTo>
                <a:lnTo>
                  <a:pt x="0" y="30733"/>
                </a:lnTo>
                <a:lnTo>
                  <a:pt x="984572" y="754062"/>
                </a:lnTo>
                <a:lnTo>
                  <a:pt x="1007111" y="723404"/>
                </a:lnTo>
                <a:lnTo>
                  <a:pt x="22606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56615" y="2602992"/>
            <a:ext cx="3272028" cy="24902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73963" y="2228088"/>
            <a:ext cx="2138172" cy="39014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370576" y="3944111"/>
            <a:ext cx="749808" cy="80771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9574530" y="6657991"/>
            <a:ext cx="100330" cy="12446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z="700" spc="-5">
                <a:solidFill>
                  <a:srgbClr val="998B85"/>
                </a:solidFill>
                <a:latin typeface="Arial"/>
                <a:cs typeface="Arial"/>
              </a:rPr>
              <a:t>3</a:t>
            </a:fld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4784" y="233629"/>
            <a:ext cx="7719059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solidFill>
                  <a:srgbClr val="253046"/>
                </a:solidFill>
                <a:latin typeface="Arial"/>
                <a:cs typeface="Arial"/>
              </a:rPr>
              <a:t>ECC </a:t>
            </a:r>
            <a:r>
              <a:rPr dirty="0" sz="2800" spc="-5">
                <a:solidFill>
                  <a:srgbClr val="253046"/>
                </a:solidFill>
                <a:latin typeface="Arial"/>
                <a:cs typeface="Arial"/>
              </a:rPr>
              <a:t>Landscape and Evolution according to</a:t>
            </a:r>
            <a:r>
              <a:rPr dirty="0" sz="2800" spc="1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690116"/>
            <a:ext cx="9905999" cy="4218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068573" y="5935776"/>
            <a:ext cx="64674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Source: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Christian Vogler,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Outbound Product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Management SAP S/4HANA, SAP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SE –Germany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July</a:t>
            </a:r>
            <a:r>
              <a:rPr dirty="0" sz="1100" spc="30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2016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62621" y="1255013"/>
            <a:ext cx="2350135" cy="436245"/>
          </a:xfrm>
          <a:custGeom>
            <a:avLst/>
            <a:gdLst/>
            <a:ahLst/>
            <a:cxnLst/>
            <a:rect l="l" t="t" r="r" b="b"/>
            <a:pathLst>
              <a:path w="2350134" h="436244">
                <a:moveTo>
                  <a:pt x="2277363" y="0"/>
                </a:moveTo>
                <a:lnTo>
                  <a:pt x="72644" y="0"/>
                </a:lnTo>
                <a:lnTo>
                  <a:pt x="44362" y="5707"/>
                </a:lnTo>
                <a:lnTo>
                  <a:pt x="21272" y="21272"/>
                </a:lnTo>
                <a:lnTo>
                  <a:pt x="5707" y="44362"/>
                </a:lnTo>
                <a:lnTo>
                  <a:pt x="0" y="72644"/>
                </a:lnTo>
                <a:lnTo>
                  <a:pt x="0" y="363220"/>
                </a:lnTo>
                <a:lnTo>
                  <a:pt x="5707" y="391501"/>
                </a:lnTo>
                <a:lnTo>
                  <a:pt x="21272" y="414591"/>
                </a:lnTo>
                <a:lnTo>
                  <a:pt x="44362" y="430156"/>
                </a:lnTo>
                <a:lnTo>
                  <a:pt x="72644" y="435863"/>
                </a:lnTo>
                <a:lnTo>
                  <a:pt x="2277363" y="435863"/>
                </a:lnTo>
                <a:lnTo>
                  <a:pt x="2305645" y="430156"/>
                </a:lnTo>
                <a:lnTo>
                  <a:pt x="2328735" y="414591"/>
                </a:lnTo>
                <a:lnTo>
                  <a:pt x="2344300" y="391501"/>
                </a:lnTo>
                <a:lnTo>
                  <a:pt x="2350007" y="363220"/>
                </a:lnTo>
                <a:lnTo>
                  <a:pt x="2350007" y="72644"/>
                </a:lnTo>
                <a:lnTo>
                  <a:pt x="2344300" y="44362"/>
                </a:lnTo>
                <a:lnTo>
                  <a:pt x="2328735" y="21272"/>
                </a:lnTo>
                <a:lnTo>
                  <a:pt x="2305645" y="5707"/>
                </a:lnTo>
                <a:lnTo>
                  <a:pt x="22773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262621" y="1255013"/>
            <a:ext cx="2350135" cy="436245"/>
          </a:xfrm>
          <a:custGeom>
            <a:avLst/>
            <a:gdLst/>
            <a:ahLst/>
            <a:cxnLst/>
            <a:rect l="l" t="t" r="r" b="b"/>
            <a:pathLst>
              <a:path w="2350134" h="436244">
                <a:moveTo>
                  <a:pt x="0" y="72644"/>
                </a:moveTo>
                <a:lnTo>
                  <a:pt x="5707" y="44362"/>
                </a:lnTo>
                <a:lnTo>
                  <a:pt x="21272" y="21272"/>
                </a:lnTo>
                <a:lnTo>
                  <a:pt x="44362" y="5707"/>
                </a:lnTo>
                <a:lnTo>
                  <a:pt x="72644" y="0"/>
                </a:lnTo>
                <a:lnTo>
                  <a:pt x="2277363" y="0"/>
                </a:lnTo>
                <a:lnTo>
                  <a:pt x="2305645" y="5707"/>
                </a:lnTo>
                <a:lnTo>
                  <a:pt x="2328735" y="21272"/>
                </a:lnTo>
                <a:lnTo>
                  <a:pt x="2344300" y="44362"/>
                </a:lnTo>
                <a:lnTo>
                  <a:pt x="2350007" y="72644"/>
                </a:lnTo>
                <a:lnTo>
                  <a:pt x="2350007" y="363220"/>
                </a:lnTo>
                <a:lnTo>
                  <a:pt x="2344300" y="391501"/>
                </a:lnTo>
                <a:lnTo>
                  <a:pt x="2328735" y="414591"/>
                </a:lnTo>
                <a:lnTo>
                  <a:pt x="2305645" y="430156"/>
                </a:lnTo>
                <a:lnTo>
                  <a:pt x="2277363" y="435863"/>
                </a:lnTo>
                <a:lnTo>
                  <a:pt x="72644" y="435863"/>
                </a:lnTo>
                <a:lnTo>
                  <a:pt x="44362" y="430156"/>
                </a:lnTo>
                <a:lnTo>
                  <a:pt x="21272" y="414591"/>
                </a:lnTo>
                <a:lnTo>
                  <a:pt x="5707" y="391501"/>
                </a:lnTo>
                <a:lnTo>
                  <a:pt x="0" y="363220"/>
                </a:lnTo>
                <a:lnTo>
                  <a:pt x="0" y="72644"/>
                </a:lnTo>
                <a:close/>
              </a:path>
            </a:pathLst>
          </a:custGeom>
          <a:ln w="25908">
            <a:solidFill>
              <a:srgbClr val="FFBB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439914" y="1333880"/>
            <a:ext cx="19958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FFBB1D"/>
                </a:solidFill>
                <a:latin typeface="Arial"/>
                <a:cs typeface="Arial"/>
              </a:rPr>
              <a:t>SAP LABS</a:t>
            </a:r>
            <a:r>
              <a:rPr dirty="0" sz="1600" spc="-95">
                <a:solidFill>
                  <a:srgbClr val="FFBB1D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BB1D"/>
                </a:solidFill>
                <a:latin typeface="Arial"/>
                <a:cs typeface="Arial"/>
              </a:rPr>
              <a:t>PREVIEW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574530" y="6657991"/>
            <a:ext cx="100330" cy="12446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z="700" spc="-5">
                <a:solidFill>
                  <a:srgbClr val="998B85"/>
                </a:solidFill>
                <a:latin typeface="Arial"/>
                <a:cs typeface="Arial"/>
              </a:rPr>
              <a:t>3</a:t>
            </a:fld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62700"/>
            <a:ext cx="9906000" cy="0"/>
          </a:xfrm>
          <a:custGeom>
            <a:avLst/>
            <a:gdLst/>
            <a:ahLst/>
            <a:cxnLst/>
            <a:rect l="l" t="t" r="r" b="b"/>
            <a:pathLst>
              <a:path w="9906000" h="0">
                <a:moveTo>
                  <a:pt x="990600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12420" y="6460234"/>
            <a:ext cx="1331976" cy="3078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649223"/>
            <a:ext cx="9906000" cy="835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676655"/>
            <a:ext cx="9906000" cy="728980"/>
          </a:xfrm>
          <a:custGeom>
            <a:avLst/>
            <a:gdLst/>
            <a:ahLst/>
            <a:cxnLst/>
            <a:rect l="l" t="t" r="r" b="b"/>
            <a:pathLst>
              <a:path w="9906000" h="728980">
                <a:moveTo>
                  <a:pt x="0" y="330454"/>
                </a:moveTo>
                <a:lnTo>
                  <a:pt x="0" y="398018"/>
                </a:lnTo>
                <a:lnTo>
                  <a:pt x="234454" y="449651"/>
                </a:lnTo>
                <a:lnTo>
                  <a:pt x="381639" y="563245"/>
                </a:lnTo>
                <a:lnTo>
                  <a:pt x="457937" y="676838"/>
                </a:lnTo>
                <a:lnTo>
                  <a:pt x="479729" y="728472"/>
                </a:lnTo>
                <a:lnTo>
                  <a:pt x="501571" y="676838"/>
                </a:lnTo>
                <a:lnTo>
                  <a:pt x="509921" y="664464"/>
                </a:lnTo>
                <a:lnTo>
                  <a:pt x="479729" y="664464"/>
                </a:lnTo>
                <a:lnTo>
                  <a:pt x="457937" y="612274"/>
                </a:lnTo>
                <a:lnTo>
                  <a:pt x="381639" y="497459"/>
                </a:lnTo>
                <a:lnTo>
                  <a:pt x="234454" y="382643"/>
                </a:lnTo>
                <a:lnTo>
                  <a:pt x="0" y="330454"/>
                </a:lnTo>
                <a:close/>
              </a:path>
              <a:path w="9906000" h="728980">
                <a:moveTo>
                  <a:pt x="9906000" y="0"/>
                </a:moveTo>
                <a:lnTo>
                  <a:pt x="9883653" y="51633"/>
                </a:lnTo>
                <a:lnTo>
                  <a:pt x="9805908" y="165227"/>
                </a:lnTo>
                <a:lnTo>
                  <a:pt x="9656700" y="278820"/>
                </a:lnTo>
                <a:lnTo>
                  <a:pt x="9419971" y="330454"/>
                </a:lnTo>
                <a:lnTo>
                  <a:pt x="962647" y="330454"/>
                </a:lnTo>
                <a:lnTo>
                  <a:pt x="726349" y="382643"/>
                </a:lnTo>
                <a:lnTo>
                  <a:pt x="578218" y="497459"/>
                </a:lnTo>
                <a:lnTo>
                  <a:pt x="501571" y="612274"/>
                </a:lnTo>
                <a:lnTo>
                  <a:pt x="479729" y="664464"/>
                </a:lnTo>
                <a:lnTo>
                  <a:pt x="509921" y="664464"/>
                </a:lnTo>
                <a:lnTo>
                  <a:pt x="578218" y="563245"/>
                </a:lnTo>
                <a:lnTo>
                  <a:pt x="726349" y="449651"/>
                </a:lnTo>
                <a:lnTo>
                  <a:pt x="962647" y="398018"/>
                </a:lnTo>
                <a:lnTo>
                  <a:pt x="9419971" y="398018"/>
                </a:lnTo>
                <a:lnTo>
                  <a:pt x="9656700" y="346384"/>
                </a:lnTo>
                <a:lnTo>
                  <a:pt x="9805908" y="232791"/>
                </a:lnTo>
                <a:lnTo>
                  <a:pt x="9883653" y="119197"/>
                </a:lnTo>
                <a:lnTo>
                  <a:pt x="9906000" y="67564"/>
                </a:lnTo>
                <a:lnTo>
                  <a:pt x="9906000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07314">
              <a:lnSpc>
                <a:spcPts val="3190"/>
              </a:lnSpc>
              <a:spcBef>
                <a:spcPts val="95"/>
              </a:spcBef>
            </a:pPr>
            <a:r>
              <a:rPr dirty="0" sz="2800" spc="-5"/>
              <a:t>What is included in </a:t>
            </a:r>
            <a:r>
              <a:rPr dirty="0" sz="2800" spc="-10">
                <a:solidFill>
                  <a:srgbClr val="006C8E"/>
                </a:solidFill>
              </a:rPr>
              <a:t>SAP </a:t>
            </a:r>
            <a:r>
              <a:rPr dirty="0" sz="2800" spc="-5">
                <a:solidFill>
                  <a:srgbClr val="006C8E"/>
                </a:solidFill>
              </a:rPr>
              <a:t>S/4HANA</a:t>
            </a:r>
            <a:r>
              <a:rPr dirty="0" sz="2800" spc="-5"/>
              <a:t>, Enterprise</a:t>
            </a:r>
            <a:r>
              <a:rPr dirty="0" sz="2800" spc="110"/>
              <a:t> </a:t>
            </a:r>
            <a:r>
              <a:rPr dirty="0" sz="2800" spc="-5"/>
              <a:t>Management</a:t>
            </a:r>
            <a:endParaRPr sz="2800"/>
          </a:p>
          <a:p>
            <a:pPr marL="107314">
              <a:lnSpc>
                <a:spcPts val="2230"/>
              </a:lnSpc>
            </a:pPr>
            <a:r>
              <a:rPr dirty="0" sz="2000"/>
              <a:t>Detailed business scope of the 1610</a:t>
            </a:r>
            <a:r>
              <a:rPr dirty="0" sz="2000" spc="-140"/>
              <a:t> </a:t>
            </a:r>
            <a:r>
              <a:rPr dirty="0" sz="2000"/>
              <a:t>release</a:t>
            </a:r>
            <a:endParaRPr sz="2000"/>
          </a:p>
        </p:txBody>
      </p:sp>
      <p:sp>
        <p:nvSpPr>
          <p:cNvPr id="7" name="object 7"/>
          <p:cNvSpPr/>
          <p:nvPr/>
        </p:nvSpPr>
        <p:spPr>
          <a:xfrm>
            <a:off x="140207" y="1452372"/>
            <a:ext cx="9625584" cy="46664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574530" y="6657991"/>
            <a:ext cx="100330" cy="12446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z="700" spc="-5">
                <a:solidFill>
                  <a:srgbClr val="998B85"/>
                </a:solidFill>
                <a:latin typeface="Arial"/>
                <a:cs typeface="Arial"/>
              </a:rPr>
              <a:t>3</a:t>
            </a:fld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33629"/>
            <a:ext cx="940117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/>
              <a:t>All key innovations will be developed for S/4 </a:t>
            </a:r>
            <a:r>
              <a:rPr dirty="0" sz="2800" spc="-10"/>
              <a:t>HANA</a:t>
            </a:r>
            <a:r>
              <a:rPr dirty="0" sz="2800" spc="60"/>
              <a:t> </a:t>
            </a:r>
            <a:r>
              <a:rPr dirty="0" sz="2800" spc="-5"/>
              <a:t>platform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4406646" y="1770379"/>
            <a:ext cx="103441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23876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Limited</a:t>
            </a:r>
            <a:r>
              <a:rPr dirty="0" sz="1400" spc="-120">
                <a:solidFill>
                  <a:srgbClr val="007194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to  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t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ransa</a:t>
            </a:r>
            <a:r>
              <a:rPr dirty="0" sz="1400" spc="-10">
                <a:solidFill>
                  <a:srgbClr val="007194"/>
                </a:solidFill>
                <a:latin typeface="Arial"/>
                <a:cs typeface="Arial"/>
              </a:rPr>
              <a:t>c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t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i</a:t>
            </a:r>
            <a:r>
              <a:rPr dirty="0" sz="1400" spc="-15">
                <a:solidFill>
                  <a:srgbClr val="007194"/>
                </a:solidFill>
                <a:latin typeface="Arial"/>
                <a:cs typeface="Arial"/>
              </a:rPr>
              <a:t>o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n</a:t>
            </a:r>
            <a:r>
              <a:rPr dirty="0" sz="1400" spc="-15">
                <a:solidFill>
                  <a:srgbClr val="007194"/>
                </a:solidFill>
                <a:latin typeface="Arial"/>
                <a:cs typeface="Arial"/>
              </a:rPr>
              <a:t>a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l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8377" y="2442210"/>
            <a:ext cx="1350645" cy="675640"/>
          </a:xfrm>
          <a:custGeom>
            <a:avLst/>
            <a:gdLst/>
            <a:ahLst/>
            <a:cxnLst/>
            <a:rect l="l" t="t" r="r" b="b"/>
            <a:pathLst>
              <a:path w="1350645" h="675639">
                <a:moveTo>
                  <a:pt x="1282699" y="0"/>
                </a:moveTo>
                <a:lnTo>
                  <a:pt x="67513" y="0"/>
                </a:lnTo>
                <a:lnTo>
                  <a:pt x="41233" y="5306"/>
                </a:lnTo>
                <a:lnTo>
                  <a:pt x="19773" y="19780"/>
                </a:lnTo>
                <a:lnTo>
                  <a:pt x="5305" y="41255"/>
                </a:lnTo>
                <a:lnTo>
                  <a:pt x="0" y="67563"/>
                </a:lnTo>
                <a:lnTo>
                  <a:pt x="0" y="607567"/>
                </a:lnTo>
                <a:lnTo>
                  <a:pt x="5305" y="633876"/>
                </a:lnTo>
                <a:lnTo>
                  <a:pt x="19773" y="655351"/>
                </a:lnTo>
                <a:lnTo>
                  <a:pt x="41233" y="669825"/>
                </a:lnTo>
                <a:lnTo>
                  <a:pt x="67513" y="675131"/>
                </a:lnTo>
                <a:lnTo>
                  <a:pt x="1282699" y="675131"/>
                </a:lnTo>
                <a:lnTo>
                  <a:pt x="1309008" y="669825"/>
                </a:lnTo>
                <a:lnTo>
                  <a:pt x="1330483" y="655351"/>
                </a:lnTo>
                <a:lnTo>
                  <a:pt x="1344957" y="633876"/>
                </a:lnTo>
                <a:lnTo>
                  <a:pt x="1350264" y="607567"/>
                </a:lnTo>
                <a:lnTo>
                  <a:pt x="1350264" y="67563"/>
                </a:lnTo>
                <a:lnTo>
                  <a:pt x="1344957" y="41255"/>
                </a:lnTo>
                <a:lnTo>
                  <a:pt x="1330483" y="19780"/>
                </a:lnTo>
                <a:lnTo>
                  <a:pt x="1309008" y="5306"/>
                </a:lnTo>
                <a:lnTo>
                  <a:pt x="1282699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38377" y="2442210"/>
            <a:ext cx="1350645" cy="675640"/>
          </a:xfrm>
          <a:custGeom>
            <a:avLst/>
            <a:gdLst/>
            <a:ahLst/>
            <a:cxnLst/>
            <a:rect l="l" t="t" r="r" b="b"/>
            <a:pathLst>
              <a:path w="1350645" h="675639">
                <a:moveTo>
                  <a:pt x="0" y="67563"/>
                </a:moveTo>
                <a:lnTo>
                  <a:pt x="5305" y="41255"/>
                </a:lnTo>
                <a:lnTo>
                  <a:pt x="19773" y="19780"/>
                </a:lnTo>
                <a:lnTo>
                  <a:pt x="41233" y="5306"/>
                </a:lnTo>
                <a:lnTo>
                  <a:pt x="67513" y="0"/>
                </a:lnTo>
                <a:lnTo>
                  <a:pt x="1282699" y="0"/>
                </a:lnTo>
                <a:lnTo>
                  <a:pt x="1309008" y="5306"/>
                </a:lnTo>
                <a:lnTo>
                  <a:pt x="1330483" y="19780"/>
                </a:lnTo>
                <a:lnTo>
                  <a:pt x="1344957" y="41255"/>
                </a:lnTo>
                <a:lnTo>
                  <a:pt x="1350264" y="67563"/>
                </a:lnTo>
                <a:lnTo>
                  <a:pt x="1350264" y="607567"/>
                </a:lnTo>
                <a:lnTo>
                  <a:pt x="1344957" y="633876"/>
                </a:lnTo>
                <a:lnTo>
                  <a:pt x="1330483" y="655351"/>
                </a:lnTo>
                <a:lnTo>
                  <a:pt x="1309008" y="669825"/>
                </a:lnTo>
                <a:lnTo>
                  <a:pt x="1282699" y="675131"/>
                </a:lnTo>
                <a:lnTo>
                  <a:pt x="67513" y="675131"/>
                </a:lnTo>
                <a:lnTo>
                  <a:pt x="41233" y="669825"/>
                </a:lnTo>
                <a:lnTo>
                  <a:pt x="19773" y="655351"/>
                </a:lnTo>
                <a:lnTo>
                  <a:pt x="5305" y="633876"/>
                </a:lnTo>
                <a:lnTo>
                  <a:pt x="0" y="607567"/>
                </a:lnTo>
                <a:lnTo>
                  <a:pt x="0" y="67563"/>
                </a:lnTo>
                <a:close/>
              </a:path>
            </a:pathLst>
          </a:custGeom>
          <a:ln w="25908">
            <a:solidFill>
              <a:srgbClr val="006D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37666" y="2628138"/>
            <a:ext cx="9499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S/4</a:t>
            </a:r>
            <a:r>
              <a:rPr dirty="0" sz="16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HANA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088260" y="2001901"/>
            <a:ext cx="540385" cy="777240"/>
          </a:xfrm>
          <a:custGeom>
            <a:avLst/>
            <a:gdLst/>
            <a:ahLst/>
            <a:cxnLst/>
            <a:rect l="l" t="t" r="r" b="b"/>
            <a:pathLst>
              <a:path w="540385" h="777239">
                <a:moveTo>
                  <a:pt x="0" y="776859"/>
                </a:moveTo>
                <a:lnTo>
                  <a:pt x="540384" y="0"/>
                </a:lnTo>
              </a:path>
            </a:pathLst>
          </a:custGeom>
          <a:ln w="25400">
            <a:solidFill>
              <a:srgbClr val="189AC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629661" y="1664970"/>
            <a:ext cx="1350645" cy="675640"/>
          </a:xfrm>
          <a:custGeom>
            <a:avLst/>
            <a:gdLst/>
            <a:ahLst/>
            <a:cxnLst/>
            <a:rect l="l" t="t" r="r" b="b"/>
            <a:pathLst>
              <a:path w="1350645" h="675639">
                <a:moveTo>
                  <a:pt x="1282700" y="0"/>
                </a:moveTo>
                <a:lnTo>
                  <a:pt x="67563" y="0"/>
                </a:lnTo>
                <a:lnTo>
                  <a:pt x="41255" y="5306"/>
                </a:lnTo>
                <a:lnTo>
                  <a:pt x="19780" y="19780"/>
                </a:lnTo>
                <a:lnTo>
                  <a:pt x="5306" y="41255"/>
                </a:lnTo>
                <a:lnTo>
                  <a:pt x="0" y="67563"/>
                </a:lnTo>
                <a:lnTo>
                  <a:pt x="0" y="607567"/>
                </a:lnTo>
                <a:lnTo>
                  <a:pt x="5306" y="633876"/>
                </a:lnTo>
                <a:lnTo>
                  <a:pt x="19780" y="655351"/>
                </a:lnTo>
                <a:lnTo>
                  <a:pt x="41255" y="669825"/>
                </a:lnTo>
                <a:lnTo>
                  <a:pt x="67563" y="675131"/>
                </a:lnTo>
                <a:lnTo>
                  <a:pt x="1282700" y="675131"/>
                </a:lnTo>
                <a:lnTo>
                  <a:pt x="1309008" y="669825"/>
                </a:lnTo>
                <a:lnTo>
                  <a:pt x="1330483" y="655351"/>
                </a:lnTo>
                <a:lnTo>
                  <a:pt x="1344957" y="633876"/>
                </a:lnTo>
                <a:lnTo>
                  <a:pt x="1350264" y="607567"/>
                </a:lnTo>
                <a:lnTo>
                  <a:pt x="1350264" y="67563"/>
                </a:lnTo>
                <a:lnTo>
                  <a:pt x="1344957" y="41255"/>
                </a:lnTo>
                <a:lnTo>
                  <a:pt x="1330483" y="19780"/>
                </a:lnTo>
                <a:lnTo>
                  <a:pt x="1309008" y="5306"/>
                </a:lnTo>
                <a:lnTo>
                  <a:pt x="1282700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29661" y="1664970"/>
            <a:ext cx="1350645" cy="675640"/>
          </a:xfrm>
          <a:custGeom>
            <a:avLst/>
            <a:gdLst/>
            <a:ahLst/>
            <a:cxnLst/>
            <a:rect l="l" t="t" r="r" b="b"/>
            <a:pathLst>
              <a:path w="1350645" h="675639">
                <a:moveTo>
                  <a:pt x="0" y="67563"/>
                </a:moveTo>
                <a:lnTo>
                  <a:pt x="5306" y="41255"/>
                </a:lnTo>
                <a:lnTo>
                  <a:pt x="19780" y="19780"/>
                </a:lnTo>
                <a:lnTo>
                  <a:pt x="41255" y="5306"/>
                </a:lnTo>
                <a:lnTo>
                  <a:pt x="67563" y="0"/>
                </a:lnTo>
                <a:lnTo>
                  <a:pt x="1282700" y="0"/>
                </a:lnTo>
                <a:lnTo>
                  <a:pt x="1309008" y="5306"/>
                </a:lnTo>
                <a:lnTo>
                  <a:pt x="1330483" y="19780"/>
                </a:lnTo>
                <a:lnTo>
                  <a:pt x="1344957" y="41255"/>
                </a:lnTo>
                <a:lnTo>
                  <a:pt x="1350264" y="67563"/>
                </a:lnTo>
                <a:lnTo>
                  <a:pt x="1350264" y="607567"/>
                </a:lnTo>
                <a:lnTo>
                  <a:pt x="1344957" y="633876"/>
                </a:lnTo>
                <a:lnTo>
                  <a:pt x="1330483" y="655351"/>
                </a:lnTo>
                <a:lnTo>
                  <a:pt x="1309008" y="669825"/>
                </a:lnTo>
                <a:lnTo>
                  <a:pt x="1282700" y="675131"/>
                </a:lnTo>
                <a:lnTo>
                  <a:pt x="67563" y="675131"/>
                </a:lnTo>
                <a:lnTo>
                  <a:pt x="41255" y="669825"/>
                </a:lnTo>
                <a:lnTo>
                  <a:pt x="19780" y="655351"/>
                </a:lnTo>
                <a:lnTo>
                  <a:pt x="5306" y="633876"/>
                </a:lnTo>
                <a:lnTo>
                  <a:pt x="0" y="607567"/>
                </a:lnTo>
                <a:lnTo>
                  <a:pt x="0" y="67563"/>
                </a:lnTo>
                <a:close/>
              </a:path>
            </a:pathLst>
          </a:custGeom>
          <a:ln w="25908">
            <a:solidFill>
              <a:srgbClr val="006D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094735" y="1851151"/>
            <a:ext cx="41973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Fiori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088642" y="2779014"/>
            <a:ext cx="541020" cy="0"/>
          </a:xfrm>
          <a:custGeom>
            <a:avLst/>
            <a:gdLst/>
            <a:ahLst/>
            <a:cxnLst/>
            <a:rect l="l" t="t" r="r" b="b"/>
            <a:pathLst>
              <a:path w="541019" h="0">
                <a:moveTo>
                  <a:pt x="0" y="0"/>
                </a:moveTo>
                <a:lnTo>
                  <a:pt x="541019" y="0"/>
                </a:lnTo>
              </a:path>
            </a:pathLst>
          </a:custGeom>
          <a:ln w="25908">
            <a:solidFill>
              <a:srgbClr val="189AC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629661" y="2442210"/>
            <a:ext cx="1350645" cy="675640"/>
          </a:xfrm>
          <a:custGeom>
            <a:avLst/>
            <a:gdLst/>
            <a:ahLst/>
            <a:cxnLst/>
            <a:rect l="l" t="t" r="r" b="b"/>
            <a:pathLst>
              <a:path w="1350645" h="675639">
                <a:moveTo>
                  <a:pt x="1282700" y="0"/>
                </a:moveTo>
                <a:lnTo>
                  <a:pt x="67563" y="0"/>
                </a:lnTo>
                <a:lnTo>
                  <a:pt x="41255" y="5306"/>
                </a:lnTo>
                <a:lnTo>
                  <a:pt x="19780" y="19780"/>
                </a:lnTo>
                <a:lnTo>
                  <a:pt x="5306" y="41255"/>
                </a:lnTo>
                <a:lnTo>
                  <a:pt x="0" y="67563"/>
                </a:lnTo>
                <a:lnTo>
                  <a:pt x="0" y="607567"/>
                </a:lnTo>
                <a:lnTo>
                  <a:pt x="5306" y="633876"/>
                </a:lnTo>
                <a:lnTo>
                  <a:pt x="19780" y="655351"/>
                </a:lnTo>
                <a:lnTo>
                  <a:pt x="41255" y="669825"/>
                </a:lnTo>
                <a:lnTo>
                  <a:pt x="67563" y="675131"/>
                </a:lnTo>
                <a:lnTo>
                  <a:pt x="1282700" y="675131"/>
                </a:lnTo>
                <a:lnTo>
                  <a:pt x="1309008" y="669825"/>
                </a:lnTo>
                <a:lnTo>
                  <a:pt x="1330483" y="655351"/>
                </a:lnTo>
                <a:lnTo>
                  <a:pt x="1344957" y="633876"/>
                </a:lnTo>
                <a:lnTo>
                  <a:pt x="1350264" y="607567"/>
                </a:lnTo>
                <a:lnTo>
                  <a:pt x="1350264" y="67563"/>
                </a:lnTo>
                <a:lnTo>
                  <a:pt x="1344957" y="41255"/>
                </a:lnTo>
                <a:lnTo>
                  <a:pt x="1330483" y="19780"/>
                </a:lnTo>
                <a:lnTo>
                  <a:pt x="1309008" y="5306"/>
                </a:lnTo>
                <a:lnTo>
                  <a:pt x="1282700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29661" y="2442210"/>
            <a:ext cx="1350645" cy="675640"/>
          </a:xfrm>
          <a:custGeom>
            <a:avLst/>
            <a:gdLst/>
            <a:ahLst/>
            <a:cxnLst/>
            <a:rect l="l" t="t" r="r" b="b"/>
            <a:pathLst>
              <a:path w="1350645" h="675639">
                <a:moveTo>
                  <a:pt x="0" y="67563"/>
                </a:moveTo>
                <a:lnTo>
                  <a:pt x="5306" y="41255"/>
                </a:lnTo>
                <a:lnTo>
                  <a:pt x="19780" y="19780"/>
                </a:lnTo>
                <a:lnTo>
                  <a:pt x="41255" y="5306"/>
                </a:lnTo>
                <a:lnTo>
                  <a:pt x="67563" y="0"/>
                </a:lnTo>
                <a:lnTo>
                  <a:pt x="1282700" y="0"/>
                </a:lnTo>
                <a:lnTo>
                  <a:pt x="1309008" y="5306"/>
                </a:lnTo>
                <a:lnTo>
                  <a:pt x="1330483" y="19780"/>
                </a:lnTo>
                <a:lnTo>
                  <a:pt x="1344957" y="41255"/>
                </a:lnTo>
                <a:lnTo>
                  <a:pt x="1350264" y="67563"/>
                </a:lnTo>
                <a:lnTo>
                  <a:pt x="1350264" y="607567"/>
                </a:lnTo>
                <a:lnTo>
                  <a:pt x="1344957" y="633876"/>
                </a:lnTo>
                <a:lnTo>
                  <a:pt x="1330483" y="655351"/>
                </a:lnTo>
                <a:lnTo>
                  <a:pt x="1309008" y="669825"/>
                </a:lnTo>
                <a:lnTo>
                  <a:pt x="1282700" y="675131"/>
                </a:lnTo>
                <a:lnTo>
                  <a:pt x="67563" y="675131"/>
                </a:lnTo>
                <a:lnTo>
                  <a:pt x="41255" y="669825"/>
                </a:lnTo>
                <a:lnTo>
                  <a:pt x="19780" y="655351"/>
                </a:lnTo>
                <a:lnTo>
                  <a:pt x="5306" y="633876"/>
                </a:lnTo>
                <a:lnTo>
                  <a:pt x="0" y="607567"/>
                </a:lnTo>
                <a:lnTo>
                  <a:pt x="0" y="67563"/>
                </a:lnTo>
                <a:close/>
              </a:path>
            </a:pathLst>
          </a:custGeom>
          <a:ln w="25908">
            <a:solidFill>
              <a:srgbClr val="006D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2780792" y="2628138"/>
            <a:ext cx="10471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SAP</a:t>
            </a:r>
            <a:r>
              <a:rPr dirty="0" sz="16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HANA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088260" y="2778760"/>
            <a:ext cx="540385" cy="777240"/>
          </a:xfrm>
          <a:custGeom>
            <a:avLst/>
            <a:gdLst/>
            <a:ahLst/>
            <a:cxnLst/>
            <a:rect l="l" t="t" r="r" b="b"/>
            <a:pathLst>
              <a:path w="540385" h="777239">
                <a:moveTo>
                  <a:pt x="0" y="0"/>
                </a:moveTo>
                <a:lnTo>
                  <a:pt x="540384" y="776859"/>
                </a:lnTo>
              </a:path>
            </a:pathLst>
          </a:custGeom>
          <a:ln w="25400">
            <a:solidFill>
              <a:srgbClr val="189AC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29661" y="3217926"/>
            <a:ext cx="1350645" cy="676910"/>
          </a:xfrm>
          <a:custGeom>
            <a:avLst/>
            <a:gdLst/>
            <a:ahLst/>
            <a:cxnLst/>
            <a:rect l="l" t="t" r="r" b="b"/>
            <a:pathLst>
              <a:path w="1350645" h="676910">
                <a:moveTo>
                  <a:pt x="1282700" y="0"/>
                </a:moveTo>
                <a:lnTo>
                  <a:pt x="67563" y="0"/>
                </a:lnTo>
                <a:lnTo>
                  <a:pt x="41255" y="5326"/>
                </a:lnTo>
                <a:lnTo>
                  <a:pt x="19780" y="19843"/>
                </a:lnTo>
                <a:lnTo>
                  <a:pt x="5306" y="41362"/>
                </a:lnTo>
                <a:lnTo>
                  <a:pt x="0" y="67690"/>
                </a:lnTo>
                <a:lnTo>
                  <a:pt x="0" y="608965"/>
                </a:lnTo>
                <a:lnTo>
                  <a:pt x="5306" y="635293"/>
                </a:lnTo>
                <a:lnTo>
                  <a:pt x="19780" y="656812"/>
                </a:lnTo>
                <a:lnTo>
                  <a:pt x="41255" y="671329"/>
                </a:lnTo>
                <a:lnTo>
                  <a:pt x="67563" y="676656"/>
                </a:lnTo>
                <a:lnTo>
                  <a:pt x="1282700" y="676656"/>
                </a:lnTo>
                <a:lnTo>
                  <a:pt x="1309008" y="671329"/>
                </a:lnTo>
                <a:lnTo>
                  <a:pt x="1330483" y="656812"/>
                </a:lnTo>
                <a:lnTo>
                  <a:pt x="1344957" y="635293"/>
                </a:lnTo>
                <a:lnTo>
                  <a:pt x="1350264" y="608965"/>
                </a:lnTo>
                <a:lnTo>
                  <a:pt x="1350264" y="67690"/>
                </a:lnTo>
                <a:lnTo>
                  <a:pt x="1344957" y="41362"/>
                </a:lnTo>
                <a:lnTo>
                  <a:pt x="1330483" y="19843"/>
                </a:lnTo>
                <a:lnTo>
                  <a:pt x="1309008" y="5326"/>
                </a:lnTo>
                <a:lnTo>
                  <a:pt x="1282700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29661" y="3217926"/>
            <a:ext cx="1350645" cy="676910"/>
          </a:xfrm>
          <a:custGeom>
            <a:avLst/>
            <a:gdLst/>
            <a:ahLst/>
            <a:cxnLst/>
            <a:rect l="l" t="t" r="r" b="b"/>
            <a:pathLst>
              <a:path w="1350645" h="676910">
                <a:moveTo>
                  <a:pt x="0" y="67690"/>
                </a:moveTo>
                <a:lnTo>
                  <a:pt x="5306" y="41362"/>
                </a:lnTo>
                <a:lnTo>
                  <a:pt x="19780" y="19843"/>
                </a:lnTo>
                <a:lnTo>
                  <a:pt x="41255" y="5326"/>
                </a:lnTo>
                <a:lnTo>
                  <a:pt x="67563" y="0"/>
                </a:lnTo>
                <a:lnTo>
                  <a:pt x="1282700" y="0"/>
                </a:lnTo>
                <a:lnTo>
                  <a:pt x="1309008" y="5326"/>
                </a:lnTo>
                <a:lnTo>
                  <a:pt x="1330483" y="19843"/>
                </a:lnTo>
                <a:lnTo>
                  <a:pt x="1344957" y="41362"/>
                </a:lnTo>
                <a:lnTo>
                  <a:pt x="1350264" y="67690"/>
                </a:lnTo>
                <a:lnTo>
                  <a:pt x="1350264" y="608965"/>
                </a:lnTo>
                <a:lnTo>
                  <a:pt x="1344957" y="635293"/>
                </a:lnTo>
                <a:lnTo>
                  <a:pt x="1330483" y="656812"/>
                </a:lnTo>
                <a:lnTo>
                  <a:pt x="1309008" y="671329"/>
                </a:lnTo>
                <a:lnTo>
                  <a:pt x="1282700" y="676656"/>
                </a:lnTo>
                <a:lnTo>
                  <a:pt x="67563" y="676656"/>
                </a:lnTo>
                <a:lnTo>
                  <a:pt x="41255" y="671329"/>
                </a:lnTo>
                <a:lnTo>
                  <a:pt x="19780" y="656812"/>
                </a:lnTo>
                <a:lnTo>
                  <a:pt x="5306" y="635293"/>
                </a:lnTo>
                <a:lnTo>
                  <a:pt x="0" y="608965"/>
                </a:lnTo>
                <a:lnTo>
                  <a:pt x="0" y="67690"/>
                </a:lnTo>
                <a:close/>
              </a:path>
            </a:pathLst>
          </a:custGeom>
          <a:ln w="25908">
            <a:solidFill>
              <a:srgbClr val="006D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850895" y="3295269"/>
            <a:ext cx="907415" cy="4883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1825"/>
              </a:lnSpc>
              <a:spcBef>
                <a:spcPts val="95"/>
              </a:spcBef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Simplified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ts val="1825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Model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811261" y="2442210"/>
            <a:ext cx="1351915" cy="675640"/>
          </a:xfrm>
          <a:custGeom>
            <a:avLst/>
            <a:gdLst/>
            <a:ahLst/>
            <a:cxnLst/>
            <a:rect l="l" t="t" r="r" b="b"/>
            <a:pathLst>
              <a:path w="1351915" h="675639">
                <a:moveTo>
                  <a:pt x="1351788" y="67563"/>
                </a:moveTo>
                <a:lnTo>
                  <a:pt x="1346481" y="41255"/>
                </a:lnTo>
                <a:lnTo>
                  <a:pt x="1332007" y="19780"/>
                </a:lnTo>
                <a:lnTo>
                  <a:pt x="1310532" y="5306"/>
                </a:lnTo>
                <a:lnTo>
                  <a:pt x="1284224" y="0"/>
                </a:lnTo>
                <a:lnTo>
                  <a:pt x="67564" y="0"/>
                </a:lnTo>
                <a:lnTo>
                  <a:pt x="41255" y="5306"/>
                </a:lnTo>
                <a:lnTo>
                  <a:pt x="19780" y="19780"/>
                </a:lnTo>
                <a:lnTo>
                  <a:pt x="5306" y="41255"/>
                </a:lnTo>
                <a:lnTo>
                  <a:pt x="0" y="67563"/>
                </a:lnTo>
                <a:lnTo>
                  <a:pt x="0" y="607567"/>
                </a:lnTo>
                <a:lnTo>
                  <a:pt x="5306" y="633876"/>
                </a:lnTo>
                <a:lnTo>
                  <a:pt x="19780" y="655351"/>
                </a:lnTo>
                <a:lnTo>
                  <a:pt x="41255" y="669825"/>
                </a:lnTo>
                <a:lnTo>
                  <a:pt x="67564" y="675131"/>
                </a:lnTo>
                <a:lnTo>
                  <a:pt x="1284224" y="675131"/>
                </a:lnTo>
                <a:lnTo>
                  <a:pt x="1310532" y="669825"/>
                </a:lnTo>
                <a:lnTo>
                  <a:pt x="1332007" y="655351"/>
                </a:lnTo>
                <a:lnTo>
                  <a:pt x="1346481" y="633876"/>
                </a:lnTo>
                <a:lnTo>
                  <a:pt x="1351788" y="607567"/>
                </a:lnTo>
                <a:lnTo>
                  <a:pt x="1351788" y="67563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7947406" y="2628138"/>
            <a:ext cx="10801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SAP ECC</a:t>
            </a:r>
            <a:r>
              <a:rPr dirty="0" sz="16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6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270750" y="2001901"/>
            <a:ext cx="540385" cy="777240"/>
          </a:xfrm>
          <a:custGeom>
            <a:avLst/>
            <a:gdLst/>
            <a:ahLst/>
            <a:cxnLst/>
            <a:rect l="l" t="t" r="r" b="b"/>
            <a:pathLst>
              <a:path w="540384" h="777239">
                <a:moveTo>
                  <a:pt x="540384" y="776859"/>
                </a:moveTo>
                <a:lnTo>
                  <a:pt x="0" y="0"/>
                </a:lnTo>
              </a:path>
            </a:pathLst>
          </a:custGeom>
          <a:ln w="25400">
            <a:solidFill>
              <a:srgbClr val="189AC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919978" y="1664970"/>
            <a:ext cx="1351915" cy="675640"/>
          </a:xfrm>
          <a:custGeom>
            <a:avLst/>
            <a:gdLst/>
            <a:ahLst/>
            <a:cxnLst/>
            <a:rect l="l" t="t" r="r" b="b"/>
            <a:pathLst>
              <a:path w="1351915" h="675639">
                <a:moveTo>
                  <a:pt x="1284224" y="0"/>
                </a:moveTo>
                <a:lnTo>
                  <a:pt x="67563" y="0"/>
                </a:lnTo>
                <a:lnTo>
                  <a:pt x="41255" y="5306"/>
                </a:lnTo>
                <a:lnTo>
                  <a:pt x="19780" y="19780"/>
                </a:lnTo>
                <a:lnTo>
                  <a:pt x="5306" y="41255"/>
                </a:lnTo>
                <a:lnTo>
                  <a:pt x="0" y="67563"/>
                </a:lnTo>
                <a:lnTo>
                  <a:pt x="0" y="607567"/>
                </a:lnTo>
                <a:lnTo>
                  <a:pt x="5306" y="633876"/>
                </a:lnTo>
                <a:lnTo>
                  <a:pt x="19780" y="655351"/>
                </a:lnTo>
                <a:lnTo>
                  <a:pt x="41255" y="669825"/>
                </a:lnTo>
                <a:lnTo>
                  <a:pt x="67563" y="675131"/>
                </a:lnTo>
                <a:lnTo>
                  <a:pt x="1284224" y="675131"/>
                </a:lnTo>
                <a:lnTo>
                  <a:pt x="1310532" y="669825"/>
                </a:lnTo>
                <a:lnTo>
                  <a:pt x="1332007" y="655351"/>
                </a:lnTo>
                <a:lnTo>
                  <a:pt x="1346481" y="633876"/>
                </a:lnTo>
                <a:lnTo>
                  <a:pt x="1351788" y="607567"/>
                </a:lnTo>
                <a:lnTo>
                  <a:pt x="1351788" y="67563"/>
                </a:lnTo>
                <a:lnTo>
                  <a:pt x="1346481" y="41255"/>
                </a:lnTo>
                <a:lnTo>
                  <a:pt x="1332007" y="19780"/>
                </a:lnTo>
                <a:lnTo>
                  <a:pt x="1310532" y="5306"/>
                </a:lnTo>
                <a:lnTo>
                  <a:pt x="12842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919978" y="1664970"/>
            <a:ext cx="1351915" cy="675640"/>
          </a:xfrm>
          <a:custGeom>
            <a:avLst/>
            <a:gdLst/>
            <a:ahLst/>
            <a:cxnLst/>
            <a:rect l="l" t="t" r="r" b="b"/>
            <a:pathLst>
              <a:path w="1351915" h="675639">
                <a:moveTo>
                  <a:pt x="1351788" y="67563"/>
                </a:moveTo>
                <a:lnTo>
                  <a:pt x="1346481" y="41255"/>
                </a:lnTo>
                <a:lnTo>
                  <a:pt x="1332007" y="19780"/>
                </a:lnTo>
                <a:lnTo>
                  <a:pt x="1310532" y="5306"/>
                </a:lnTo>
                <a:lnTo>
                  <a:pt x="1284224" y="0"/>
                </a:lnTo>
                <a:lnTo>
                  <a:pt x="67563" y="0"/>
                </a:lnTo>
                <a:lnTo>
                  <a:pt x="41255" y="5306"/>
                </a:lnTo>
                <a:lnTo>
                  <a:pt x="19780" y="19780"/>
                </a:lnTo>
                <a:lnTo>
                  <a:pt x="5306" y="41255"/>
                </a:lnTo>
                <a:lnTo>
                  <a:pt x="0" y="67563"/>
                </a:lnTo>
                <a:lnTo>
                  <a:pt x="0" y="607567"/>
                </a:lnTo>
                <a:lnTo>
                  <a:pt x="5306" y="633876"/>
                </a:lnTo>
                <a:lnTo>
                  <a:pt x="19780" y="655351"/>
                </a:lnTo>
                <a:lnTo>
                  <a:pt x="41255" y="669825"/>
                </a:lnTo>
                <a:lnTo>
                  <a:pt x="67563" y="675131"/>
                </a:lnTo>
                <a:lnTo>
                  <a:pt x="1284224" y="675131"/>
                </a:lnTo>
                <a:lnTo>
                  <a:pt x="1310532" y="669825"/>
                </a:lnTo>
                <a:lnTo>
                  <a:pt x="1332007" y="655351"/>
                </a:lnTo>
                <a:lnTo>
                  <a:pt x="1346481" y="633876"/>
                </a:lnTo>
                <a:lnTo>
                  <a:pt x="1351788" y="607567"/>
                </a:lnTo>
                <a:lnTo>
                  <a:pt x="1351788" y="67563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6386321" y="1851151"/>
            <a:ext cx="41973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Fiori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271766" y="2779014"/>
            <a:ext cx="539750" cy="0"/>
          </a:xfrm>
          <a:custGeom>
            <a:avLst/>
            <a:gdLst/>
            <a:ahLst/>
            <a:cxnLst/>
            <a:rect l="l" t="t" r="r" b="b"/>
            <a:pathLst>
              <a:path w="539750" h="0">
                <a:moveTo>
                  <a:pt x="539495" y="0"/>
                </a:moveTo>
                <a:lnTo>
                  <a:pt x="0" y="0"/>
                </a:lnTo>
              </a:path>
            </a:pathLst>
          </a:custGeom>
          <a:ln w="25908">
            <a:solidFill>
              <a:srgbClr val="189AC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919978" y="2442210"/>
            <a:ext cx="1351915" cy="675640"/>
          </a:xfrm>
          <a:custGeom>
            <a:avLst/>
            <a:gdLst/>
            <a:ahLst/>
            <a:cxnLst/>
            <a:rect l="l" t="t" r="r" b="b"/>
            <a:pathLst>
              <a:path w="1351915" h="675639">
                <a:moveTo>
                  <a:pt x="1284224" y="0"/>
                </a:moveTo>
                <a:lnTo>
                  <a:pt x="67563" y="0"/>
                </a:lnTo>
                <a:lnTo>
                  <a:pt x="41255" y="5306"/>
                </a:lnTo>
                <a:lnTo>
                  <a:pt x="19780" y="19780"/>
                </a:lnTo>
                <a:lnTo>
                  <a:pt x="5306" y="41255"/>
                </a:lnTo>
                <a:lnTo>
                  <a:pt x="0" y="67563"/>
                </a:lnTo>
                <a:lnTo>
                  <a:pt x="0" y="607567"/>
                </a:lnTo>
                <a:lnTo>
                  <a:pt x="5306" y="633876"/>
                </a:lnTo>
                <a:lnTo>
                  <a:pt x="19780" y="655351"/>
                </a:lnTo>
                <a:lnTo>
                  <a:pt x="41255" y="669825"/>
                </a:lnTo>
                <a:lnTo>
                  <a:pt x="67563" y="675131"/>
                </a:lnTo>
                <a:lnTo>
                  <a:pt x="1284224" y="675131"/>
                </a:lnTo>
                <a:lnTo>
                  <a:pt x="1310532" y="669825"/>
                </a:lnTo>
                <a:lnTo>
                  <a:pt x="1332007" y="655351"/>
                </a:lnTo>
                <a:lnTo>
                  <a:pt x="1346481" y="633876"/>
                </a:lnTo>
                <a:lnTo>
                  <a:pt x="1351788" y="607567"/>
                </a:lnTo>
                <a:lnTo>
                  <a:pt x="1351788" y="67563"/>
                </a:lnTo>
                <a:lnTo>
                  <a:pt x="1346481" y="41255"/>
                </a:lnTo>
                <a:lnTo>
                  <a:pt x="1332007" y="19780"/>
                </a:lnTo>
                <a:lnTo>
                  <a:pt x="1310532" y="5306"/>
                </a:lnTo>
                <a:lnTo>
                  <a:pt x="12842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919978" y="2442210"/>
            <a:ext cx="1351915" cy="675640"/>
          </a:xfrm>
          <a:custGeom>
            <a:avLst/>
            <a:gdLst/>
            <a:ahLst/>
            <a:cxnLst/>
            <a:rect l="l" t="t" r="r" b="b"/>
            <a:pathLst>
              <a:path w="1351915" h="675639">
                <a:moveTo>
                  <a:pt x="1351788" y="67563"/>
                </a:moveTo>
                <a:lnTo>
                  <a:pt x="1346481" y="41255"/>
                </a:lnTo>
                <a:lnTo>
                  <a:pt x="1332007" y="19780"/>
                </a:lnTo>
                <a:lnTo>
                  <a:pt x="1310532" y="5306"/>
                </a:lnTo>
                <a:lnTo>
                  <a:pt x="1284224" y="0"/>
                </a:lnTo>
                <a:lnTo>
                  <a:pt x="67563" y="0"/>
                </a:lnTo>
                <a:lnTo>
                  <a:pt x="41255" y="5306"/>
                </a:lnTo>
                <a:lnTo>
                  <a:pt x="19780" y="19780"/>
                </a:lnTo>
                <a:lnTo>
                  <a:pt x="5306" y="41255"/>
                </a:lnTo>
                <a:lnTo>
                  <a:pt x="0" y="67563"/>
                </a:lnTo>
                <a:lnTo>
                  <a:pt x="0" y="607567"/>
                </a:lnTo>
                <a:lnTo>
                  <a:pt x="5306" y="633876"/>
                </a:lnTo>
                <a:lnTo>
                  <a:pt x="19780" y="655351"/>
                </a:lnTo>
                <a:lnTo>
                  <a:pt x="41255" y="669825"/>
                </a:lnTo>
                <a:lnTo>
                  <a:pt x="67563" y="675131"/>
                </a:lnTo>
                <a:lnTo>
                  <a:pt x="1284224" y="675131"/>
                </a:lnTo>
                <a:lnTo>
                  <a:pt x="1310532" y="669825"/>
                </a:lnTo>
                <a:lnTo>
                  <a:pt x="1332007" y="655351"/>
                </a:lnTo>
                <a:lnTo>
                  <a:pt x="1346481" y="633876"/>
                </a:lnTo>
                <a:lnTo>
                  <a:pt x="1351788" y="607567"/>
                </a:lnTo>
                <a:lnTo>
                  <a:pt x="1351788" y="67563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6238494" y="2628138"/>
            <a:ext cx="7137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Any</a:t>
            </a:r>
            <a:r>
              <a:rPr dirty="0" sz="16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DB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270750" y="2778760"/>
            <a:ext cx="540385" cy="777240"/>
          </a:xfrm>
          <a:custGeom>
            <a:avLst/>
            <a:gdLst/>
            <a:ahLst/>
            <a:cxnLst/>
            <a:rect l="l" t="t" r="r" b="b"/>
            <a:pathLst>
              <a:path w="540384" h="777239">
                <a:moveTo>
                  <a:pt x="540384" y="0"/>
                </a:moveTo>
                <a:lnTo>
                  <a:pt x="0" y="776859"/>
                </a:lnTo>
              </a:path>
            </a:pathLst>
          </a:custGeom>
          <a:ln w="25400">
            <a:solidFill>
              <a:srgbClr val="189AC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919978" y="3217926"/>
            <a:ext cx="1351915" cy="676910"/>
          </a:xfrm>
          <a:custGeom>
            <a:avLst/>
            <a:gdLst/>
            <a:ahLst/>
            <a:cxnLst/>
            <a:rect l="l" t="t" r="r" b="b"/>
            <a:pathLst>
              <a:path w="1351915" h="676910">
                <a:moveTo>
                  <a:pt x="1284224" y="0"/>
                </a:moveTo>
                <a:lnTo>
                  <a:pt x="67563" y="0"/>
                </a:lnTo>
                <a:lnTo>
                  <a:pt x="41255" y="5326"/>
                </a:lnTo>
                <a:lnTo>
                  <a:pt x="19780" y="19843"/>
                </a:lnTo>
                <a:lnTo>
                  <a:pt x="5306" y="41362"/>
                </a:lnTo>
                <a:lnTo>
                  <a:pt x="0" y="67690"/>
                </a:lnTo>
                <a:lnTo>
                  <a:pt x="0" y="608965"/>
                </a:lnTo>
                <a:lnTo>
                  <a:pt x="5306" y="635293"/>
                </a:lnTo>
                <a:lnTo>
                  <a:pt x="19780" y="656812"/>
                </a:lnTo>
                <a:lnTo>
                  <a:pt x="41255" y="671329"/>
                </a:lnTo>
                <a:lnTo>
                  <a:pt x="67563" y="676656"/>
                </a:lnTo>
                <a:lnTo>
                  <a:pt x="1284224" y="676656"/>
                </a:lnTo>
                <a:lnTo>
                  <a:pt x="1310532" y="671329"/>
                </a:lnTo>
                <a:lnTo>
                  <a:pt x="1332007" y="656812"/>
                </a:lnTo>
                <a:lnTo>
                  <a:pt x="1346481" y="635293"/>
                </a:lnTo>
                <a:lnTo>
                  <a:pt x="1351788" y="608965"/>
                </a:lnTo>
                <a:lnTo>
                  <a:pt x="1351788" y="67690"/>
                </a:lnTo>
                <a:lnTo>
                  <a:pt x="1346481" y="41362"/>
                </a:lnTo>
                <a:lnTo>
                  <a:pt x="1332007" y="19843"/>
                </a:lnTo>
                <a:lnTo>
                  <a:pt x="1310532" y="5326"/>
                </a:lnTo>
                <a:lnTo>
                  <a:pt x="12842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919978" y="3217926"/>
            <a:ext cx="1351915" cy="676910"/>
          </a:xfrm>
          <a:custGeom>
            <a:avLst/>
            <a:gdLst/>
            <a:ahLst/>
            <a:cxnLst/>
            <a:rect l="l" t="t" r="r" b="b"/>
            <a:pathLst>
              <a:path w="1351915" h="676910">
                <a:moveTo>
                  <a:pt x="1351788" y="67690"/>
                </a:moveTo>
                <a:lnTo>
                  <a:pt x="1346481" y="41362"/>
                </a:lnTo>
                <a:lnTo>
                  <a:pt x="1332007" y="19843"/>
                </a:lnTo>
                <a:lnTo>
                  <a:pt x="1310532" y="5326"/>
                </a:lnTo>
                <a:lnTo>
                  <a:pt x="1284224" y="0"/>
                </a:lnTo>
                <a:lnTo>
                  <a:pt x="67563" y="0"/>
                </a:lnTo>
                <a:lnTo>
                  <a:pt x="41255" y="5326"/>
                </a:lnTo>
                <a:lnTo>
                  <a:pt x="19780" y="19843"/>
                </a:lnTo>
                <a:lnTo>
                  <a:pt x="5306" y="41362"/>
                </a:lnTo>
                <a:lnTo>
                  <a:pt x="0" y="67690"/>
                </a:lnTo>
                <a:lnTo>
                  <a:pt x="0" y="608965"/>
                </a:lnTo>
                <a:lnTo>
                  <a:pt x="5306" y="635293"/>
                </a:lnTo>
                <a:lnTo>
                  <a:pt x="19780" y="656812"/>
                </a:lnTo>
                <a:lnTo>
                  <a:pt x="41255" y="671329"/>
                </a:lnTo>
                <a:lnTo>
                  <a:pt x="67563" y="676656"/>
                </a:lnTo>
                <a:lnTo>
                  <a:pt x="1284224" y="676656"/>
                </a:lnTo>
                <a:lnTo>
                  <a:pt x="1310532" y="671329"/>
                </a:lnTo>
                <a:lnTo>
                  <a:pt x="1332007" y="656812"/>
                </a:lnTo>
                <a:lnTo>
                  <a:pt x="1346481" y="635293"/>
                </a:lnTo>
                <a:lnTo>
                  <a:pt x="1351788" y="608965"/>
                </a:lnTo>
                <a:lnTo>
                  <a:pt x="1351788" y="67690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5950458" y="3404996"/>
            <a:ext cx="12890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Legacy</a:t>
            </a:r>
            <a:r>
              <a:rPr dirty="0" sz="16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model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408170" y="2550363"/>
            <a:ext cx="1033780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Limited</a:t>
            </a:r>
            <a:r>
              <a:rPr dirty="0" sz="1400" spc="-114">
                <a:solidFill>
                  <a:srgbClr val="007194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code</a:t>
            </a:r>
            <a:endParaRPr sz="1400">
              <a:latin typeface="Arial"/>
              <a:cs typeface="Arial"/>
            </a:endParaRPr>
          </a:p>
          <a:p>
            <a:pPr marL="149225">
              <a:lnSpc>
                <a:spcPct val="100000"/>
              </a:lnSpc>
            </a:pPr>
            <a:r>
              <a:rPr dirty="0" sz="1400" spc="-5">
                <a:solidFill>
                  <a:srgbClr val="007194"/>
                </a:solidFill>
                <a:latin typeface="Arial"/>
                <a:cs typeface="Arial"/>
              </a:rPr>
              <a:t>push-down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240529" y="3221227"/>
            <a:ext cx="120269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2700" marR="5080" indent="6858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solidFill>
                  <a:srgbClr val="007194"/>
                </a:solidFill>
                <a:latin typeface="Arial"/>
                <a:cs typeface="Arial"/>
              </a:rPr>
              <a:t>Extra</a:t>
            </a:r>
            <a:r>
              <a:rPr dirty="0" sz="1400" spc="-50">
                <a:solidFill>
                  <a:srgbClr val="007194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code</a:t>
            </a:r>
            <a:r>
              <a:rPr dirty="0" sz="1400" spc="-60">
                <a:solidFill>
                  <a:srgbClr val="007194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for 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managing</a:t>
            </a:r>
            <a:r>
              <a:rPr dirty="0" sz="1400" spc="-125">
                <a:solidFill>
                  <a:srgbClr val="007194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data 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c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onsis</a:t>
            </a:r>
            <a:r>
              <a:rPr dirty="0" sz="1400" spc="-10">
                <a:solidFill>
                  <a:srgbClr val="007194"/>
                </a:solidFill>
                <a:latin typeface="Arial"/>
                <a:cs typeface="Arial"/>
              </a:rPr>
              <a:t>t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en</a:t>
            </a:r>
            <a:r>
              <a:rPr dirty="0" sz="1400" spc="-10">
                <a:solidFill>
                  <a:srgbClr val="007194"/>
                </a:solidFill>
                <a:latin typeface="Arial"/>
                <a:cs typeface="Arial"/>
              </a:rPr>
              <a:t>c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551170" y="1664970"/>
            <a:ext cx="250190" cy="675640"/>
          </a:xfrm>
          <a:custGeom>
            <a:avLst/>
            <a:gdLst/>
            <a:ahLst/>
            <a:cxnLst/>
            <a:rect l="l" t="t" r="r" b="b"/>
            <a:pathLst>
              <a:path w="250189" h="675639">
                <a:moveTo>
                  <a:pt x="0" y="0"/>
                </a:moveTo>
                <a:lnTo>
                  <a:pt x="249935" y="337565"/>
                </a:lnTo>
                <a:lnTo>
                  <a:pt x="0" y="675131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551170" y="2442210"/>
            <a:ext cx="250190" cy="675640"/>
          </a:xfrm>
          <a:custGeom>
            <a:avLst/>
            <a:gdLst/>
            <a:ahLst/>
            <a:cxnLst/>
            <a:rect l="l" t="t" r="r" b="b"/>
            <a:pathLst>
              <a:path w="250189" h="675639">
                <a:moveTo>
                  <a:pt x="0" y="0"/>
                </a:moveTo>
                <a:lnTo>
                  <a:pt x="249935" y="337565"/>
                </a:lnTo>
                <a:lnTo>
                  <a:pt x="0" y="675131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551170" y="3217926"/>
            <a:ext cx="250190" cy="676910"/>
          </a:xfrm>
          <a:custGeom>
            <a:avLst/>
            <a:gdLst/>
            <a:ahLst/>
            <a:cxnLst/>
            <a:rect l="l" t="t" r="r" b="b"/>
            <a:pathLst>
              <a:path w="250189" h="676910">
                <a:moveTo>
                  <a:pt x="0" y="0"/>
                </a:moveTo>
                <a:lnTo>
                  <a:pt x="249935" y="338327"/>
                </a:lnTo>
                <a:lnTo>
                  <a:pt x="0" y="676656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937361" y="1432305"/>
            <a:ext cx="953135" cy="666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 indent="1905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Higher  potential</a:t>
            </a:r>
            <a:r>
              <a:rPr dirty="0" sz="1400" spc="-125">
                <a:solidFill>
                  <a:srgbClr val="007194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for  </a:t>
            </a:r>
            <a:r>
              <a:rPr dirty="0" sz="1400" spc="-5">
                <a:solidFill>
                  <a:srgbClr val="007194"/>
                </a:solidFill>
                <a:latin typeface="Arial"/>
                <a:cs typeface="Arial"/>
              </a:rPr>
              <a:t>innovation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738377" y="2137410"/>
            <a:ext cx="1350645" cy="250190"/>
          </a:xfrm>
          <a:custGeom>
            <a:avLst/>
            <a:gdLst/>
            <a:ahLst/>
            <a:cxnLst/>
            <a:rect l="l" t="t" r="r" b="b"/>
            <a:pathLst>
              <a:path w="1350645" h="250189">
                <a:moveTo>
                  <a:pt x="1350264" y="0"/>
                </a:moveTo>
                <a:lnTo>
                  <a:pt x="0" y="0"/>
                </a:lnTo>
                <a:lnTo>
                  <a:pt x="675132" y="249936"/>
                </a:lnTo>
                <a:lnTo>
                  <a:pt x="13502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738377" y="2137410"/>
            <a:ext cx="1350645" cy="250190"/>
          </a:xfrm>
          <a:custGeom>
            <a:avLst/>
            <a:gdLst/>
            <a:ahLst/>
            <a:cxnLst/>
            <a:rect l="l" t="t" r="r" b="b"/>
            <a:pathLst>
              <a:path w="1350645" h="250189">
                <a:moveTo>
                  <a:pt x="1350264" y="0"/>
                </a:moveTo>
                <a:lnTo>
                  <a:pt x="675132" y="249936"/>
                </a:lnTo>
                <a:lnTo>
                  <a:pt x="0" y="0"/>
                </a:lnTo>
                <a:lnTo>
                  <a:pt x="1350264" y="0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7943468" y="1642617"/>
            <a:ext cx="1113155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5405" marR="5080" indent="-5334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Higher</a:t>
            </a:r>
            <a:r>
              <a:rPr dirty="0" sz="1400" spc="-105">
                <a:solidFill>
                  <a:srgbClr val="007194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7194"/>
                </a:solidFill>
                <a:latin typeface="Arial"/>
                <a:cs typeface="Arial"/>
              </a:rPr>
              <a:t>legacy  compatibility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832597" y="2134361"/>
            <a:ext cx="1329055" cy="250190"/>
          </a:xfrm>
          <a:custGeom>
            <a:avLst/>
            <a:gdLst/>
            <a:ahLst/>
            <a:cxnLst/>
            <a:rect l="l" t="t" r="r" b="b"/>
            <a:pathLst>
              <a:path w="1329054" h="250189">
                <a:moveTo>
                  <a:pt x="1328927" y="0"/>
                </a:moveTo>
                <a:lnTo>
                  <a:pt x="664463" y="249936"/>
                </a:lnTo>
                <a:lnTo>
                  <a:pt x="0" y="0"/>
                </a:lnTo>
                <a:lnTo>
                  <a:pt x="1328927" y="0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187445" y="3995165"/>
            <a:ext cx="3533140" cy="626745"/>
          </a:xfrm>
          <a:custGeom>
            <a:avLst/>
            <a:gdLst/>
            <a:ahLst/>
            <a:cxnLst/>
            <a:rect l="l" t="t" r="r" b="b"/>
            <a:pathLst>
              <a:path w="3533140" h="626745">
                <a:moveTo>
                  <a:pt x="0" y="156590"/>
                </a:moveTo>
                <a:lnTo>
                  <a:pt x="3219450" y="156590"/>
                </a:lnTo>
                <a:lnTo>
                  <a:pt x="3219450" y="0"/>
                </a:lnTo>
                <a:lnTo>
                  <a:pt x="3532631" y="313181"/>
                </a:lnTo>
                <a:lnTo>
                  <a:pt x="3219450" y="626363"/>
                </a:lnTo>
                <a:lnTo>
                  <a:pt x="3219450" y="469772"/>
                </a:lnTo>
                <a:lnTo>
                  <a:pt x="0" y="469772"/>
                </a:lnTo>
                <a:lnTo>
                  <a:pt x="0" y="156590"/>
                </a:lnTo>
                <a:close/>
              </a:path>
            </a:pathLst>
          </a:custGeom>
          <a:ln w="25907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398475" y="4200271"/>
            <a:ext cx="8342630" cy="1315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0197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E37D1A"/>
                </a:solidFill>
                <a:latin typeface="Arial"/>
                <a:cs typeface="Arial"/>
              </a:rPr>
              <a:t>Innovation is transported only </a:t>
            </a:r>
            <a:r>
              <a:rPr dirty="0" sz="1200">
                <a:solidFill>
                  <a:srgbClr val="E37D1A"/>
                </a:solidFill>
                <a:latin typeface="Arial"/>
                <a:cs typeface="Arial"/>
              </a:rPr>
              <a:t>if</a:t>
            </a:r>
            <a:r>
              <a:rPr dirty="0" sz="1200" spc="310">
                <a:solidFill>
                  <a:srgbClr val="E37D1A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E37D1A"/>
                </a:solidFill>
                <a:latin typeface="Arial"/>
                <a:cs typeface="Arial"/>
              </a:rPr>
              <a:t>possible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marL="317500" indent="-304800">
              <a:lnSpc>
                <a:spcPct val="100000"/>
              </a:lnSpc>
              <a:buClr>
                <a:srgbClr val="0097C6"/>
              </a:buClr>
              <a:buFont typeface="Webdings"/>
              <a:buChar char="■"/>
              <a:tabLst>
                <a:tab pos="318135" algn="l"/>
              </a:tabLst>
            </a:pP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S/4</a:t>
            </a:r>
            <a:r>
              <a:rPr dirty="0" sz="1400" spc="-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HANA</a:t>
            </a:r>
            <a:r>
              <a:rPr dirty="0" sz="14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is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the</a:t>
            </a:r>
            <a:r>
              <a:rPr dirty="0" sz="1400" spc="-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400" spc="-2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400" spc="-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corporate</a:t>
            </a:r>
            <a:r>
              <a:rPr dirty="0" sz="1400" spc="-4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platform,</a:t>
            </a:r>
            <a:r>
              <a:rPr dirty="0" sz="1400" spc="-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and</a:t>
            </a:r>
            <a:r>
              <a:rPr dirty="0" sz="1400" spc="-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400" spc="-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ECC will</a:t>
            </a:r>
            <a:r>
              <a:rPr dirty="0" sz="1400" spc="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be</a:t>
            </a:r>
            <a:r>
              <a:rPr dirty="0" sz="1400" spc="-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supported</a:t>
            </a:r>
            <a:r>
              <a:rPr dirty="0" sz="1400" spc="-4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only</a:t>
            </a:r>
            <a:r>
              <a:rPr dirty="0" sz="1400" spc="-1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till</a:t>
            </a:r>
            <a:r>
              <a:rPr dirty="0" sz="1400" spc="1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2025</a:t>
            </a:r>
            <a:endParaRPr sz="1400">
              <a:latin typeface="Arial"/>
              <a:cs typeface="Arial"/>
            </a:endParaRPr>
          </a:p>
          <a:p>
            <a:pPr marL="317500" indent="-304800">
              <a:lnSpc>
                <a:spcPct val="100000"/>
              </a:lnSpc>
              <a:spcBef>
                <a:spcPts val="295"/>
              </a:spcBef>
              <a:buClr>
                <a:srgbClr val="0097C6"/>
              </a:buClr>
              <a:buFont typeface="Webdings"/>
              <a:buChar char="■"/>
              <a:tabLst>
                <a:tab pos="318135" algn="l"/>
              </a:tabLst>
            </a:pP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SAP priority is to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leverage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HANA,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S/4 simplified data models, and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Fiori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developing</a:t>
            </a:r>
            <a:r>
              <a:rPr dirty="0" sz="1400" spc="-1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 spc="-120">
                <a:solidFill>
                  <a:srgbClr val="253046"/>
                </a:solidFill>
                <a:latin typeface="Arial"/>
                <a:cs typeface="Arial"/>
              </a:rPr>
              <a:t>innovation.</a:t>
            </a:r>
            <a:endParaRPr sz="1400">
              <a:latin typeface="Arial"/>
              <a:cs typeface="Arial"/>
            </a:endParaRPr>
          </a:p>
          <a:p>
            <a:pPr marL="317500" indent="-304800">
              <a:lnSpc>
                <a:spcPct val="100000"/>
              </a:lnSpc>
              <a:spcBef>
                <a:spcPts val="295"/>
              </a:spcBef>
              <a:buClr>
                <a:srgbClr val="0097C6"/>
              </a:buClr>
              <a:buFont typeface="Webdings"/>
              <a:buChar char="■"/>
              <a:tabLst>
                <a:tab pos="318135" algn="l"/>
              </a:tabLst>
            </a:pP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Innovation </a:t>
            </a:r>
            <a:r>
              <a:rPr dirty="0" sz="1400" spc="-10">
                <a:solidFill>
                  <a:srgbClr val="253046"/>
                </a:solidFill>
                <a:latin typeface="Arial"/>
                <a:cs typeface="Arial"/>
              </a:rPr>
              <a:t>will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be transported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ECC </a:t>
            </a:r>
            <a:r>
              <a:rPr dirty="0" sz="1400" spc="-10">
                <a:solidFill>
                  <a:srgbClr val="253046"/>
                </a:solidFill>
                <a:latin typeface="Arial"/>
                <a:cs typeface="Arial"/>
              </a:rPr>
              <a:t>when</a:t>
            </a:r>
            <a:r>
              <a:rPr dirty="0" sz="1400" spc="-7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possible…</a:t>
            </a:r>
            <a:endParaRPr sz="1400">
              <a:latin typeface="Arial"/>
              <a:cs typeface="Arial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9574530" y="6657991"/>
            <a:ext cx="100330" cy="12446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z="700" spc="-5">
                <a:solidFill>
                  <a:srgbClr val="998B85"/>
                </a:solidFill>
                <a:latin typeface="Arial"/>
                <a:cs typeface="Arial"/>
              </a:rPr>
              <a:t>3</a:t>
            </a:fld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8580" rIns="0" bIns="0" rtlCol="0" vert="horz">
            <a:spAutoFit/>
          </a:bodyPr>
          <a:lstStyle/>
          <a:p>
            <a:pPr marL="107314" marR="5080">
              <a:lnSpc>
                <a:spcPts val="2450"/>
              </a:lnSpc>
              <a:spcBef>
                <a:spcPts val="540"/>
              </a:spcBef>
            </a:pPr>
            <a:r>
              <a:rPr dirty="0" spc="-5"/>
              <a:t>Now </a:t>
            </a:r>
            <a:r>
              <a:rPr dirty="0"/>
              <a:t>that </a:t>
            </a:r>
            <a:r>
              <a:rPr dirty="0" spc="-5"/>
              <a:t>with </a:t>
            </a:r>
            <a:r>
              <a:rPr dirty="0"/>
              <a:t>S/4 </a:t>
            </a:r>
            <a:r>
              <a:rPr dirty="0" spc="-10"/>
              <a:t>HANA </a:t>
            </a:r>
            <a:r>
              <a:rPr dirty="0" spc="-5"/>
              <a:t>is free </a:t>
            </a:r>
            <a:r>
              <a:rPr dirty="0"/>
              <a:t>to </a:t>
            </a:r>
            <a:r>
              <a:rPr dirty="0" spc="-5"/>
              <a:t>evolve </a:t>
            </a:r>
            <a:r>
              <a:rPr dirty="0"/>
              <a:t>they </a:t>
            </a:r>
            <a:r>
              <a:rPr dirty="0" spc="-5"/>
              <a:t>are working hard </a:t>
            </a:r>
            <a:r>
              <a:rPr dirty="0"/>
              <a:t>to  </a:t>
            </a:r>
            <a:r>
              <a:rPr dirty="0" spc="-5"/>
              <a:t>improve </a:t>
            </a:r>
            <a:r>
              <a:rPr dirty="0"/>
              <a:t>its </a:t>
            </a:r>
            <a:r>
              <a:rPr dirty="0" spc="-5"/>
              <a:t>new ERP</a:t>
            </a:r>
            <a:r>
              <a:rPr dirty="0" spc="-45"/>
              <a:t> </a:t>
            </a:r>
            <a:r>
              <a:rPr dirty="0" spc="-5"/>
              <a:t>platform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63666" y="2167254"/>
            <a:ext cx="373062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17500" marR="5080" indent="-304800">
              <a:lnSpc>
                <a:spcPct val="100000"/>
              </a:lnSpc>
              <a:spcBef>
                <a:spcPts val="95"/>
              </a:spcBef>
              <a:buClr>
                <a:srgbClr val="0097C6"/>
              </a:buClr>
              <a:buFont typeface="Webdings"/>
              <a:buChar char="■"/>
              <a:tabLst>
                <a:tab pos="317500" algn="l"/>
              </a:tabLst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En la SL de S/4 HANA v1610 has </a:t>
            </a:r>
            <a:r>
              <a:rPr dirty="0" sz="1600" spc="-894">
                <a:solidFill>
                  <a:srgbClr val="253046"/>
                </a:solidFill>
                <a:latin typeface="Arial"/>
                <a:cs typeface="Arial"/>
              </a:rPr>
              <a:t>437 </a:t>
            </a:r>
            <a:r>
              <a:rPr dirty="0" sz="1600" spc="-434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changes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1435" rIns="0" bIns="0" rtlCol="0" vert="horz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405"/>
              </a:spcBef>
              <a:buClr>
                <a:srgbClr val="0097C6"/>
              </a:buClr>
              <a:buFont typeface="Webdings"/>
              <a:buChar char="■"/>
              <a:tabLst>
                <a:tab pos="317500" algn="l"/>
              </a:tabLst>
            </a:pPr>
            <a:r>
              <a:rPr dirty="0" spc="-5"/>
              <a:t>21% are changes in existing</a:t>
            </a:r>
            <a:r>
              <a:rPr dirty="0" spc="35"/>
              <a:t> </a:t>
            </a:r>
            <a:r>
              <a:rPr dirty="0" spc="-5"/>
              <a:t>functionality</a:t>
            </a:r>
          </a:p>
          <a:p>
            <a:pPr marL="317500" marR="1051560" indent="-304800">
              <a:lnSpc>
                <a:spcPct val="100000"/>
              </a:lnSpc>
              <a:spcBef>
                <a:spcPts val="300"/>
              </a:spcBef>
              <a:buClr>
                <a:srgbClr val="0097C6"/>
              </a:buClr>
              <a:buFont typeface="Webdings"/>
              <a:buChar char="■"/>
              <a:tabLst>
                <a:tab pos="317500" algn="l"/>
              </a:tabLst>
            </a:pPr>
            <a:r>
              <a:rPr dirty="0" spc="-5"/>
              <a:t>25% are replacements to </a:t>
            </a:r>
            <a:r>
              <a:rPr dirty="0" spc="-204"/>
              <a:t>existing  </a:t>
            </a:r>
            <a:r>
              <a:rPr dirty="0" spc="-5"/>
              <a:t>functionality</a:t>
            </a:r>
          </a:p>
          <a:p>
            <a:pPr marL="317500" indent="-304800">
              <a:lnSpc>
                <a:spcPct val="100000"/>
              </a:lnSpc>
              <a:spcBef>
                <a:spcPts val="295"/>
              </a:spcBef>
              <a:buClr>
                <a:srgbClr val="0097C6"/>
              </a:buClr>
              <a:buFont typeface="Webdings"/>
              <a:buChar char="■"/>
              <a:tabLst>
                <a:tab pos="317500" algn="l"/>
              </a:tabLst>
            </a:pPr>
            <a:r>
              <a:rPr dirty="0" spc="-5"/>
              <a:t>37% are elements that are no longer</a:t>
            </a:r>
            <a:r>
              <a:rPr dirty="0" spc="65"/>
              <a:t> </a:t>
            </a:r>
            <a:r>
              <a:rPr dirty="0" spc="-5"/>
              <a:t>there</a:t>
            </a:r>
          </a:p>
          <a:p>
            <a:pPr marL="317500" indent="-304800">
              <a:lnSpc>
                <a:spcPct val="100000"/>
              </a:lnSpc>
              <a:spcBef>
                <a:spcPts val="295"/>
              </a:spcBef>
              <a:buClr>
                <a:srgbClr val="0097C6"/>
              </a:buClr>
              <a:buFont typeface="Webdings"/>
              <a:buChar char="■"/>
              <a:tabLst>
                <a:tab pos="317500" algn="l"/>
              </a:tabLst>
            </a:pPr>
            <a:r>
              <a:rPr dirty="0" spc="-5"/>
              <a:t>53% of the impact </a:t>
            </a:r>
            <a:r>
              <a:rPr dirty="0" spc="-10"/>
              <a:t>affect </a:t>
            </a:r>
            <a:r>
              <a:rPr dirty="0" spc="-70"/>
              <a:t>PP, </a:t>
            </a:r>
            <a:r>
              <a:rPr dirty="0" spc="-5"/>
              <a:t>SD and</a:t>
            </a:r>
            <a:r>
              <a:rPr dirty="0" spc="150"/>
              <a:t> </a:t>
            </a:r>
            <a:r>
              <a:rPr dirty="0" spc="-130"/>
              <a:t>MM-IM</a:t>
            </a:r>
          </a:p>
          <a:p>
            <a:pPr marL="317500" marR="31750" indent="-304800">
              <a:lnSpc>
                <a:spcPct val="100000"/>
              </a:lnSpc>
              <a:spcBef>
                <a:spcPts val="295"/>
              </a:spcBef>
              <a:buClr>
                <a:srgbClr val="0097C6"/>
              </a:buClr>
              <a:buFont typeface="Webdings"/>
              <a:buChar char="■"/>
              <a:tabLst>
                <a:tab pos="317500" algn="l"/>
              </a:tabLst>
            </a:pPr>
            <a:r>
              <a:rPr dirty="0" spc="-5"/>
              <a:t>SL </a:t>
            </a:r>
            <a:r>
              <a:rPr dirty="0" spc="-30"/>
              <a:t>v1511 </a:t>
            </a:r>
            <a:r>
              <a:rPr dirty="0" spc="-5"/>
              <a:t>had 299 entries, in th eversion  1610 </a:t>
            </a:r>
            <a:r>
              <a:rPr dirty="0" spc="-10"/>
              <a:t>we </a:t>
            </a:r>
            <a:r>
              <a:rPr dirty="0" spc="-5"/>
              <a:t>have 437. That represents a growth  of 46% in </a:t>
            </a:r>
            <a:r>
              <a:rPr dirty="0" spc="-65"/>
              <a:t>11</a:t>
            </a:r>
            <a:r>
              <a:rPr dirty="0" spc="-40"/>
              <a:t> </a:t>
            </a:r>
            <a:r>
              <a:rPr dirty="0" spc="-5"/>
              <a:t>months</a:t>
            </a:r>
          </a:p>
          <a:p>
            <a:pPr marL="317500" marR="5080" indent="-304800">
              <a:lnSpc>
                <a:spcPct val="100000"/>
              </a:lnSpc>
              <a:spcBef>
                <a:spcPts val="295"/>
              </a:spcBef>
              <a:buClr>
                <a:srgbClr val="0097C6"/>
              </a:buClr>
              <a:buFont typeface="Webdings"/>
              <a:buChar char="■"/>
              <a:tabLst>
                <a:tab pos="317500" algn="l"/>
              </a:tabLst>
            </a:pPr>
            <a:r>
              <a:rPr dirty="0" spc="-5"/>
              <a:t>But real impact </a:t>
            </a:r>
            <a:r>
              <a:rPr dirty="0" spc="-10"/>
              <a:t>will </a:t>
            </a:r>
            <a:r>
              <a:rPr dirty="0" spc="-5"/>
              <a:t>depend on the real </a:t>
            </a:r>
            <a:r>
              <a:rPr dirty="0" spc="-195"/>
              <a:t>usage  </a:t>
            </a:r>
            <a:r>
              <a:rPr dirty="0" spc="-5"/>
              <a:t>of the</a:t>
            </a:r>
            <a:r>
              <a:rPr dirty="0" spc="-60"/>
              <a:t> </a:t>
            </a:r>
            <a:r>
              <a:rPr dirty="0" spc="-5"/>
              <a:t>systems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18896" y="1659382"/>
            <a:ext cx="8731250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 spc="-20" b="1">
                <a:solidFill>
                  <a:srgbClr val="E37D1A"/>
                </a:solidFill>
                <a:latin typeface="Arial"/>
                <a:cs typeface="Arial"/>
              </a:rPr>
              <a:t>We </a:t>
            </a:r>
            <a:r>
              <a:rPr dirty="0" sz="1700" spc="-5" b="1">
                <a:solidFill>
                  <a:srgbClr val="E37D1A"/>
                </a:solidFill>
                <a:latin typeface="Arial"/>
                <a:cs typeface="Arial"/>
              </a:rPr>
              <a:t>observe </a:t>
            </a:r>
            <a:r>
              <a:rPr dirty="0" sz="1700" b="1">
                <a:solidFill>
                  <a:srgbClr val="E37D1A"/>
                </a:solidFill>
                <a:latin typeface="Arial"/>
                <a:cs typeface="Arial"/>
              </a:rPr>
              <a:t>a growth </a:t>
            </a:r>
            <a:r>
              <a:rPr dirty="0" sz="1700" spc="-5" b="1">
                <a:solidFill>
                  <a:srgbClr val="E37D1A"/>
                </a:solidFill>
                <a:latin typeface="Arial"/>
                <a:cs typeface="Arial"/>
              </a:rPr>
              <a:t>in </a:t>
            </a:r>
            <a:r>
              <a:rPr dirty="0" sz="1700" b="1">
                <a:solidFill>
                  <a:srgbClr val="E37D1A"/>
                </a:solidFill>
                <a:latin typeface="Arial"/>
                <a:cs typeface="Arial"/>
              </a:rPr>
              <a:t>46% </a:t>
            </a:r>
            <a:r>
              <a:rPr dirty="0" sz="1700" spc="-5" b="1">
                <a:solidFill>
                  <a:srgbClr val="E37D1A"/>
                </a:solidFill>
                <a:latin typeface="Arial"/>
                <a:cs typeface="Arial"/>
              </a:rPr>
              <a:t>in the </a:t>
            </a:r>
            <a:r>
              <a:rPr dirty="0" sz="1700" b="1">
                <a:solidFill>
                  <a:srgbClr val="E37D1A"/>
                </a:solidFill>
                <a:latin typeface="Arial"/>
                <a:cs typeface="Arial"/>
              </a:rPr>
              <a:t>number of changes </a:t>
            </a:r>
            <a:r>
              <a:rPr dirty="0" sz="1700" spc="0" b="1">
                <a:solidFill>
                  <a:srgbClr val="E37D1A"/>
                </a:solidFill>
                <a:latin typeface="Arial"/>
                <a:cs typeface="Arial"/>
              </a:rPr>
              <a:t>between </a:t>
            </a:r>
            <a:r>
              <a:rPr dirty="0" sz="1700" b="1">
                <a:solidFill>
                  <a:srgbClr val="E37D1A"/>
                </a:solidFill>
                <a:latin typeface="Arial"/>
                <a:cs typeface="Arial"/>
              </a:rPr>
              <a:t>the last </a:t>
            </a:r>
            <a:r>
              <a:rPr dirty="0" sz="1700" spc="0" b="1">
                <a:solidFill>
                  <a:srgbClr val="E37D1A"/>
                </a:solidFill>
                <a:latin typeface="Arial"/>
                <a:cs typeface="Arial"/>
              </a:rPr>
              <a:t>two</a:t>
            </a:r>
            <a:r>
              <a:rPr dirty="0" sz="1700" spc="-10" b="1">
                <a:solidFill>
                  <a:srgbClr val="E37D1A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E37D1A"/>
                </a:solidFill>
                <a:latin typeface="Arial"/>
                <a:cs typeface="Arial"/>
              </a:rPr>
              <a:t>releases</a:t>
            </a:r>
            <a:endParaRPr sz="17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96795" y="2757932"/>
            <a:ext cx="1313180" cy="1340485"/>
          </a:xfrm>
          <a:custGeom>
            <a:avLst/>
            <a:gdLst/>
            <a:ahLst/>
            <a:cxnLst/>
            <a:rect l="l" t="t" r="r" b="b"/>
            <a:pathLst>
              <a:path w="1313180" h="1340485">
                <a:moveTo>
                  <a:pt x="0" y="0"/>
                </a:moveTo>
                <a:lnTo>
                  <a:pt x="0" y="1312544"/>
                </a:lnTo>
                <a:lnTo>
                  <a:pt x="1312418" y="1340103"/>
                </a:lnTo>
                <a:lnTo>
                  <a:pt x="1312555" y="1291974"/>
                </a:lnTo>
                <a:lnTo>
                  <a:pt x="1310973" y="1244245"/>
                </a:lnTo>
                <a:lnTo>
                  <a:pt x="1307700" y="1196947"/>
                </a:lnTo>
                <a:lnTo>
                  <a:pt x="1302765" y="1150109"/>
                </a:lnTo>
                <a:lnTo>
                  <a:pt x="1296197" y="1103762"/>
                </a:lnTo>
                <a:lnTo>
                  <a:pt x="1288025" y="1057936"/>
                </a:lnTo>
                <a:lnTo>
                  <a:pt x="1278278" y="1012663"/>
                </a:lnTo>
                <a:lnTo>
                  <a:pt x="1266985" y="967971"/>
                </a:lnTo>
                <a:lnTo>
                  <a:pt x="1254175" y="923891"/>
                </a:lnTo>
                <a:lnTo>
                  <a:pt x="1239878" y="880454"/>
                </a:lnTo>
                <a:lnTo>
                  <a:pt x="1224121" y="837689"/>
                </a:lnTo>
                <a:lnTo>
                  <a:pt x="1206935" y="795628"/>
                </a:lnTo>
                <a:lnTo>
                  <a:pt x="1188348" y="754300"/>
                </a:lnTo>
                <a:lnTo>
                  <a:pt x="1168389" y="713735"/>
                </a:lnTo>
                <a:lnTo>
                  <a:pt x="1147087" y="673965"/>
                </a:lnTo>
                <a:lnTo>
                  <a:pt x="1124471" y="635019"/>
                </a:lnTo>
                <a:lnTo>
                  <a:pt x="1100571" y="596927"/>
                </a:lnTo>
                <a:lnTo>
                  <a:pt x="1075415" y="559720"/>
                </a:lnTo>
                <a:lnTo>
                  <a:pt x="1049032" y="523428"/>
                </a:lnTo>
                <a:lnTo>
                  <a:pt x="1021452" y="488082"/>
                </a:lnTo>
                <a:lnTo>
                  <a:pt x="992703" y="453711"/>
                </a:lnTo>
                <a:lnTo>
                  <a:pt x="962814" y="420346"/>
                </a:lnTo>
                <a:lnTo>
                  <a:pt x="931814" y="388017"/>
                </a:lnTo>
                <a:lnTo>
                  <a:pt x="899733" y="356755"/>
                </a:lnTo>
                <a:lnTo>
                  <a:pt x="866600" y="326589"/>
                </a:lnTo>
                <a:lnTo>
                  <a:pt x="832442" y="297551"/>
                </a:lnTo>
                <a:lnTo>
                  <a:pt x="797290" y="269670"/>
                </a:lnTo>
                <a:lnTo>
                  <a:pt x="761173" y="242977"/>
                </a:lnTo>
                <a:lnTo>
                  <a:pt x="724119" y="217502"/>
                </a:lnTo>
                <a:lnTo>
                  <a:pt x="686157" y="193275"/>
                </a:lnTo>
                <a:lnTo>
                  <a:pt x="647317" y="170326"/>
                </a:lnTo>
                <a:lnTo>
                  <a:pt x="607627" y="148686"/>
                </a:lnTo>
                <a:lnTo>
                  <a:pt x="567117" y="128386"/>
                </a:lnTo>
                <a:lnTo>
                  <a:pt x="525815" y="109455"/>
                </a:lnTo>
                <a:lnTo>
                  <a:pt x="483751" y="91923"/>
                </a:lnTo>
                <a:lnTo>
                  <a:pt x="440954" y="75822"/>
                </a:lnTo>
                <a:lnTo>
                  <a:pt x="397452" y="61180"/>
                </a:lnTo>
                <a:lnTo>
                  <a:pt x="353274" y="48029"/>
                </a:lnTo>
                <a:lnTo>
                  <a:pt x="308451" y="36400"/>
                </a:lnTo>
                <a:lnTo>
                  <a:pt x="263009" y="26321"/>
                </a:lnTo>
                <a:lnTo>
                  <a:pt x="216980" y="17823"/>
                </a:lnTo>
                <a:lnTo>
                  <a:pt x="170391" y="10938"/>
                </a:lnTo>
                <a:lnTo>
                  <a:pt x="123272" y="5694"/>
                </a:lnTo>
                <a:lnTo>
                  <a:pt x="75651" y="2122"/>
                </a:lnTo>
                <a:lnTo>
                  <a:pt x="27559" y="253"/>
                </a:lnTo>
                <a:lnTo>
                  <a:pt x="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796795" y="4070477"/>
            <a:ext cx="1312545" cy="1220470"/>
          </a:xfrm>
          <a:custGeom>
            <a:avLst/>
            <a:gdLst/>
            <a:ahLst/>
            <a:cxnLst/>
            <a:rect l="l" t="t" r="r" b="b"/>
            <a:pathLst>
              <a:path w="1312545" h="1220470">
                <a:moveTo>
                  <a:pt x="0" y="0"/>
                </a:moveTo>
                <a:lnTo>
                  <a:pt x="483235" y="1220470"/>
                </a:lnTo>
                <a:lnTo>
                  <a:pt x="528813" y="1201429"/>
                </a:lnTo>
                <a:lnTo>
                  <a:pt x="573399" y="1180814"/>
                </a:lnTo>
                <a:lnTo>
                  <a:pt x="616966" y="1158664"/>
                </a:lnTo>
                <a:lnTo>
                  <a:pt x="659485" y="1135020"/>
                </a:lnTo>
                <a:lnTo>
                  <a:pt x="700929" y="1109921"/>
                </a:lnTo>
                <a:lnTo>
                  <a:pt x="741271" y="1083406"/>
                </a:lnTo>
                <a:lnTo>
                  <a:pt x="780482" y="1055516"/>
                </a:lnTo>
                <a:lnTo>
                  <a:pt x="818534" y="1026290"/>
                </a:lnTo>
                <a:lnTo>
                  <a:pt x="855401" y="995769"/>
                </a:lnTo>
                <a:lnTo>
                  <a:pt x="891055" y="963991"/>
                </a:lnTo>
                <a:lnTo>
                  <a:pt x="925467" y="930997"/>
                </a:lnTo>
                <a:lnTo>
                  <a:pt x="958611" y="896826"/>
                </a:lnTo>
                <a:lnTo>
                  <a:pt x="990458" y="861519"/>
                </a:lnTo>
                <a:lnTo>
                  <a:pt x="1020981" y="825114"/>
                </a:lnTo>
                <a:lnTo>
                  <a:pt x="1050152" y="787652"/>
                </a:lnTo>
                <a:lnTo>
                  <a:pt x="1077944" y="749173"/>
                </a:lnTo>
                <a:lnTo>
                  <a:pt x="1104328" y="709715"/>
                </a:lnTo>
                <a:lnTo>
                  <a:pt x="1129278" y="669320"/>
                </a:lnTo>
                <a:lnTo>
                  <a:pt x="1152765" y="628026"/>
                </a:lnTo>
                <a:lnTo>
                  <a:pt x="1174762" y="585874"/>
                </a:lnTo>
                <a:lnTo>
                  <a:pt x="1195241" y="542903"/>
                </a:lnTo>
                <a:lnTo>
                  <a:pt x="1214175" y="499153"/>
                </a:lnTo>
                <a:lnTo>
                  <a:pt x="1231535" y="454664"/>
                </a:lnTo>
                <a:lnTo>
                  <a:pt x="1247294" y="409475"/>
                </a:lnTo>
                <a:lnTo>
                  <a:pt x="1261425" y="363627"/>
                </a:lnTo>
                <a:lnTo>
                  <a:pt x="1273900" y="317159"/>
                </a:lnTo>
                <a:lnTo>
                  <a:pt x="1284691" y="270111"/>
                </a:lnTo>
                <a:lnTo>
                  <a:pt x="1293770" y="222522"/>
                </a:lnTo>
                <a:lnTo>
                  <a:pt x="1301110" y="174433"/>
                </a:lnTo>
                <a:lnTo>
                  <a:pt x="1306683" y="125882"/>
                </a:lnTo>
                <a:lnTo>
                  <a:pt x="1310461" y="76911"/>
                </a:lnTo>
                <a:lnTo>
                  <a:pt x="1312418" y="27559"/>
                </a:lnTo>
                <a:lnTo>
                  <a:pt x="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23872" y="4070477"/>
            <a:ext cx="756285" cy="1312545"/>
          </a:xfrm>
          <a:custGeom>
            <a:avLst/>
            <a:gdLst/>
            <a:ahLst/>
            <a:cxnLst/>
            <a:rect l="l" t="t" r="r" b="b"/>
            <a:pathLst>
              <a:path w="756285" h="1312545">
                <a:moveTo>
                  <a:pt x="272922" y="0"/>
                </a:moveTo>
                <a:lnTo>
                  <a:pt x="0" y="1283970"/>
                </a:lnTo>
                <a:lnTo>
                  <a:pt x="50697" y="1293704"/>
                </a:lnTo>
                <a:lnTo>
                  <a:pt x="101606" y="1301421"/>
                </a:lnTo>
                <a:lnTo>
                  <a:pt x="152670" y="1307126"/>
                </a:lnTo>
                <a:lnTo>
                  <a:pt x="203829" y="1310825"/>
                </a:lnTo>
                <a:lnTo>
                  <a:pt x="255025" y="1312521"/>
                </a:lnTo>
                <a:lnTo>
                  <a:pt x="306200" y="1312220"/>
                </a:lnTo>
                <a:lnTo>
                  <a:pt x="357294" y="1309928"/>
                </a:lnTo>
                <a:lnTo>
                  <a:pt x="408251" y="1305648"/>
                </a:lnTo>
                <a:lnTo>
                  <a:pt x="459010" y="1299386"/>
                </a:lnTo>
                <a:lnTo>
                  <a:pt x="509514" y="1291147"/>
                </a:lnTo>
                <a:lnTo>
                  <a:pt x="559704" y="1280936"/>
                </a:lnTo>
                <a:lnTo>
                  <a:pt x="609522" y="1268758"/>
                </a:lnTo>
                <a:lnTo>
                  <a:pt x="658909" y="1254617"/>
                </a:lnTo>
                <a:lnTo>
                  <a:pt x="707807" y="1238520"/>
                </a:lnTo>
                <a:lnTo>
                  <a:pt x="756158" y="1220470"/>
                </a:lnTo>
                <a:lnTo>
                  <a:pt x="272922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39126" y="4070477"/>
            <a:ext cx="857885" cy="1283970"/>
          </a:xfrm>
          <a:custGeom>
            <a:avLst/>
            <a:gdLst/>
            <a:ahLst/>
            <a:cxnLst/>
            <a:rect l="l" t="t" r="r" b="b"/>
            <a:pathLst>
              <a:path w="857885" h="1283970">
                <a:moveTo>
                  <a:pt x="857669" y="0"/>
                </a:moveTo>
                <a:lnTo>
                  <a:pt x="0" y="993648"/>
                </a:lnTo>
                <a:lnTo>
                  <a:pt x="39212" y="1026202"/>
                </a:lnTo>
                <a:lnTo>
                  <a:pt x="79571" y="1057144"/>
                </a:lnTo>
                <a:lnTo>
                  <a:pt x="121027" y="1086450"/>
                </a:lnTo>
                <a:lnTo>
                  <a:pt x="163529" y="1114093"/>
                </a:lnTo>
                <a:lnTo>
                  <a:pt x="207027" y="1140049"/>
                </a:lnTo>
                <a:lnTo>
                  <a:pt x="251468" y="1164293"/>
                </a:lnTo>
                <a:lnTo>
                  <a:pt x="296804" y="1186800"/>
                </a:lnTo>
                <a:lnTo>
                  <a:pt x="342982" y="1207546"/>
                </a:lnTo>
                <a:lnTo>
                  <a:pt x="389953" y="1226504"/>
                </a:lnTo>
                <a:lnTo>
                  <a:pt x="437665" y="1243651"/>
                </a:lnTo>
                <a:lnTo>
                  <a:pt x="486069" y="1258961"/>
                </a:lnTo>
                <a:lnTo>
                  <a:pt x="535112" y="1272408"/>
                </a:lnTo>
                <a:lnTo>
                  <a:pt x="584746" y="1283970"/>
                </a:lnTo>
                <a:lnTo>
                  <a:pt x="857669" y="0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66508" y="4070477"/>
            <a:ext cx="1230630" cy="993775"/>
          </a:xfrm>
          <a:custGeom>
            <a:avLst/>
            <a:gdLst/>
            <a:ahLst/>
            <a:cxnLst/>
            <a:rect l="l" t="t" r="r" b="b"/>
            <a:pathLst>
              <a:path w="1230630" h="993775">
                <a:moveTo>
                  <a:pt x="1230287" y="0"/>
                </a:moveTo>
                <a:lnTo>
                  <a:pt x="0" y="457581"/>
                </a:lnTo>
                <a:lnTo>
                  <a:pt x="18688" y="504997"/>
                </a:lnTo>
                <a:lnTo>
                  <a:pt x="39158" y="551555"/>
                </a:lnTo>
                <a:lnTo>
                  <a:pt x="61376" y="597208"/>
                </a:lnTo>
                <a:lnTo>
                  <a:pt x="85312" y="641909"/>
                </a:lnTo>
                <a:lnTo>
                  <a:pt x="110931" y="685611"/>
                </a:lnTo>
                <a:lnTo>
                  <a:pt x="138201" y="728267"/>
                </a:lnTo>
                <a:lnTo>
                  <a:pt x="167091" y="769831"/>
                </a:lnTo>
                <a:lnTo>
                  <a:pt x="197566" y="810255"/>
                </a:lnTo>
                <a:lnTo>
                  <a:pt x="229596" y="849493"/>
                </a:lnTo>
                <a:lnTo>
                  <a:pt x="263147" y="887498"/>
                </a:lnTo>
                <a:lnTo>
                  <a:pt x="298188" y="924224"/>
                </a:lnTo>
                <a:lnTo>
                  <a:pt x="334684" y="959622"/>
                </a:lnTo>
                <a:lnTo>
                  <a:pt x="372605" y="993648"/>
                </a:lnTo>
                <a:lnTo>
                  <a:pt x="1230287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84305" y="3988053"/>
            <a:ext cx="1312545" cy="540385"/>
          </a:xfrm>
          <a:custGeom>
            <a:avLst/>
            <a:gdLst/>
            <a:ahLst/>
            <a:cxnLst/>
            <a:rect l="l" t="t" r="r" b="b"/>
            <a:pathLst>
              <a:path w="1312545" h="540385">
                <a:moveTo>
                  <a:pt x="2473" y="0"/>
                </a:moveTo>
                <a:lnTo>
                  <a:pt x="280" y="50081"/>
                </a:lnTo>
                <a:lnTo>
                  <a:pt x="0" y="100123"/>
                </a:lnTo>
                <a:lnTo>
                  <a:pt x="1624" y="150072"/>
                </a:lnTo>
                <a:lnTo>
                  <a:pt x="5144" y="199875"/>
                </a:lnTo>
                <a:lnTo>
                  <a:pt x="10553" y="249481"/>
                </a:lnTo>
                <a:lnTo>
                  <a:pt x="17842" y="298835"/>
                </a:lnTo>
                <a:lnTo>
                  <a:pt x="27003" y="347886"/>
                </a:lnTo>
                <a:lnTo>
                  <a:pt x="38027" y="396581"/>
                </a:lnTo>
                <a:lnTo>
                  <a:pt x="50908" y="444868"/>
                </a:lnTo>
                <a:lnTo>
                  <a:pt x="65636" y="492693"/>
                </a:lnTo>
                <a:lnTo>
                  <a:pt x="82203" y="540004"/>
                </a:lnTo>
                <a:lnTo>
                  <a:pt x="1312490" y="82423"/>
                </a:lnTo>
                <a:lnTo>
                  <a:pt x="2473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86778" y="3561841"/>
            <a:ext cx="1310640" cy="508634"/>
          </a:xfrm>
          <a:custGeom>
            <a:avLst/>
            <a:gdLst/>
            <a:ahLst/>
            <a:cxnLst/>
            <a:rect l="l" t="t" r="r" b="b"/>
            <a:pathLst>
              <a:path w="1310639" h="508635">
                <a:moveTo>
                  <a:pt x="99974" y="0"/>
                </a:moveTo>
                <a:lnTo>
                  <a:pt x="81851" y="45476"/>
                </a:lnTo>
                <a:lnTo>
                  <a:pt x="65455" y="91535"/>
                </a:lnTo>
                <a:lnTo>
                  <a:pt x="50797" y="138128"/>
                </a:lnTo>
                <a:lnTo>
                  <a:pt x="37888" y="185208"/>
                </a:lnTo>
                <a:lnTo>
                  <a:pt x="26741" y="232725"/>
                </a:lnTo>
                <a:lnTo>
                  <a:pt x="17367" y="280632"/>
                </a:lnTo>
                <a:lnTo>
                  <a:pt x="9778" y="328881"/>
                </a:lnTo>
                <a:lnTo>
                  <a:pt x="3985" y="377423"/>
                </a:lnTo>
                <a:lnTo>
                  <a:pt x="0" y="426212"/>
                </a:lnTo>
                <a:lnTo>
                  <a:pt x="1310017" y="508635"/>
                </a:lnTo>
                <a:lnTo>
                  <a:pt x="99974" y="0"/>
                </a:lnTo>
                <a:close/>
              </a:path>
            </a:pathLst>
          </a:custGeom>
          <a:solidFill>
            <a:srgbClr val="2C4D7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86752" y="3276853"/>
            <a:ext cx="1210310" cy="793750"/>
          </a:xfrm>
          <a:custGeom>
            <a:avLst/>
            <a:gdLst/>
            <a:ahLst/>
            <a:cxnLst/>
            <a:rect l="l" t="t" r="r" b="b"/>
            <a:pathLst>
              <a:path w="1210310" h="793750">
                <a:moveTo>
                  <a:pt x="164515" y="0"/>
                </a:moveTo>
                <a:lnTo>
                  <a:pt x="136680" y="38093"/>
                </a:lnTo>
                <a:lnTo>
                  <a:pt x="110251" y="77126"/>
                </a:lnTo>
                <a:lnTo>
                  <a:pt x="85251" y="117059"/>
                </a:lnTo>
                <a:lnTo>
                  <a:pt x="61704" y="157851"/>
                </a:lnTo>
                <a:lnTo>
                  <a:pt x="39631" y="199464"/>
                </a:lnTo>
                <a:lnTo>
                  <a:pt x="19055" y="241856"/>
                </a:lnTo>
                <a:lnTo>
                  <a:pt x="0" y="284988"/>
                </a:lnTo>
                <a:lnTo>
                  <a:pt x="1210043" y="793623"/>
                </a:lnTo>
                <a:lnTo>
                  <a:pt x="164515" y="0"/>
                </a:lnTo>
                <a:close/>
              </a:path>
            </a:pathLst>
          </a:custGeom>
          <a:solidFill>
            <a:srgbClr val="772C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51268" y="3041776"/>
            <a:ext cx="1045844" cy="1028700"/>
          </a:xfrm>
          <a:custGeom>
            <a:avLst/>
            <a:gdLst/>
            <a:ahLst/>
            <a:cxnLst/>
            <a:rect l="l" t="t" r="r" b="b"/>
            <a:pathLst>
              <a:path w="1045844" h="1028700">
                <a:moveTo>
                  <a:pt x="230212" y="0"/>
                </a:moveTo>
                <a:lnTo>
                  <a:pt x="193782" y="29976"/>
                </a:lnTo>
                <a:lnTo>
                  <a:pt x="158479" y="61211"/>
                </a:lnTo>
                <a:lnTo>
                  <a:pt x="124336" y="93669"/>
                </a:lnTo>
                <a:lnTo>
                  <a:pt x="91385" y="127318"/>
                </a:lnTo>
                <a:lnTo>
                  <a:pt x="59658" y="162124"/>
                </a:lnTo>
                <a:lnTo>
                  <a:pt x="29185" y="198055"/>
                </a:lnTo>
                <a:lnTo>
                  <a:pt x="0" y="235076"/>
                </a:lnTo>
                <a:lnTo>
                  <a:pt x="1045527" y="1028700"/>
                </a:lnTo>
                <a:lnTo>
                  <a:pt x="230212" y="0"/>
                </a:lnTo>
                <a:close/>
              </a:path>
            </a:pathLst>
          </a:custGeom>
          <a:solidFill>
            <a:srgbClr val="5F752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81481" y="2920238"/>
            <a:ext cx="815340" cy="1150620"/>
          </a:xfrm>
          <a:custGeom>
            <a:avLst/>
            <a:gdLst/>
            <a:ahLst/>
            <a:cxnLst/>
            <a:rect l="l" t="t" r="r" b="b"/>
            <a:pathLst>
              <a:path w="815339" h="1150620">
                <a:moveTo>
                  <a:pt x="182968" y="0"/>
                </a:moveTo>
                <a:lnTo>
                  <a:pt x="135349" y="27473"/>
                </a:lnTo>
                <a:lnTo>
                  <a:pt x="88941" y="56911"/>
                </a:lnTo>
                <a:lnTo>
                  <a:pt x="43805" y="88278"/>
                </a:lnTo>
                <a:lnTo>
                  <a:pt x="0" y="121538"/>
                </a:lnTo>
                <a:lnTo>
                  <a:pt x="815314" y="1150239"/>
                </a:lnTo>
                <a:lnTo>
                  <a:pt x="182968" y="0"/>
                </a:lnTo>
                <a:close/>
              </a:path>
            </a:pathLst>
          </a:custGeom>
          <a:solidFill>
            <a:srgbClr val="4D3A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64450" y="2830829"/>
            <a:ext cx="632460" cy="1240155"/>
          </a:xfrm>
          <a:custGeom>
            <a:avLst/>
            <a:gdLst/>
            <a:ahLst/>
            <a:cxnLst/>
            <a:rect l="l" t="t" r="r" b="b"/>
            <a:pathLst>
              <a:path w="632460" h="1240154">
                <a:moveTo>
                  <a:pt x="200672" y="0"/>
                </a:moveTo>
                <a:lnTo>
                  <a:pt x="149157" y="19184"/>
                </a:lnTo>
                <a:lnTo>
                  <a:pt x="98488" y="40512"/>
                </a:lnTo>
                <a:lnTo>
                  <a:pt x="48742" y="63936"/>
                </a:lnTo>
                <a:lnTo>
                  <a:pt x="0" y="89408"/>
                </a:lnTo>
                <a:lnTo>
                  <a:pt x="632345" y="1239647"/>
                </a:lnTo>
                <a:lnTo>
                  <a:pt x="200672" y="0"/>
                </a:lnTo>
                <a:close/>
              </a:path>
            </a:pathLst>
          </a:custGeom>
          <a:solidFill>
            <a:srgbClr val="276A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365122" y="2799079"/>
            <a:ext cx="431800" cy="1271905"/>
          </a:xfrm>
          <a:custGeom>
            <a:avLst/>
            <a:gdLst/>
            <a:ahLst/>
            <a:cxnLst/>
            <a:rect l="l" t="t" r="r" b="b"/>
            <a:pathLst>
              <a:path w="431800" h="1271904">
                <a:moveTo>
                  <a:pt x="105283" y="0"/>
                </a:moveTo>
                <a:lnTo>
                  <a:pt x="78706" y="7139"/>
                </a:lnTo>
                <a:lnTo>
                  <a:pt x="52308" y="14827"/>
                </a:lnTo>
                <a:lnTo>
                  <a:pt x="26076" y="23038"/>
                </a:lnTo>
                <a:lnTo>
                  <a:pt x="0" y="31750"/>
                </a:lnTo>
                <a:lnTo>
                  <a:pt x="431672" y="1271397"/>
                </a:lnTo>
                <a:lnTo>
                  <a:pt x="105283" y="0"/>
                </a:lnTo>
                <a:close/>
              </a:path>
            </a:pathLst>
          </a:custGeom>
          <a:solidFill>
            <a:srgbClr val="B6560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470405" y="2776220"/>
            <a:ext cx="326390" cy="1294765"/>
          </a:xfrm>
          <a:custGeom>
            <a:avLst/>
            <a:gdLst/>
            <a:ahLst/>
            <a:cxnLst/>
            <a:rect l="l" t="t" r="r" b="b"/>
            <a:pathLst>
              <a:path w="326389" h="1294764">
                <a:moveTo>
                  <a:pt x="107568" y="0"/>
                </a:moveTo>
                <a:lnTo>
                  <a:pt x="80474" y="4857"/>
                </a:lnTo>
                <a:lnTo>
                  <a:pt x="53498" y="10287"/>
                </a:lnTo>
                <a:lnTo>
                  <a:pt x="26666" y="16287"/>
                </a:lnTo>
                <a:lnTo>
                  <a:pt x="0" y="22859"/>
                </a:lnTo>
                <a:lnTo>
                  <a:pt x="326389" y="1294256"/>
                </a:lnTo>
                <a:lnTo>
                  <a:pt x="107568" y="0"/>
                </a:lnTo>
                <a:close/>
              </a:path>
            </a:pathLst>
          </a:custGeom>
          <a:solidFill>
            <a:srgbClr val="719AC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577975" y="2762504"/>
            <a:ext cx="219075" cy="1308100"/>
          </a:xfrm>
          <a:custGeom>
            <a:avLst/>
            <a:gdLst/>
            <a:ahLst/>
            <a:cxnLst/>
            <a:rect l="l" t="t" r="r" b="b"/>
            <a:pathLst>
              <a:path w="219075" h="1308100">
                <a:moveTo>
                  <a:pt x="108966" y="0"/>
                </a:moveTo>
                <a:lnTo>
                  <a:pt x="81635" y="2571"/>
                </a:lnTo>
                <a:lnTo>
                  <a:pt x="54340" y="5714"/>
                </a:lnTo>
                <a:lnTo>
                  <a:pt x="27116" y="9429"/>
                </a:lnTo>
                <a:lnTo>
                  <a:pt x="0" y="13716"/>
                </a:lnTo>
                <a:lnTo>
                  <a:pt x="218820" y="1307973"/>
                </a:lnTo>
                <a:lnTo>
                  <a:pt x="108966" y="0"/>
                </a:lnTo>
                <a:close/>
              </a:path>
            </a:pathLst>
          </a:custGeom>
          <a:solidFill>
            <a:srgbClr val="CD73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686941" y="2757932"/>
            <a:ext cx="109855" cy="1312545"/>
          </a:xfrm>
          <a:custGeom>
            <a:avLst/>
            <a:gdLst/>
            <a:ahLst/>
            <a:cxnLst/>
            <a:rect l="l" t="t" r="r" b="b"/>
            <a:pathLst>
              <a:path w="109855" h="1312545">
                <a:moveTo>
                  <a:pt x="109854" y="0"/>
                </a:moveTo>
                <a:lnTo>
                  <a:pt x="82403" y="285"/>
                </a:lnTo>
                <a:lnTo>
                  <a:pt x="54927" y="1142"/>
                </a:lnTo>
                <a:lnTo>
                  <a:pt x="27451" y="2571"/>
                </a:lnTo>
                <a:lnTo>
                  <a:pt x="0" y="4571"/>
                </a:lnTo>
                <a:lnTo>
                  <a:pt x="109854" y="1312544"/>
                </a:lnTo>
                <a:lnTo>
                  <a:pt x="109854" y="0"/>
                </a:lnTo>
                <a:close/>
              </a:path>
            </a:pathLst>
          </a:custGeom>
          <a:solidFill>
            <a:srgbClr val="AEC87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319271" y="2272283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19">
                <a:moveTo>
                  <a:pt x="0" y="83820"/>
                </a:moveTo>
                <a:lnTo>
                  <a:pt x="83820" y="83820"/>
                </a:lnTo>
                <a:lnTo>
                  <a:pt x="83820" y="0"/>
                </a:lnTo>
                <a:lnTo>
                  <a:pt x="0" y="0"/>
                </a:lnTo>
                <a:lnTo>
                  <a:pt x="0" y="8382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3428238" y="2193163"/>
            <a:ext cx="8185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585858"/>
                </a:solidFill>
                <a:latin typeface="Calibri"/>
                <a:cs typeface="Calibri"/>
              </a:rPr>
              <a:t>Logistics 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200" spc="-8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585858"/>
                </a:solidFill>
                <a:latin typeface="Calibri"/>
                <a:cs typeface="Calibri"/>
              </a:rPr>
              <a:t>PP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319271" y="2901695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19">
                <a:moveTo>
                  <a:pt x="0" y="83820"/>
                </a:moveTo>
                <a:lnTo>
                  <a:pt x="83820" y="83820"/>
                </a:lnTo>
                <a:lnTo>
                  <a:pt x="83820" y="0"/>
                </a:lnTo>
                <a:lnTo>
                  <a:pt x="0" y="0"/>
                </a:lnTo>
                <a:lnTo>
                  <a:pt x="0" y="8382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3428238" y="2821939"/>
            <a:ext cx="1245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585858"/>
                </a:solidFill>
                <a:latin typeface="Calibri"/>
                <a:cs typeface="Calibri"/>
              </a:rPr>
              <a:t>Sales 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&amp;</a:t>
            </a:r>
            <a:r>
              <a:rPr dirty="0" sz="1200" spc="-6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585858"/>
                </a:solidFill>
                <a:latin typeface="Calibri"/>
                <a:cs typeface="Calibri"/>
              </a:rPr>
              <a:t>Distribution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319271" y="3529584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20">
                <a:moveTo>
                  <a:pt x="0" y="83819"/>
                </a:moveTo>
                <a:lnTo>
                  <a:pt x="83820" y="83819"/>
                </a:lnTo>
                <a:lnTo>
                  <a:pt x="83820" y="0"/>
                </a:lnTo>
                <a:lnTo>
                  <a:pt x="0" y="0"/>
                </a:lnTo>
                <a:lnTo>
                  <a:pt x="0" y="83819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428238" y="3451097"/>
            <a:ext cx="712470" cy="39433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5"/>
              </a:spcBef>
            </a:pPr>
            <a:r>
              <a:rPr dirty="0" sz="1200" spc="-5">
                <a:solidFill>
                  <a:srgbClr val="585858"/>
                </a:solidFill>
                <a:latin typeface="Calibri"/>
                <a:cs typeface="Calibri"/>
              </a:rPr>
              <a:t>Financials</a:t>
            </a:r>
            <a:r>
              <a:rPr dirty="0" sz="1200" spc="-6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-  </a:t>
            </a:r>
            <a:r>
              <a:rPr dirty="0" sz="1200" spc="-5">
                <a:solidFill>
                  <a:srgbClr val="585858"/>
                </a:solidFill>
                <a:latin typeface="Calibri"/>
                <a:cs typeface="Calibri"/>
              </a:rPr>
              <a:t>Co</a:t>
            </a:r>
            <a:r>
              <a:rPr dirty="0" sz="1200" spc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rolli</a:t>
            </a: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319271" y="4158996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20">
                <a:moveTo>
                  <a:pt x="0" y="83819"/>
                </a:moveTo>
                <a:lnTo>
                  <a:pt x="83820" y="83819"/>
                </a:lnTo>
                <a:lnTo>
                  <a:pt x="83820" y="0"/>
                </a:lnTo>
                <a:lnTo>
                  <a:pt x="0" y="0"/>
                </a:lnTo>
                <a:lnTo>
                  <a:pt x="0" y="83819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3428238" y="4079875"/>
            <a:ext cx="1137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585858"/>
                </a:solidFill>
                <a:latin typeface="Calibri"/>
                <a:cs typeface="Calibri"/>
              </a:rPr>
              <a:t>Logistics 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200" spc="-7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585858"/>
                </a:solidFill>
                <a:latin typeface="Calibri"/>
                <a:cs typeface="Calibri"/>
              </a:rPr>
              <a:t>MM-IM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319271" y="4786884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20">
                <a:moveTo>
                  <a:pt x="0" y="83819"/>
                </a:moveTo>
                <a:lnTo>
                  <a:pt x="83820" y="83819"/>
                </a:lnTo>
                <a:lnTo>
                  <a:pt x="83820" y="0"/>
                </a:lnTo>
                <a:lnTo>
                  <a:pt x="0" y="0"/>
                </a:lnTo>
                <a:lnTo>
                  <a:pt x="0" y="83819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3428238" y="4708905"/>
            <a:ext cx="909319" cy="39433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5"/>
              </a:spcBef>
            </a:pPr>
            <a:r>
              <a:rPr dirty="0" sz="1200" spc="-5">
                <a:solidFill>
                  <a:srgbClr val="585858"/>
                </a:solidFill>
                <a:latin typeface="Calibri"/>
                <a:cs typeface="Calibri"/>
              </a:rPr>
              <a:t>Financials 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-  M</a:t>
            </a:r>
            <a:r>
              <a:rPr dirty="0" sz="1200" spc="-15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dirty="0" sz="1200" spc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dirty="0" sz="1200" spc="-5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ell</a:t>
            </a: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ne</a:t>
            </a:r>
            <a:r>
              <a:rPr dirty="0" sz="1200" spc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319271" y="5416296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20">
                <a:moveTo>
                  <a:pt x="0" y="83819"/>
                </a:moveTo>
                <a:lnTo>
                  <a:pt x="83820" y="83819"/>
                </a:lnTo>
                <a:lnTo>
                  <a:pt x="83820" y="0"/>
                </a:lnTo>
                <a:lnTo>
                  <a:pt x="0" y="0"/>
                </a:lnTo>
                <a:lnTo>
                  <a:pt x="0" y="83819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3428238" y="5253735"/>
            <a:ext cx="6204585" cy="728980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dirty="0" sz="1200" spc="-5">
                <a:solidFill>
                  <a:srgbClr val="585858"/>
                </a:solidFill>
                <a:latin typeface="Calibri"/>
                <a:cs typeface="Calibri"/>
              </a:rPr>
              <a:t>Logistics 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200" spc="-8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585858"/>
                </a:solidFill>
                <a:latin typeface="Calibri"/>
                <a:cs typeface="Calibri"/>
              </a:rPr>
              <a:t>PM</a:t>
            </a:r>
            <a:endParaRPr sz="1200">
              <a:latin typeface="Calibri"/>
              <a:cs typeface="Calibri"/>
            </a:endParaRPr>
          </a:p>
          <a:p>
            <a:pPr marL="1525905" marR="5080">
              <a:lnSpc>
                <a:spcPts val="1330"/>
              </a:lnSpc>
              <a:spcBef>
                <a:spcPts val="795"/>
              </a:spcBef>
            </a:pPr>
            <a:r>
              <a:rPr dirty="0" sz="1200" spc="-65">
                <a:solidFill>
                  <a:srgbClr val="4E4641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know more look here:  </a:t>
            </a:r>
            <a:r>
              <a:rPr dirty="0" sz="1200" spc="-5" u="sng">
                <a:solidFill>
                  <a:srgbClr val="A1BEAE"/>
                </a:solidFill>
                <a:latin typeface="Arial"/>
                <a:cs typeface="Arial"/>
                <a:hlinkClick r:id="rId2"/>
              </a:rPr>
              <a:t>https://blogs.sap.com/2016/10/31/simplification-list-sap-s4hana-1610/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9562845" y="6657991"/>
            <a:ext cx="123189" cy="12446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700" spc="-10">
                <a:solidFill>
                  <a:srgbClr val="998B85"/>
                </a:solidFill>
                <a:latin typeface="Arial"/>
                <a:cs typeface="Arial"/>
              </a:rPr>
              <a:t>10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33629"/>
            <a:ext cx="843343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/>
              <a:t>On the other hand S/4 HANA adoption is growing</a:t>
            </a:r>
            <a:r>
              <a:rPr dirty="0" sz="2800" spc="10"/>
              <a:t> </a:t>
            </a:r>
            <a:r>
              <a:rPr dirty="0" sz="2800" spc="-5"/>
              <a:t>fast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4739385" y="1458213"/>
            <a:ext cx="4754245" cy="4781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100"/>
              </a:spcBef>
              <a:buClr>
                <a:srgbClr val="0097C6"/>
              </a:buClr>
              <a:buFont typeface="Webdings"/>
              <a:buChar char="■"/>
              <a:tabLst>
                <a:tab pos="318135" algn="l"/>
              </a:tabLst>
            </a:pPr>
            <a:r>
              <a:rPr dirty="0" sz="18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has be Jan 2017, 2300 </a:t>
            </a:r>
            <a:r>
              <a:rPr dirty="0" sz="1800">
                <a:solidFill>
                  <a:srgbClr val="253046"/>
                </a:solidFill>
                <a:latin typeface="Arial"/>
                <a:cs typeface="Arial"/>
              </a:rPr>
              <a:t>S/4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HANA</a:t>
            </a:r>
            <a:r>
              <a:rPr dirty="0" sz="1800" spc="-1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800" spc="-320">
                <a:solidFill>
                  <a:srgbClr val="253046"/>
                </a:solidFill>
                <a:latin typeface="Arial"/>
                <a:cs typeface="Arial"/>
              </a:rPr>
              <a:t>on-</a:t>
            </a:r>
            <a:endParaRPr sz="1800">
              <a:latin typeface="Arial"/>
              <a:cs typeface="Arial"/>
            </a:endParaRPr>
          </a:p>
          <a:p>
            <a:pPr marL="317500">
              <a:lnSpc>
                <a:spcPct val="100000"/>
              </a:lnSpc>
            </a:pPr>
            <a:r>
              <a:rPr dirty="0" sz="1800" spc="-10">
                <a:solidFill>
                  <a:srgbClr val="253046"/>
                </a:solidFill>
                <a:latin typeface="Arial"/>
                <a:cs typeface="Arial"/>
              </a:rPr>
              <a:t>going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projects </a:t>
            </a:r>
            <a:r>
              <a:rPr dirty="0" sz="1800" spc="-10">
                <a:solidFill>
                  <a:srgbClr val="253046"/>
                </a:solidFill>
                <a:latin typeface="Arial"/>
                <a:cs typeface="Arial"/>
              </a:rPr>
              <a:t>and 550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live</a:t>
            </a:r>
            <a:r>
              <a:rPr dirty="0" sz="1800" spc="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customers</a:t>
            </a:r>
            <a:endParaRPr sz="1800">
              <a:latin typeface="Arial"/>
              <a:cs typeface="Arial"/>
            </a:endParaRPr>
          </a:p>
          <a:p>
            <a:pPr marL="317500" indent="-304800">
              <a:lnSpc>
                <a:spcPct val="100000"/>
              </a:lnSpc>
              <a:spcBef>
                <a:spcPts val="1200"/>
              </a:spcBef>
              <a:buClr>
                <a:srgbClr val="0097C6"/>
              </a:buClr>
              <a:buFont typeface="Webdings"/>
              <a:buChar char="■"/>
              <a:tabLst>
                <a:tab pos="318135" algn="l"/>
              </a:tabLst>
            </a:pPr>
            <a:r>
              <a:rPr dirty="0" sz="1800">
                <a:solidFill>
                  <a:srgbClr val="253046"/>
                </a:solidFill>
                <a:latin typeface="Arial"/>
                <a:cs typeface="Arial"/>
              </a:rPr>
              <a:t>Only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30% are</a:t>
            </a:r>
            <a:r>
              <a:rPr dirty="0" sz="1800" spc="-8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upgrades</a:t>
            </a:r>
            <a:endParaRPr sz="1800">
              <a:latin typeface="Arial"/>
              <a:cs typeface="Arial"/>
            </a:endParaRPr>
          </a:p>
          <a:p>
            <a:pPr marL="317500" marR="499109" indent="-304800">
              <a:lnSpc>
                <a:spcPct val="100000"/>
              </a:lnSpc>
              <a:spcBef>
                <a:spcPts val="1195"/>
              </a:spcBef>
              <a:buClr>
                <a:srgbClr val="0097C6"/>
              </a:buClr>
              <a:buFont typeface="Webdings"/>
              <a:buChar char="■"/>
              <a:tabLst>
                <a:tab pos="318135" algn="l"/>
              </a:tabLst>
            </a:pPr>
            <a:r>
              <a:rPr dirty="0" sz="1800" spc="-45">
                <a:solidFill>
                  <a:srgbClr val="253046"/>
                </a:solidFill>
                <a:latin typeface="Arial"/>
                <a:cs typeface="Arial"/>
              </a:rPr>
              <a:t>Total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number of S/4 projects is </a:t>
            </a:r>
            <a:r>
              <a:rPr dirty="0" sz="1800" spc="-270">
                <a:solidFill>
                  <a:srgbClr val="253046"/>
                </a:solidFill>
                <a:latin typeface="Arial"/>
                <a:cs typeface="Arial"/>
              </a:rPr>
              <a:t>growing 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exponentially</a:t>
            </a:r>
            <a:endParaRPr sz="1800">
              <a:latin typeface="Arial"/>
              <a:cs typeface="Arial"/>
            </a:endParaRPr>
          </a:p>
          <a:p>
            <a:pPr marL="317500" marR="97155" indent="-304800">
              <a:lnSpc>
                <a:spcPct val="100000"/>
              </a:lnSpc>
              <a:spcBef>
                <a:spcPts val="1200"/>
              </a:spcBef>
              <a:buClr>
                <a:srgbClr val="0097C6"/>
              </a:buClr>
              <a:buFont typeface="Webdings"/>
              <a:buChar char="■"/>
              <a:tabLst>
                <a:tab pos="318135" algn="l"/>
              </a:tabLst>
            </a:pP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Gartner expects a </a:t>
            </a:r>
            <a:r>
              <a:rPr dirty="0" sz="1800" spc="-10">
                <a:solidFill>
                  <a:srgbClr val="253046"/>
                </a:solidFill>
                <a:latin typeface="Arial"/>
                <a:cs typeface="Arial"/>
              </a:rPr>
              <a:t>growth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in investments </a:t>
            </a:r>
            <a:r>
              <a:rPr dirty="0" sz="1800" spc="-705">
                <a:solidFill>
                  <a:srgbClr val="253046"/>
                </a:solidFill>
                <a:latin typeface="Arial"/>
                <a:cs typeface="Arial"/>
              </a:rPr>
              <a:t>in </a:t>
            </a:r>
            <a:r>
              <a:rPr dirty="0" sz="1800" spc="-39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53046"/>
                </a:solidFill>
                <a:latin typeface="Arial"/>
                <a:cs typeface="Arial"/>
              </a:rPr>
              <a:t>S/4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HANA projects </a:t>
            </a:r>
            <a:r>
              <a:rPr dirty="0" sz="18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2x till end </a:t>
            </a:r>
            <a:r>
              <a:rPr dirty="0" sz="1800">
                <a:solidFill>
                  <a:srgbClr val="253046"/>
                </a:solidFill>
                <a:latin typeface="Arial"/>
                <a:cs typeface="Arial"/>
              </a:rPr>
              <a:t>of</a:t>
            </a:r>
            <a:r>
              <a:rPr dirty="0" sz="1800" spc="-10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2017</a:t>
            </a:r>
            <a:endParaRPr sz="1800">
              <a:latin typeface="Arial"/>
              <a:cs typeface="Arial"/>
            </a:endParaRPr>
          </a:p>
          <a:p>
            <a:pPr marL="317500" marR="5080" indent="-304800">
              <a:lnSpc>
                <a:spcPct val="100000"/>
              </a:lnSpc>
              <a:spcBef>
                <a:spcPts val="1200"/>
              </a:spcBef>
              <a:buClr>
                <a:srgbClr val="0097C6"/>
              </a:buClr>
              <a:buFont typeface="Webdings"/>
              <a:buChar char="■"/>
              <a:tabLst>
                <a:tab pos="318135" algn="l"/>
              </a:tabLst>
            </a:pPr>
            <a:r>
              <a:rPr dirty="0" sz="18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expects </a:t>
            </a:r>
            <a:r>
              <a:rPr dirty="0" sz="1800">
                <a:solidFill>
                  <a:srgbClr val="253046"/>
                </a:solidFill>
                <a:latin typeface="Arial"/>
                <a:cs typeface="Arial"/>
              </a:rPr>
              <a:t>S/4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HANA Public cloud </a:t>
            </a:r>
            <a:r>
              <a:rPr dirty="0" sz="1800">
                <a:solidFill>
                  <a:srgbClr val="253046"/>
                </a:solidFill>
                <a:latin typeface="Arial"/>
                <a:cs typeface="Arial"/>
              </a:rPr>
              <a:t>to 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represent 14% </a:t>
            </a:r>
            <a:r>
              <a:rPr dirty="0" sz="1800">
                <a:solidFill>
                  <a:srgbClr val="253046"/>
                </a:solidFill>
                <a:latin typeface="Arial"/>
                <a:cs typeface="Arial"/>
              </a:rPr>
              <a:t>of SAP ERP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market by</a:t>
            </a:r>
            <a:r>
              <a:rPr dirty="0" sz="1800" spc="-6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253046"/>
                </a:solidFill>
                <a:latin typeface="Arial"/>
                <a:cs typeface="Arial"/>
              </a:rPr>
              <a:t>2020</a:t>
            </a:r>
            <a:endParaRPr sz="1800">
              <a:latin typeface="Arial"/>
              <a:cs typeface="Arial"/>
            </a:endParaRPr>
          </a:p>
          <a:p>
            <a:pPr marL="317500" marR="167640" indent="-304800">
              <a:lnSpc>
                <a:spcPct val="100000"/>
              </a:lnSpc>
              <a:spcBef>
                <a:spcPts val="1200"/>
              </a:spcBef>
              <a:buClr>
                <a:srgbClr val="0097C6"/>
              </a:buClr>
              <a:buFont typeface="Webdings"/>
              <a:buChar char="■"/>
              <a:tabLst>
                <a:tab pos="318135" algn="l"/>
              </a:tabLst>
            </a:pPr>
            <a:r>
              <a:rPr dirty="0" sz="1800" spc="-10">
                <a:solidFill>
                  <a:srgbClr val="253046"/>
                </a:solidFill>
                <a:latin typeface="Arial"/>
                <a:cs typeface="Arial"/>
              </a:rPr>
              <a:t>Careful </a:t>
            </a:r>
            <a:r>
              <a:rPr dirty="0" sz="1800" spc="-20">
                <a:solidFill>
                  <a:srgbClr val="253046"/>
                </a:solidFill>
                <a:latin typeface="Arial"/>
                <a:cs typeface="Arial"/>
              </a:rPr>
              <a:t>we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may have </a:t>
            </a:r>
            <a:r>
              <a:rPr dirty="0" sz="1800">
                <a:solidFill>
                  <a:srgbClr val="253046"/>
                </a:solidFill>
                <a:latin typeface="Arial"/>
                <a:cs typeface="Arial"/>
              </a:rPr>
              <a:t>a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new “SAP </a:t>
            </a:r>
            <a:r>
              <a:rPr dirty="0" sz="1800" spc="-220">
                <a:solidFill>
                  <a:srgbClr val="253046"/>
                </a:solidFill>
                <a:latin typeface="Arial"/>
                <a:cs typeface="Arial"/>
              </a:rPr>
              <a:t>Bubble”  </a:t>
            </a:r>
            <a:r>
              <a:rPr dirty="0" sz="1800" spc="-10">
                <a:solidFill>
                  <a:srgbClr val="253046"/>
                </a:solidFill>
                <a:latin typeface="Arial"/>
                <a:cs typeface="Arial"/>
              </a:rPr>
              <a:t>ahead!</a:t>
            </a:r>
            <a:endParaRPr sz="1800">
              <a:latin typeface="Arial"/>
              <a:cs typeface="Arial"/>
            </a:endParaRPr>
          </a:p>
          <a:p>
            <a:pPr marL="317500" marR="149860" indent="-304800">
              <a:lnSpc>
                <a:spcPct val="100000"/>
              </a:lnSpc>
              <a:spcBef>
                <a:spcPts val="1195"/>
              </a:spcBef>
              <a:buClr>
                <a:srgbClr val="0097C6"/>
              </a:buClr>
              <a:buFont typeface="Webdings"/>
              <a:buChar char="■"/>
              <a:tabLst>
                <a:tab pos="318135" algn="l"/>
              </a:tabLst>
            </a:pPr>
            <a:r>
              <a:rPr dirty="0" sz="1800">
                <a:solidFill>
                  <a:srgbClr val="253046"/>
                </a:solidFill>
                <a:latin typeface="Arial"/>
                <a:cs typeface="Arial"/>
              </a:rPr>
              <a:t>Factors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that may </a:t>
            </a:r>
            <a:r>
              <a:rPr dirty="0" sz="1800" spc="-10">
                <a:solidFill>
                  <a:srgbClr val="253046"/>
                </a:solidFill>
                <a:latin typeface="Arial"/>
                <a:cs typeface="Arial"/>
              </a:rPr>
              <a:t>slow-down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adoption:  </a:t>
            </a:r>
            <a:r>
              <a:rPr dirty="0" sz="1800" spc="-10">
                <a:solidFill>
                  <a:srgbClr val="253046"/>
                </a:solidFill>
                <a:latin typeface="Arial"/>
                <a:cs typeface="Arial"/>
              </a:rPr>
              <a:t>growth </a:t>
            </a:r>
            <a:r>
              <a:rPr dirty="0" sz="18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SaaS and BaaS, lack </a:t>
            </a:r>
            <a:r>
              <a:rPr dirty="0" sz="18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253046"/>
                </a:solidFill>
                <a:latin typeface="Arial"/>
                <a:cs typeface="Arial"/>
              </a:rPr>
              <a:t>certified  resources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3108" y="1432560"/>
            <a:ext cx="4160520" cy="3976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451859" y="4038600"/>
            <a:ext cx="784860" cy="60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62457" y="5369178"/>
            <a:ext cx="3559810" cy="528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solidFill>
                  <a:srgbClr val="4E4641"/>
                </a:solidFill>
                <a:latin typeface="Arial"/>
                <a:cs typeface="Arial"/>
              </a:rPr>
              <a:t>Disclaimer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: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the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information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presented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above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is based</a:t>
            </a:r>
            <a:r>
              <a:rPr dirty="0" sz="1100" spc="-65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on 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predictive models,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and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should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be taken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only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as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indicative  information.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33629"/>
            <a:ext cx="847407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/>
              <a:t>All those elements will impact our conversion</a:t>
            </a:r>
            <a:r>
              <a:rPr dirty="0" sz="2800" spc="190"/>
              <a:t> </a:t>
            </a:r>
            <a:r>
              <a:rPr dirty="0" sz="2800" spc="-5"/>
              <a:t>strategy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016500" y="1566113"/>
            <a:ext cx="4429760" cy="1246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The overall cost for the conversion will  depend on the amount of resources  available and the cost for</a:t>
            </a:r>
            <a:r>
              <a:rPr dirty="0" sz="2000" spc="-1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implementing  the changes introduced in </a:t>
            </a:r>
            <a:r>
              <a:rPr dirty="0" sz="2000" spc="-5">
                <a:solidFill>
                  <a:srgbClr val="253046"/>
                </a:solidFill>
                <a:latin typeface="Arial"/>
                <a:cs typeface="Arial"/>
              </a:rPr>
              <a:t>the</a:t>
            </a:r>
            <a:r>
              <a:rPr dirty="0" sz="2000" spc="-14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platform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1519" y="1514855"/>
            <a:ext cx="3825240" cy="2231390"/>
          </a:xfrm>
          <a:custGeom>
            <a:avLst/>
            <a:gdLst/>
            <a:ahLst/>
            <a:cxnLst/>
            <a:rect l="l" t="t" r="r" b="b"/>
            <a:pathLst>
              <a:path w="3825240" h="2231390">
                <a:moveTo>
                  <a:pt x="0" y="2231136"/>
                </a:moveTo>
                <a:lnTo>
                  <a:pt x="3825240" y="2231136"/>
                </a:lnTo>
                <a:lnTo>
                  <a:pt x="3825240" y="0"/>
                </a:lnTo>
                <a:lnTo>
                  <a:pt x="0" y="0"/>
                </a:lnTo>
                <a:lnTo>
                  <a:pt x="0" y="2231136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87552" y="3451859"/>
            <a:ext cx="3314700" cy="0"/>
          </a:xfrm>
          <a:custGeom>
            <a:avLst/>
            <a:gdLst/>
            <a:ahLst/>
            <a:cxnLst/>
            <a:rect l="l" t="t" r="r" b="b"/>
            <a:pathLst>
              <a:path w="3314700" h="0">
                <a:moveTo>
                  <a:pt x="0" y="0"/>
                </a:moveTo>
                <a:lnTo>
                  <a:pt x="331470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87552" y="2552700"/>
            <a:ext cx="3314700" cy="0"/>
          </a:xfrm>
          <a:custGeom>
            <a:avLst/>
            <a:gdLst/>
            <a:ahLst/>
            <a:cxnLst/>
            <a:rect l="l" t="t" r="r" b="b"/>
            <a:pathLst>
              <a:path w="3314700" h="0">
                <a:moveTo>
                  <a:pt x="0" y="0"/>
                </a:moveTo>
                <a:lnTo>
                  <a:pt x="331470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87552" y="1653539"/>
            <a:ext cx="3314700" cy="0"/>
          </a:xfrm>
          <a:custGeom>
            <a:avLst/>
            <a:gdLst/>
            <a:ahLst/>
            <a:cxnLst/>
            <a:rect l="l" t="t" r="r" b="b"/>
            <a:pathLst>
              <a:path w="3314700" h="0">
                <a:moveTo>
                  <a:pt x="0" y="0"/>
                </a:moveTo>
                <a:lnTo>
                  <a:pt x="331470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723644" y="1653539"/>
            <a:ext cx="0" cy="1798320"/>
          </a:xfrm>
          <a:custGeom>
            <a:avLst/>
            <a:gdLst/>
            <a:ahLst/>
            <a:cxnLst/>
            <a:rect l="l" t="t" r="r" b="b"/>
            <a:pathLst>
              <a:path w="0" h="1798320">
                <a:moveTo>
                  <a:pt x="0" y="0"/>
                </a:moveTo>
                <a:lnTo>
                  <a:pt x="0" y="179832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459735" y="1653539"/>
            <a:ext cx="0" cy="1798320"/>
          </a:xfrm>
          <a:custGeom>
            <a:avLst/>
            <a:gdLst/>
            <a:ahLst/>
            <a:cxnLst/>
            <a:rect l="l" t="t" r="r" b="b"/>
            <a:pathLst>
              <a:path w="0" h="1798320">
                <a:moveTo>
                  <a:pt x="0" y="0"/>
                </a:moveTo>
                <a:lnTo>
                  <a:pt x="0" y="179832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197351" y="1653539"/>
            <a:ext cx="0" cy="1798320"/>
          </a:xfrm>
          <a:custGeom>
            <a:avLst/>
            <a:gdLst/>
            <a:ahLst/>
            <a:cxnLst/>
            <a:rect l="l" t="t" r="r" b="b"/>
            <a:pathLst>
              <a:path w="0" h="1798320">
                <a:moveTo>
                  <a:pt x="0" y="0"/>
                </a:moveTo>
                <a:lnTo>
                  <a:pt x="0" y="179832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933444" y="1653539"/>
            <a:ext cx="0" cy="1798320"/>
          </a:xfrm>
          <a:custGeom>
            <a:avLst/>
            <a:gdLst/>
            <a:ahLst/>
            <a:cxnLst/>
            <a:rect l="l" t="t" r="r" b="b"/>
            <a:pathLst>
              <a:path w="0" h="1798320">
                <a:moveTo>
                  <a:pt x="0" y="0"/>
                </a:moveTo>
                <a:lnTo>
                  <a:pt x="0" y="179832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87552" y="1653539"/>
            <a:ext cx="0" cy="1798320"/>
          </a:xfrm>
          <a:custGeom>
            <a:avLst/>
            <a:gdLst/>
            <a:ahLst/>
            <a:cxnLst/>
            <a:rect l="l" t="t" r="r" b="b"/>
            <a:pathLst>
              <a:path w="0" h="1798320">
                <a:moveTo>
                  <a:pt x="0" y="1798320"/>
                </a:moveTo>
                <a:lnTo>
                  <a:pt x="0" y="0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86027" y="2467355"/>
            <a:ext cx="3323844" cy="9921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34033" y="2620517"/>
            <a:ext cx="3267710" cy="830580"/>
          </a:xfrm>
          <a:custGeom>
            <a:avLst/>
            <a:gdLst/>
            <a:ahLst/>
            <a:cxnLst/>
            <a:rect l="l" t="t" r="r" b="b"/>
            <a:pathLst>
              <a:path w="3267710" h="830579">
                <a:moveTo>
                  <a:pt x="0" y="725424"/>
                </a:moveTo>
                <a:lnTo>
                  <a:pt x="45719" y="694944"/>
                </a:lnTo>
                <a:lnTo>
                  <a:pt x="91440" y="656844"/>
                </a:lnTo>
                <a:lnTo>
                  <a:pt x="137159" y="614172"/>
                </a:lnTo>
                <a:lnTo>
                  <a:pt x="182879" y="563880"/>
                </a:lnTo>
                <a:lnTo>
                  <a:pt x="230124" y="509016"/>
                </a:lnTo>
                <a:lnTo>
                  <a:pt x="275844" y="448056"/>
                </a:lnTo>
                <a:lnTo>
                  <a:pt x="321563" y="384048"/>
                </a:lnTo>
                <a:lnTo>
                  <a:pt x="367284" y="316992"/>
                </a:lnTo>
                <a:lnTo>
                  <a:pt x="413003" y="251460"/>
                </a:lnTo>
                <a:lnTo>
                  <a:pt x="460247" y="188976"/>
                </a:lnTo>
                <a:lnTo>
                  <a:pt x="505968" y="131064"/>
                </a:lnTo>
                <a:lnTo>
                  <a:pt x="551688" y="80772"/>
                </a:lnTo>
                <a:lnTo>
                  <a:pt x="597408" y="41148"/>
                </a:lnTo>
                <a:lnTo>
                  <a:pt x="643128" y="13716"/>
                </a:lnTo>
                <a:lnTo>
                  <a:pt x="690372" y="0"/>
                </a:lnTo>
                <a:lnTo>
                  <a:pt x="736091" y="0"/>
                </a:lnTo>
                <a:lnTo>
                  <a:pt x="781811" y="13716"/>
                </a:lnTo>
                <a:lnTo>
                  <a:pt x="827532" y="41148"/>
                </a:lnTo>
                <a:lnTo>
                  <a:pt x="873252" y="80772"/>
                </a:lnTo>
                <a:lnTo>
                  <a:pt x="920496" y="131064"/>
                </a:lnTo>
                <a:lnTo>
                  <a:pt x="966216" y="188976"/>
                </a:lnTo>
                <a:lnTo>
                  <a:pt x="1011935" y="251460"/>
                </a:lnTo>
                <a:lnTo>
                  <a:pt x="1057655" y="316992"/>
                </a:lnTo>
                <a:lnTo>
                  <a:pt x="1103376" y="384048"/>
                </a:lnTo>
                <a:lnTo>
                  <a:pt x="1150620" y="448056"/>
                </a:lnTo>
                <a:lnTo>
                  <a:pt x="1196340" y="509016"/>
                </a:lnTo>
                <a:lnTo>
                  <a:pt x="1242060" y="563880"/>
                </a:lnTo>
                <a:lnTo>
                  <a:pt x="1287780" y="614172"/>
                </a:lnTo>
                <a:lnTo>
                  <a:pt x="1335023" y="656844"/>
                </a:lnTo>
                <a:lnTo>
                  <a:pt x="1380743" y="694944"/>
                </a:lnTo>
                <a:lnTo>
                  <a:pt x="1426464" y="725424"/>
                </a:lnTo>
                <a:lnTo>
                  <a:pt x="1472184" y="751332"/>
                </a:lnTo>
                <a:lnTo>
                  <a:pt x="1517904" y="771144"/>
                </a:lnTo>
                <a:lnTo>
                  <a:pt x="1565148" y="786384"/>
                </a:lnTo>
                <a:lnTo>
                  <a:pt x="1610867" y="798576"/>
                </a:lnTo>
                <a:lnTo>
                  <a:pt x="1656588" y="807720"/>
                </a:lnTo>
                <a:lnTo>
                  <a:pt x="1702308" y="815340"/>
                </a:lnTo>
                <a:lnTo>
                  <a:pt x="1748027" y="819912"/>
                </a:lnTo>
                <a:lnTo>
                  <a:pt x="1795272" y="822960"/>
                </a:lnTo>
                <a:lnTo>
                  <a:pt x="1840991" y="826008"/>
                </a:lnTo>
                <a:lnTo>
                  <a:pt x="1886712" y="827532"/>
                </a:lnTo>
                <a:lnTo>
                  <a:pt x="1932432" y="829056"/>
                </a:lnTo>
                <a:lnTo>
                  <a:pt x="1978152" y="829056"/>
                </a:lnTo>
                <a:lnTo>
                  <a:pt x="2025396" y="830580"/>
                </a:lnTo>
                <a:lnTo>
                  <a:pt x="2071115" y="830580"/>
                </a:lnTo>
                <a:lnTo>
                  <a:pt x="2116836" y="830580"/>
                </a:lnTo>
                <a:lnTo>
                  <a:pt x="3221736" y="830580"/>
                </a:lnTo>
                <a:lnTo>
                  <a:pt x="3267455" y="830580"/>
                </a:lnTo>
              </a:path>
            </a:pathLst>
          </a:custGeom>
          <a:ln w="22860">
            <a:solidFill>
              <a:srgbClr val="EC7C3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86027" y="1914144"/>
            <a:ext cx="3323844" cy="14218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86789" y="2067305"/>
            <a:ext cx="3314700" cy="1115695"/>
          </a:xfrm>
          <a:custGeom>
            <a:avLst/>
            <a:gdLst/>
            <a:ahLst/>
            <a:cxnLst/>
            <a:rect l="l" t="t" r="r" b="b"/>
            <a:pathLst>
              <a:path w="3314700" h="1115695">
                <a:moveTo>
                  <a:pt x="0" y="1115568"/>
                </a:moveTo>
                <a:lnTo>
                  <a:pt x="47243" y="1100328"/>
                </a:lnTo>
                <a:lnTo>
                  <a:pt x="92963" y="1085088"/>
                </a:lnTo>
                <a:lnTo>
                  <a:pt x="138684" y="1068324"/>
                </a:lnTo>
                <a:lnTo>
                  <a:pt x="184403" y="1053084"/>
                </a:lnTo>
                <a:lnTo>
                  <a:pt x="230123" y="1037844"/>
                </a:lnTo>
                <a:lnTo>
                  <a:pt x="277368" y="1022604"/>
                </a:lnTo>
                <a:lnTo>
                  <a:pt x="323088" y="1007364"/>
                </a:lnTo>
                <a:lnTo>
                  <a:pt x="368807" y="992124"/>
                </a:lnTo>
                <a:lnTo>
                  <a:pt x="414528" y="975360"/>
                </a:lnTo>
                <a:lnTo>
                  <a:pt x="460247" y="960120"/>
                </a:lnTo>
                <a:lnTo>
                  <a:pt x="507491" y="944880"/>
                </a:lnTo>
                <a:lnTo>
                  <a:pt x="553212" y="929640"/>
                </a:lnTo>
                <a:lnTo>
                  <a:pt x="598932" y="914400"/>
                </a:lnTo>
                <a:lnTo>
                  <a:pt x="644652" y="897636"/>
                </a:lnTo>
                <a:lnTo>
                  <a:pt x="690372" y="882396"/>
                </a:lnTo>
                <a:lnTo>
                  <a:pt x="737616" y="867156"/>
                </a:lnTo>
                <a:lnTo>
                  <a:pt x="783335" y="851916"/>
                </a:lnTo>
                <a:lnTo>
                  <a:pt x="829055" y="836676"/>
                </a:lnTo>
                <a:lnTo>
                  <a:pt x="874776" y="821436"/>
                </a:lnTo>
                <a:lnTo>
                  <a:pt x="920496" y="804672"/>
                </a:lnTo>
                <a:lnTo>
                  <a:pt x="967740" y="789432"/>
                </a:lnTo>
                <a:lnTo>
                  <a:pt x="1013460" y="774192"/>
                </a:lnTo>
                <a:lnTo>
                  <a:pt x="1059180" y="758952"/>
                </a:lnTo>
                <a:lnTo>
                  <a:pt x="1104899" y="743712"/>
                </a:lnTo>
                <a:lnTo>
                  <a:pt x="1150620" y="728472"/>
                </a:lnTo>
                <a:lnTo>
                  <a:pt x="1197864" y="711708"/>
                </a:lnTo>
                <a:lnTo>
                  <a:pt x="1243584" y="696468"/>
                </a:lnTo>
                <a:lnTo>
                  <a:pt x="1289304" y="681228"/>
                </a:lnTo>
                <a:lnTo>
                  <a:pt x="1335023" y="665988"/>
                </a:lnTo>
                <a:lnTo>
                  <a:pt x="1382267" y="650748"/>
                </a:lnTo>
                <a:lnTo>
                  <a:pt x="1427987" y="635508"/>
                </a:lnTo>
                <a:lnTo>
                  <a:pt x="1473708" y="618744"/>
                </a:lnTo>
                <a:lnTo>
                  <a:pt x="1519428" y="603504"/>
                </a:lnTo>
                <a:lnTo>
                  <a:pt x="1565148" y="588264"/>
                </a:lnTo>
                <a:lnTo>
                  <a:pt x="1612392" y="573024"/>
                </a:lnTo>
                <a:lnTo>
                  <a:pt x="1658112" y="557784"/>
                </a:lnTo>
                <a:lnTo>
                  <a:pt x="1703832" y="542544"/>
                </a:lnTo>
                <a:lnTo>
                  <a:pt x="1749552" y="525780"/>
                </a:lnTo>
                <a:lnTo>
                  <a:pt x="1795272" y="510540"/>
                </a:lnTo>
                <a:lnTo>
                  <a:pt x="1842515" y="495300"/>
                </a:lnTo>
                <a:lnTo>
                  <a:pt x="1888236" y="480060"/>
                </a:lnTo>
                <a:lnTo>
                  <a:pt x="1933955" y="464820"/>
                </a:lnTo>
                <a:lnTo>
                  <a:pt x="1979676" y="449580"/>
                </a:lnTo>
                <a:lnTo>
                  <a:pt x="2025396" y="432816"/>
                </a:lnTo>
                <a:lnTo>
                  <a:pt x="2072639" y="417576"/>
                </a:lnTo>
                <a:lnTo>
                  <a:pt x="2118360" y="402336"/>
                </a:lnTo>
                <a:lnTo>
                  <a:pt x="2164079" y="387096"/>
                </a:lnTo>
                <a:lnTo>
                  <a:pt x="2209800" y="371856"/>
                </a:lnTo>
                <a:lnTo>
                  <a:pt x="2255520" y="355092"/>
                </a:lnTo>
                <a:lnTo>
                  <a:pt x="2302764" y="339852"/>
                </a:lnTo>
                <a:lnTo>
                  <a:pt x="2348484" y="324612"/>
                </a:lnTo>
                <a:lnTo>
                  <a:pt x="2394204" y="309372"/>
                </a:lnTo>
                <a:lnTo>
                  <a:pt x="2439924" y="294132"/>
                </a:lnTo>
                <a:lnTo>
                  <a:pt x="2485644" y="278892"/>
                </a:lnTo>
                <a:lnTo>
                  <a:pt x="2532888" y="262128"/>
                </a:lnTo>
                <a:lnTo>
                  <a:pt x="2578608" y="246888"/>
                </a:lnTo>
                <a:lnTo>
                  <a:pt x="2624328" y="231648"/>
                </a:lnTo>
                <a:lnTo>
                  <a:pt x="2670048" y="216408"/>
                </a:lnTo>
                <a:lnTo>
                  <a:pt x="2715768" y="201168"/>
                </a:lnTo>
                <a:lnTo>
                  <a:pt x="2763012" y="185928"/>
                </a:lnTo>
                <a:lnTo>
                  <a:pt x="2808732" y="169164"/>
                </a:lnTo>
                <a:lnTo>
                  <a:pt x="2854452" y="153924"/>
                </a:lnTo>
                <a:lnTo>
                  <a:pt x="2900172" y="138684"/>
                </a:lnTo>
                <a:lnTo>
                  <a:pt x="2947416" y="123444"/>
                </a:lnTo>
                <a:lnTo>
                  <a:pt x="2993136" y="108204"/>
                </a:lnTo>
                <a:lnTo>
                  <a:pt x="3038856" y="92964"/>
                </a:lnTo>
                <a:lnTo>
                  <a:pt x="3084576" y="76200"/>
                </a:lnTo>
                <a:lnTo>
                  <a:pt x="3130296" y="60960"/>
                </a:lnTo>
                <a:lnTo>
                  <a:pt x="3177540" y="45720"/>
                </a:lnTo>
                <a:lnTo>
                  <a:pt x="3223260" y="30480"/>
                </a:lnTo>
                <a:lnTo>
                  <a:pt x="3268980" y="15240"/>
                </a:lnTo>
                <a:lnTo>
                  <a:pt x="3314700" y="0"/>
                </a:lnTo>
              </a:path>
            </a:pathLst>
          </a:custGeom>
          <a:ln w="22860">
            <a:solidFill>
              <a:srgbClr val="5B9B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823569" y="2458592"/>
            <a:ext cx="711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BEBEBE"/>
                </a:solidFill>
                <a:latin typeface="Calibri"/>
                <a:cs typeface="Calibri"/>
              </a:rPr>
              <a:t>1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3569" y="1559813"/>
            <a:ext cx="711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BEBEBE"/>
                </a:solidFill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3569" y="3345158"/>
            <a:ext cx="292735" cy="32385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95"/>
              </a:spcBef>
            </a:pPr>
            <a:r>
              <a:rPr dirty="0" sz="900">
                <a:solidFill>
                  <a:srgbClr val="BEBEBE"/>
                </a:solidFill>
                <a:latin typeface="Calibri"/>
                <a:cs typeface="Calibri"/>
              </a:rPr>
              <a:t>0</a:t>
            </a:r>
            <a:endParaRPr sz="900">
              <a:latin typeface="Calibri"/>
              <a:cs typeface="Calibri"/>
            </a:endParaRPr>
          </a:p>
          <a:p>
            <a:pPr marL="47625">
              <a:lnSpc>
                <a:spcPct val="100000"/>
              </a:lnSpc>
              <a:spcBef>
                <a:spcPts val="90"/>
              </a:spcBef>
            </a:pPr>
            <a:r>
              <a:rPr dirty="0" sz="900" spc="-5">
                <a:solidFill>
                  <a:srgbClr val="BEBEBE"/>
                </a:solidFill>
                <a:latin typeface="Calibri"/>
                <a:cs typeface="Calibri"/>
              </a:rPr>
              <a:t>2016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08455" y="3505961"/>
            <a:ext cx="2444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BEBEBE"/>
                </a:solidFill>
                <a:latin typeface="Calibri"/>
                <a:cs typeface="Calibri"/>
              </a:rPr>
              <a:t>2018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44801" y="3505961"/>
            <a:ext cx="2444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BEBEBE"/>
                </a:solidFill>
                <a:latin typeface="Calibri"/>
                <a:cs typeface="Calibri"/>
              </a:rPr>
              <a:t>2020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81527" y="3505961"/>
            <a:ext cx="2444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BEBEBE"/>
                </a:solidFill>
                <a:latin typeface="Calibri"/>
                <a:cs typeface="Calibri"/>
              </a:rPr>
              <a:t>2022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18254" y="3505961"/>
            <a:ext cx="2444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BEBEBE"/>
                </a:solidFill>
                <a:latin typeface="Calibri"/>
                <a:cs typeface="Calibri"/>
              </a:rPr>
              <a:t>2024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31519" y="1514855"/>
            <a:ext cx="3825240" cy="2231390"/>
          </a:xfrm>
          <a:custGeom>
            <a:avLst/>
            <a:gdLst/>
            <a:ahLst/>
            <a:cxnLst/>
            <a:rect l="l" t="t" r="r" b="b"/>
            <a:pathLst>
              <a:path w="3825240" h="2231390">
                <a:moveTo>
                  <a:pt x="0" y="2231136"/>
                </a:moveTo>
                <a:lnTo>
                  <a:pt x="3825240" y="2231136"/>
                </a:lnTo>
                <a:lnTo>
                  <a:pt x="3825240" y="0"/>
                </a:lnTo>
                <a:lnTo>
                  <a:pt x="0" y="0"/>
                </a:lnTo>
                <a:lnTo>
                  <a:pt x="0" y="2231136"/>
                </a:lnTo>
                <a:close/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31519" y="3870959"/>
            <a:ext cx="3825240" cy="2231390"/>
          </a:xfrm>
          <a:custGeom>
            <a:avLst/>
            <a:gdLst/>
            <a:ahLst/>
            <a:cxnLst/>
            <a:rect l="l" t="t" r="r" b="b"/>
            <a:pathLst>
              <a:path w="3825240" h="2231390">
                <a:moveTo>
                  <a:pt x="0" y="2231136"/>
                </a:moveTo>
                <a:lnTo>
                  <a:pt x="3825240" y="2231136"/>
                </a:lnTo>
                <a:lnTo>
                  <a:pt x="3825240" y="0"/>
                </a:lnTo>
                <a:lnTo>
                  <a:pt x="0" y="0"/>
                </a:lnTo>
                <a:lnTo>
                  <a:pt x="0" y="2231136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87552" y="5448300"/>
            <a:ext cx="3314700" cy="0"/>
          </a:xfrm>
          <a:custGeom>
            <a:avLst/>
            <a:gdLst/>
            <a:ahLst/>
            <a:cxnLst/>
            <a:rect l="l" t="t" r="r" b="b"/>
            <a:pathLst>
              <a:path w="3314700" h="0">
                <a:moveTo>
                  <a:pt x="0" y="0"/>
                </a:moveTo>
                <a:lnTo>
                  <a:pt x="331470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987552" y="5088635"/>
            <a:ext cx="3314700" cy="0"/>
          </a:xfrm>
          <a:custGeom>
            <a:avLst/>
            <a:gdLst/>
            <a:ahLst/>
            <a:cxnLst/>
            <a:rect l="l" t="t" r="r" b="b"/>
            <a:pathLst>
              <a:path w="3314700" h="0">
                <a:moveTo>
                  <a:pt x="0" y="0"/>
                </a:moveTo>
                <a:lnTo>
                  <a:pt x="331470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87552" y="4728971"/>
            <a:ext cx="3314700" cy="0"/>
          </a:xfrm>
          <a:custGeom>
            <a:avLst/>
            <a:gdLst/>
            <a:ahLst/>
            <a:cxnLst/>
            <a:rect l="l" t="t" r="r" b="b"/>
            <a:pathLst>
              <a:path w="3314700" h="0">
                <a:moveTo>
                  <a:pt x="0" y="0"/>
                </a:moveTo>
                <a:lnTo>
                  <a:pt x="331470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987552" y="4369308"/>
            <a:ext cx="3314700" cy="0"/>
          </a:xfrm>
          <a:custGeom>
            <a:avLst/>
            <a:gdLst/>
            <a:ahLst/>
            <a:cxnLst/>
            <a:rect l="l" t="t" r="r" b="b"/>
            <a:pathLst>
              <a:path w="3314700" h="0">
                <a:moveTo>
                  <a:pt x="0" y="0"/>
                </a:moveTo>
                <a:lnTo>
                  <a:pt x="331470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87552" y="4009644"/>
            <a:ext cx="3314700" cy="0"/>
          </a:xfrm>
          <a:custGeom>
            <a:avLst/>
            <a:gdLst/>
            <a:ahLst/>
            <a:cxnLst/>
            <a:rect l="l" t="t" r="r" b="b"/>
            <a:pathLst>
              <a:path w="3314700" h="0">
                <a:moveTo>
                  <a:pt x="0" y="0"/>
                </a:moveTo>
                <a:lnTo>
                  <a:pt x="331470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723644" y="4009644"/>
            <a:ext cx="0" cy="1797050"/>
          </a:xfrm>
          <a:custGeom>
            <a:avLst/>
            <a:gdLst/>
            <a:ahLst/>
            <a:cxnLst/>
            <a:rect l="l" t="t" r="r" b="b"/>
            <a:pathLst>
              <a:path w="0" h="1797050">
                <a:moveTo>
                  <a:pt x="0" y="0"/>
                </a:moveTo>
                <a:lnTo>
                  <a:pt x="0" y="1796795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459735" y="4009644"/>
            <a:ext cx="0" cy="1797050"/>
          </a:xfrm>
          <a:custGeom>
            <a:avLst/>
            <a:gdLst/>
            <a:ahLst/>
            <a:cxnLst/>
            <a:rect l="l" t="t" r="r" b="b"/>
            <a:pathLst>
              <a:path w="0" h="1797050">
                <a:moveTo>
                  <a:pt x="0" y="0"/>
                </a:moveTo>
                <a:lnTo>
                  <a:pt x="0" y="1796795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197351" y="4009644"/>
            <a:ext cx="0" cy="1797050"/>
          </a:xfrm>
          <a:custGeom>
            <a:avLst/>
            <a:gdLst/>
            <a:ahLst/>
            <a:cxnLst/>
            <a:rect l="l" t="t" r="r" b="b"/>
            <a:pathLst>
              <a:path w="0" h="1797050">
                <a:moveTo>
                  <a:pt x="0" y="0"/>
                </a:moveTo>
                <a:lnTo>
                  <a:pt x="0" y="1796795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933444" y="4009644"/>
            <a:ext cx="0" cy="1797050"/>
          </a:xfrm>
          <a:custGeom>
            <a:avLst/>
            <a:gdLst/>
            <a:ahLst/>
            <a:cxnLst/>
            <a:rect l="l" t="t" r="r" b="b"/>
            <a:pathLst>
              <a:path w="0" h="1797050">
                <a:moveTo>
                  <a:pt x="0" y="0"/>
                </a:moveTo>
                <a:lnTo>
                  <a:pt x="0" y="1796795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987552" y="4009644"/>
            <a:ext cx="0" cy="1797050"/>
          </a:xfrm>
          <a:custGeom>
            <a:avLst/>
            <a:gdLst/>
            <a:ahLst/>
            <a:cxnLst/>
            <a:rect l="l" t="t" r="r" b="b"/>
            <a:pathLst>
              <a:path w="0" h="1797050">
                <a:moveTo>
                  <a:pt x="0" y="1796795"/>
                </a:moveTo>
                <a:lnTo>
                  <a:pt x="0" y="0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987552" y="5806440"/>
            <a:ext cx="3314700" cy="0"/>
          </a:xfrm>
          <a:custGeom>
            <a:avLst/>
            <a:gdLst/>
            <a:ahLst/>
            <a:cxnLst/>
            <a:rect l="l" t="t" r="r" b="b"/>
            <a:pathLst>
              <a:path w="3314700" h="0">
                <a:moveTo>
                  <a:pt x="0" y="0"/>
                </a:moveTo>
                <a:lnTo>
                  <a:pt x="3314700" y="0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986027" y="4268723"/>
            <a:ext cx="3323844" cy="14234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986789" y="4421885"/>
            <a:ext cx="3314700" cy="1117600"/>
          </a:xfrm>
          <a:custGeom>
            <a:avLst/>
            <a:gdLst/>
            <a:ahLst/>
            <a:cxnLst/>
            <a:rect l="l" t="t" r="r" b="b"/>
            <a:pathLst>
              <a:path w="3314700" h="1117600">
                <a:moveTo>
                  <a:pt x="0" y="1117092"/>
                </a:moveTo>
                <a:lnTo>
                  <a:pt x="47243" y="1059180"/>
                </a:lnTo>
                <a:lnTo>
                  <a:pt x="92963" y="1031747"/>
                </a:lnTo>
                <a:lnTo>
                  <a:pt x="138684" y="1001267"/>
                </a:lnTo>
                <a:lnTo>
                  <a:pt x="184403" y="967739"/>
                </a:lnTo>
                <a:lnTo>
                  <a:pt x="230123" y="932688"/>
                </a:lnTo>
                <a:lnTo>
                  <a:pt x="277368" y="894588"/>
                </a:lnTo>
                <a:lnTo>
                  <a:pt x="323088" y="854963"/>
                </a:lnTo>
                <a:lnTo>
                  <a:pt x="368807" y="813816"/>
                </a:lnTo>
                <a:lnTo>
                  <a:pt x="414528" y="771144"/>
                </a:lnTo>
                <a:lnTo>
                  <a:pt x="460247" y="729995"/>
                </a:lnTo>
                <a:lnTo>
                  <a:pt x="507491" y="688847"/>
                </a:lnTo>
                <a:lnTo>
                  <a:pt x="553212" y="650747"/>
                </a:lnTo>
                <a:lnTo>
                  <a:pt x="598932" y="615695"/>
                </a:lnTo>
                <a:lnTo>
                  <a:pt x="644652" y="583691"/>
                </a:lnTo>
                <a:lnTo>
                  <a:pt x="690372" y="557783"/>
                </a:lnTo>
                <a:lnTo>
                  <a:pt x="737616" y="536447"/>
                </a:lnTo>
                <a:lnTo>
                  <a:pt x="783335" y="521207"/>
                </a:lnTo>
                <a:lnTo>
                  <a:pt x="829055" y="510539"/>
                </a:lnTo>
                <a:lnTo>
                  <a:pt x="874776" y="505968"/>
                </a:lnTo>
                <a:lnTo>
                  <a:pt x="920496" y="507491"/>
                </a:lnTo>
                <a:lnTo>
                  <a:pt x="967740" y="510539"/>
                </a:lnTo>
                <a:lnTo>
                  <a:pt x="1013460" y="518159"/>
                </a:lnTo>
                <a:lnTo>
                  <a:pt x="1059180" y="528827"/>
                </a:lnTo>
                <a:lnTo>
                  <a:pt x="1104899" y="539495"/>
                </a:lnTo>
                <a:lnTo>
                  <a:pt x="1150620" y="550163"/>
                </a:lnTo>
                <a:lnTo>
                  <a:pt x="1197864" y="560832"/>
                </a:lnTo>
                <a:lnTo>
                  <a:pt x="1243584" y="568451"/>
                </a:lnTo>
                <a:lnTo>
                  <a:pt x="1289304" y="576071"/>
                </a:lnTo>
                <a:lnTo>
                  <a:pt x="1335023" y="580644"/>
                </a:lnTo>
                <a:lnTo>
                  <a:pt x="1382267" y="582168"/>
                </a:lnTo>
                <a:lnTo>
                  <a:pt x="1427987" y="582168"/>
                </a:lnTo>
                <a:lnTo>
                  <a:pt x="1473708" y="579119"/>
                </a:lnTo>
                <a:lnTo>
                  <a:pt x="1519428" y="573024"/>
                </a:lnTo>
                <a:lnTo>
                  <a:pt x="1565148" y="565403"/>
                </a:lnTo>
                <a:lnTo>
                  <a:pt x="1612392" y="556259"/>
                </a:lnTo>
                <a:lnTo>
                  <a:pt x="1658112" y="545591"/>
                </a:lnTo>
                <a:lnTo>
                  <a:pt x="1703832" y="533400"/>
                </a:lnTo>
                <a:lnTo>
                  <a:pt x="1749552" y="521207"/>
                </a:lnTo>
                <a:lnTo>
                  <a:pt x="1795272" y="507491"/>
                </a:lnTo>
                <a:lnTo>
                  <a:pt x="1842515" y="493775"/>
                </a:lnTo>
                <a:lnTo>
                  <a:pt x="1888236" y="478536"/>
                </a:lnTo>
                <a:lnTo>
                  <a:pt x="1933955" y="464819"/>
                </a:lnTo>
                <a:lnTo>
                  <a:pt x="1979676" y="449580"/>
                </a:lnTo>
                <a:lnTo>
                  <a:pt x="2025396" y="434339"/>
                </a:lnTo>
                <a:lnTo>
                  <a:pt x="2072639" y="419100"/>
                </a:lnTo>
                <a:lnTo>
                  <a:pt x="2118360" y="403859"/>
                </a:lnTo>
                <a:lnTo>
                  <a:pt x="2164079" y="388619"/>
                </a:lnTo>
                <a:lnTo>
                  <a:pt x="2209800" y="371856"/>
                </a:lnTo>
                <a:lnTo>
                  <a:pt x="2255520" y="356615"/>
                </a:lnTo>
                <a:lnTo>
                  <a:pt x="2302764" y="341375"/>
                </a:lnTo>
                <a:lnTo>
                  <a:pt x="2348484" y="326136"/>
                </a:lnTo>
                <a:lnTo>
                  <a:pt x="2394204" y="310895"/>
                </a:lnTo>
                <a:lnTo>
                  <a:pt x="2439924" y="295656"/>
                </a:lnTo>
                <a:lnTo>
                  <a:pt x="2485644" y="278891"/>
                </a:lnTo>
                <a:lnTo>
                  <a:pt x="2532888" y="263651"/>
                </a:lnTo>
                <a:lnTo>
                  <a:pt x="2578608" y="248412"/>
                </a:lnTo>
                <a:lnTo>
                  <a:pt x="2624328" y="233171"/>
                </a:lnTo>
                <a:lnTo>
                  <a:pt x="2670048" y="217931"/>
                </a:lnTo>
                <a:lnTo>
                  <a:pt x="2715768" y="202691"/>
                </a:lnTo>
                <a:lnTo>
                  <a:pt x="2763012" y="185927"/>
                </a:lnTo>
                <a:lnTo>
                  <a:pt x="2808732" y="170687"/>
                </a:lnTo>
                <a:lnTo>
                  <a:pt x="2854452" y="155447"/>
                </a:lnTo>
                <a:lnTo>
                  <a:pt x="2900172" y="140207"/>
                </a:lnTo>
                <a:lnTo>
                  <a:pt x="2947416" y="124968"/>
                </a:lnTo>
                <a:lnTo>
                  <a:pt x="2993136" y="109727"/>
                </a:lnTo>
                <a:lnTo>
                  <a:pt x="3038856" y="92963"/>
                </a:lnTo>
                <a:lnTo>
                  <a:pt x="3084576" y="77724"/>
                </a:lnTo>
                <a:lnTo>
                  <a:pt x="3130296" y="62483"/>
                </a:lnTo>
                <a:lnTo>
                  <a:pt x="3177540" y="47243"/>
                </a:lnTo>
                <a:lnTo>
                  <a:pt x="3223260" y="32003"/>
                </a:lnTo>
                <a:lnTo>
                  <a:pt x="3268980" y="16763"/>
                </a:lnTo>
                <a:lnTo>
                  <a:pt x="3314700" y="0"/>
                </a:lnTo>
              </a:path>
            </a:pathLst>
          </a:custGeom>
          <a:ln w="22860">
            <a:solidFill>
              <a:srgbClr val="A4A4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986027" y="4730496"/>
            <a:ext cx="3323844" cy="10500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986789" y="4883658"/>
            <a:ext cx="3314700" cy="744220"/>
          </a:xfrm>
          <a:custGeom>
            <a:avLst/>
            <a:gdLst/>
            <a:ahLst/>
            <a:cxnLst/>
            <a:rect l="l" t="t" r="r" b="b"/>
            <a:pathLst>
              <a:path w="3314700" h="744220">
                <a:moveTo>
                  <a:pt x="0" y="743712"/>
                </a:moveTo>
                <a:lnTo>
                  <a:pt x="47243" y="691896"/>
                </a:lnTo>
                <a:lnTo>
                  <a:pt x="92963" y="669036"/>
                </a:lnTo>
                <a:lnTo>
                  <a:pt x="138684" y="644652"/>
                </a:lnTo>
                <a:lnTo>
                  <a:pt x="184403" y="615696"/>
                </a:lnTo>
                <a:lnTo>
                  <a:pt x="230123" y="586740"/>
                </a:lnTo>
                <a:lnTo>
                  <a:pt x="277368" y="553212"/>
                </a:lnTo>
                <a:lnTo>
                  <a:pt x="323088" y="518160"/>
                </a:lnTo>
                <a:lnTo>
                  <a:pt x="368807" y="483108"/>
                </a:lnTo>
                <a:lnTo>
                  <a:pt x="414528" y="446532"/>
                </a:lnTo>
                <a:lnTo>
                  <a:pt x="460247" y="409956"/>
                </a:lnTo>
                <a:lnTo>
                  <a:pt x="507491" y="373380"/>
                </a:lnTo>
                <a:lnTo>
                  <a:pt x="553212" y="339852"/>
                </a:lnTo>
                <a:lnTo>
                  <a:pt x="598932" y="310896"/>
                </a:lnTo>
                <a:lnTo>
                  <a:pt x="644652" y="283464"/>
                </a:lnTo>
                <a:lnTo>
                  <a:pt x="690372" y="262128"/>
                </a:lnTo>
                <a:lnTo>
                  <a:pt x="737616" y="246888"/>
                </a:lnTo>
                <a:lnTo>
                  <a:pt x="783335" y="236220"/>
                </a:lnTo>
                <a:lnTo>
                  <a:pt x="829055" y="231648"/>
                </a:lnTo>
                <a:lnTo>
                  <a:pt x="874776" y="233172"/>
                </a:lnTo>
                <a:lnTo>
                  <a:pt x="920496" y="237744"/>
                </a:lnTo>
                <a:lnTo>
                  <a:pt x="967740" y="246888"/>
                </a:lnTo>
                <a:lnTo>
                  <a:pt x="1013460" y="260604"/>
                </a:lnTo>
                <a:lnTo>
                  <a:pt x="1059180" y="275844"/>
                </a:lnTo>
                <a:lnTo>
                  <a:pt x="1104899" y="291084"/>
                </a:lnTo>
                <a:lnTo>
                  <a:pt x="1150620" y="307848"/>
                </a:lnTo>
                <a:lnTo>
                  <a:pt x="1197864" y="323088"/>
                </a:lnTo>
                <a:lnTo>
                  <a:pt x="1243584" y="336804"/>
                </a:lnTo>
                <a:lnTo>
                  <a:pt x="1289304" y="348996"/>
                </a:lnTo>
                <a:lnTo>
                  <a:pt x="1335023" y="358140"/>
                </a:lnTo>
                <a:lnTo>
                  <a:pt x="1382267" y="364236"/>
                </a:lnTo>
                <a:lnTo>
                  <a:pt x="1427987" y="368808"/>
                </a:lnTo>
                <a:lnTo>
                  <a:pt x="1473708" y="371856"/>
                </a:lnTo>
                <a:lnTo>
                  <a:pt x="1519428" y="371856"/>
                </a:lnTo>
                <a:lnTo>
                  <a:pt x="1565148" y="368808"/>
                </a:lnTo>
                <a:lnTo>
                  <a:pt x="1612392" y="365760"/>
                </a:lnTo>
                <a:lnTo>
                  <a:pt x="1658112" y="359664"/>
                </a:lnTo>
                <a:lnTo>
                  <a:pt x="1703832" y="353568"/>
                </a:lnTo>
                <a:lnTo>
                  <a:pt x="1749552" y="345948"/>
                </a:lnTo>
                <a:lnTo>
                  <a:pt x="1795272" y="336804"/>
                </a:lnTo>
                <a:lnTo>
                  <a:pt x="1842515" y="327660"/>
                </a:lnTo>
                <a:lnTo>
                  <a:pt x="1888236" y="318516"/>
                </a:lnTo>
                <a:lnTo>
                  <a:pt x="1933955" y="309372"/>
                </a:lnTo>
                <a:lnTo>
                  <a:pt x="1979676" y="298704"/>
                </a:lnTo>
                <a:lnTo>
                  <a:pt x="2025396" y="289560"/>
                </a:lnTo>
                <a:lnTo>
                  <a:pt x="2072639" y="278892"/>
                </a:lnTo>
                <a:lnTo>
                  <a:pt x="2118360" y="268224"/>
                </a:lnTo>
                <a:lnTo>
                  <a:pt x="2164079" y="259080"/>
                </a:lnTo>
                <a:lnTo>
                  <a:pt x="2209800" y="248412"/>
                </a:lnTo>
                <a:lnTo>
                  <a:pt x="2255520" y="237744"/>
                </a:lnTo>
                <a:lnTo>
                  <a:pt x="2302764" y="227076"/>
                </a:lnTo>
                <a:lnTo>
                  <a:pt x="2348484" y="217932"/>
                </a:lnTo>
                <a:lnTo>
                  <a:pt x="2394204" y="207264"/>
                </a:lnTo>
                <a:lnTo>
                  <a:pt x="2439924" y="196596"/>
                </a:lnTo>
                <a:lnTo>
                  <a:pt x="2485644" y="185928"/>
                </a:lnTo>
                <a:lnTo>
                  <a:pt x="2532888" y="176784"/>
                </a:lnTo>
                <a:lnTo>
                  <a:pt x="2578608" y="166116"/>
                </a:lnTo>
                <a:lnTo>
                  <a:pt x="2624328" y="155448"/>
                </a:lnTo>
                <a:lnTo>
                  <a:pt x="2670048" y="144780"/>
                </a:lnTo>
                <a:lnTo>
                  <a:pt x="2715768" y="134112"/>
                </a:lnTo>
                <a:lnTo>
                  <a:pt x="2763012" y="124968"/>
                </a:lnTo>
                <a:lnTo>
                  <a:pt x="2808732" y="114300"/>
                </a:lnTo>
                <a:lnTo>
                  <a:pt x="2854452" y="103632"/>
                </a:lnTo>
                <a:lnTo>
                  <a:pt x="2900172" y="92964"/>
                </a:lnTo>
                <a:lnTo>
                  <a:pt x="2947416" y="82296"/>
                </a:lnTo>
                <a:lnTo>
                  <a:pt x="2993136" y="73152"/>
                </a:lnTo>
                <a:lnTo>
                  <a:pt x="3038856" y="62484"/>
                </a:lnTo>
                <a:lnTo>
                  <a:pt x="3084576" y="51816"/>
                </a:lnTo>
                <a:lnTo>
                  <a:pt x="3130296" y="41148"/>
                </a:lnTo>
                <a:lnTo>
                  <a:pt x="3177540" y="32004"/>
                </a:lnTo>
                <a:lnTo>
                  <a:pt x="3223260" y="21336"/>
                </a:lnTo>
                <a:lnTo>
                  <a:pt x="3268980" y="10668"/>
                </a:lnTo>
                <a:lnTo>
                  <a:pt x="3314700" y="0"/>
                </a:lnTo>
              </a:path>
            </a:pathLst>
          </a:custGeom>
          <a:ln w="22860">
            <a:solidFill>
              <a:srgbClr val="5B9B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986027" y="4962144"/>
            <a:ext cx="3323844" cy="8534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975360" y="5100828"/>
            <a:ext cx="3337559" cy="7147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986789" y="5253990"/>
            <a:ext cx="3314700" cy="445134"/>
          </a:xfrm>
          <a:custGeom>
            <a:avLst/>
            <a:gdLst/>
            <a:ahLst/>
            <a:cxnLst/>
            <a:rect l="l" t="t" r="r" b="b"/>
            <a:pathLst>
              <a:path w="3314700" h="445135">
                <a:moveTo>
                  <a:pt x="0" y="445008"/>
                </a:moveTo>
                <a:lnTo>
                  <a:pt x="47243" y="397764"/>
                </a:lnTo>
                <a:lnTo>
                  <a:pt x="92963" y="379476"/>
                </a:lnTo>
                <a:lnTo>
                  <a:pt x="138684" y="358140"/>
                </a:lnTo>
                <a:lnTo>
                  <a:pt x="184403" y="333756"/>
                </a:lnTo>
                <a:lnTo>
                  <a:pt x="230123" y="307848"/>
                </a:lnTo>
                <a:lnTo>
                  <a:pt x="277368" y="278892"/>
                </a:lnTo>
                <a:lnTo>
                  <a:pt x="323088" y="248412"/>
                </a:lnTo>
                <a:lnTo>
                  <a:pt x="368807" y="217932"/>
                </a:lnTo>
                <a:lnTo>
                  <a:pt x="414528" y="184404"/>
                </a:lnTo>
                <a:lnTo>
                  <a:pt x="460247" y="152400"/>
                </a:lnTo>
                <a:lnTo>
                  <a:pt x="507491" y="120396"/>
                </a:lnTo>
                <a:lnTo>
                  <a:pt x="553212" y="91440"/>
                </a:lnTo>
                <a:lnTo>
                  <a:pt x="598932" y="65532"/>
                </a:lnTo>
                <a:lnTo>
                  <a:pt x="644652" y="42672"/>
                </a:lnTo>
                <a:lnTo>
                  <a:pt x="690372" y="25908"/>
                </a:lnTo>
                <a:lnTo>
                  <a:pt x="737616" y="13716"/>
                </a:lnTo>
                <a:lnTo>
                  <a:pt x="783335" y="7620"/>
                </a:lnTo>
                <a:lnTo>
                  <a:pt x="829055" y="7620"/>
                </a:lnTo>
                <a:lnTo>
                  <a:pt x="874776" y="12192"/>
                </a:lnTo>
                <a:lnTo>
                  <a:pt x="920496" y="21336"/>
                </a:lnTo>
                <a:lnTo>
                  <a:pt x="967740" y="35052"/>
                </a:lnTo>
                <a:lnTo>
                  <a:pt x="1013460" y="51816"/>
                </a:lnTo>
                <a:lnTo>
                  <a:pt x="1059180" y="71628"/>
                </a:lnTo>
                <a:lnTo>
                  <a:pt x="1104899" y="91440"/>
                </a:lnTo>
                <a:lnTo>
                  <a:pt x="1150620" y="111252"/>
                </a:lnTo>
                <a:lnTo>
                  <a:pt x="1197864" y="131064"/>
                </a:lnTo>
                <a:lnTo>
                  <a:pt x="1243584" y="149352"/>
                </a:lnTo>
                <a:lnTo>
                  <a:pt x="1289304" y="166116"/>
                </a:lnTo>
                <a:lnTo>
                  <a:pt x="1335023" y="179832"/>
                </a:lnTo>
                <a:lnTo>
                  <a:pt x="1382267" y="190500"/>
                </a:lnTo>
                <a:lnTo>
                  <a:pt x="1427987" y="199644"/>
                </a:lnTo>
                <a:lnTo>
                  <a:pt x="1473708" y="205740"/>
                </a:lnTo>
                <a:lnTo>
                  <a:pt x="1519428" y="208788"/>
                </a:lnTo>
                <a:lnTo>
                  <a:pt x="1565148" y="210312"/>
                </a:lnTo>
                <a:lnTo>
                  <a:pt x="1612392" y="211836"/>
                </a:lnTo>
                <a:lnTo>
                  <a:pt x="1658112" y="210312"/>
                </a:lnTo>
                <a:lnTo>
                  <a:pt x="1703832" y="207264"/>
                </a:lnTo>
                <a:lnTo>
                  <a:pt x="1749552" y="204216"/>
                </a:lnTo>
                <a:lnTo>
                  <a:pt x="1795272" y="199644"/>
                </a:lnTo>
                <a:lnTo>
                  <a:pt x="1842515" y="195072"/>
                </a:lnTo>
                <a:lnTo>
                  <a:pt x="1888236" y="188976"/>
                </a:lnTo>
                <a:lnTo>
                  <a:pt x="1933955" y="184404"/>
                </a:lnTo>
                <a:lnTo>
                  <a:pt x="1979676" y="178308"/>
                </a:lnTo>
                <a:lnTo>
                  <a:pt x="2025396" y="172212"/>
                </a:lnTo>
                <a:lnTo>
                  <a:pt x="2072639" y="166116"/>
                </a:lnTo>
                <a:lnTo>
                  <a:pt x="2118360" y="160020"/>
                </a:lnTo>
                <a:lnTo>
                  <a:pt x="2164079" y="153924"/>
                </a:lnTo>
                <a:lnTo>
                  <a:pt x="2209800" y="147828"/>
                </a:lnTo>
                <a:lnTo>
                  <a:pt x="2255520" y="141732"/>
                </a:lnTo>
                <a:lnTo>
                  <a:pt x="2302764" y="135636"/>
                </a:lnTo>
                <a:lnTo>
                  <a:pt x="2348484" y="129540"/>
                </a:lnTo>
                <a:lnTo>
                  <a:pt x="2394204" y="123444"/>
                </a:lnTo>
                <a:lnTo>
                  <a:pt x="2439924" y="117348"/>
                </a:lnTo>
                <a:lnTo>
                  <a:pt x="2485644" y="111252"/>
                </a:lnTo>
                <a:lnTo>
                  <a:pt x="2532888" y="105156"/>
                </a:lnTo>
                <a:lnTo>
                  <a:pt x="2578608" y="99060"/>
                </a:lnTo>
                <a:lnTo>
                  <a:pt x="2624328" y="92964"/>
                </a:lnTo>
                <a:lnTo>
                  <a:pt x="2670048" y="85344"/>
                </a:lnTo>
                <a:lnTo>
                  <a:pt x="2715768" y="79248"/>
                </a:lnTo>
                <a:lnTo>
                  <a:pt x="2763012" y="73152"/>
                </a:lnTo>
                <a:lnTo>
                  <a:pt x="2808732" y="67056"/>
                </a:lnTo>
                <a:lnTo>
                  <a:pt x="2854452" y="60960"/>
                </a:lnTo>
                <a:lnTo>
                  <a:pt x="2900172" y="54864"/>
                </a:lnTo>
                <a:lnTo>
                  <a:pt x="2947416" y="48768"/>
                </a:lnTo>
                <a:lnTo>
                  <a:pt x="2993136" y="42672"/>
                </a:lnTo>
                <a:lnTo>
                  <a:pt x="3038856" y="36576"/>
                </a:lnTo>
                <a:lnTo>
                  <a:pt x="3084576" y="30480"/>
                </a:lnTo>
                <a:lnTo>
                  <a:pt x="3130296" y="24384"/>
                </a:lnTo>
                <a:lnTo>
                  <a:pt x="3177540" y="18288"/>
                </a:lnTo>
                <a:lnTo>
                  <a:pt x="3223260" y="12192"/>
                </a:lnTo>
                <a:lnTo>
                  <a:pt x="3268980" y="6096"/>
                </a:lnTo>
                <a:lnTo>
                  <a:pt x="3314700" y="0"/>
                </a:lnTo>
              </a:path>
            </a:pathLst>
          </a:custGeom>
          <a:ln w="22859">
            <a:solidFill>
              <a:srgbClr val="FF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823569" y="3916171"/>
            <a:ext cx="292735" cy="2108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BEBEBE"/>
                </a:solidFill>
                <a:latin typeface="Calibri"/>
                <a:cs typeface="Calibri"/>
              </a:rPr>
              <a:t>5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r>
              <a:rPr dirty="0" sz="900">
                <a:solidFill>
                  <a:srgbClr val="BEBEBE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r>
              <a:rPr dirty="0" sz="900">
                <a:solidFill>
                  <a:srgbClr val="BEBEBE"/>
                </a:solidFill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900">
                <a:solidFill>
                  <a:srgbClr val="BEBEBE"/>
                </a:solidFill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r>
              <a:rPr dirty="0" sz="900">
                <a:solidFill>
                  <a:srgbClr val="BEBEBE"/>
                </a:solidFill>
                <a:latin typeface="Calibri"/>
                <a:cs typeface="Calibri"/>
              </a:rPr>
              <a:t>1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r>
              <a:rPr dirty="0" sz="900">
                <a:solidFill>
                  <a:srgbClr val="BEBEBE"/>
                </a:solidFill>
                <a:latin typeface="Calibri"/>
                <a:cs typeface="Calibri"/>
              </a:rPr>
              <a:t>0</a:t>
            </a:r>
            <a:endParaRPr sz="900">
              <a:latin typeface="Calibri"/>
              <a:cs typeface="Calibri"/>
            </a:endParaRPr>
          </a:p>
          <a:p>
            <a:pPr marL="47625">
              <a:lnSpc>
                <a:spcPct val="100000"/>
              </a:lnSpc>
              <a:spcBef>
                <a:spcPts val="90"/>
              </a:spcBef>
            </a:pPr>
            <a:r>
              <a:rPr dirty="0" sz="900" spc="-5">
                <a:solidFill>
                  <a:srgbClr val="BEBEBE"/>
                </a:solidFill>
                <a:latin typeface="Calibri"/>
                <a:cs typeface="Calibri"/>
              </a:rPr>
              <a:t>2016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608455" y="5862320"/>
            <a:ext cx="2444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BEBEBE"/>
                </a:solidFill>
                <a:latin typeface="Calibri"/>
                <a:cs typeface="Calibri"/>
              </a:rPr>
              <a:t>2018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344801" y="5862320"/>
            <a:ext cx="2444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BEBEBE"/>
                </a:solidFill>
                <a:latin typeface="Calibri"/>
                <a:cs typeface="Calibri"/>
              </a:rPr>
              <a:t>2020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081527" y="5862320"/>
            <a:ext cx="2444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BEBEBE"/>
                </a:solidFill>
                <a:latin typeface="Calibri"/>
                <a:cs typeface="Calibri"/>
              </a:rPr>
              <a:t>2022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818254" y="5862320"/>
            <a:ext cx="2444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BEBEBE"/>
                </a:solidFill>
                <a:latin typeface="Calibri"/>
                <a:cs typeface="Calibri"/>
              </a:rPr>
              <a:t>2024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731519" y="3870959"/>
            <a:ext cx="3825240" cy="2231390"/>
          </a:xfrm>
          <a:custGeom>
            <a:avLst/>
            <a:gdLst/>
            <a:ahLst/>
            <a:cxnLst/>
            <a:rect l="l" t="t" r="r" b="b"/>
            <a:pathLst>
              <a:path w="3825240" h="2231390">
                <a:moveTo>
                  <a:pt x="0" y="2231136"/>
                </a:moveTo>
                <a:lnTo>
                  <a:pt x="3825240" y="2231136"/>
                </a:lnTo>
                <a:lnTo>
                  <a:pt x="3825240" y="0"/>
                </a:lnTo>
                <a:lnTo>
                  <a:pt x="0" y="0"/>
                </a:lnTo>
                <a:lnTo>
                  <a:pt x="0" y="2231136"/>
                </a:lnTo>
                <a:close/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5016500" y="3922903"/>
            <a:ext cx="4355465" cy="1245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The </a:t>
            </a:r>
            <a:r>
              <a:rPr dirty="0" sz="2000" spc="-5">
                <a:solidFill>
                  <a:srgbClr val="253046"/>
                </a:solidFill>
                <a:latin typeface="Arial"/>
                <a:cs typeface="Arial"/>
              </a:rPr>
              <a:t>total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estimated cost in </a:t>
            </a:r>
            <a:r>
              <a:rPr dirty="0" sz="2000" spc="-5">
                <a:solidFill>
                  <a:srgbClr val="253046"/>
                </a:solidFill>
                <a:latin typeface="Arial"/>
                <a:cs typeface="Arial"/>
              </a:rPr>
              <a:t>time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will  depend on the particular functional  impact that the </a:t>
            </a:r>
            <a:r>
              <a:rPr dirty="0" sz="2000" spc="-5">
                <a:solidFill>
                  <a:srgbClr val="253046"/>
                </a:solidFill>
                <a:latin typeface="Arial"/>
                <a:cs typeface="Arial"/>
              </a:rPr>
              <a:t>S/4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HANA changes</a:t>
            </a:r>
            <a:r>
              <a:rPr dirty="0" sz="2000" spc="-24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will  </a:t>
            </a:r>
            <a:r>
              <a:rPr dirty="0" sz="2000" spc="-5">
                <a:solidFill>
                  <a:srgbClr val="253046"/>
                </a:solidFill>
                <a:latin typeface="Arial"/>
                <a:cs typeface="Arial"/>
              </a:rPr>
              <a:t>have in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a </a:t>
            </a:r>
            <a:r>
              <a:rPr dirty="0" sz="2000" spc="-5">
                <a:solidFill>
                  <a:srgbClr val="253046"/>
                </a:solidFill>
                <a:latin typeface="Arial"/>
                <a:cs typeface="Arial"/>
              </a:rPr>
              <a:t>given</a:t>
            </a:r>
            <a:r>
              <a:rPr dirty="0" sz="20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2000" spc="-5">
                <a:solidFill>
                  <a:srgbClr val="253046"/>
                </a:solidFill>
                <a:latin typeface="Arial"/>
                <a:cs typeface="Arial"/>
              </a:rPr>
              <a:t>implementation…</a:t>
            </a:r>
            <a:endParaRPr sz="20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53" name="object 5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11</a:t>
            </a:fld>
          </a:p>
        </p:txBody>
      </p:sp>
      <p:sp>
        <p:nvSpPr>
          <p:cNvPr id="51" name="object 51"/>
          <p:cNvSpPr txBox="1"/>
          <p:nvPr/>
        </p:nvSpPr>
        <p:spPr>
          <a:xfrm>
            <a:off x="4999990" y="5392928"/>
            <a:ext cx="3559810" cy="528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100" spc="-5" b="1">
                <a:solidFill>
                  <a:srgbClr val="4E4641"/>
                </a:solidFill>
                <a:latin typeface="Arial"/>
                <a:cs typeface="Arial"/>
              </a:rPr>
              <a:t>Disclaimer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: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the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information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presented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above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is based</a:t>
            </a:r>
            <a:r>
              <a:rPr dirty="0" sz="1100" spc="-65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on 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predictive models,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and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should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be taken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only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as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indicative  information.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04060" y="2487167"/>
            <a:ext cx="5090160" cy="20086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942581" y="2251710"/>
            <a:ext cx="289559" cy="3240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942581" y="2251710"/>
            <a:ext cx="289560" cy="3240405"/>
          </a:xfrm>
          <a:custGeom>
            <a:avLst/>
            <a:gdLst/>
            <a:ahLst/>
            <a:cxnLst/>
            <a:rect l="l" t="t" r="r" b="b"/>
            <a:pathLst>
              <a:path w="289559" h="3240404">
                <a:moveTo>
                  <a:pt x="0" y="3240024"/>
                </a:moveTo>
                <a:lnTo>
                  <a:pt x="289559" y="3240024"/>
                </a:lnTo>
                <a:lnTo>
                  <a:pt x="289559" y="0"/>
                </a:lnTo>
                <a:lnTo>
                  <a:pt x="0" y="0"/>
                </a:lnTo>
                <a:lnTo>
                  <a:pt x="0" y="3240024"/>
                </a:lnTo>
                <a:close/>
              </a:path>
            </a:pathLst>
          </a:custGeom>
          <a:ln w="25907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8580" rIns="0" bIns="0" rtlCol="0" vert="horz">
            <a:spAutoFit/>
          </a:bodyPr>
          <a:lstStyle/>
          <a:p>
            <a:pPr marL="107314" marR="5080">
              <a:lnSpc>
                <a:spcPts val="2450"/>
              </a:lnSpc>
              <a:spcBef>
                <a:spcPts val="540"/>
              </a:spcBef>
            </a:pPr>
            <a:r>
              <a:rPr dirty="0" spc="-5"/>
              <a:t>Capgemini and </a:t>
            </a:r>
            <a:r>
              <a:rPr dirty="0"/>
              <a:t>SAP </a:t>
            </a:r>
            <a:r>
              <a:rPr dirty="0" spc="-5"/>
              <a:t>do not recommend anymore migratings </a:t>
            </a:r>
            <a:r>
              <a:rPr dirty="0"/>
              <a:t>to </a:t>
            </a:r>
            <a:r>
              <a:rPr dirty="0" spc="-5"/>
              <a:t>Suite  on HANA as an intermediate </a:t>
            </a:r>
            <a:r>
              <a:rPr dirty="0"/>
              <a:t>step to </a:t>
            </a:r>
            <a:r>
              <a:rPr dirty="0" spc="-5"/>
              <a:t>S/4</a:t>
            </a:r>
            <a:r>
              <a:rPr dirty="0" spc="-85"/>
              <a:t> </a:t>
            </a:r>
            <a:r>
              <a:rPr dirty="0" spc="-10"/>
              <a:t>HANA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0778" y="1467358"/>
            <a:ext cx="78625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0091CA"/>
                </a:solidFill>
                <a:latin typeface="Arial"/>
                <a:cs typeface="Arial"/>
              </a:rPr>
              <a:t>A </a:t>
            </a:r>
            <a:r>
              <a:rPr dirty="0" sz="1800" spc="5" b="1">
                <a:solidFill>
                  <a:srgbClr val="0091CA"/>
                </a:solidFill>
                <a:latin typeface="Arial"/>
                <a:cs typeface="Arial"/>
              </a:rPr>
              <a:t>two </a:t>
            </a:r>
            <a:r>
              <a:rPr dirty="0" sz="1800" spc="-5" b="1">
                <a:solidFill>
                  <a:srgbClr val="0091CA"/>
                </a:solidFill>
                <a:latin typeface="Arial"/>
                <a:cs typeface="Arial"/>
              </a:rPr>
              <a:t>step </a:t>
            </a:r>
            <a:r>
              <a:rPr dirty="0" sz="1800" spc="-10" b="1">
                <a:solidFill>
                  <a:srgbClr val="0091CA"/>
                </a:solidFill>
                <a:latin typeface="Arial"/>
                <a:cs typeface="Arial"/>
              </a:rPr>
              <a:t>conversion </a:t>
            </a:r>
            <a:r>
              <a:rPr dirty="0" sz="1800" spc="-5" b="1">
                <a:solidFill>
                  <a:srgbClr val="0091CA"/>
                </a:solidFill>
                <a:latin typeface="Arial"/>
                <a:cs typeface="Arial"/>
              </a:rPr>
              <a:t>represents dedicating 25% </a:t>
            </a:r>
            <a:r>
              <a:rPr dirty="0" sz="1800" b="1">
                <a:solidFill>
                  <a:srgbClr val="0091CA"/>
                </a:solidFill>
                <a:latin typeface="Arial"/>
                <a:cs typeface="Arial"/>
              </a:rPr>
              <a:t>to </a:t>
            </a:r>
            <a:r>
              <a:rPr dirty="0" sz="1800" spc="-5" b="1">
                <a:solidFill>
                  <a:srgbClr val="0091CA"/>
                </a:solidFill>
                <a:latin typeface="Arial"/>
                <a:cs typeface="Arial"/>
              </a:rPr>
              <a:t>37% </a:t>
            </a:r>
            <a:r>
              <a:rPr dirty="0" sz="1800" b="1">
                <a:solidFill>
                  <a:srgbClr val="0091CA"/>
                </a:solidFill>
                <a:latin typeface="Arial"/>
                <a:cs typeface="Arial"/>
              </a:rPr>
              <a:t>of </a:t>
            </a:r>
            <a:r>
              <a:rPr dirty="0" sz="1800" spc="-10" b="1">
                <a:solidFill>
                  <a:srgbClr val="0091CA"/>
                </a:solidFill>
                <a:latin typeface="Arial"/>
                <a:cs typeface="Arial"/>
              </a:rPr>
              <a:t>your </a:t>
            </a:r>
            <a:r>
              <a:rPr dirty="0" sz="1800" spc="-5" b="1">
                <a:solidFill>
                  <a:srgbClr val="0091CA"/>
                </a:solidFill>
                <a:latin typeface="Arial"/>
                <a:cs typeface="Arial"/>
              </a:rPr>
              <a:t>time </a:t>
            </a:r>
            <a:r>
              <a:rPr dirty="0" sz="1800" b="1">
                <a:solidFill>
                  <a:srgbClr val="0091CA"/>
                </a:solidFill>
                <a:latin typeface="Arial"/>
                <a:cs typeface="Arial"/>
              </a:rPr>
              <a:t>to  </a:t>
            </a:r>
            <a:r>
              <a:rPr dirty="0" sz="1800" spc="-10" b="1">
                <a:solidFill>
                  <a:srgbClr val="0091CA"/>
                </a:solidFill>
                <a:latin typeface="Arial"/>
                <a:cs typeface="Arial"/>
              </a:rPr>
              <a:t>conversion activities…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68196" y="4367784"/>
            <a:ext cx="7395972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611630" y="4416552"/>
            <a:ext cx="7219950" cy="129539"/>
          </a:xfrm>
          <a:custGeom>
            <a:avLst/>
            <a:gdLst/>
            <a:ahLst/>
            <a:cxnLst/>
            <a:rect l="l" t="t" r="r" b="b"/>
            <a:pathLst>
              <a:path w="7219950" h="129539">
                <a:moveTo>
                  <a:pt x="7141718" y="0"/>
                </a:moveTo>
                <a:lnTo>
                  <a:pt x="7141718" y="129540"/>
                </a:lnTo>
                <a:lnTo>
                  <a:pt x="7203897" y="77724"/>
                </a:lnTo>
                <a:lnTo>
                  <a:pt x="7154799" y="77724"/>
                </a:lnTo>
                <a:lnTo>
                  <a:pt x="7154799" y="51816"/>
                </a:lnTo>
                <a:lnTo>
                  <a:pt x="7203897" y="51816"/>
                </a:lnTo>
                <a:lnTo>
                  <a:pt x="7141718" y="0"/>
                </a:lnTo>
                <a:close/>
              </a:path>
              <a:path w="7219950" h="129539">
                <a:moveTo>
                  <a:pt x="7141718" y="51816"/>
                </a:moveTo>
                <a:lnTo>
                  <a:pt x="0" y="51816"/>
                </a:lnTo>
                <a:lnTo>
                  <a:pt x="0" y="77724"/>
                </a:lnTo>
                <a:lnTo>
                  <a:pt x="7141718" y="77724"/>
                </a:lnTo>
                <a:lnTo>
                  <a:pt x="7141718" y="51816"/>
                </a:lnTo>
                <a:close/>
              </a:path>
              <a:path w="7219950" h="129539">
                <a:moveTo>
                  <a:pt x="7203897" y="51816"/>
                </a:moveTo>
                <a:lnTo>
                  <a:pt x="7154799" y="51816"/>
                </a:lnTo>
                <a:lnTo>
                  <a:pt x="7154799" y="77724"/>
                </a:lnTo>
                <a:lnTo>
                  <a:pt x="7203897" y="77724"/>
                </a:lnTo>
                <a:lnTo>
                  <a:pt x="7219442" y="64770"/>
                </a:lnTo>
                <a:lnTo>
                  <a:pt x="7203897" y="51816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002535" y="2215895"/>
            <a:ext cx="111251" cy="33375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058161" y="2237994"/>
            <a:ext cx="0" cy="3240405"/>
          </a:xfrm>
          <a:custGeom>
            <a:avLst/>
            <a:gdLst/>
            <a:ahLst/>
            <a:cxnLst/>
            <a:rect l="l" t="t" r="r" b="b"/>
            <a:pathLst>
              <a:path w="0" h="3240404">
                <a:moveTo>
                  <a:pt x="0" y="0"/>
                </a:moveTo>
                <a:lnTo>
                  <a:pt x="0" y="3240023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053840" y="2215895"/>
            <a:ext cx="131063" cy="33375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109465" y="2237994"/>
            <a:ext cx="19685" cy="3240405"/>
          </a:xfrm>
          <a:custGeom>
            <a:avLst/>
            <a:gdLst/>
            <a:ahLst/>
            <a:cxnLst/>
            <a:rect l="l" t="t" r="r" b="b"/>
            <a:pathLst>
              <a:path w="19685" h="3240404">
                <a:moveTo>
                  <a:pt x="0" y="0"/>
                </a:moveTo>
                <a:lnTo>
                  <a:pt x="19304" y="3240023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144767" y="2229611"/>
            <a:ext cx="111251" cy="33375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200394" y="2251710"/>
            <a:ext cx="0" cy="3240405"/>
          </a:xfrm>
          <a:custGeom>
            <a:avLst/>
            <a:gdLst/>
            <a:ahLst/>
            <a:cxnLst/>
            <a:rect l="l" t="t" r="r" b="b"/>
            <a:pathLst>
              <a:path w="0" h="3240404">
                <a:moveTo>
                  <a:pt x="0" y="0"/>
                </a:moveTo>
                <a:lnTo>
                  <a:pt x="0" y="3240024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988177" y="5519724"/>
            <a:ext cx="42164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0091CA"/>
                </a:solidFill>
                <a:latin typeface="Arial"/>
                <a:cs typeface="Arial"/>
              </a:rPr>
              <a:t>2024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793992" y="5490971"/>
            <a:ext cx="1306195" cy="739140"/>
          </a:xfrm>
          <a:custGeom>
            <a:avLst/>
            <a:gdLst/>
            <a:ahLst/>
            <a:cxnLst/>
            <a:rect l="l" t="t" r="r" b="b"/>
            <a:pathLst>
              <a:path w="1306195" h="739139">
                <a:moveTo>
                  <a:pt x="0" y="739139"/>
                </a:moveTo>
                <a:lnTo>
                  <a:pt x="1306068" y="739139"/>
                </a:lnTo>
                <a:lnTo>
                  <a:pt x="1306068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solidFill>
            <a:srgbClr val="FFFFFF">
              <a:alpha val="7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873620" y="5519724"/>
            <a:ext cx="1002030" cy="666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B88A00"/>
                </a:solidFill>
                <a:latin typeface="Arial"/>
                <a:cs typeface="Arial"/>
              </a:rPr>
              <a:t>2025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-5" b="1">
                <a:solidFill>
                  <a:srgbClr val="B88A00"/>
                </a:solidFill>
                <a:latin typeface="Arial"/>
                <a:cs typeface="Arial"/>
              </a:rPr>
              <a:t>End of</a:t>
            </a:r>
            <a:r>
              <a:rPr dirty="0" sz="1400" spc="-80" b="1">
                <a:solidFill>
                  <a:srgbClr val="B88A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B88A00"/>
                </a:solidFill>
                <a:latin typeface="Arial"/>
                <a:cs typeface="Arial"/>
              </a:rPr>
              <a:t>ECC  support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275332" y="3649979"/>
            <a:ext cx="611124" cy="7101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311145" y="3685794"/>
            <a:ext cx="485140" cy="584200"/>
          </a:xfrm>
          <a:custGeom>
            <a:avLst/>
            <a:gdLst/>
            <a:ahLst/>
            <a:cxnLst/>
            <a:rect l="l" t="t" r="r" b="b"/>
            <a:pathLst>
              <a:path w="485139" h="584200">
                <a:moveTo>
                  <a:pt x="484631" y="0"/>
                </a:moveTo>
                <a:lnTo>
                  <a:pt x="0" y="0"/>
                </a:lnTo>
                <a:lnTo>
                  <a:pt x="0" y="466978"/>
                </a:lnTo>
                <a:lnTo>
                  <a:pt x="242316" y="583691"/>
                </a:lnTo>
                <a:lnTo>
                  <a:pt x="484631" y="466978"/>
                </a:lnTo>
                <a:lnTo>
                  <a:pt x="4846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311145" y="3685794"/>
            <a:ext cx="485140" cy="584200"/>
          </a:xfrm>
          <a:custGeom>
            <a:avLst/>
            <a:gdLst/>
            <a:ahLst/>
            <a:cxnLst/>
            <a:rect l="l" t="t" r="r" b="b"/>
            <a:pathLst>
              <a:path w="485139" h="584200">
                <a:moveTo>
                  <a:pt x="0" y="0"/>
                </a:moveTo>
                <a:lnTo>
                  <a:pt x="484631" y="0"/>
                </a:lnTo>
                <a:lnTo>
                  <a:pt x="484631" y="466978"/>
                </a:lnTo>
                <a:lnTo>
                  <a:pt x="242316" y="583691"/>
                </a:lnTo>
                <a:lnTo>
                  <a:pt x="0" y="466978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290572" y="2752344"/>
            <a:ext cx="523240" cy="909955"/>
          </a:xfrm>
          <a:custGeom>
            <a:avLst/>
            <a:gdLst/>
            <a:ahLst/>
            <a:cxnLst/>
            <a:rect l="l" t="t" r="r" b="b"/>
            <a:pathLst>
              <a:path w="523239" h="909954">
                <a:moveTo>
                  <a:pt x="0" y="909827"/>
                </a:moveTo>
                <a:lnTo>
                  <a:pt x="522731" y="909827"/>
                </a:lnTo>
                <a:lnTo>
                  <a:pt x="522731" y="0"/>
                </a:lnTo>
                <a:lnTo>
                  <a:pt x="0" y="0"/>
                </a:lnTo>
                <a:lnTo>
                  <a:pt x="0" y="909827"/>
                </a:lnTo>
                <a:close/>
              </a:path>
            </a:pathLst>
          </a:custGeom>
          <a:solidFill>
            <a:srgbClr val="FFFFFF">
              <a:alpha val="7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339847" y="2835014"/>
            <a:ext cx="438150" cy="749935"/>
          </a:xfrm>
          <a:prstGeom prst="rect">
            <a:avLst/>
          </a:prstGeom>
        </p:spPr>
        <p:txBody>
          <a:bodyPr wrap="square" lIns="0" tIns="3175" rIns="0" bIns="0" rtlCol="0" vert="vert27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dirty="0" sz="1400">
                <a:solidFill>
                  <a:srgbClr val="B90064"/>
                </a:solidFill>
                <a:latin typeface="Arial"/>
                <a:cs typeface="Arial"/>
              </a:rPr>
              <a:t>Bus</a:t>
            </a:r>
            <a:r>
              <a:rPr dirty="0" sz="1400">
                <a:solidFill>
                  <a:srgbClr val="B90064"/>
                </a:solidFill>
                <a:latin typeface="Arial"/>
                <a:cs typeface="Arial"/>
              </a:rPr>
              <a:t>ines</a:t>
            </a:r>
            <a:r>
              <a:rPr dirty="0" sz="1400">
                <a:solidFill>
                  <a:srgbClr val="B90064"/>
                </a:solidFill>
                <a:latin typeface="Arial"/>
                <a:cs typeface="Arial"/>
              </a:rPr>
              <a:t>s Suit</a:t>
            </a:r>
            <a:r>
              <a:rPr dirty="0" sz="1400">
                <a:solidFill>
                  <a:srgbClr val="B90064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319015" y="4521708"/>
            <a:ext cx="501396" cy="1783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319015" y="4524755"/>
            <a:ext cx="502920" cy="0"/>
          </a:xfrm>
          <a:custGeom>
            <a:avLst/>
            <a:gdLst/>
            <a:ahLst/>
            <a:cxnLst/>
            <a:rect l="l" t="t" r="r" b="b"/>
            <a:pathLst>
              <a:path w="502920" h="0">
                <a:moveTo>
                  <a:pt x="0" y="0"/>
                </a:moveTo>
                <a:lnTo>
                  <a:pt x="502666" y="0"/>
                </a:lnTo>
              </a:path>
            </a:pathLst>
          </a:custGeom>
          <a:ln w="9144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319015" y="4521708"/>
            <a:ext cx="3175" cy="218440"/>
          </a:xfrm>
          <a:custGeom>
            <a:avLst/>
            <a:gdLst/>
            <a:ahLst/>
            <a:cxnLst/>
            <a:rect l="l" t="t" r="r" b="b"/>
            <a:pathLst>
              <a:path w="3175" h="218439">
                <a:moveTo>
                  <a:pt x="2667" y="0"/>
                </a:moveTo>
                <a:lnTo>
                  <a:pt x="0" y="218059"/>
                </a:lnTo>
              </a:path>
            </a:pathLst>
          </a:custGeom>
          <a:ln w="9144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820411" y="4521708"/>
            <a:ext cx="3175" cy="218440"/>
          </a:xfrm>
          <a:custGeom>
            <a:avLst/>
            <a:gdLst/>
            <a:ahLst/>
            <a:cxnLst/>
            <a:rect l="l" t="t" r="r" b="b"/>
            <a:pathLst>
              <a:path w="3175" h="218439">
                <a:moveTo>
                  <a:pt x="2666" y="0"/>
                </a:moveTo>
                <a:lnTo>
                  <a:pt x="0" y="218059"/>
                </a:lnTo>
              </a:path>
            </a:pathLst>
          </a:custGeom>
          <a:ln w="9144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232147" y="4725923"/>
            <a:ext cx="673735" cy="399415"/>
          </a:xfrm>
          <a:custGeom>
            <a:avLst/>
            <a:gdLst/>
            <a:ahLst/>
            <a:cxnLst/>
            <a:rect l="l" t="t" r="r" b="b"/>
            <a:pathLst>
              <a:path w="673735" h="399414">
                <a:moveTo>
                  <a:pt x="0" y="399288"/>
                </a:moveTo>
                <a:lnTo>
                  <a:pt x="673608" y="399288"/>
                </a:lnTo>
                <a:lnTo>
                  <a:pt x="673608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755392" y="4512564"/>
            <a:ext cx="502919" cy="17830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755392" y="4515611"/>
            <a:ext cx="502920" cy="0"/>
          </a:xfrm>
          <a:custGeom>
            <a:avLst/>
            <a:gdLst/>
            <a:ahLst/>
            <a:cxnLst/>
            <a:rect l="l" t="t" r="r" b="b"/>
            <a:pathLst>
              <a:path w="502920" h="0">
                <a:moveTo>
                  <a:pt x="0" y="0"/>
                </a:moveTo>
                <a:lnTo>
                  <a:pt x="502666" y="0"/>
                </a:lnTo>
              </a:path>
            </a:pathLst>
          </a:custGeom>
          <a:ln w="9144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755392" y="4512564"/>
            <a:ext cx="3175" cy="218440"/>
          </a:xfrm>
          <a:custGeom>
            <a:avLst/>
            <a:gdLst/>
            <a:ahLst/>
            <a:cxnLst/>
            <a:rect l="l" t="t" r="r" b="b"/>
            <a:pathLst>
              <a:path w="3175" h="218439">
                <a:moveTo>
                  <a:pt x="2666" y="0"/>
                </a:moveTo>
                <a:lnTo>
                  <a:pt x="0" y="218059"/>
                </a:lnTo>
              </a:path>
            </a:pathLst>
          </a:custGeom>
          <a:ln w="9144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256788" y="4512564"/>
            <a:ext cx="3175" cy="218440"/>
          </a:xfrm>
          <a:custGeom>
            <a:avLst/>
            <a:gdLst/>
            <a:ahLst/>
            <a:cxnLst/>
            <a:rect l="l" t="t" r="r" b="b"/>
            <a:pathLst>
              <a:path w="3175" h="218439">
                <a:moveTo>
                  <a:pt x="2666" y="0"/>
                </a:moveTo>
                <a:lnTo>
                  <a:pt x="0" y="218059"/>
                </a:lnTo>
              </a:path>
            </a:pathLst>
          </a:custGeom>
          <a:ln w="9144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590800" y="4716779"/>
            <a:ext cx="830580" cy="401320"/>
          </a:xfrm>
          <a:custGeom>
            <a:avLst/>
            <a:gdLst/>
            <a:ahLst/>
            <a:cxnLst/>
            <a:rect l="l" t="t" r="r" b="b"/>
            <a:pathLst>
              <a:path w="830579" h="401320">
                <a:moveTo>
                  <a:pt x="0" y="400812"/>
                </a:moveTo>
                <a:lnTo>
                  <a:pt x="830579" y="400812"/>
                </a:lnTo>
                <a:lnTo>
                  <a:pt x="830579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2673476" y="4747717"/>
            <a:ext cx="66611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000" spc="-5" i="1">
                <a:solidFill>
                  <a:srgbClr val="D30517"/>
                </a:solidFill>
                <a:latin typeface="Arial"/>
                <a:cs typeface="Arial"/>
              </a:rPr>
              <a:t>C</a:t>
            </a:r>
            <a:r>
              <a:rPr dirty="0" sz="1000" spc="-10" i="1">
                <a:solidFill>
                  <a:srgbClr val="D30517"/>
                </a:solidFill>
                <a:latin typeface="Arial"/>
                <a:cs typeface="Arial"/>
              </a:rPr>
              <a:t>on</a:t>
            </a:r>
            <a:r>
              <a:rPr dirty="0" sz="1000" spc="-5" i="1">
                <a:solidFill>
                  <a:srgbClr val="D30517"/>
                </a:solidFill>
                <a:latin typeface="Arial"/>
                <a:cs typeface="Arial"/>
              </a:rPr>
              <a:t>v</a:t>
            </a:r>
            <a:r>
              <a:rPr dirty="0" sz="1000" spc="-10" i="1">
                <a:solidFill>
                  <a:srgbClr val="D30517"/>
                </a:solidFill>
                <a:latin typeface="Arial"/>
                <a:cs typeface="Arial"/>
              </a:rPr>
              <a:t>e</a:t>
            </a:r>
            <a:r>
              <a:rPr dirty="0" sz="1000" spc="-5" i="1">
                <a:solidFill>
                  <a:srgbClr val="D30517"/>
                </a:solidFill>
                <a:latin typeface="Arial"/>
                <a:cs typeface="Arial"/>
              </a:rPr>
              <a:t>rs</a:t>
            </a:r>
            <a:r>
              <a:rPr dirty="0" sz="1000" spc="-15" i="1">
                <a:solidFill>
                  <a:srgbClr val="D30517"/>
                </a:solidFill>
                <a:latin typeface="Arial"/>
                <a:cs typeface="Arial"/>
              </a:rPr>
              <a:t>i</a:t>
            </a:r>
            <a:r>
              <a:rPr dirty="0" sz="1000" spc="-10" i="1">
                <a:solidFill>
                  <a:srgbClr val="D30517"/>
                </a:solidFill>
                <a:latin typeface="Arial"/>
                <a:cs typeface="Arial"/>
              </a:rPr>
              <a:t>o</a:t>
            </a:r>
            <a:r>
              <a:rPr dirty="0" sz="1000" spc="-5" i="1">
                <a:solidFill>
                  <a:srgbClr val="D30517"/>
                </a:solidFill>
                <a:latin typeface="Arial"/>
                <a:cs typeface="Arial"/>
              </a:rPr>
              <a:t>n</a:t>
            </a:r>
            <a:endParaRPr sz="1000">
              <a:latin typeface="Arial"/>
              <a:cs typeface="Arial"/>
            </a:endParaRPr>
          </a:p>
          <a:p>
            <a:pPr algn="ctr" marL="1270">
              <a:lnSpc>
                <a:spcPct val="100000"/>
              </a:lnSpc>
            </a:pPr>
            <a:r>
              <a:rPr dirty="0" sz="1000" spc="-5" i="1">
                <a:solidFill>
                  <a:srgbClr val="D30517"/>
                </a:solidFill>
                <a:latin typeface="Arial"/>
                <a:cs typeface="Arial"/>
              </a:rPr>
              <a:t>project</a:t>
            </a:r>
            <a:endParaRPr sz="10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578858" y="3673602"/>
            <a:ext cx="485140" cy="585470"/>
          </a:xfrm>
          <a:custGeom>
            <a:avLst/>
            <a:gdLst/>
            <a:ahLst/>
            <a:cxnLst/>
            <a:rect l="l" t="t" r="r" b="b"/>
            <a:pathLst>
              <a:path w="485139" h="585470">
                <a:moveTo>
                  <a:pt x="484631" y="0"/>
                </a:moveTo>
                <a:lnTo>
                  <a:pt x="0" y="0"/>
                </a:lnTo>
                <a:lnTo>
                  <a:pt x="0" y="468122"/>
                </a:lnTo>
                <a:lnTo>
                  <a:pt x="242315" y="585216"/>
                </a:lnTo>
                <a:lnTo>
                  <a:pt x="484631" y="468122"/>
                </a:lnTo>
                <a:lnTo>
                  <a:pt x="4846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578858" y="3673602"/>
            <a:ext cx="485140" cy="585470"/>
          </a:xfrm>
          <a:custGeom>
            <a:avLst/>
            <a:gdLst/>
            <a:ahLst/>
            <a:cxnLst/>
            <a:rect l="l" t="t" r="r" b="b"/>
            <a:pathLst>
              <a:path w="485139" h="585470">
                <a:moveTo>
                  <a:pt x="0" y="0"/>
                </a:moveTo>
                <a:lnTo>
                  <a:pt x="484631" y="0"/>
                </a:lnTo>
                <a:lnTo>
                  <a:pt x="484631" y="468122"/>
                </a:lnTo>
                <a:lnTo>
                  <a:pt x="242315" y="585216"/>
                </a:lnTo>
                <a:lnTo>
                  <a:pt x="0" y="468122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555235" y="2834639"/>
            <a:ext cx="525779" cy="80619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4605781" y="3042147"/>
            <a:ext cx="438150" cy="519430"/>
          </a:xfrm>
          <a:prstGeom prst="rect">
            <a:avLst/>
          </a:prstGeom>
        </p:spPr>
        <p:txBody>
          <a:bodyPr wrap="square" lIns="0" tIns="3175" rIns="0" bIns="0" rtlCol="0" vert="vert27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S/</a:t>
            </a: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4 </a:t>
            </a:r>
            <a:r>
              <a:rPr dirty="0" sz="1400" spc="-10">
                <a:solidFill>
                  <a:srgbClr val="006C97"/>
                </a:solidFill>
                <a:latin typeface="Arial"/>
                <a:cs typeface="Arial"/>
              </a:rPr>
              <a:t>H</a:t>
            </a: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A</a:t>
            </a:r>
            <a:r>
              <a:rPr dirty="0" sz="1400" spc="-10">
                <a:solidFill>
                  <a:srgbClr val="006C97"/>
                </a:solidFill>
                <a:latin typeface="Arial"/>
                <a:cs typeface="Arial"/>
              </a:rPr>
              <a:t>N</a:t>
            </a: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329428" y="2654807"/>
            <a:ext cx="612648" cy="7117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365241" y="2690622"/>
            <a:ext cx="486409" cy="585470"/>
          </a:xfrm>
          <a:custGeom>
            <a:avLst/>
            <a:gdLst/>
            <a:ahLst/>
            <a:cxnLst/>
            <a:rect l="l" t="t" r="r" b="b"/>
            <a:pathLst>
              <a:path w="486410" h="585470">
                <a:moveTo>
                  <a:pt x="243078" y="0"/>
                </a:moveTo>
                <a:lnTo>
                  <a:pt x="0" y="117093"/>
                </a:lnTo>
                <a:lnTo>
                  <a:pt x="0" y="585215"/>
                </a:lnTo>
                <a:lnTo>
                  <a:pt x="486156" y="585215"/>
                </a:lnTo>
                <a:lnTo>
                  <a:pt x="486156" y="117093"/>
                </a:lnTo>
                <a:lnTo>
                  <a:pt x="2430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365241" y="2690622"/>
            <a:ext cx="486409" cy="585470"/>
          </a:xfrm>
          <a:custGeom>
            <a:avLst/>
            <a:gdLst/>
            <a:ahLst/>
            <a:cxnLst/>
            <a:rect l="l" t="t" r="r" b="b"/>
            <a:pathLst>
              <a:path w="486410" h="585470">
                <a:moveTo>
                  <a:pt x="0" y="585215"/>
                </a:moveTo>
                <a:lnTo>
                  <a:pt x="486156" y="585215"/>
                </a:lnTo>
                <a:lnTo>
                  <a:pt x="486156" y="117093"/>
                </a:lnTo>
                <a:lnTo>
                  <a:pt x="243078" y="0"/>
                </a:lnTo>
                <a:lnTo>
                  <a:pt x="0" y="117093"/>
                </a:lnTo>
                <a:lnTo>
                  <a:pt x="0" y="585215"/>
                </a:lnTo>
                <a:close/>
              </a:path>
            </a:pathLst>
          </a:custGeom>
          <a:ln w="19812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5394705" y="3337686"/>
            <a:ext cx="47815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588E1F"/>
                </a:solidFill>
                <a:latin typeface="Arial"/>
                <a:cs typeface="Arial"/>
              </a:rPr>
              <a:t>IBP</a:t>
            </a:r>
            <a:r>
              <a:rPr dirty="0" sz="1400" spc="-125">
                <a:solidFill>
                  <a:srgbClr val="588E1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588E1F"/>
                </a:solidFill>
                <a:latin typeface="Arial"/>
                <a:cs typeface="Arial"/>
              </a:rPr>
              <a:t>&amp;</a:t>
            </a:r>
            <a:endParaRPr sz="1400">
              <a:latin typeface="Arial"/>
              <a:cs typeface="Arial"/>
            </a:endParaRPr>
          </a:p>
          <a:p>
            <a:pPr marL="30480">
              <a:lnSpc>
                <a:spcPct val="100000"/>
              </a:lnSpc>
            </a:pPr>
            <a:r>
              <a:rPr dirty="0" sz="1400" spc="-5">
                <a:solidFill>
                  <a:srgbClr val="588E1F"/>
                </a:solidFill>
                <a:latin typeface="Arial"/>
                <a:cs typeface="Arial"/>
              </a:rPr>
              <a:t>Ariba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020055" y="3860291"/>
            <a:ext cx="3895344" cy="2667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063490" y="3908425"/>
            <a:ext cx="3719195" cy="129539"/>
          </a:xfrm>
          <a:custGeom>
            <a:avLst/>
            <a:gdLst/>
            <a:ahLst/>
            <a:cxnLst/>
            <a:rect l="l" t="t" r="r" b="b"/>
            <a:pathLst>
              <a:path w="3719195" h="129539">
                <a:moveTo>
                  <a:pt x="0" y="44831"/>
                </a:moveTo>
                <a:lnTo>
                  <a:pt x="0" y="70738"/>
                </a:lnTo>
                <a:lnTo>
                  <a:pt x="103632" y="70993"/>
                </a:lnTo>
                <a:lnTo>
                  <a:pt x="103632" y="45085"/>
                </a:lnTo>
                <a:lnTo>
                  <a:pt x="0" y="44831"/>
                </a:lnTo>
                <a:close/>
              </a:path>
              <a:path w="3719195" h="129539">
                <a:moveTo>
                  <a:pt x="181356" y="45212"/>
                </a:moveTo>
                <a:lnTo>
                  <a:pt x="181356" y="71119"/>
                </a:lnTo>
                <a:lnTo>
                  <a:pt x="284988" y="71247"/>
                </a:lnTo>
                <a:lnTo>
                  <a:pt x="284988" y="45338"/>
                </a:lnTo>
                <a:lnTo>
                  <a:pt x="181356" y="45212"/>
                </a:lnTo>
                <a:close/>
              </a:path>
              <a:path w="3719195" h="129539">
                <a:moveTo>
                  <a:pt x="362712" y="45466"/>
                </a:moveTo>
                <a:lnTo>
                  <a:pt x="362712" y="71374"/>
                </a:lnTo>
                <a:lnTo>
                  <a:pt x="466344" y="71627"/>
                </a:lnTo>
                <a:lnTo>
                  <a:pt x="466344" y="45719"/>
                </a:lnTo>
                <a:lnTo>
                  <a:pt x="362712" y="45466"/>
                </a:lnTo>
                <a:close/>
              </a:path>
              <a:path w="3719195" h="129539">
                <a:moveTo>
                  <a:pt x="544068" y="45847"/>
                </a:moveTo>
                <a:lnTo>
                  <a:pt x="544068" y="71755"/>
                </a:lnTo>
                <a:lnTo>
                  <a:pt x="647700" y="72008"/>
                </a:lnTo>
                <a:lnTo>
                  <a:pt x="647700" y="46100"/>
                </a:lnTo>
                <a:lnTo>
                  <a:pt x="544068" y="45847"/>
                </a:lnTo>
                <a:close/>
              </a:path>
              <a:path w="3719195" h="129539">
                <a:moveTo>
                  <a:pt x="725424" y="46227"/>
                </a:moveTo>
                <a:lnTo>
                  <a:pt x="725424" y="72136"/>
                </a:lnTo>
                <a:lnTo>
                  <a:pt x="829056" y="72389"/>
                </a:lnTo>
                <a:lnTo>
                  <a:pt x="829056" y="46481"/>
                </a:lnTo>
                <a:lnTo>
                  <a:pt x="725424" y="46227"/>
                </a:lnTo>
                <a:close/>
              </a:path>
              <a:path w="3719195" h="129539">
                <a:moveTo>
                  <a:pt x="906780" y="46608"/>
                </a:moveTo>
                <a:lnTo>
                  <a:pt x="906780" y="72517"/>
                </a:lnTo>
                <a:lnTo>
                  <a:pt x="1010412" y="72643"/>
                </a:lnTo>
                <a:lnTo>
                  <a:pt x="1010412" y="46736"/>
                </a:lnTo>
                <a:lnTo>
                  <a:pt x="906780" y="46608"/>
                </a:lnTo>
                <a:close/>
              </a:path>
              <a:path w="3719195" h="129539">
                <a:moveTo>
                  <a:pt x="1088136" y="46862"/>
                </a:moveTo>
                <a:lnTo>
                  <a:pt x="1088136" y="72770"/>
                </a:lnTo>
                <a:lnTo>
                  <a:pt x="1191768" y="73025"/>
                </a:lnTo>
                <a:lnTo>
                  <a:pt x="1191768" y="47117"/>
                </a:lnTo>
                <a:lnTo>
                  <a:pt x="1088136" y="46862"/>
                </a:lnTo>
                <a:close/>
              </a:path>
              <a:path w="3719195" h="129539">
                <a:moveTo>
                  <a:pt x="1269492" y="47243"/>
                </a:moveTo>
                <a:lnTo>
                  <a:pt x="1269492" y="73151"/>
                </a:lnTo>
                <a:lnTo>
                  <a:pt x="1373124" y="73406"/>
                </a:lnTo>
                <a:lnTo>
                  <a:pt x="1373124" y="47498"/>
                </a:lnTo>
                <a:lnTo>
                  <a:pt x="1269492" y="47243"/>
                </a:lnTo>
                <a:close/>
              </a:path>
              <a:path w="3719195" h="129539">
                <a:moveTo>
                  <a:pt x="1450848" y="47625"/>
                </a:moveTo>
                <a:lnTo>
                  <a:pt x="1450848" y="73532"/>
                </a:lnTo>
                <a:lnTo>
                  <a:pt x="1554480" y="73787"/>
                </a:lnTo>
                <a:lnTo>
                  <a:pt x="1554480" y="47879"/>
                </a:lnTo>
                <a:lnTo>
                  <a:pt x="1450848" y="47625"/>
                </a:lnTo>
                <a:close/>
              </a:path>
              <a:path w="3719195" h="129539">
                <a:moveTo>
                  <a:pt x="1632204" y="48006"/>
                </a:moveTo>
                <a:lnTo>
                  <a:pt x="1632204" y="73913"/>
                </a:lnTo>
                <a:lnTo>
                  <a:pt x="1735836" y="74041"/>
                </a:lnTo>
                <a:lnTo>
                  <a:pt x="1735836" y="48132"/>
                </a:lnTo>
                <a:lnTo>
                  <a:pt x="1632204" y="48006"/>
                </a:lnTo>
                <a:close/>
              </a:path>
              <a:path w="3719195" h="129539">
                <a:moveTo>
                  <a:pt x="1813560" y="48387"/>
                </a:moveTo>
                <a:lnTo>
                  <a:pt x="1813560" y="74294"/>
                </a:lnTo>
                <a:lnTo>
                  <a:pt x="1917191" y="74422"/>
                </a:lnTo>
                <a:lnTo>
                  <a:pt x="1917191" y="48513"/>
                </a:lnTo>
                <a:lnTo>
                  <a:pt x="1813560" y="48387"/>
                </a:lnTo>
                <a:close/>
              </a:path>
              <a:path w="3719195" h="129539">
                <a:moveTo>
                  <a:pt x="1994915" y="48641"/>
                </a:moveTo>
                <a:lnTo>
                  <a:pt x="1994915" y="74549"/>
                </a:lnTo>
                <a:lnTo>
                  <a:pt x="2098548" y="74802"/>
                </a:lnTo>
                <a:lnTo>
                  <a:pt x="2098548" y="48894"/>
                </a:lnTo>
                <a:lnTo>
                  <a:pt x="1994915" y="48641"/>
                </a:lnTo>
                <a:close/>
              </a:path>
              <a:path w="3719195" h="129539">
                <a:moveTo>
                  <a:pt x="2176271" y="49022"/>
                </a:moveTo>
                <a:lnTo>
                  <a:pt x="2176271" y="74930"/>
                </a:lnTo>
                <a:lnTo>
                  <a:pt x="2279904" y="75183"/>
                </a:lnTo>
                <a:lnTo>
                  <a:pt x="2279904" y="49275"/>
                </a:lnTo>
                <a:lnTo>
                  <a:pt x="2176271" y="49022"/>
                </a:lnTo>
                <a:close/>
              </a:path>
              <a:path w="3719195" h="129539">
                <a:moveTo>
                  <a:pt x="2357628" y="49402"/>
                </a:moveTo>
                <a:lnTo>
                  <a:pt x="2357628" y="75311"/>
                </a:lnTo>
                <a:lnTo>
                  <a:pt x="2461260" y="75437"/>
                </a:lnTo>
                <a:lnTo>
                  <a:pt x="2461260" y="49530"/>
                </a:lnTo>
                <a:lnTo>
                  <a:pt x="2357628" y="49402"/>
                </a:lnTo>
                <a:close/>
              </a:path>
              <a:path w="3719195" h="129539">
                <a:moveTo>
                  <a:pt x="2538984" y="49783"/>
                </a:moveTo>
                <a:lnTo>
                  <a:pt x="2538984" y="75692"/>
                </a:lnTo>
                <a:lnTo>
                  <a:pt x="2642616" y="75818"/>
                </a:lnTo>
                <a:lnTo>
                  <a:pt x="2642616" y="49911"/>
                </a:lnTo>
                <a:lnTo>
                  <a:pt x="2538984" y="49783"/>
                </a:lnTo>
                <a:close/>
              </a:path>
              <a:path w="3719195" h="129539">
                <a:moveTo>
                  <a:pt x="2720340" y="50037"/>
                </a:moveTo>
                <a:lnTo>
                  <a:pt x="2720340" y="75945"/>
                </a:lnTo>
                <a:lnTo>
                  <a:pt x="2823971" y="76200"/>
                </a:lnTo>
                <a:lnTo>
                  <a:pt x="2823971" y="50292"/>
                </a:lnTo>
                <a:lnTo>
                  <a:pt x="2720340" y="50037"/>
                </a:lnTo>
                <a:close/>
              </a:path>
              <a:path w="3719195" h="129539">
                <a:moveTo>
                  <a:pt x="2901695" y="50418"/>
                </a:moveTo>
                <a:lnTo>
                  <a:pt x="2901695" y="76326"/>
                </a:lnTo>
                <a:lnTo>
                  <a:pt x="3005328" y="76581"/>
                </a:lnTo>
                <a:lnTo>
                  <a:pt x="3005328" y="50673"/>
                </a:lnTo>
                <a:lnTo>
                  <a:pt x="2901695" y="50418"/>
                </a:lnTo>
                <a:close/>
              </a:path>
              <a:path w="3719195" h="129539">
                <a:moveTo>
                  <a:pt x="3083052" y="50800"/>
                </a:moveTo>
                <a:lnTo>
                  <a:pt x="3083052" y="76707"/>
                </a:lnTo>
                <a:lnTo>
                  <a:pt x="3186684" y="76835"/>
                </a:lnTo>
                <a:lnTo>
                  <a:pt x="3186684" y="50926"/>
                </a:lnTo>
                <a:lnTo>
                  <a:pt x="3083052" y="50800"/>
                </a:lnTo>
                <a:close/>
              </a:path>
              <a:path w="3719195" h="129539">
                <a:moveTo>
                  <a:pt x="3264408" y="51181"/>
                </a:moveTo>
                <a:lnTo>
                  <a:pt x="3264408" y="77088"/>
                </a:lnTo>
                <a:lnTo>
                  <a:pt x="3368040" y="77216"/>
                </a:lnTo>
                <a:lnTo>
                  <a:pt x="3368040" y="51307"/>
                </a:lnTo>
                <a:lnTo>
                  <a:pt x="3264408" y="51181"/>
                </a:lnTo>
                <a:close/>
              </a:path>
              <a:path w="3719195" h="129539">
                <a:moveTo>
                  <a:pt x="3445764" y="51435"/>
                </a:moveTo>
                <a:lnTo>
                  <a:pt x="3445764" y="77343"/>
                </a:lnTo>
                <a:lnTo>
                  <a:pt x="3549395" y="77597"/>
                </a:lnTo>
                <a:lnTo>
                  <a:pt x="3549395" y="51688"/>
                </a:lnTo>
                <a:lnTo>
                  <a:pt x="3445764" y="51435"/>
                </a:lnTo>
                <a:close/>
              </a:path>
              <a:path w="3719195" h="129539">
                <a:moveTo>
                  <a:pt x="3641090" y="0"/>
                </a:moveTo>
                <a:lnTo>
                  <a:pt x="3640836" y="129539"/>
                </a:lnTo>
                <a:lnTo>
                  <a:pt x="3703239" y="77724"/>
                </a:lnTo>
                <a:lnTo>
                  <a:pt x="3653916" y="77724"/>
                </a:lnTo>
                <a:lnTo>
                  <a:pt x="3653916" y="51816"/>
                </a:lnTo>
                <a:lnTo>
                  <a:pt x="3703046" y="51816"/>
                </a:lnTo>
                <a:lnTo>
                  <a:pt x="3641090" y="0"/>
                </a:lnTo>
                <a:close/>
              </a:path>
              <a:path w="3719195" h="129539">
                <a:moveTo>
                  <a:pt x="3640988" y="51816"/>
                </a:moveTo>
                <a:lnTo>
                  <a:pt x="3627119" y="51816"/>
                </a:lnTo>
                <a:lnTo>
                  <a:pt x="3627119" y="77724"/>
                </a:lnTo>
                <a:lnTo>
                  <a:pt x="3640937" y="77724"/>
                </a:lnTo>
                <a:lnTo>
                  <a:pt x="3640988" y="51816"/>
                </a:lnTo>
                <a:close/>
              </a:path>
              <a:path w="3719195" h="129539">
                <a:moveTo>
                  <a:pt x="3703046" y="51816"/>
                </a:moveTo>
                <a:lnTo>
                  <a:pt x="3653916" y="51816"/>
                </a:lnTo>
                <a:lnTo>
                  <a:pt x="3653916" y="77724"/>
                </a:lnTo>
                <a:lnTo>
                  <a:pt x="3703239" y="77724"/>
                </a:lnTo>
                <a:lnTo>
                  <a:pt x="3718687" y="64897"/>
                </a:lnTo>
                <a:lnTo>
                  <a:pt x="3703046" y="51816"/>
                </a:lnTo>
                <a:close/>
              </a:path>
            </a:pathLst>
          </a:custGeom>
          <a:solidFill>
            <a:srgbClr val="588E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807964" y="2869692"/>
            <a:ext cx="3009899" cy="2667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851397" y="2918460"/>
            <a:ext cx="2832100" cy="129539"/>
          </a:xfrm>
          <a:custGeom>
            <a:avLst/>
            <a:gdLst/>
            <a:ahLst/>
            <a:cxnLst/>
            <a:rect l="l" t="t" r="r" b="b"/>
            <a:pathLst>
              <a:path w="2832100" h="129539">
                <a:moveTo>
                  <a:pt x="103631" y="51815"/>
                </a:moveTo>
                <a:lnTo>
                  <a:pt x="0" y="51815"/>
                </a:lnTo>
                <a:lnTo>
                  <a:pt x="0" y="77724"/>
                </a:lnTo>
                <a:lnTo>
                  <a:pt x="103631" y="77724"/>
                </a:lnTo>
                <a:lnTo>
                  <a:pt x="103631" y="51815"/>
                </a:lnTo>
                <a:close/>
              </a:path>
              <a:path w="2832100" h="129539">
                <a:moveTo>
                  <a:pt x="284988" y="51815"/>
                </a:moveTo>
                <a:lnTo>
                  <a:pt x="181355" y="51815"/>
                </a:lnTo>
                <a:lnTo>
                  <a:pt x="181355" y="77724"/>
                </a:lnTo>
                <a:lnTo>
                  <a:pt x="284988" y="77724"/>
                </a:lnTo>
                <a:lnTo>
                  <a:pt x="284988" y="51815"/>
                </a:lnTo>
                <a:close/>
              </a:path>
              <a:path w="2832100" h="129539">
                <a:moveTo>
                  <a:pt x="466343" y="51815"/>
                </a:moveTo>
                <a:lnTo>
                  <a:pt x="362712" y="51815"/>
                </a:lnTo>
                <a:lnTo>
                  <a:pt x="362712" y="77724"/>
                </a:lnTo>
                <a:lnTo>
                  <a:pt x="466343" y="77724"/>
                </a:lnTo>
                <a:lnTo>
                  <a:pt x="466343" y="51815"/>
                </a:lnTo>
                <a:close/>
              </a:path>
              <a:path w="2832100" h="129539">
                <a:moveTo>
                  <a:pt x="647700" y="51815"/>
                </a:moveTo>
                <a:lnTo>
                  <a:pt x="544067" y="51815"/>
                </a:lnTo>
                <a:lnTo>
                  <a:pt x="544067" y="77724"/>
                </a:lnTo>
                <a:lnTo>
                  <a:pt x="647700" y="77724"/>
                </a:lnTo>
                <a:lnTo>
                  <a:pt x="647700" y="51815"/>
                </a:lnTo>
                <a:close/>
              </a:path>
              <a:path w="2832100" h="129539">
                <a:moveTo>
                  <a:pt x="829055" y="51815"/>
                </a:moveTo>
                <a:lnTo>
                  <a:pt x="725424" y="51815"/>
                </a:lnTo>
                <a:lnTo>
                  <a:pt x="725424" y="77724"/>
                </a:lnTo>
                <a:lnTo>
                  <a:pt x="829055" y="77724"/>
                </a:lnTo>
                <a:lnTo>
                  <a:pt x="829055" y="51815"/>
                </a:lnTo>
                <a:close/>
              </a:path>
              <a:path w="2832100" h="129539">
                <a:moveTo>
                  <a:pt x="1010411" y="51815"/>
                </a:moveTo>
                <a:lnTo>
                  <a:pt x="906779" y="51815"/>
                </a:lnTo>
                <a:lnTo>
                  <a:pt x="906779" y="77724"/>
                </a:lnTo>
                <a:lnTo>
                  <a:pt x="1010411" y="77724"/>
                </a:lnTo>
                <a:lnTo>
                  <a:pt x="1010411" y="51815"/>
                </a:lnTo>
                <a:close/>
              </a:path>
              <a:path w="2832100" h="129539">
                <a:moveTo>
                  <a:pt x="1191768" y="51815"/>
                </a:moveTo>
                <a:lnTo>
                  <a:pt x="1088135" y="51815"/>
                </a:lnTo>
                <a:lnTo>
                  <a:pt x="1088135" y="77724"/>
                </a:lnTo>
                <a:lnTo>
                  <a:pt x="1191768" y="77724"/>
                </a:lnTo>
                <a:lnTo>
                  <a:pt x="1191768" y="51815"/>
                </a:lnTo>
                <a:close/>
              </a:path>
              <a:path w="2832100" h="129539">
                <a:moveTo>
                  <a:pt x="1373124" y="51815"/>
                </a:moveTo>
                <a:lnTo>
                  <a:pt x="1269492" y="51815"/>
                </a:lnTo>
                <a:lnTo>
                  <a:pt x="1269492" y="77724"/>
                </a:lnTo>
                <a:lnTo>
                  <a:pt x="1373124" y="77724"/>
                </a:lnTo>
                <a:lnTo>
                  <a:pt x="1373124" y="51815"/>
                </a:lnTo>
                <a:close/>
              </a:path>
              <a:path w="2832100" h="129539">
                <a:moveTo>
                  <a:pt x="1554479" y="51815"/>
                </a:moveTo>
                <a:lnTo>
                  <a:pt x="1450848" y="51815"/>
                </a:lnTo>
                <a:lnTo>
                  <a:pt x="1450848" y="77724"/>
                </a:lnTo>
                <a:lnTo>
                  <a:pt x="1554479" y="77724"/>
                </a:lnTo>
                <a:lnTo>
                  <a:pt x="1554479" y="51815"/>
                </a:lnTo>
                <a:close/>
              </a:path>
              <a:path w="2832100" h="129539">
                <a:moveTo>
                  <a:pt x="1735835" y="51815"/>
                </a:moveTo>
                <a:lnTo>
                  <a:pt x="1632203" y="51815"/>
                </a:lnTo>
                <a:lnTo>
                  <a:pt x="1632203" y="77724"/>
                </a:lnTo>
                <a:lnTo>
                  <a:pt x="1735835" y="77724"/>
                </a:lnTo>
                <a:lnTo>
                  <a:pt x="1735835" y="51815"/>
                </a:lnTo>
                <a:close/>
              </a:path>
              <a:path w="2832100" h="129539">
                <a:moveTo>
                  <a:pt x="1917192" y="51815"/>
                </a:moveTo>
                <a:lnTo>
                  <a:pt x="1813559" y="51815"/>
                </a:lnTo>
                <a:lnTo>
                  <a:pt x="1813559" y="77724"/>
                </a:lnTo>
                <a:lnTo>
                  <a:pt x="1917192" y="77724"/>
                </a:lnTo>
                <a:lnTo>
                  <a:pt x="1917192" y="51815"/>
                </a:lnTo>
                <a:close/>
              </a:path>
              <a:path w="2832100" h="129539">
                <a:moveTo>
                  <a:pt x="2098548" y="51815"/>
                </a:moveTo>
                <a:lnTo>
                  <a:pt x="1994916" y="51815"/>
                </a:lnTo>
                <a:lnTo>
                  <a:pt x="1994916" y="77724"/>
                </a:lnTo>
                <a:lnTo>
                  <a:pt x="2098548" y="77724"/>
                </a:lnTo>
                <a:lnTo>
                  <a:pt x="2098548" y="51815"/>
                </a:lnTo>
                <a:close/>
              </a:path>
              <a:path w="2832100" h="129539">
                <a:moveTo>
                  <a:pt x="2279904" y="51815"/>
                </a:moveTo>
                <a:lnTo>
                  <a:pt x="2176272" y="51815"/>
                </a:lnTo>
                <a:lnTo>
                  <a:pt x="2176272" y="77724"/>
                </a:lnTo>
                <a:lnTo>
                  <a:pt x="2279904" y="77724"/>
                </a:lnTo>
                <a:lnTo>
                  <a:pt x="2279904" y="51815"/>
                </a:lnTo>
                <a:close/>
              </a:path>
              <a:path w="2832100" h="129539">
                <a:moveTo>
                  <a:pt x="2461259" y="51815"/>
                </a:moveTo>
                <a:lnTo>
                  <a:pt x="2357628" y="51815"/>
                </a:lnTo>
                <a:lnTo>
                  <a:pt x="2357628" y="77724"/>
                </a:lnTo>
                <a:lnTo>
                  <a:pt x="2461259" y="77724"/>
                </a:lnTo>
                <a:lnTo>
                  <a:pt x="2461259" y="51815"/>
                </a:lnTo>
                <a:close/>
              </a:path>
              <a:path w="2832100" h="129539">
                <a:moveTo>
                  <a:pt x="2642616" y="51815"/>
                </a:moveTo>
                <a:lnTo>
                  <a:pt x="2538983" y="51815"/>
                </a:lnTo>
                <a:lnTo>
                  <a:pt x="2538983" y="77724"/>
                </a:lnTo>
                <a:lnTo>
                  <a:pt x="2642616" y="77724"/>
                </a:lnTo>
                <a:lnTo>
                  <a:pt x="2642616" y="51815"/>
                </a:lnTo>
                <a:close/>
              </a:path>
              <a:path w="2832100" h="129539">
                <a:moveTo>
                  <a:pt x="2754376" y="0"/>
                </a:moveTo>
                <a:lnTo>
                  <a:pt x="2754376" y="129539"/>
                </a:lnTo>
                <a:lnTo>
                  <a:pt x="2816555" y="77724"/>
                </a:lnTo>
                <a:lnTo>
                  <a:pt x="2767329" y="77724"/>
                </a:lnTo>
                <a:lnTo>
                  <a:pt x="2767329" y="51815"/>
                </a:lnTo>
                <a:lnTo>
                  <a:pt x="2816555" y="51815"/>
                </a:lnTo>
                <a:lnTo>
                  <a:pt x="2754376" y="0"/>
                </a:lnTo>
                <a:close/>
              </a:path>
              <a:path w="2832100" h="129539">
                <a:moveTo>
                  <a:pt x="2754376" y="51815"/>
                </a:moveTo>
                <a:lnTo>
                  <a:pt x="2720340" y="51815"/>
                </a:lnTo>
                <a:lnTo>
                  <a:pt x="2720340" y="77724"/>
                </a:lnTo>
                <a:lnTo>
                  <a:pt x="2754376" y="77724"/>
                </a:lnTo>
                <a:lnTo>
                  <a:pt x="2754376" y="51815"/>
                </a:lnTo>
                <a:close/>
              </a:path>
              <a:path w="2832100" h="129539">
                <a:moveTo>
                  <a:pt x="2816555" y="51815"/>
                </a:moveTo>
                <a:lnTo>
                  <a:pt x="2767329" y="51815"/>
                </a:lnTo>
                <a:lnTo>
                  <a:pt x="2767329" y="77724"/>
                </a:lnTo>
                <a:lnTo>
                  <a:pt x="2816555" y="77724"/>
                </a:lnTo>
                <a:lnTo>
                  <a:pt x="2832100" y="64769"/>
                </a:lnTo>
                <a:lnTo>
                  <a:pt x="2816555" y="51815"/>
                </a:lnTo>
                <a:close/>
              </a:path>
            </a:pathLst>
          </a:custGeom>
          <a:solidFill>
            <a:srgbClr val="588E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745991" y="4521708"/>
            <a:ext cx="359663" cy="17830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745991" y="4524755"/>
            <a:ext cx="359410" cy="0"/>
          </a:xfrm>
          <a:custGeom>
            <a:avLst/>
            <a:gdLst/>
            <a:ahLst/>
            <a:cxnLst/>
            <a:rect l="l" t="t" r="r" b="b"/>
            <a:pathLst>
              <a:path w="359410" h="0">
                <a:moveTo>
                  <a:pt x="0" y="0"/>
                </a:moveTo>
                <a:lnTo>
                  <a:pt x="359029" y="0"/>
                </a:lnTo>
              </a:path>
            </a:pathLst>
          </a:custGeom>
          <a:ln w="9144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745991" y="4521708"/>
            <a:ext cx="1905" cy="218440"/>
          </a:xfrm>
          <a:custGeom>
            <a:avLst/>
            <a:gdLst/>
            <a:ahLst/>
            <a:cxnLst/>
            <a:rect l="l" t="t" r="r" b="b"/>
            <a:pathLst>
              <a:path w="1904" h="218439">
                <a:moveTo>
                  <a:pt x="1905" y="0"/>
                </a:moveTo>
                <a:lnTo>
                  <a:pt x="0" y="218059"/>
                </a:lnTo>
              </a:path>
            </a:pathLst>
          </a:custGeom>
          <a:ln w="9143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104132" y="4521708"/>
            <a:ext cx="1905" cy="218440"/>
          </a:xfrm>
          <a:custGeom>
            <a:avLst/>
            <a:gdLst/>
            <a:ahLst/>
            <a:cxnLst/>
            <a:rect l="l" t="t" r="r" b="b"/>
            <a:pathLst>
              <a:path w="1904" h="218439">
                <a:moveTo>
                  <a:pt x="1904" y="0"/>
                </a:moveTo>
                <a:lnTo>
                  <a:pt x="0" y="218059"/>
                </a:lnTo>
              </a:path>
            </a:pathLst>
          </a:custGeom>
          <a:ln w="9144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566159" y="4724400"/>
            <a:ext cx="719327" cy="40386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3650360" y="4757420"/>
            <a:ext cx="117602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3020">
              <a:lnSpc>
                <a:spcPct val="100000"/>
              </a:lnSpc>
              <a:spcBef>
                <a:spcPts val="95"/>
              </a:spcBef>
              <a:tabLst>
                <a:tab pos="677545" algn="l"/>
                <a:tab pos="728980" algn="l"/>
              </a:tabLst>
            </a:pPr>
            <a:r>
              <a:rPr dirty="0" sz="1000" spc="-5" i="1">
                <a:solidFill>
                  <a:srgbClr val="F5B900"/>
                </a:solidFill>
                <a:latin typeface="Arial"/>
                <a:cs typeface="Arial"/>
              </a:rPr>
              <a:t>New</a:t>
            </a:r>
            <a:r>
              <a:rPr dirty="0" sz="1000" spc="0" i="1">
                <a:solidFill>
                  <a:srgbClr val="F5B900"/>
                </a:solidFill>
                <a:latin typeface="Arial"/>
                <a:cs typeface="Arial"/>
              </a:rPr>
              <a:t> </a:t>
            </a:r>
            <a:r>
              <a:rPr dirty="0" sz="1000" spc="-5" i="1">
                <a:solidFill>
                  <a:srgbClr val="F5B900"/>
                </a:solidFill>
                <a:latin typeface="Arial"/>
                <a:cs typeface="Arial"/>
              </a:rPr>
              <a:t>G</a:t>
            </a:r>
            <a:r>
              <a:rPr dirty="0" sz="1000" spc="-5" i="1">
                <a:solidFill>
                  <a:srgbClr val="F5B900"/>
                </a:solidFill>
                <a:latin typeface="Arial"/>
                <a:cs typeface="Arial"/>
              </a:rPr>
              <a:t>L</a:t>
            </a:r>
            <a:r>
              <a:rPr dirty="0" sz="1000" i="1">
                <a:solidFill>
                  <a:srgbClr val="F5B900"/>
                </a:solidFill>
                <a:latin typeface="Arial"/>
                <a:cs typeface="Arial"/>
              </a:rPr>
              <a:t>	</a:t>
            </a:r>
            <a:r>
              <a:rPr dirty="0" sz="1000" spc="-5" i="1">
                <a:solidFill>
                  <a:srgbClr val="D30517"/>
                </a:solidFill>
                <a:latin typeface="Arial"/>
                <a:cs typeface="Arial"/>
              </a:rPr>
              <a:t>Upgrade </a:t>
            </a:r>
            <a:r>
              <a:rPr dirty="0" sz="1000" spc="-5" i="1">
                <a:solidFill>
                  <a:srgbClr val="D30517"/>
                </a:solidFill>
                <a:latin typeface="Arial"/>
                <a:cs typeface="Arial"/>
              </a:rPr>
              <a:t> </a:t>
            </a:r>
            <a:r>
              <a:rPr dirty="0" sz="1000" spc="-5" i="1">
                <a:solidFill>
                  <a:srgbClr val="F5B900"/>
                </a:solidFill>
                <a:latin typeface="Arial"/>
                <a:cs typeface="Arial"/>
              </a:rPr>
              <a:t>(optional)		</a:t>
            </a:r>
            <a:r>
              <a:rPr dirty="0" sz="1000" spc="-5" i="1">
                <a:solidFill>
                  <a:srgbClr val="D30517"/>
                </a:solidFill>
                <a:latin typeface="Arial"/>
                <a:cs typeface="Arial"/>
              </a:rPr>
              <a:t>project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024377" y="3681221"/>
            <a:ext cx="486409" cy="585470"/>
          </a:xfrm>
          <a:custGeom>
            <a:avLst/>
            <a:gdLst/>
            <a:ahLst/>
            <a:cxnLst/>
            <a:rect l="l" t="t" r="r" b="b"/>
            <a:pathLst>
              <a:path w="486410" h="585470">
                <a:moveTo>
                  <a:pt x="486156" y="0"/>
                </a:moveTo>
                <a:lnTo>
                  <a:pt x="0" y="0"/>
                </a:lnTo>
                <a:lnTo>
                  <a:pt x="0" y="468121"/>
                </a:lnTo>
                <a:lnTo>
                  <a:pt x="243077" y="585215"/>
                </a:lnTo>
                <a:lnTo>
                  <a:pt x="486156" y="468121"/>
                </a:lnTo>
                <a:lnTo>
                  <a:pt x="4861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024377" y="3681221"/>
            <a:ext cx="486409" cy="585470"/>
          </a:xfrm>
          <a:custGeom>
            <a:avLst/>
            <a:gdLst/>
            <a:ahLst/>
            <a:cxnLst/>
            <a:rect l="l" t="t" r="r" b="b"/>
            <a:pathLst>
              <a:path w="486410" h="585470">
                <a:moveTo>
                  <a:pt x="0" y="0"/>
                </a:moveTo>
                <a:lnTo>
                  <a:pt x="486156" y="0"/>
                </a:lnTo>
                <a:lnTo>
                  <a:pt x="486156" y="468121"/>
                </a:lnTo>
                <a:lnTo>
                  <a:pt x="243077" y="585215"/>
                </a:lnTo>
                <a:lnTo>
                  <a:pt x="0" y="468121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005327" y="2790444"/>
            <a:ext cx="523240" cy="868680"/>
          </a:xfrm>
          <a:custGeom>
            <a:avLst/>
            <a:gdLst/>
            <a:ahLst/>
            <a:cxnLst/>
            <a:rect l="l" t="t" r="r" b="b"/>
            <a:pathLst>
              <a:path w="523239" h="868679">
                <a:moveTo>
                  <a:pt x="0" y="868679"/>
                </a:moveTo>
                <a:lnTo>
                  <a:pt x="522731" y="868679"/>
                </a:lnTo>
                <a:lnTo>
                  <a:pt x="522731" y="0"/>
                </a:lnTo>
                <a:lnTo>
                  <a:pt x="0" y="0"/>
                </a:lnTo>
                <a:lnTo>
                  <a:pt x="0" y="868679"/>
                </a:lnTo>
                <a:close/>
              </a:path>
            </a:pathLst>
          </a:custGeom>
          <a:solidFill>
            <a:srgbClr val="FFFFFF">
              <a:alpha val="7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3054349" y="2902733"/>
            <a:ext cx="438150" cy="678180"/>
          </a:xfrm>
          <a:prstGeom prst="rect">
            <a:avLst/>
          </a:prstGeom>
        </p:spPr>
        <p:txBody>
          <a:bodyPr wrap="square" lIns="0" tIns="3175" rIns="0" bIns="0" rtlCol="0" vert="vert27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Suit</a:t>
            </a: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e</a:t>
            </a:r>
            <a:r>
              <a:rPr dirty="0" sz="1400" spc="-20">
                <a:solidFill>
                  <a:srgbClr val="006C97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on </a:t>
            </a:r>
            <a:r>
              <a:rPr dirty="0" sz="1400" spc="-10">
                <a:solidFill>
                  <a:srgbClr val="006C97"/>
                </a:solidFill>
                <a:latin typeface="Arial"/>
                <a:cs typeface="Arial"/>
              </a:rPr>
              <a:t>H</a:t>
            </a: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A</a:t>
            </a:r>
            <a:r>
              <a:rPr dirty="0" sz="1400" spc="-10">
                <a:solidFill>
                  <a:srgbClr val="006C97"/>
                </a:solidFill>
                <a:latin typeface="Arial"/>
                <a:cs typeface="Arial"/>
              </a:rPr>
              <a:t>N</a:t>
            </a: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2543555" y="4269359"/>
            <a:ext cx="213360" cy="342265"/>
          </a:xfrm>
          <a:custGeom>
            <a:avLst/>
            <a:gdLst/>
            <a:ahLst/>
            <a:cxnLst/>
            <a:rect l="l" t="t" r="r" b="b"/>
            <a:pathLst>
              <a:path w="213360" h="342264">
                <a:moveTo>
                  <a:pt x="19812" y="0"/>
                </a:moveTo>
                <a:lnTo>
                  <a:pt x="0" y="254"/>
                </a:lnTo>
                <a:lnTo>
                  <a:pt x="254" y="15875"/>
                </a:lnTo>
                <a:lnTo>
                  <a:pt x="1143" y="31877"/>
                </a:lnTo>
                <a:lnTo>
                  <a:pt x="4571" y="63246"/>
                </a:lnTo>
                <a:lnTo>
                  <a:pt x="7746" y="80645"/>
                </a:lnTo>
                <a:lnTo>
                  <a:pt x="27177" y="77216"/>
                </a:lnTo>
                <a:lnTo>
                  <a:pt x="24383" y="61087"/>
                </a:lnTo>
                <a:lnTo>
                  <a:pt x="20955" y="30734"/>
                </a:lnTo>
                <a:lnTo>
                  <a:pt x="20066" y="15621"/>
                </a:lnTo>
                <a:lnTo>
                  <a:pt x="19812" y="0"/>
                </a:lnTo>
                <a:close/>
              </a:path>
              <a:path w="213360" h="342264">
                <a:moveTo>
                  <a:pt x="41401" y="133477"/>
                </a:moveTo>
                <a:lnTo>
                  <a:pt x="22479" y="139446"/>
                </a:lnTo>
                <a:lnTo>
                  <a:pt x="27177" y="154051"/>
                </a:lnTo>
                <a:lnTo>
                  <a:pt x="38226" y="182118"/>
                </a:lnTo>
                <a:lnTo>
                  <a:pt x="50800" y="208661"/>
                </a:lnTo>
                <a:lnTo>
                  <a:pt x="53848" y="214249"/>
                </a:lnTo>
                <a:lnTo>
                  <a:pt x="71119" y="204597"/>
                </a:lnTo>
                <a:lnTo>
                  <a:pt x="68706" y="200152"/>
                </a:lnTo>
                <a:lnTo>
                  <a:pt x="56642" y="174752"/>
                </a:lnTo>
                <a:lnTo>
                  <a:pt x="45974" y="147955"/>
                </a:lnTo>
                <a:lnTo>
                  <a:pt x="41401" y="133477"/>
                </a:lnTo>
                <a:close/>
              </a:path>
              <a:path w="213360" h="342264">
                <a:moveTo>
                  <a:pt x="138391" y="314955"/>
                </a:moveTo>
                <a:lnTo>
                  <a:pt x="128396" y="342138"/>
                </a:lnTo>
                <a:lnTo>
                  <a:pt x="213106" y="332740"/>
                </a:lnTo>
                <a:lnTo>
                  <a:pt x="200920" y="319786"/>
                </a:lnTo>
                <a:lnTo>
                  <a:pt x="149351" y="319786"/>
                </a:lnTo>
                <a:lnTo>
                  <a:pt x="138391" y="314955"/>
                </a:lnTo>
                <a:close/>
              </a:path>
              <a:path w="213360" h="342264">
                <a:moveTo>
                  <a:pt x="145212" y="296402"/>
                </a:moveTo>
                <a:lnTo>
                  <a:pt x="138391" y="314955"/>
                </a:lnTo>
                <a:lnTo>
                  <a:pt x="149351" y="319786"/>
                </a:lnTo>
                <a:lnTo>
                  <a:pt x="157352" y="301752"/>
                </a:lnTo>
                <a:lnTo>
                  <a:pt x="145212" y="296402"/>
                </a:lnTo>
                <a:close/>
              </a:path>
              <a:path w="213360" h="342264">
                <a:moveTo>
                  <a:pt x="154686" y="270637"/>
                </a:moveTo>
                <a:lnTo>
                  <a:pt x="145212" y="296402"/>
                </a:lnTo>
                <a:lnTo>
                  <a:pt x="157352" y="301752"/>
                </a:lnTo>
                <a:lnTo>
                  <a:pt x="149351" y="319786"/>
                </a:lnTo>
                <a:lnTo>
                  <a:pt x="200920" y="319786"/>
                </a:lnTo>
                <a:lnTo>
                  <a:pt x="154686" y="270637"/>
                </a:lnTo>
                <a:close/>
              </a:path>
              <a:path w="213360" h="342264">
                <a:moveTo>
                  <a:pt x="102362" y="253492"/>
                </a:moveTo>
                <a:lnTo>
                  <a:pt x="86487" y="265430"/>
                </a:lnTo>
                <a:lnTo>
                  <a:pt x="88137" y="267589"/>
                </a:lnTo>
                <a:lnTo>
                  <a:pt x="96519" y="277622"/>
                </a:lnTo>
                <a:lnTo>
                  <a:pt x="105029" y="287147"/>
                </a:lnTo>
                <a:lnTo>
                  <a:pt x="113792" y="296037"/>
                </a:lnTo>
                <a:lnTo>
                  <a:pt x="122936" y="304419"/>
                </a:lnTo>
                <a:lnTo>
                  <a:pt x="132080" y="311785"/>
                </a:lnTo>
                <a:lnTo>
                  <a:pt x="132842" y="312420"/>
                </a:lnTo>
                <a:lnTo>
                  <a:pt x="133604" y="312928"/>
                </a:lnTo>
                <a:lnTo>
                  <a:pt x="134366" y="313182"/>
                </a:lnTo>
                <a:lnTo>
                  <a:pt x="138391" y="314955"/>
                </a:lnTo>
                <a:lnTo>
                  <a:pt x="145160" y="296545"/>
                </a:lnTo>
                <a:lnTo>
                  <a:pt x="144652" y="296545"/>
                </a:lnTo>
                <a:lnTo>
                  <a:pt x="142367" y="295148"/>
                </a:lnTo>
                <a:lnTo>
                  <a:pt x="142945" y="295148"/>
                </a:lnTo>
                <a:lnTo>
                  <a:pt x="136270" y="289687"/>
                </a:lnTo>
                <a:lnTo>
                  <a:pt x="127888" y="282194"/>
                </a:lnTo>
                <a:lnTo>
                  <a:pt x="119761" y="273939"/>
                </a:lnTo>
                <a:lnTo>
                  <a:pt x="111760" y="264922"/>
                </a:lnTo>
                <a:lnTo>
                  <a:pt x="103886" y="255651"/>
                </a:lnTo>
                <a:lnTo>
                  <a:pt x="102362" y="253492"/>
                </a:lnTo>
                <a:close/>
              </a:path>
              <a:path w="213360" h="342264">
                <a:moveTo>
                  <a:pt x="142367" y="295148"/>
                </a:moveTo>
                <a:lnTo>
                  <a:pt x="144652" y="296545"/>
                </a:lnTo>
                <a:lnTo>
                  <a:pt x="143620" y="295700"/>
                </a:lnTo>
                <a:lnTo>
                  <a:pt x="142367" y="295148"/>
                </a:lnTo>
                <a:close/>
              </a:path>
              <a:path w="213360" h="342264">
                <a:moveTo>
                  <a:pt x="143620" y="295700"/>
                </a:moveTo>
                <a:lnTo>
                  <a:pt x="144652" y="296545"/>
                </a:lnTo>
                <a:lnTo>
                  <a:pt x="145160" y="296545"/>
                </a:lnTo>
                <a:lnTo>
                  <a:pt x="145212" y="296402"/>
                </a:lnTo>
                <a:lnTo>
                  <a:pt x="143620" y="295700"/>
                </a:lnTo>
                <a:close/>
              </a:path>
              <a:path w="213360" h="342264">
                <a:moveTo>
                  <a:pt x="142945" y="295148"/>
                </a:moveTo>
                <a:lnTo>
                  <a:pt x="142367" y="295148"/>
                </a:lnTo>
                <a:lnTo>
                  <a:pt x="143620" y="295700"/>
                </a:lnTo>
                <a:lnTo>
                  <a:pt x="142945" y="295148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108703" y="4269359"/>
            <a:ext cx="211454" cy="349885"/>
          </a:xfrm>
          <a:custGeom>
            <a:avLst/>
            <a:gdLst/>
            <a:ahLst/>
            <a:cxnLst/>
            <a:rect l="l" t="t" r="r" b="b"/>
            <a:pathLst>
              <a:path w="211454" h="349885">
                <a:moveTo>
                  <a:pt x="19812" y="0"/>
                </a:moveTo>
                <a:lnTo>
                  <a:pt x="0" y="254"/>
                </a:lnTo>
                <a:lnTo>
                  <a:pt x="254" y="16256"/>
                </a:lnTo>
                <a:lnTo>
                  <a:pt x="1143" y="32639"/>
                </a:lnTo>
                <a:lnTo>
                  <a:pt x="4572" y="64897"/>
                </a:lnTo>
                <a:lnTo>
                  <a:pt x="7238" y="80645"/>
                </a:lnTo>
                <a:lnTo>
                  <a:pt x="26797" y="77216"/>
                </a:lnTo>
                <a:lnTo>
                  <a:pt x="24257" y="62865"/>
                </a:lnTo>
                <a:lnTo>
                  <a:pt x="20955" y="31623"/>
                </a:lnTo>
                <a:lnTo>
                  <a:pt x="20066" y="16002"/>
                </a:lnTo>
                <a:lnTo>
                  <a:pt x="19812" y="0"/>
                </a:lnTo>
                <a:close/>
              </a:path>
              <a:path w="211454" h="349885">
                <a:moveTo>
                  <a:pt x="40132" y="133858"/>
                </a:moveTo>
                <a:lnTo>
                  <a:pt x="21209" y="139700"/>
                </a:lnTo>
                <a:lnTo>
                  <a:pt x="26797" y="157861"/>
                </a:lnTo>
                <a:lnTo>
                  <a:pt x="37846" y="186690"/>
                </a:lnTo>
                <a:lnTo>
                  <a:pt x="50800" y="215138"/>
                </a:lnTo>
                <a:lnTo>
                  <a:pt x="68199" y="205740"/>
                </a:lnTo>
                <a:lnTo>
                  <a:pt x="56261" y="179705"/>
                </a:lnTo>
                <a:lnTo>
                  <a:pt x="45720" y="152019"/>
                </a:lnTo>
                <a:lnTo>
                  <a:pt x="40132" y="133858"/>
                </a:lnTo>
                <a:close/>
              </a:path>
              <a:path w="211454" h="349885">
                <a:moveTo>
                  <a:pt x="136594" y="322782"/>
                </a:moveTo>
                <a:lnTo>
                  <a:pt x="126237" y="349758"/>
                </a:lnTo>
                <a:lnTo>
                  <a:pt x="210947" y="341503"/>
                </a:lnTo>
                <a:lnTo>
                  <a:pt x="196103" y="325247"/>
                </a:lnTo>
                <a:lnTo>
                  <a:pt x="141986" y="325247"/>
                </a:lnTo>
                <a:lnTo>
                  <a:pt x="136594" y="322782"/>
                </a:lnTo>
                <a:close/>
              </a:path>
              <a:path w="211454" h="349885">
                <a:moveTo>
                  <a:pt x="143698" y="304280"/>
                </a:moveTo>
                <a:lnTo>
                  <a:pt x="136594" y="322782"/>
                </a:lnTo>
                <a:lnTo>
                  <a:pt x="141986" y="325247"/>
                </a:lnTo>
                <a:lnTo>
                  <a:pt x="150113" y="307213"/>
                </a:lnTo>
                <a:lnTo>
                  <a:pt x="143698" y="304280"/>
                </a:lnTo>
                <a:close/>
              </a:path>
              <a:path w="211454" h="349885">
                <a:moveTo>
                  <a:pt x="153543" y="278638"/>
                </a:moveTo>
                <a:lnTo>
                  <a:pt x="143698" y="304280"/>
                </a:lnTo>
                <a:lnTo>
                  <a:pt x="150113" y="307213"/>
                </a:lnTo>
                <a:lnTo>
                  <a:pt x="141986" y="325247"/>
                </a:lnTo>
                <a:lnTo>
                  <a:pt x="196103" y="325247"/>
                </a:lnTo>
                <a:lnTo>
                  <a:pt x="153543" y="278638"/>
                </a:lnTo>
                <a:close/>
              </a:path>
              <a:path w="211454" h="349885">
                <a:moveTo>
                  <a:pt x="98044" y="255524"/>
                </a:moveTo>
                <a:lnTo>
                  <a:pt x="82042" y="267208"/>
                </a:lnTo>
                <a:lnTo>
                  <a:pt x="87249" y="274320"/>
                </a:lnTo>
                <a:lnTo>
                  <a:pt x="95376" y="284607"/>
                </a:lnTo>
                <a:lnTo>
                  <a:pt x="130810" y="319786"/>
                </a:lnTo>
                <a:lnTo>
                  <a:pt x="133096" y="321183"/>
                </a:lnTo>
                <a:lnTo>
                  <a:pt x="136594" y="322782"/>
                </a:lnTo>
                <a:lnTo>
                  <a:pt x="143596" y="304546"/>
                </a:lnTo>
                <a:lnTo>
                  <a:pt x="141224" y="303149"/>
                </a:lnTo>
                <a:lnTo>
                  <a:pt x="141828" y="303149"/>
                </a:lnTo>
                <a:lnTo>
                  <a:pt x="135255" y="297688"/>
                </a:lnTo>
                <a:lnTo>
                  <a:pt x="127000" y="289941"/>
                </a:lnTo>
                <a:lnTo>
                  <a:pt x="118872" y="281432"/>
                </a:lnTo>
                <a:lnTo>
                  <a:pt x="110998" y="272415"/>
                </a:lnTo>
                <a:lnTo>
                  <a:pt x="103250" y="262636"/>
                </a:lnTo>
                <a:lnTo>
                  <a:pt x="98044" y="255524"/>
                </a:lnTo>
                <a:close/>
              </a:path>
              <a:path w="211454" h="349885">
                <a:moveTo>
                  <a:pt x="141224" y="303149"/>
                </a:moveTo>
                <a:lnTo>
                  <a:pt x="143510" y="304546"/>
                </a:lnTo>
                <a:lnTo>
                  <a:pt x="142567" y="303763"/>
                </a:lnTo>
                <a:lnTo>
                  <a:pt x="141224" y="303149"/>
                </a:lnTo>
                <a:close/>
              </a:path>
              <a:path w="211454" h="349885">
                <a:moveTo>
                  <a:pt x="142567" y="303763"/>
                </a:moveTo>
                <a:lnTo>
                  <a:pt x="143510" y="304546"/>
                </a:lnTo>
                <a:lnTo>
                  <a:pt x="143698" y="304280"/>
                </a:lnTo>
                <a:lnTo>
                  <a:pt x="142567" y="303763"/>
                </a:lnTo>
                <a:close/>
              </a:path>
              <a:path w="211454" h="349885">
                <a:moveTo>
                  <a:pt x="141828" y="303149"/>
                </a:moveTo>
                <a:lnTo>
                  <a:pt x="141224" y="303149"/>
                </a:lnTo>
                <a:lnTo>
                  <a:pt x="142567" y="303763"/>
                </a:lnTo>
                <a:lnTo>
                  <a:pt x="141828" y="303149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510153" y="3963923"/>
            <a:ext cx="450850" cy="559435"/>
          </a:xfrm>
          <a:custGeom>
            <a:avLst/>
            <a:gdLst/>
            <a:ahLst/>
            <a:cxnLst/>
            <a:rect l="l" t="t" r="r" b="b"/>
            <a:pathLst>
              <a:path w="450850" h="559435">
                <a:moveTo>
                  <a:pt x="762" y="0"/>
                </a:moveTo>
                <a:lnTo>
                  <a:pt x="0" y="19812"/>
                </a:lnTo>
                <a:lnTo>
                  <a:pt x="19558" y="20574"/>
                </a:lnTo>
                <a:lnTo>
                  <a:pt x="38226" y="22859"/>
                </a:lnTo>
                <a:lnTo>
                  <a:pt x="56896" y="26669"/>
                </a:lnTo>
                <a:lnTo>
                  <a:pt x="75564" y="31876"/>
                </a:lnTo>
                <a:lnTo>
                  <a:pt x="81661" y="12953"/>
                </a:lnTo>
                <a:lnTo>
                  <a:pt x="60833" y="7238"/>
                </a:lnTo>
                <a:lnTo>
                  <a:pt x="40639" y="3175"/>
                </a:lnTo>
                <a:lnTo>
                  <a:pt x="20320" y="762"/>
                </a:lnTo>
                <a:lnTo>
                  <a:pt x="762" y="0"/>
                </a:lnTo>
                <a:close/>
              </a:path>
              <a:path w="450850" h="559435">
                <a:moveTo>
                  <a:pt x="137413" y="36575"/>
                </a:moveTo>
                <a:lnTo>
                  <a:pt x="128524" y="54356"/>
                </a:lnTo>
                <a:lnTo>
                  <a:pt x="130556" y="55371"/>
                </a:lnTo>
                <a:lnTo>
                  <a:pt x="148589" y="65786"/>
                </a:lnTo>
                <a:lnTo>
                  <a:pt x="166370" y="77215"/>
                </a:lnTo>
                <a:lnTo>
                  <a:pt x="183642" y="90043"/>
                </a:lnTo>
                <a:lnTo>
                  <a:pt x="192532" y="97155"/>
                </a:lnTo>
                <a:lnTo>
                  <a:pt x="204977" y="81787"/>
                </a:lnTo>
                <a:lnTo>
                  <a:pt x="195452" y="74040"/>
                </a:lnTo>
                <a:lnTo>
                  <a:pt x="177164" y="60706"/>
                </a:lnTo>
                <a:lnTo>
                  <a:pt x="158496" y="48513"/>
                </a:lnTo>
                <a:lnTo>
                  <a:pt x="139573" y="37592"/>
                </a:lnTo>
                <a:lnTo>
                  <a:pt x="137413" y="36575"/>
                </a:lnTo>
                <a:close/>
              </a:path>
              <a:path w="450850" h="559435">
                <a:moveTo>
                  <a:pt x="249809" y="122808"/>
                </a:moveTo>
                <a:lnTo>
                  <a:pt x="235331" y="136398"/>
                </a:lnTo>
                <a:lnTo>
                  <a:pt x="249427" y="151511"/>
                </a:lnTo>
                <a:lnTo>
                  <a:pt x="264668" y="169290"/>
                </a:lnTo>
                <a:lnTo>
                  <a:pt x="279400" y="187832"/>
                </a:lnTo>
                <a:lnTo>
                  <a:pt x="285496" y="196087"/>
                </a:lnTo>
                <a:lnTo>
                  <a:pt x="301498" y="184403"/>
                </a:lnTo>
                <a:lnTo>
                  <a:pt x="294894" y="175513"/>
                </a:lnTo>
                <a:lnTo>
                  <a:pt x="279781" y="156337"/>
                </a:lnTo>
                <a:lnTo>
                  <a:pt x="263906" y="137921"/>
                </a:lnTo>
                <a:lnTo>
                  <a:pt x="249809" y="122808"/>
                </a:lnTo>
                <a:close/>
              </a:path>
              <a:path w="450850" h="559435">
                <a:moveTo>
                  <a:pt x="334772" y="234569"/>
                </a:moveTo>
                <a:lnTo>
                  <a:pt x="317881" y="244982"/>
                </a:lnTo>
                <a:lnTo>
                  <a:pt x="319913" y="248157"/>
                </a:lnTo>
                <a:lnTo>
                  <a:pt x="331977" y="269620"/>
                </a:lnTo>
                <a:lnTo>
                  <a:pt x="343281" y="291845"/>
                </a:lnTo>
                <a:lnTo>
                  <a:pt x="353695" y="314198"/>
                </a:lnTo>
                <a:lnTo>
                  <a:pt x="371729" y="305943"/>
                </a:lnTo>
                <a:lnTo>
                  <a:pt x="360934" y="282701"/>
                </a:lnTo>
                <a:lnTo>
                  <a:pt x="349250" y="259969"/>
                </a:lnTo>
                <a:lnTo>
                  <a:pt x="336804" y="237744"/>
                </a:lnTo>
                <a:lnTo>
                  <a:pt x="334772" y="234569"/>
                </a:lnTo>
                <a:close/>
              </a:path>
              <a:path w="450850" h="559435">
                <a:moveTo>
                  <a:pt x="393700" y="362331"/>
                </a:moveTo>
                <a:lnTo>
                  <a:pt x="374904" y="368553"/>
                </a:lnTo>
                <a:lnTo>
                  <a:pt x="380492" y="385190"/>
                </a:lnTo>
                <a:lnTo>
                  <a:pt x="387350" y="409448"/>
                </a:lnTo>
                <a:lnTo>
                  <a:pt x="393446" y="434086"/>
                </a:lnTo>
                <a:lnTo>
                  <a:pt x="395477" y="443738"/>
                </a:lnTo>
                <a:lnTo>
                  <a:pt x="414909" y="439800"/>
                </a:lnTo>
                <a:lnTo>
                  <a:pt x="412750" y="429259"/>
                </a:lnTo>
                <a:lnTo>
                  <a:pt x="406400" y="403987"/>
                </a:lnTo>
                <a:lnTo>
                  <a:pt x="399288" y="378968"/>
                </a:lnTo>
                <a:lnTo>
                  <a:pt x="393700" y="362331"/>
                </a:lnTo>
                <a:close/>
              </a:path>
              <a:path w="450850" h="559435">
                <a:moveTo>
                  <a:pt x="450342" y="480821"/>
                </a:moveTo>
                <a:lnTo>
                  <a:pt x="374396" y="486028"/>
                </a:lnTo>
                <a:lnTo>
                  <a:pt x="417575" y="559434"/>
                </a:lnTo>
                <a:lnTo>
                  <a:pt x="450342" y="480821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876294" y="3685794"/>
            <a:ext cx="485140" cy="584200"/>
          </a:xfrm>
          <a:custGeom>
            <a:avLst/>
            <a:gdLst/>
            <a:ahLst/>
            <a:cxnLst/>
            <a:rect l="l" t="t" r="r" b="b"/>
            <a:pathLst>
              <a:path w="485139" h="584200">
                <a:moveTo>
                  <a:pt x="484631" y="0"/>
                </a:moveTo>
                <a:lnTo>
                  <a:pt x="0" y="0"/>
                </a:lnTo>
                <a:lnTo>
                  <a:pt x="0" y="466978"/>
                </a:lnTo>
                <a:lnTo>
                  <a:pt x="242315" y="583691"/>
                </a:lnTo>
                <a:lnTo>
                  <a:pt x="484631" y="466978"/>
                </a:lnTo>
                <a:lnTo>
                  <a:pt x="4846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876294" y="3685794"/>
            <a:ext cx="485140" cy="584200"/>
          </a:xfrm>
          <a:custGeom>
            <a:avLst/>
            <a:gdLst/>
            <a:ahLst/>
            <a:cxnLst/>
            <a:rect l="l" t="t" r="r" b="b"/>
            <a:pathLst>
              <a:path w="485139" h="584200">
                <a:moveTo>
                  <a:pt x="0" y="0"/>
                </a:moveTo>
                <a:lnTo>
                  <a:pt x="484631" y="0"/>
                </a:lnTo>
                <a:lnTo>
                  <a:pt x="484631" y="466978"/>
                </a:lnTo>
                <a:lnTo>
                  <a:pt x="242315" y="583691"/>
                </a:lnTo>
                <a:lnTo>
                  <a:pt x="0" y="466978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854196" y="2791967"/>
            <a:ext cx="525779" cy="87172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3905376" y="2907051"/>
            <a:ext cx="438150" cy="678180"/>
          </a:xfrm>
          <a:prstGeom prst="rect">
            <a:avLst/>
          </a:prstGeom>
        </p:spPr>
        <p:txBody>
          <a:bodyPr wrap="square" lIns="0" tIns="3175" rIns="0" bIns="0" rtlCol="0" vert="vert27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Suit</a:t>
            </a: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e</a:t>
            </a:r>
            <a:r>
              <a:rPr dirty="0" sz="1400" spc="-20">
                <a:solidFill>
                  <a:srgbClr val="006C97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on </a:t>
            </a:r>
            <a:r>
              <a:rPr dirty="0" sz="1400" spc="-10">
                <a:solidFill>
                  <a:srgbClr val="006C97"/>
                </a:solidFill>
                <a:latin typeface="Arial"/>
                <a:cs typeface="Arial"/>
              </a:rPr>
              <a:t>H</a:t>
            </a: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A</a:t>
            </a:r>
            <a:r>
              <a:rPr dirty="0" sz="1400" spc="-10">
                <a:solidFill>
                  <a:srgbClr val="006C97"/>
                </a:solidFill>
                <a:latin typeface="Arial"/>
                <a:cs typeface="Arial"/>
              </a:rPr>
              <a:t>N</a:t>
            </a: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64" name="object 6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65" name="object 6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11</a:t>
            </a:fld>
          </a:p>
        </p:txBody>
      </p:sp>
      <p:sp>
        <p:nvSpPr>
          <p:cNvPr id="63" name="object 63"/>
          <p:cNvSpPr txBox="1"/>
          <p:nvPr/>
        </p:nvSpPr>
        <p:spPr>
          <a:xfrm>
            <a:off x="591413" y="5519724"/>
            <a:ext cx="3834129" cy="6902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66825">
              <a:lnSpc>
                <a:spcPct val="100000"/>
              </a:lnSpc>
              <a:spcBef>
                <a:spcPts val="105"/>
              </a:spcBef>
              <a:tabLst>
                <a:tab pos="3338195" algn="l"/>
              </a:tabLst>
            </a:pPr>
            <a:r>
              <a:rPr dirty="0" sz="1400" spc="-5" b="1">
                <a:solidFill>
                  <a:srgbClr val="0091CA"/>
                </a:solidFill>
                <a:latin typeface="Arial"/>
                <a:cs typeface="Arial"/>
              </a:rPr>
              <a:t>2016	2020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905"/>
              </a:spcBef>
            </a:pPr>
            <a:r>
              <a:rPr dirty="0" sz="1100" spc="-5" b="1">
                <a:solidFill>
                  <a:srgbClr val="4E4641"/>
                </a:solidFill>
                <a:latin typeface="Arial"/>
                <a:cs typeface="Arial"/>
              </a:rPr>
              <a:t>Disclaimer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: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the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information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presented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above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should be taken 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only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as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indicative</a:t>
            </a:r>
            <a:r>
              <a:rPr dirty="0" sz="1100" spc="5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information.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04060" y="2487167"/>
            <a:ext cx="5090160" cy="20086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942581" y="2251710"/>
            <a:ext cx="602742" cy="3240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942581" y="2251710"/>
            <a:ext cx="289560" cy="3240405"/>
          </a:xfrm>
          <a:custGeom>
            <a:avLst/>
            <a:gdLst/>
            <a:ahLst/>
            <a:cxnLst/>
            <a:rect l="l" t="t" r="r" b="b"/>
            <a:pathLst>
              <a:path w="289559" h="3240404">
                <a:moveTo>
                  <a:pt x="0" y="3240024"/>
                </a:moveTo>
                <a:lnTo>
                  <a:pt x="289559" y="3240024"/>
                </a:lnTo>
                <a:lnTo>
                  <a:pt x="289559" y="0"/>
                </a:lnTo>
                <a:lnTo>
                  <a:pt x="0" y="0"/>
                </a:lnTo>
                <a:lnTo>
                  <a:pt x="0" y="3240024"/>
                </a:lnTo>
                <a:close/>
              </a:path>
            </a:pathLst>
          </a:custGeom>
          <a:ln w="25907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8580" rIns="0" bIns="0" rtlCol="0" vert="horz">
            <a:spAutoFit/>
          </a:bodyPr>
          <a:lstStyle/>
          <a:p>
            <a:pPr marL="107314" marR="5080">
              <a:lnSpc>
                <a:spcPts val="2450"/>
              </a:lnSpc>
              <a:spcBef>
                <a:spcPts val="540"/>
              </a:spcBef>
            </a:pPr>
            <a:r>
              <a:rPr dirty="0" spc="-5"/>
              <a:t>Capgemini and </a:t>
            </a:r>
            <a:r>
              <a:rPr dirty="0"/>
              <a:t>SAP </a:t>
            </a:r>
            <a:r>
              <a:rPr dirty="0" spc="-5"/>
              <a:t>do </a:t>
            </a:r>
            <a:r>
              <a:rPr dirty="0"/>
              <a:t>not </a:t>
            </a:r>
            <a:r>
              <a:rPr dirty="0" spc="-5"/>
              <a:t>recommend anymore migratings </a:t>
            </a:r>
            <a:r>
              <a:rPr dirty="0"/>
              <a:t>to </a:t>
            </a:r>
            <a:r>
              <a:rPr dirty="0" spc="-5"/>
              <a:t>Suite  on HANA as an intermediate </a:t>
            </a:r>
            <a:r>
              <a:rPr dirty="0"/>
              <a:t>step to S/4</a:t>
            </a:r>
            <a:r>
              <a:rPr dirty="0" spc="-114"/>
              <a:t> </a:t>
            </a:r>
            <a:r>
              <a:rPr dirty="0" spc="-5"/>
              <a:t>HANA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0778" y="1467358"/>
            <a:ext cx="800989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0091CA"/>
                </a:solidFill>
                <a:latin typeface="Arial"/>
                <a:cs typeface="Arial"/>
              </a:rPr>
              <a:t>With a one-step migration </a:t>
            </a:r>
            <a:r>
              <a:rPr dirty="0" sz="1800" spc="5" b="1">
                <a:solidFill>
                  <a:srgbClr val="0091CA"/>
                </a:solidFill>
                <a:latin typeface="Arial"/>
                <a:cs typeface="Arial"/>
              </a:rPr>
              <a:t>we </a:t>
            </a:r>
            <a:r>
              <a:rPr dirty="0" sz="1800" b="1">
                <a:solidFill>
                  <a:srgbClr val="0091CA"/>
                </a:solidFill>
                <a:latin typeface="Arial"/>
                <a:cs typeface="Arial"/>
              </a:rPr>
              <a:t>would </a:t>
            </a:r>
            <a:r>
              <a:rPr dirty="0" sz="1800" spc="-5" b="1">
                <a:solidFill>
                  <a:srgbClr val="0091CA"/>
                </a:solidFill>
                <a:latin typeface="Arial"/>
                <a:cs typeface="Arial"/>
              </a:rPr>
              <a:t>dedicate only 12% </a:t>
            </a:r>
            <a:r>
              <a:rPr dirty="0" sz="1800" b="1">
                <a:solidFill>
                  <a:srgbClr val="0091CA"/>
                </a:solidFill>
                <a:latin typeface="Arial"/>
                <a:cs typeface="Arial"/>
              </a:rPr>
              <a:t>to </a:t>
            </a:r>
            <a:r>
              <a:rPr dirty="0" sz="1800" spc="-5" b="1">
                <a:solidFill>
                  <a:srgbClr val="0091CA"/>
                </a:solidFill>
                <a:latin typeface="Arial"/>
                <a:cs typeface="Arial"/>
              </a:rPr>
              <a:t>15% </a:t>
            </a:r>
            <a:r>
              <a:rPr dirty="0" sz="1800" b="1">
                <a:solidFill>
                  <a:srgbClr val="0091CA"/>
                </a:solidFill>
                <a:latin typeface="Arial"/>
                <a:cs typeface="Arial"/>
              </a:rPr>
              <a:t>of </a:t>
            </a:r>
            <a:r>
              <a:rPr dirty="0" sz="1800" spc="-5" b="1">
                <a:solidFill>
                  <a:srgbClr val="0091CA"/>
                </a:solidFill>
                <a:latin typeface="Arial"/>
                <a:cs typeface="Arial"/>
              </a:rPr>
              <a:t>our time  getting additional resources for</a:t>
            </a:r>
            <a:r>
              <a:rPr dirty="0" sz="1800" spc="50" b="1">
                <a:solidFill>
                  <a:srgbClr val="0091CA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0091CA"/>
                </a:solidFill>
                <a:latin typeface="Arial"/>
                <a:cs typeface="Arial"/>
              </a:rPr>
              <a:t>innovation.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68196" y="4367784"/>
            <a:ext cx="7395972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611630" y="4416552"/>
            <a:ext cx="7219950" cy="129539"/>
          </a:xfrm>
          <a:custGeom>
            <a:avLst/>
            <a:gdLst/>
            <a:ahLst/>
            <a:cxnLst/>
            <a:rect l="l" t="t" r="r" b="b"/>
            <a:pathLst>
              <a:path w="7219950" h="129539">
                <a:moveTo>
                  <a:pt x="7141718" y="0"/>
                </a:moveTo>
                <a:lnTo>
                  <a:pt x="7141718" y="129540"/>
                </a:lnTo>
                <a:lnTo>
                  <a:pt x="7203897" y="77724"/>
                </a:lnTo>
                <a:lnTo>
                  <a:pt x="7154799" y="77724"/>
                </a:lnTo>
                <a:lnTo>
                  <a:pt x="7154799" y="51816"/>
                </a:lnTo>
                <a:lnTo>
                  <a:pt x="7203897" y="51816"/>
                </a:lnTo>
                <a:lnTo>
                  <a:pt x="7141718" y="0"/>
                </a:lnTo>
                <a:close/>
              </a:path>
              <a:path w="7219950" h="129539">
                <a:moveTo>
                  <a:pt x="7141718" y="51816"/>
                </a:moveTo>
                <a:lnTo>
                  <a:pt x="0" y="51816"/>
                </a:lnTo>
                <a:lnTo>
                  <a:pt x="0" y="77724"/>
                </a:lnTo>
                <a:lnTo>
                  <a:pt x="7141718" y="77724"/>
                </a:lnTo>
                <a:lnTo>
                  <a:pt x="7141718" y="51816"/>
                </a:lnTo>
                <a:close/>
              </a:path>
              <a:path w="7219950" h="129539">
                <a:moveTo>
                  <a:pt x="7203897" y="51816"/>
                </a:moveTo>
                <a:lnTo>
                  <a:pt x="7154799" y="51816"/>
                </a:lnTo>
                <a:lnTo>
                  <a:pt x="7154799" y="77724"/>
                </a:lnTo>
                <a:lnTo>
                  <a:pt x="7203897" y="77724"/>
                </a:lnTo>
                <a:lnTo>
                  <a:pt x="7219442" y="64770"/>
                </a:lnTo>
                <a:lnTo>
                  <a:pt x="7203897" y="51816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002535" y="2215895"/>
            <a:ext cx="111251" cy="33375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058161" y="2237994"/>
            <a:ext cx="0" cy="3240405"/>
          </a:xfrm>
          <a:custGeom>
            <a:avLst/>
            <a:gdLst/>
            <a:ahLst/>
            <a:cxnLst/>
            <a:rect l="l" t="t" r="r" b="b"/>
            <a:pathLst>
              <a:path w="0" h="3240404">
                <a:moveTo>
                  <a:pt x="0" y="0"/>
                </a:moveTo>
                <a:lnTo>
                  <a:pt x="0" y="3240023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053840" y="2215895"/>
            <a:ext cx="131063" cy="33375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109465" y="2237994"/>
            <a:ext cx="19685" cy="3240405"/>
          </a:xfrm>
          <a:custGeom>
            <a:avLst/>
            <a:gdLst/>
            <a:ahLst/>
            <a:cxnLst/>
            <a:rect l="l" t="t" r="r" b="b"/>
            <a:pathLst>
              <a:path w="19685" h="3240404">
                <a:moveTo>
                  <a:pt x="0" y="0"/>
                </a:moveTo>
                <a:lnTo>
                  <a:pt x="19304" y="3240023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144767" y="2229611"/>
            <a:ext cx="111251" cy="33375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200394" y="2251710"/>
            <a:ext cx="0" cy="3240405"/>
          </a:xfrm>
          <a:custGeom>
            <a:avLst/>
            <a:gdLst/>
            <a:ahLst/>
            <a:cxnLst/>
            <a:rect l="l" t="t" r="r" b="b"/>
            <a:pathLst>
              <a:path w="0" h="3240404">
                <a:moveTo>
                  <a:pt x="0" y="0"/>
                </a:moveTo>
                <a:lnTo>
                  <a:pt x="0" y="3240024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988177" y="5519724"/>
            <a:ext cx="42164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0091CA"/>
                </a:solidFill>
                <a:latin typeface="Arial"/>
                <a:cs typeface="Arial"/>
              </a:rPr>
              <a:t>2024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793992" y="5490971"/>
            <a:ext cx="1306195" cy="739140"/>
          </a:xfrm>
          <a:custGeom>
            <a:avLst/>
            <a:gdLst/>
            <a:ahLst/>
            <a:cxnLst/>
            <a:rect l="l" t="t" r="r" b="b"/>
            <a:pathLst>
              <a:path w="1306195" h="739139">
                <a:moveTo>
                  <a:pt x="0" y="739139"/>
                </a:moveTo>
                <a:lnTo>
                  <a:pt x="1306068" y="739139"/>
                </a:lnTo>
                <a:lnTo>
                  <a:pt x="1306068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solidFill>
            <a:srgbClr val="FFFFFF">
              <a:alpha val="7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873620" y="5519724"/>
            <a:ext cx="1002030" cy="666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B88A00"/>
                </a:solidFill>
                <a:latin typeface="Arial"/>
                <a:cs typeface="Arial"/>
              </a:rPr>
              <a:t>2025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-5" b="1">
                <a:solidFill>
                  <a:srgbClr val="B88A00"/>
                </a:solidFill>
                <a:latin typeface="Arial"/>
                <a:cs typeface="Arial"/>
              </a:rPr>
              <a:t>End of</a:t>
            </a:r>
            <a:r>
              <a:rPr dirty="0" sz="1400" spc="-80" b="1">
                <a:solidFill>
                  <a:srgbClr val="B88A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B88A00"/>
                </a:solidFill>
                <a:latin typeface="Arial"/>
                <a:cs typeface="Arial"/>
              </a:rPr>
              <a:t>ECC  support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391155" y="3649979"/>
            <a:ext cx="611124" cy="7101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426970" y="3685794"/>
            <a:ext cx="485140" cy="584200"/>
          </a:xfrm>
          <a:custGeom>
            <a:avLst/>
            <a:gdLst/>
            <a:ahLst/>
            <a:cxnLst/>
            <a:rect l="l" t="t" r="r" b="b"/>
            <a:pathLst>
              <a:path w="485139" h="584200">
                <a:moveTo>
                  <a:pt x="484631" y="0"/>
                </a:moveTo>
                <a:lnTo>
                  <a:pt x="0" y="0"/>
                </a:lnTo>
                <a:lnTo>
                  <a:pt x="0" y="466978"/>
                </a:lnTo>
                <a:lnTo>
                  <a:pt x="242316" y="583691"/>
                </a:lnTo>
                <a:lnTo>
                  <a:pt x="484631" y="466978"/>
                </a:lnTo>
                <a:lnTo>
                  <a:pt x="4846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426970" y="3685794"/>
            <a:ext cx="485140" cy="584200"/>
          </a:xfrm>
          <a:custGeom>
            <a:avLst/>
            <a:gdLst/>
            <a:ahLst/>
            <a:cxnLst/>
            <a:rect l="l" t="t" r="r" b="b"/>
            <a:pathLst>
              <a:path w="485139" h="584200">
                <a:moveTo>
                  <a:pt x="0" y="0"/>
                </a:moveTo>
                <a:lnTo>
                  <a:pt x="484631" y="0"/>
                </a:lnTo>
                <a:lnTo>
                  <a:pt x="484631" y="466978"/>
                </a:lnTo>
                <a:lnTo>
                  <a:pt x="242316" y="583691"/>
                </a:lnTo>
                <a:lnTo>
                  <a:pt x="0" y="466978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406395" y="2752344"/>
            <a:ext cx="523240" cy="909955"/>
          </a:xfrm>
          <a:custGeom>
            <a:avLst/>
            <a:gdLst/>
            <a:ahLst/>
            <a:cxnLst/>
            <a:rect l="l" t="t" r="r" b="b"/>
            <a:pathLst>
              <a:path w="523239" h="909954">
                <a:moveTo>
                  <a:pt x="0" y="909827"/>
                </a:moveTo>
                <a:lnTo>
                  <a:pt x="522731" y="909827"/>
                </a:lnTo>
                <a:lnTo>
                  <a:pt x="522731" y="0"/>
                </a:lnTo>
                <a:lnTo>
                  <a:pt x="0" y="0"/>
                </a:lnTo>
                <a:lnTo>
                  <a:pt x="0" y="909827"/>
                </a:lnTo>
                <a:close/>
              </a:path>
            </a:pathLst>
          </a:custGeom>
          <a:solidFill>
            <a:srgbClr val="FFFFFF">
              <a:alpha val="7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455671" y="2835014"/>
            <a:ext cx="438150" cy="749935"/>
          </a:xfrm>
          <a:prstGeom prst="rect">
            <a:avLst/>
          </a:prstGeom>
        </p:spPr>
        <p:txBody>
          <a:bodyPr wrap="square" lIns="0" tIns="3175" rIns="0" bIns="0" rtlCol="0" vert="vert27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dirty="0" sz="1400">
                <a:solidFill>
                  <a:srgbClr val="B90064"/>
                </a:solidFill>
                <a:latin typeface="Arial"/>
                <a:cs typeface="Arial"/>
              </a:rPr>
              <a:t>Bus</a:t>
            </a:r>
            <a:r>
              <a:rPr dirty="0" sz="1400">
                <a:solidFill>
                  <a:srgbClr val="B90064"/>
                </a:solidFill>
                <a:latin typeface="Arial"/>
                <a:cs typeface="Arial"/>
              </a:rPr>
              <a:t>ines</a:t>
            </a:r>
            <a:r>
              <a:rPr dirty="0" sz="1400">
                <a:solidFill>
                  <a:srgbClr val="B90064"/>
                </a:solidFill>
                <a:latin typeface="Arial"/>
                <a:cs typeface="Arial"/>
              </a:rPr>
              <a:t>s Suit</a:t>
            </a:r>
            <a:r>
              <a:rPr dirty="0" sz="1400">
                <a:solidFill>
                  <a:srgbClr val="B90064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871216" y="4512564"/>
            <a:ext cx="502919" cy="1783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871216" y="4515611"/>
            <a:ext cx="502920" cy="0"/>
          </a:xfrm>
          <a:custGeom>
            <a:avLst/>
            <a:gdLst/>
            <a:ahLst/>
            <a:cxnLst/>
            <a:rect l="l" t="t" r="r" b="b"/>
            <a:pathLst>
              <a:path w="502920" h="0">
                <a:moveTo>
                  <a:pt x="0" y="0"/>
                </a:moveTo>
                <a:lnTo>
                  <a:pt x="502666" y="0"/>
                </a:lnTo>
              </a:path>
            </a:pathLst>
          </a:custGeom>
          <a:ln w="9144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871216" y="4512564"/>
            <a:ext cx="3175" cy="218440"/>
          </a:xfrm>
          <a:custGeom>
            <a:avLst/>
            <a:gdLst/>
            <a:ahLst/>
            <a:cxnLst/>
            <a:rect l="l" t="t" r="r" b="b"/>
            <a:pathLst>
              <a:path w="3175" h="218439">
                <a:moveTo>
                  <a:pt x="2666" y="0"/>
                </a:moveTo>
                <a:lnTo>
                  <a:pt x="0" y="218059"/>
                </a:lnTo>
              </a:path>
            </a:pathLst>
          </a:custGeom>
          <a:ln w="9144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372611" y="4512564"/>
            <a:ext cx="3175" cy="218440"/>
          </a:xfrm>
          <a:custGeom>
            <a:avLst/>
            <a:gdLst/>
            <a:ahLst/>
            <a:cxnLst/>
            <a:rect l="l" t="t" r="r" b="b"/>
            <a:pathLst>
              <a:path w="3175" h="218439">
                <a:moveTo>
                  <a:pt x="2666" y="0"/>
                </a:moveTo>
                <a:lnTo>
                  <a:pt x="0" y="218059"/>
                </a:lnTo>
              </a:path>
            </a:pathLst>
          </a:custGeom>
          <a:ln w="9144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706623" y="4716779"/>
            <a:ext cx="830580" cy="401320"/>
          </a:xfrm>
          <a:custGeom>
            <a:avLst/>
            <a:gdLst/>
            <a:ahLst/>
            <a:cxnLst/>
            <a:rect l="l" t="t" r="r" b="b"/>
            <a:pathLst>
              <a:path w="830579" h="401320">
                <a:moveTo>
                  <a:pt x="0" y="400812"/>
                </a:moveTo>
                <a:lnTo>
                  <a:pt x="830579" y="400812"/>
                </a:lnTo>
                <a:lnTo>
                  <a:pt x="830579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2789682" y="4747717"/>
            <a:ext cx="66611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000" spc="-5" i="1">
                <a:solidFill>
                  <a:srgbClr val="D30517"/>
                </a:solidFill>
                <a:latin typeface="Arial"/>
                <a:cs typeface="Arial"/>
              </a:rPr>
              <a:t>C</a:t>
            </a:r>
            <a:r>
              <a:rPr dirty="0" sz="1000" spc="-10" i="1">
                <a:solidFill>
                  <a:srgbClr val="D30517"/>
                </a:solidFill>
                <a:latin typeface="Arial"/>
                <a:cs typeface="Arial"/>
              </a:rPr>
              <a:t>on</a:t>
            </a:r>
            <a:r>
              <a:rPr dirty="0" sz="1000" spc="-5" i="1">
                <a:solidFill>
                  <a:srgbClr val="D30517"/>
                </a:solidFill>
                <a:latin typeface="Arial"/>
                <a:cs typeface="Arial"/>
              </a:rPr>
              <a:t>v</a:t>
            </a:r>
            <a:r>
              <a:rPr dirty="0" sz="1000" spc="-10" i="1">
                <a:solidFill>
                  <a:srgbClr val="D30517"/>
                </a:solidFill>
                <a:latin typeface="Arial"/>
                <a:cs typeface="Arial"/>
              </a:rPr>
              <a:t>e</a:t>
            </a:r>
            <a:r>
              <a:rPr dirty="0" sz="1000" spc="-5" i="1">
                <a:solidFill>
                  <a:srgbClr val="D30517"/>
                </a:solidFill>
                <a:latin typeface="Arial"/>
                <a:cs typeface="Arial"/>
              </a:rPr>
              <a:t>rs</a:t>
            </a:r>
            <a:r>
              <a:rPr dirty="0" sz="1000" spc="-15" i="1">
                <a:solidFill>
                  <a:srgbClr val="D30517"/>
                </a:solidFill>
                <a:latin typeface="Arial"/>
                <a:cs typeface="Arial"/>
              </a:rPr>
              <a:t>i</a:t>
            </a:r>
            <a:r>
              <a:rPr dirty="0" sz="1000" spc="-10" i="1">
                <a:solidFill>
                  <a:srgbClr val="D30517"/>
                </a:solidFill>
                <a:latin typeface="Arial"/>
                <a:cs typeface="Arial"/>
              </a:rPr>
              <a:t>o</a:t>
            </a:r>
            <a:r>
              <a:rPr dirty="0" sz="1000" spc="-5" i="1">
                <a:solidFill>
                  <a:srgbClr val="D30517"/>
                </a:solidFill>
                <a:latin typeface="Arial"/>
                <a:cs typeface="Arial"/>
              </a:rPr>
              <a:t>n</a:t>
            </a:r>
            <a:endParaRPr sz="1000">
              <a:latin typeface="Arial"/>
              <a:cs typeface="Arial"/>
            </a:endParaRPr>
          </a:p>
          <a:p>
            <a:pPr algn="ctr" marL="1270">
              <a:lnSpc>
                <a:spcPct val="100000"/>
              </a:lnSpc>
            </a:pPr>
            <a:r>
              <a:rPr dirty="0" sz="1000" spc="-5" i="1">
                <a:solidFill>
                  <a:srgbClr val="D30517"/>
                </a:solidFill>
                <a:latin typeface="Arial"/>
                <a:cs typeface="Arial"/>
              </a:rPr>
              <a:t>project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137154" y="3673602"/>
            <a:ext cx="485140" cy="585470"/>
          </a:xfrm>
          <a:custGeom>
            <a:avLst/>
            <a:gdLst/>
            <a:ahLst/>
            <a:cxnLst/>
            <a:rect l="l" t="t" r="r" b="b"/>
            <a:pathLst>
              <a:path w="485139" h="585470">
                <a:moveTo>
                  <a:pt x="484631" y="0"/>
                </a:moveTo>
                <a:lnTo>
                  <a:pt x="0" y="0"/>
                </a:lnTo>
                <a:lnTo>
                  <a:pt x="0" y="468122"/>
                </a:lnTo>
                <a:lnTo>
                  <a:pt x="242316" y="585216"/>
                </a:lnTo>
                <a:lnTo>
                  <a:pt x="484631" y="468122"/>
                </a:lnTo>
                <a:lnTo>
                  <a:pt x="4846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137154" y="3673602"/>
            <a:ext cx="485140" cy="585470"/>
          </a:xfrm>
          <a:custGeom>
            <a:avLst/>
            <a:gdLst/>
            <a:ahLst/>
            <a:cxnLst/>
            <a:rect l="l" t="t" r="r" b="b"/>
            <a:pathLst>
              <a:path w="485139" h="585470">
                <a:moveTo>
                  <a:pt x="0" y="0"/>
                </a:moveTo>
                <a:lnTo>
                  <a:pt x="484631" y="0"/>
                </a:lnTo>
                <a:lnTo>
                  <a:pt x="484631" y="468122"/>
                </a:lnTo>
                <a:lnTo>
                  <a:pt x="242316" y="585216"/>
                </a:lnTo>
                <a:lnTo>
                  <a:pt x="0" y="468122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112007" y="2834639"/>
            <a:ext cx="525780" cy="8061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3163188" y="3042147"/>
            <a:ext cx="438150" cy="519430"/>
          </a:xfrm>
          <a:prstGeom prst="rect">
            <a:avLst/>
          </a:prstGeom>
        </p:spPr>
        <p:txBody>
          <a:bodyPr wrap="square" lIns="0" tIns="3175" rIns="0" bIns="0" rtlCol="0" vert="vert27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S/</a:t>
            </a: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4 </a:t>
            </a:r>
            <a:r>
              <a:rPr dirty="0" sz="1400" spc="-10">
                <a:solidFill>
                  <a:srgbClr val="006C97"/>
                </a:solidFill>
                <a:latin typeface="Arial"/>
                <a:cs typeface="Arial"/>
              </a:rPr>
              <a:t>H</a:t>
            </a: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A</a:t>
            </a:r>
            <a:r>
              <a:rPr dirty="0" sz="1400" spc="-10">
                <a:solidFill>
                  <a:srgbClr val="006C97"/>
                </a:solidFill>
                <a:latin typeface="Arial"/>
                <a:cs typeface="Arial"/>
              </a:rPr>
              <a:t>N</a:t>
            </a:r>
            <a:r>
              <a:rPr dirty="0" sz="1400">
                <a:solidFill>
                  <a:srgbClr val="006C97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329428" y="2718816"/>
            <a:ext cx="612648" cy="7117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365241" y="2754629"/>
            <a:ext cx="486409" cy="585470"/>
          </a:xfrm>
          <a:custGeom>
            <a:avLst/>
            <a:gdLst/>
            <a:ahLst/>
            <a:cxnLst/>
            <a:rect l="l" t="t" r="r" b="b"/>
            <a:pathLst>
              <a:path w="486410" h="585470">
                <a:moveTo>
                  <a:pt x="243078" y="0"/>
                </a:moveTo>
                <a:lnTo>
                  <a:pt x="0" y="117094"/>
                </a:lnTo>
                <a:lnTo>
                  <a:pt x="0" y="585216"/>
                </a:lnTo>
                <a:lnTo>
                  <a:pt x="486156" y="585216"/>
                </a:lnTo>
                <a:lnTo>
                  <a:pt x="486156" y="117094"/>
                </a:lnTo>
                <a:lnTo>
                  <a:pt x="2430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365241" y="2754629"/>
            <a:ext cx="486409" cy="585470"/>
          </a:xfrm>
          <a:custGeom>
            <a:avLst/>
            <a:gdLst/>
            <a:ahLst/>
            <a:cxnLst/>
            <a:rect l="l" t="t" r="r" b="b"/>
            <a:pathLst>
              <a:path w="486410" h="585470">
                <a:moveTo>
                  <a:pt x="0" y="585216"/>
                </a:moveTo>
                <a:lnTo>
                  <a:pt x="486156" y="585216"/>
                </a:lnTo>
                <a:lnTo>
                  <a:pt x="486156" y="117094"/>
                </a:lnTo>
                <a:lnTo>
                  <a:pt x="243078" y="0"/>
                </a:lnTo>
                <a:lnTo>
                  <a:pt x="0" y="117094"/>
                </a:lnTo>
                <a:lnTo>
                  <a:pt x="0" y="585216"/>
                </a:lnTo>
                <a:close/>
              </a:path>
            </a:pathLst>
          </a:custGeom>
          <a:ln w="19812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5394705" y="3401948"/>
            <a:ext cx="478155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588E1F"/>
                </a:solidFill>
                <a:latin typeface="Arial"/>
                <a:cs typeface="Arial"/>
              </a:rPr>
              <a:t>IBP</a:t>
            </a:r>
            <a:r>
              <a:rPr dirty="0" sz="1400" spc="-125">
                <a:solidFill>
                  <a:srgbClr val="588E1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588E1F"/>
                </a:solidFill>
                <a:latin typeface="Arial"/>
                <a:cs typeface="Arial"/>
              </a:rPr>
              <a:t>&amp;</a:t>
            </a:r>
            <a:endParaRPr sz="1400">
              <a:latin typeface="Arial"/>
              <a:cs typeface="Arial"/>
            </a:endParaRPr>
          </a:p>
          <a:p>
            <a:pPr marL="30480">
              <a:lnSpc>
                <a:spcPct val="100000"/>
              </a:lnSpc>
            </a:pPr>
            <a:r>
              <a:rPr dirty="0" sz="1400">
                <a:solidFill>
                  <a:srgbClr val="588E1F"/>
                </a:solidFill>
                <a:latin typeface="Arial"/>
                <a:cs typeface="Arial"/>
              </a:rPr>
              <a:t>Ariba</a:t>
            </a:r>
            <a:endParaRPr sz="14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578352" y="3852671"/>
            <a:ext cx="5355336" cy="2667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621785" y="3901440"/>
            <a:ext cx="5177790" cy="129539"/>
          </a:xfrm>
          <a:custGeom>
            <a:avLst/>
            <a:gdLst/>
            <a:ahLst/>
            <a:cxnLst/>
            <a:rect l="l" t="t" r="r" b="b"/>
            <a:pathLst>
              <a:path w="5177790" h="129539">
                <a:moveTo>
                  <a:pt x="103631" y="51816"/>
                </a:moveTo>
                <a:lnTo>
                  <a:pt x="0" y="51816"/>
                </a:lnTo>
                <a:lnTo>
                  <a:pt x="0" y="77724"/>
                </a:lnTo>
                <a:lnTo>
                  <a:pt x="103631" y="77724"/>
                </a:lnTo>
                <a:lnTo>
                  <a:pt x="103631" y="51816"/>
                </a:lnTo>
                <a:close/>
              </a:path>
              <a:path w="5177790" h="129539">
                <a:moveTo>
                  <a:pt x="284988" y="51816"/>
                </a:moveTo>
                <a:lnTo>
                  <a:pt x="181355" y="51816"/>
                </a:lnTo>
                <a:lnTo>
                  <a:pt x="181355" y="77724"/>
                </a:lnTo>
                <a:lnTo>
                  <a:pt x="284988" y="77724"/>
                </a:lnTo>
                <a:lnTo>
                  <a:pt x="284988" y="51816"/>
                </a:lnTo>
                <a:close/>
              </a:path>
              <a:path w="5177790" h="129539">
                <a:moveTo>
                  <a:pt x="466343" y="51816"/>
                </a:moveTo>
                <a:lnTo>
                  <a:pt x="362712" y="51816"/>
                </a:lnTo>
                <a:lnTo>
                  <a:pt x="362712" y="77724"/>
                </a:lnTo>
                <a:lnTo>
                  <a:pt x="466343" y="77724"/>
                </a:lnTo>
                <a:lnTo>
                  <a:pt x="466343" y="51816"/>
                </a:lnTo>
                <a:close/>
              </a:path>
              <a:path w="5177790" h="129539">
                <a:moveTo>
                  <a:pt x="647700" y="51816"/>
                </a:moveTo>
                <a:lnTo>
                  <a:pt x="544067" y="51816"/>
                </a:lnTo>
                <a:lnTo>
                  <a:pt x="544067" y="77724"/>
                </a:lnTo>
                <a:lnTo>
                  <a:pt x="647700" y="77724"/>
                </a:lnTo>
                <a:lnTo>
                  <a:pt x="647700" y="51816"/>
                </a:lnTo>
                <a:close/>
              </a:path>
              <a:path w="5177790" h="129539">
                <a:moveTo>
                  <a:pt x="829055" y="51816"/>
                </a:moveTo>
                <a:lnTo>
                  <a:pt x="725424" y="51816"/>
                </a:lnTo>
                <a:lnTo>
                  <a:pt x="725424" y="77724"/>
                </a:lnTo>
                <a:lnTo>
                  <a:pt x="829055" y="77724"/>
                </a:lnTo>
                <a:lnTo>
                  <a:pt x="829055" y="51816"/>
                </a:lnTo>
                <a:close/>
              </a:path>
              <a:path w="5177790" h="129539">
                <a:moveTo>
                  <a:pt x="1010412" y="51816"/>
                </a:moveTo>
                <a:lnTo>
                  <a:pt x="906779" y="51816"/>
                </a:lnTo>
                <a:lnTo>
                  <a:pt x="906779" y="77724"/>
                </a:lnTo>
                <a:lnTo>
                  <a:pt x="1010412" y="77724"/>
                </a:lnTo>
                <a:lnTo>
                  <a:pt x="1010412" y="51816"/>
                </a:lnTo>
                <a:close/>
              </a:path>
              <a:path w="5177790" h="129539">
                <a:moveTo>
                  <a:pt x="1191767" y="51816"/>
                </a:moveTo>
                <a:lnTo>
                  <a:pt x="1088136" y="51816"/>
                </a:lnTo>
                <a:lnTo>
                  <a:pt x="1088136" y="77724"/>
                </a:lnTo>
                <a:lnTo>
                  <a:pt x="1191767" y="77724"/>
                </a:lnTo>
                <a:lnTo>
                  <a:pt x="1191767" y="51816"/>
                </a:lnTo>
                <a:close/>
              </a:path>
              <a:path w="5177790" h="129539">
                <a:moveTo>
                  <a:pt x="1373124" y="51816"/>
                </a:moveTo>
                <a:lnTo>
                  <a:pt x="1269491" y="51816"/>
                </a:lnTo>
                <a:lnTo>
                  <a:pt x="1269491" y="77724"/>
                </a:lnTo>
                <a:lnTo>
                  <a:pt x="1373124" y="77724"/>
                </a:lnTo>
                <a:lnTo>
                  <a:pt x="1373124" y="51816"/>
                </a:lnTo>
                <a:close/>
              </a:path>
              <a:path w="5177790" h="129539">
                <a:moveTo>
                  <a:pt x="1554479" y="51816"/>
                </a:moveTo>
                <a:lnTo>
                  <a:pt x="1450848" y="51816"/>
                </a:lnTo>
                <a:lnTo>
                  <a:pt x="1450848" y="77724"/>
                </a:lnTo>
                <a:lnTo>
                  <a:pt x="1554479" y="77724"/>
                </a:lnTo>
                <a:lnTo>
                  <a:pt x="1554479" y="51816"/>
                </a:lnTo>
                <a:close/>
              </a:path>
              <a:path w="5177790" h="129539">
                <a:moveTo>
                  <a:pt x="1735836" y="51816"/>
                </a:moveTo>
                <a:lnTo>
                  <a:pt x="1632203" y="51816"/>
                </a:lnTo>
                <a:lnTo>
                  <a:pt x="1632203" y="77724"/>
                </a:lnTo>
                <a:lnTo>
                  <a:pt x="1735836" y="77724"/>
                </a:lnTo>
                <a:lnTo>
                  <a:pt x="1735836" y="51816"/>
                </a:lnTo>
                <a:close/>
              </a:path>
              <a:path w="5177790" h="129539">
                <a:moveTo>
                  <a:pt x="1917191" y="51816"/>
                </a:moveTo>
                <a:lnTo>
                  <a:pt x="1813560" y="51816"/>
                </a:lnTo>
                <a:lnTo>
                  <a:pt x="1813560" y="77724"/>
                </a:lnTo>
                <a:lnTo>
                  <a:pt x="1917191" y="77724"/>
                </a:lnTo>
                <a:lnTo>
                  <a:pt x="1917191" y="51816"/>
                </a:lnTo>
                <a:close/>
              </a:path>
              <a:path w="5177790" h="129539">
                <a:moveTo>
                  <a:pt x="2098548" y="51816"/>
                </a:moveTo>
                <a:lnTo>
                  <a:pt x="1994915" y="51816"/>
                </a:lnTo>
                <a:lnTo>
                  <a:pt x="1994915" y="77724"/>
                </a:lnTo>
                <a:lnTo>
                  <a:pt x="2098548" y="77724"/>
                </a:lnTo>
                <a:lnTo>
                  <a:pt x="2098548" y="51816"/>
                </a:lnTo>
                <a:close/>
              </a:path>
              <a:path w="5177790" h="129539">
                <a:moveTo>
                  <a:pt x="2279904" y="51816"/>
                </a:moveTo>
                <a:lnTo>
                  <a:pt x="2176272" y="51816"/>
                </a:lnTo>
                <a:lnTo>
                  <a:pt x="2176272" y="77724"/>
                </a:lnTo>
                <a:lnTo>
                  <a:pt x="2279904" y="77724"/>
                </a:lnTo>
                <a:lnTo>
                  <a:pt x="2279904" y="51816"/>
                </a:lnTo>
                <a:close/>
              </a:path>
              <a:path w="5177790" h="129539">
                <a:moveTo>
                  <a:pt x="2461260" y="51816"/>
                </a:moveTo>
                <a:lnTo>
                  <a:pt x="2357628" y="51816"/>
                </a:lnTo>
                <a:lnTo>
                  <a:pt x="2357628" y="77724"/>
                </a:lnTo>
                <a:lnTo>
                  <a:pt x="2461260" y="77724"/>
                </a:lnTo>
                <a:lnTo>
                  <a:pt x="2461260" y="51816"/>
                </a:lnTo>
                <a:close/>
              </a:path>
              <a:path w="5177790" h="129539">
                <a:moveTo>
                  <a:pt x="2642616" y="51816"/>
                </a:moveTo>
                <a:lnTo>
                  <a:pt x="2538984" y="51816"/>
                </a:lnTo>
                <a:lnTo>
                  <a:pt x="2538984" y="77724"/>
                </a:lnTo>
                <a:lnTo>
                  <a:pt x="2642616" y="77724"/>
                </a:lnTo>
                <a:lnTo>
                  <a:pt x="2642616" y="51816"/>
                </a:lnTo>
                <a:close/>
              </a:path>
              <a:path w="5177790" h="129539">
                <a:moveTo>
                  <a:pt x="2823972" y="51816"/>
                </a:moveTo>
                <a:lnTo>
                  <a:pt x="2720340" y="51816"/>
                </a:lnTo>
                <a:lnTo>
                  <a:pt x="2720340" y="77724"/>
                </a:lnTo>
                <a:lnTo>
                  <a:pt x="2823972" y="77724"/>
                </a:lnTo>
                <a:lnTo>
                  <a:pt x="2823972" y="51816"/>
                </a:lnTo>
                <a:close/>
              </a:path>
              <a:path w="5177790" h="129539">
                <a:moveTo>
                  <a:pt x="3005328" y="51816"/>
                </a:moveTo>
                <a:lnTo>
                  <a:pt x="2901695" y="51816"/>
                </a:lnTo>
                <a:lnTo>
                  <a:pt x="2901695" y="77724"/>
                </a:lnTo>
                <a:lnTo>
                  <a:pt x="3005328" y="77724"/>
                </a:lnTo>
                <a:lnTo>
                  <a:pt x="3005328" y="51816"/>
                </a:lnTo>
                <a:close/>
              </a:path>
              <a:path w="5177790" h="129539">
                <a:moveTo>
                  <a:pt x="3186684" y="51816"/>
                </a:moveTo>
                <a:lnTo>
                  <a:pt x="3083052" y="51816"/>
                </a:lnTo>
                <a:lnTo>
                  <a:pt x="3083052" y="77724"/>
                </a:lnTo>
                <a:lnTo>
                  <a:pt x="3186684" y="77724"/>
                </a:lnTo>
                <a:lnTo>
                  <a:pt x="3186684" y="51816"/>
                </a:lnTo>
                <a:close/>
              </a:path>
              <a:path w="5177790" h="129539">
                <a:moveTo>
                  <a:pt x="3368040" y="51816"/>
                </a:moveTo>
                <a:lnTo>
                  <a:pt x="3264408" y="51816"/>
                </a:lnTo>
                <a:lnTo>
                  <a:pt x="3264408" y="77724"/>
                </a:lnTo>
                <a:lnTo>
                  <a:pt x="3368040" y="77724"/>
                </a:lnTo>
                <a:lnTo>
                  <a:pt x="3368040" y="51816"/>
                </a:lnTo>
                <a:close/>
              </a:path>
              <a:path w="5177790" h="129539">
                <a:moveTo>
                  <a:pt x="3549395" y="51816"/>
                </a:moveTo>
                <a:lnTo>
                  <a:pt x="3445764" y="51816"/>
                </a:lnTo>
                <a:lnTo>
                  <a:pt x="3445764" y="77724"/>
                </a:lnTo>
                <a:lnTo>
                  <a:pt x="3549395" y="77724"/>
                </a:lnTo>
                <a:lnTo>
                  <a:pt x="3549395" y="51816"/>
                </a:lnTo>
                <a:close/>
              </a:path>
              <a:path w="5177790" h="129539">
                <a:moveTo>
                  <a:pt x="3730752" y="51816"/>
                </a:moveTo>
                <a:lnTo>
                  <a:pt x="3627119" y="51816"/>
                </a:lnTo>
                <a:lnTo>
                  <a:pt x="3627119" y="77724"/>
                </a:lnTo>
                <a:lnTo>
                  <a:pt x="3730752" y="77724"/>
                </a:lnTo>
                <a:lnTo>
                  <a:pt x="3730752" y="51816"/>
                </a:lnTo>
                <a:close/>
              </a:path>
              <a:path w="5177790" h="129539">
                <a:moveTo>
                  <a:pt x="3912108" y="51816"/>
                </a:moveTo>
                <a:lnTo>
                  <a:pt x="3808475" y="51816"/>
                </a:lnTo>
                <a:lnTo>
                  <a:pt x="3808475" y="77724"/>
                </a:lnTo>
                <a:lnTo>
                  <a:pt x="3912108" y="77724"/>
                </a:lnTo>
                <a:lnTo>
                  <a:pt x="3912108" y="51816"/>
                </a:lnTo>
                <a:close/>
              </a:path>
              <a:path w="5177790" h="129539">
                <a:moveTo>
                  <a:pt x="4093464" y="51816"/>
                </a:moveTo>
                <a:lnTo>
                  <a:pt x="3989832" y="51816"/>
                </a:lnTo>
                <a:lnTo>
                  <a:pt x="3989832" y="77724"/>
                </a:lnTo>
                <a:lnTo>
                  <a:pt x="4093464" y="77724"/>
                </a:lnTo>
                <a:lnTo>
                  <a:pt x="4093464" y="51816"/>
                </a:lnTo>
                <a:close/>
              </a:path>
              <a:path w="5177790" h="129539">
                <a:moveTo>
                  <a:pt x="4274820" y="51816"/>
                </a:moveTo>
                <a:lnTo>
                  <a:pt x="4171188" y="51816"/>
                </a:lnTo>
                <a:lnTo>
                  <a:pt x="4171188" y="77724"/>
                </a:lnTo>
                <a:lnTo>
                  <a:pt x="4274820" y="77724"/>
                </a:lnTo>
                <a:lnTo>
                  <a:pt x="4274820" y="51816"/>
                </a:lnTo>
                <a:close/>
              </a:path>
              <a:path w="5177790" h="129539">
                <a:moveTo>
                  <a:pt x="4456175" y="51816"/>
                </a:moveTo>
                <a:lnTo>
                  <a:pt x="4352544" y="51816"/>
                </a:lnTo>
                <a:lnTo>
                  <a:pt x="4352544" y="77724"/>
                </a:lnTo>
                <a:lnTo>
                  <a:pt x="4456175" y="77724"/>
                </a:lnTo>
                <a:lnTo>
                  <a:pt x="4456175" y="51816"/>
                </a:lnTo>
                <a:close/>
              </a:path>
              <a:path w="5177790" h="129539">
                <a:moveTo>
                  <a:pt x="4637532" y="51816"/>
                </a:moveTo>
                <a:lnTo>
                  <a:pt x="4533899" y="51816"/>
                </a:lnTo>
                <a:lnTo>
                  <a:pt x="4533899" y="77724"/>
                </a:lnTo>
                <a:lnTo>
                  <a:pt x="4637532" y="77724"/>
                </a:lnTo>
                <a:lnTo>
                  <a:pt x="4637532" y="51816"/>
                </a:lnTo>
                <a:close/>
              </a:path>
              <a:path w="5177790" h="129539">
                <a:moveTo>
                  <a:pt x="4818888" y="51816"/>
                </a:moveTo>
                <a:lnTo>
                  <a:pt x="4715256" y="51816"/>
                </a:lnTo>
                <a:lnTo>
                  <a:pt x="4715256" y="77724"/>
                </a:lnTo>
                <a:lnTo>
                  <a:pt x="4818888" y="77724"/>
                </a:lnTo>
                <a:lnTo>
                  <a:pt x="4818888" y="51816"/>
                </a:lnTo>
                <a:close/>
              </a:path>
              <a:path w="5177790" h="129539">
                <a:moveTo>
                  <a:pt x="5000244" y="51816"/>
                </a:moveTo>
                <a:lnTo>
                  <a:pt x="4896612" y="51816"/>
                </a:lnTo>
                <a:lnTo>
                  <a:pt x="4896612" y="77724"/>
                </a:lnTo>
                <a:lnTo>
                  <a:pt x="5000244" y="77724"/>
                </a:lnTo>
                <a:lnTo>
                  <a:pt x="5000244" y="51816"/>
                </a:lnTo>
                <a:close/>
              </a:path>
              <a:path w="5177790" h="129539">
                <a:moveTo>
                  <a:pt x="5099685" y="0"/>
                </a:moveTo>
                <a:lnTo>
                  <a:pt x="5099685" y="129540"/>
                </a:lnTo>
                <a:lnTo>
                  <a:pt x="5161864" y="77724"/>
                </a:lnTo>
                <a:lnTo>
                  <a:pt x="5112639" y="77724"/>
                </a:lnTo>
                <a:lnTo>
                  <a:pt x="5112639" y="51816"/>
                </a:lnTo>
                <a:lnTo>
                  <a:pt x="5161864" y="51816"/>
                </a:lnTo>
                <a:lnTo>
                  <a:pt x="5099685" y="0"/>
                </a:lnTo>
                <a:close/>
              </a:path>
              <a:path w="5177790" h="129539">
                <a:moveTo>
                  <a:pt x="5099685" y="51816"/>
                </a:moveTo>
                <a:lnTo>
                  <a:pt x="5077968" y="51816"/>
                </a:lnTo>
                <a:lnTo>
                  <a:pt x="5077968" y="77724"/>
                </a:lnTo>
                <a:lnTo>
                  <a:pt x="5099685" y="77724"/>
                </a:lnTo>
                <a:lnTo>
                  <a:pt x="5099685" y="51816"/>
                </a:lnTo>
                <a:close/>
              </a:path>
              <a:path w="5177790" h="129539">
                <a:moveTo>
                  <a:pt x="5161864" y="51816"/>
                </a:moveTo>
                <a:lnTo>
                  <a:pt x="5112639" y="51816"/>
                </a:lnTo>
                <a:lnTo>
                  <a:pt x="5112639" y="77724"/>
                </a:lnTo>
                <a:lnTo>
                  <a:pt x="5161864" y="77724"/>
                </a:lnTo>
                <a:lnTo>
                  <a:pt x="5177409" y="64770"/>
                </a:lnTo>
                <a:lnTo>
                  <a:pt x="5161864" y="51816"/>
                </a:lnTo>
                <a:close/>
              </a:path>
            </a:pathLst>
          </a:custGeom>
          <a:solidFill>
            <a:srgbClr val="588E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807964" y="2933700"/>
            <a:ext cx="3009899" cy="2667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851397" y="2982467"/>
            <a:ext cx="2832100" cy="129539"/>
          </a:xfrm>
          <a:custGeom>
            <a:avLst/>
            <a:gdLst/>
            <a:ahLst/>
            <a:cxnLst/>
            <a:rect l="l" t="t" r="r" b="b"/>
            <a:pathLst>
              <a:path w="2832100" h="129539">
                <a:moveTo>
                  <a:pt x="103631" y="51816"/>
                </a:moveTo>
                <a:lnTo>
                  <a:pt x="0" y="51816"/>
                </a:lnTo>
                <a:lnTo>
                  <a:pt x="0" y="77724"/>
                </a:lnTo>
                <a:lnTo>
                  <a:pt x="103631" y="77724"/>
                </a:lnTo>
                <a:lnTo>
                  <a:pt x="103631" y="51816"/>
                </a:lnTo>
                <a:close/>
              </a:path>
              <a:path w="2832100" h="129539">
                <a:moveTo>
                  <a:pt x="284988" y="51816"/>
                </a:moveTo>
                <a:lnTo>
                  <a:pt x="181355" y="51816"/>
                </a:lnTo>
                <a:lnTo>
                  <a:pt x="181355" y="77724"/>
                </a:lnTo>
                <a:lnTo>
                  <a:pt x="284988" y="77724"/>
                </a:lnTo>
                <a:lnTo>
                  <a:pt x="284988" y="51816"/>
                </a:lnTo>
                <a:close/>
              </a:path>
              <a:path w="2832100" h="129539">
                <a:moveTo>
                  <a:pt x="466343" y="51816"/>
                </a:moveTo>
                <a:lnTo>
                  <a:pt x="362712" y="51816"/>
                </a:lnTo>
                <a:lnTo>
                  <a:pt x="362712" y="77724"/>
                </a:lnTo>
                <a:lnTo>
                  <a:pt x="466343" y="77724"/>
                </a:lnTo>
                <a:lnTo>
                  <a:pt x="466343" y="51816"/>
                </a:lnTo>
                <a:close/>
              </a:path>
              <a:path w="2832100" h="129539">
                <a:moveTo>
                  <a:pt x="647700" y="51816"/>
                </a:moveTo>
                <a:lnTo>
                  <a:pt x="544067" y="51816"/>
                </a:lnTo>
                <a:lnTo>
                  <a:pt x="544067" y="77724"/>
                </a:lnTo>
                <a:lnTo>
                  <a:pt x="647700" y="77724"/>
                </a:lnTo>
                <a:lnTo>
                  <a:pt x="647700" y="51816"/>
                </a:lnTo>
                <a:close/>
              </a:path>
              <a:path w="2832100" h="129539">
                <a:moveTo>
                  <a:pt x="829055" y="51816"/>
                </a:moveTo>
                <a:lnTo>
                  <a:pt x="725424" y="51816"/>
                </a:lnTo>
                <a:lnTo>
                  <a:pt x="725424" y="77724"/>
                </a:lnTo>
                <a:lnTo>
                  <a:pt x="829055" y="77724"/>
                </a:lnTo>
                <a:lnTo>
                  <a:pt x="829055" y="51816"/>
                </a:lnTo>
                <a:close/>
              </a:path>
              <a:path w="2832100" h="129539">
                <a:moveTo>
                  <a:pt x="1010411" y="51816"/>
                </a:moveTo>
                <a:lnTo>
                  <a:pt x="906779" y="51816"/>
                </a:lnTo>
                <a:lnTo>
                  <a:pt x="906779" y="77724"/>
                </a:lnTo>
                <a:lnTo>
                  <a:pt x="1010411" y="77724"/>
                </a:lnTo>
                <a:lnTo>
                  <a:pt x="1010411" y="51816"/>
                </a:lnTo>
                <a:close/>
              </a:path>
              <a:path w="2832100" h="129539">
                <a:moveTo>
                  <a:pt x="1191768" y="51816"/>
                </a:moveTo>
                <a:lnTo>
                  <a:pt x="1088135" y="51816"/>
                </a:lnTo>
                <a:lnTo>
                  <a:pt x="1088135" y="77724"/>
                </a:lnTo>
                <a:lnTo>
                  <a:pt x="1191768" y="77724"/>
                </a:lnTo>
                <a:lnTo>
                  <a:pt x="1191768" y="51816"/>
                </a:lnTo>
                <a:close/>
              </a:path>
              <a:path w="2832100" h="129539">
                <a:moveTo>
                  <a:pt x="1373124" y="51816"/>
                </a:moveTo>
                <a:lnTo>
                  <a:pt x="1269492" y="51816"/>
                </a:lnTo>
                <a:lnTo>
                  <a:pt x="1269492" y="77724"/>
                </a:lnTo>
                <a:lnTo>
                  <a:pt x="1373124" y="77724"/>
                </a:lnTo>
                <a:lnTo>
                  <a:pt x="1373124" y="51816"/>
                </a:lnTo>
                <a:close/>
              </a:path>
              <a:path w="2832100" h="129539">
                <a:moveTo>
                  <a:pt x="1554479" y="51816"/>
                </a:moveTo>
                <a:lnTo>
                  <a:pt x="1450848" y="51816"/>
                </a:lnTo>
                <a:lnTo>
                  <a:pt x="1450848" y="77724"/>
                </a:lnTo>
                <a:lnTo>
                  <a:pt x="1554479" y="77724"/>
                </a:lnTo>
                <a:lnTo>
                  <a:pt x="1554479" y="51816"/>
                </a:lnTo>
                <a:close/>
              </a:path>
              <a:path w="2832100" h="129539">
                <a:moveTo>
                  <a:pt x="1735835" y="51816"/>
                </a:moveTo>
                <a:lnTo>
                  <a:pt x="1632203" y="51816"/>
                </a:lnTo>
                <a:lnTo>
                  <a:pt x="1632203" y="77724"/>
                </a:lnTo>
                <a:lnTo>
                  <a:pt x="1735835" y="77724"/>
                </a:lnTo>
                <a:lnTo>
                  <a:pt x="1735835" y="51816"/>
                </a:lnTo>
                <a:close/>
              </a:path>
              <a:path w="2832100" h="129539">
                <a:moveTo>
                  <a:pt x="1917192" y="51816"/>
                </a:moveTo>
                <a:lnTo>
                  <a:pt x="1813559" y="51816"/>
                </a:lnTo>
                <a:lnTo>
                  <a:pt x="1813559" y="77724"/>
                </a:lnTo>
                <a:lnTo>
                  <a:pt x="1917192" y="77724"/>
                </a:lnTo>
                <a:lnTo>
                  <a:pt x="1917192" y="51816"/>
                </a:lnTo>
                <a:close/>
              </a:path>
              <a:path w="2832100" h="129539">
                <a:moveTo>
                  <a:pt x="2098548" y="51816"/>
                </a:moveTo>
                <a:lnTo>
                  <a:pt x="1994916" y="51816"/>
                </a:lnTo>
                <a:lnTo>
                  <a:pt x="1994916" y="77724"/>
                </a:lnTo>
                <a:lnTo>
                  <a:pt x="2098548" y="77724"/>
                </a:lnTo>
                <a:lnTo>
                  <a:pt x="2098548" y="51816"/>
                </a:lnTo>
                <a:close/>
              </a:path>
              <a:path w="2832100" h="129539">
                <a:moveTo>
                  <a:pt x="2279904" y="51816"/>
                </a:moveTo>
                <a:lnTo>
                  <a:pt x="2176272" y="51816"/>
                </a:lnTo>
                <a:lnTo>
                  <a:pt x="2176272" y="77724"/>
                </a:lnTo>
                <a:lnTo>
                  <a:pt x="2279904" y="77724"/>
                </a:lnTo>
                <a:lnTo>
                  <a:pt x="2279904" y="51816"/>
                </a:lnTo>
                <a:close/>
              </a:path>
              <a:path w="2832100" h="129539">
                <a:moveTo>
                  <a:pt x="2461259" y="51816"/>
                </a:moveTo>
                <a:lnTo>
                  <a:pt x="2357628" y="51816"/>
                </a:lnTo>
                <a:lnTo>
                  <a:pt x="2357628" y="77724"/>
                </a:lnTo>
                <a:lnTo>
                  <a:pt x="2461259" y="77724"/>
                </a:lnTo>
                <a:lnTo>
                  <a:pt x="2461259" y="51816"/>
                </a:lnTo>
                <a:close/>
              </a:path>
              <a:path w="2832100" h="129539">
                <a:moveTo>
                  <a:pt x="2642616" y="51816"/>
                </a:moveTo>
                <a:lnTo>
                  <a:pt x="2538983" y="51816"/>
                </a:lnTo>
                <a:lnTo>
                  <a:pt x="2538983" y="77724"/>
                </a:lnTo>
                <a:lnTo>
                  <a:pt x="2642616" y="77724"/>
                </a:lnTo>
                <a:lnTo>
                  <a:pt x="2642616" y="51816"/>
                </a:lnTo>
                <a:close/>
              </a:path>
              <a:path w="2832100" h="129539">
                <a:moveTo>
                  <a:pt x="2754376" y="0"/>
                </a:moveTo>
                <a:lnTo>
                  <a:pt x="2754376" y="129540"/>
                </a:lnTo>
                <a:lnTo>
                  <a:pt x="2816555" y="77724"/>
                </a:lnTo>
                <a:lnTo>
                  <a:pt x="2767329" y="77724"/>
                </a:lnTo>
                <a:lnTo>
                  <a:pt x="2767329" y="51816"/>
                </a:lnTo>
                <a:lnTo>
                  <a:pt x="2816555" y="51816"/>
                </a:lnTo>
                <a:lnTo>
                  <a:pt x="2754376" y="0"/>
                </a:lnTo>
                <a:close/>
              </a:path>
              <a:path w="2832100" h="129539">
                <a:moveTo>
                  <a:pt x="2754376" y="51816"/>
                </a:moveTo>
                <a:lnTo>
                  <a:pt x="2720340" y="51816"/>
                </a:lnTo>
                <a:lnTo>
                  <a:pt x="2720340" y="77724"/>
                </a:lnTo>
                <a:lnTo>
                  <a:pt x="2754376" y="77724"/>
                </a:lnTo>
                <a:lnTo>
                  <a:pt x="2754376" y="51816"/>
                </a:lnTo>
                <a:close/>
              </a:path>
              <a:path w="2832100" h="129539">
                <a:moveTo>
                  <a:pt x="2816555" y="51816"/>
                </a:moveTo>
                <a:lnTo>
                  <a:pt x="2767329" y="51816"/>
                </a:lnTo>
                <a:lnTo>
                  <a:pt x="2767329" y="77724"/>
                </a:lnTo>
                <a:lnTo>
                  <a:pt x="2816555" y="77724"/>
                </a:lnTo>
                <a:lnTo>
                  <a:pt x="2832100" y="64770"/>
                </a:lnTo>
                <a:lnTo>
                  <a:pt x="2816555" y="51816"/>
                </a:lnTo>
                <a:close/>
              </a:path>
            </a:pathLst>
          </a:custGeom>
          <a:solidFill>
            <a:srgbClr val="588E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745991" y="4521708"/>
            <a:ext cx="359663" cy="17830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745991" y="4524755"/>
            <a:ext cx="359410" cy="0"/>
          </a:xfrm>
          <a:custGeom>
            <a:avLst/>
            <a:gdLst/>
            <a:ahLst/>
            <a:cxnLst/>
            <a:rect l="l" t="t" r="r" b="b"/>
            <a:pathLst>
              <a:path w="359410" h="0">
                <a:moveTo>
                  <a:pt x="0" y="0"/>
                </a:moveTo>
                <a:lnTo>
                  <a:pt x="359029" y="0"/>
                </a:lnTo>
              </a:path>
            </a:pathLst>
          </a:custGeom>
          <a:ln w="9144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745991" y="4521708"/>
            <a:ext cx="1905" cy="218440"/>
          </a:xfrm>
          <a:custGeom>
            <a:avLst/>
            <a:gdLst/>
            <a:ahLst/>
            <a:cxnLst/>
            <a:rect l="l" t="t" r="r" b="b"/>
            <a:pathLst>
              <a:path w="1904" h="218439">
                <a:moveTo>
                  <a:pt x="1905" y="0"/>
                </a:moveTo>
                <a:lnTo>
                  <a:pt x="0" y="218059"/>
                </a:lnTo>
              </a:path>
            </a:pathLst>
          </a:custGeom>
          <a:ln w="9143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104132" y="4521708"/>
            <a:ext cx="1905" cy="218440"/>
          </a:xfrm>
          <a:custGeom>
            <a:avLst/>
            <a:gdLst/>
            <a:ahLst/>
            <a:cxnLst/>
            <a:rect l="l" t="t" r="r" b="b"/>
            <a:pathLst>
              <a:path w="1904" h="218439">
                <a:moveTo>
                  <a:pt x="1904" y="0"/>
                </a:moveTo>
                <a:lnTo>
                  <a:pt x="0" y="218059"/>
                </a:lnTo>
              </a:path>
            </a:pathLst>
          </a:custGeom>
          <a:ln w="9144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566159" y="4724400"/>
            <a:ext cx="719327" cy="40386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3650360" y="4757420"/>
            <a:ext cx="55054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3020">
              <a:lnSpc>
                <a:spcPct val="100000"/>
              </a:lnSpc>
              <a:spcBef>
                <a:spcPts val="95"/>
              </a:spcBef>
            </a:pPr>
            <a:r>
              <a:rPr dirty="0" sz="1000" spc="-5" i="1">
                <a:solidFill>
                  <a:srgbClr val="F5B900"/>
                </a:solidFill>
                <a:latin typeface="Arial"/>
                <a:cs typeface="Arial"/>
              </a:rPr>
              <a:t>New GL  </a:t>
            </a:r>
            <a:r>
              <a:rPr dirty="0" sz="1000" spc="-5" i="1">
                <a:solidFill>
                  <a:srgbClr val="F5B900"/>
                </a:solidFill>
                <a:latin typeface="Arial"/>
                <a:cs typeface="Arial"/>
              </a:rPr>
              <a:t>(</a:t>
            </a:r>
            <a:r>
              <a:rPr dirty="0" sz="1000" spc="-5" i="1">
                <a:solidFill>
                  <a:srgbClr val="F5B900"/>
                </a:solidFill>
                <a:latin typeface="Arial"/>
                <a:cs typeface="Arial"/>
              </a:rPr>
              <a:t>o</a:t>
            </a:r>
            <a:r>
              <a:rPr dirty="0" sz="1000" spc="-10" i="1">
                <a:solidFill>
                  <a:srgbClr val="F5B900"/>
                </a:solidFill>
                <a:latin typeface="Arial"/>
                <a:cs typeface="Arial"/>
              </a:rPr>
              <a:t>p</a:t>
            </a:r>
            <a:r>
              <a:rPr dirty="0" sz="1000" spc="-5" i="1">
                <a:solidFill>
                  <a:srgbClr val="F5B900"/>
                </a:solidFill>
                <a:latin typeface="Arial"/>
                <a:cs typeface="Arial"/>
              </a:rPr>
              <a:t>t</a:t>
            </a:r>
            <a:r>
              <a:rPr dirty="0" sz="1000" spc="-15" i="1">
                <a:solidFill>
                  <a:srgbClr val="F5B900"/>
                </a:solidFill>
                <a:latin typeface="Arial"/>
                <a:cs typeface="Arial"/>
              </a:rPr>
              <a:t>i</a:t>
            </a:r>
            <a:r>
              <a:rPr dirty="0" sz="1000" spc="-5" i="1">
                <a:solidFill>
                  <a:srgbClr val="F5B900"/>
                </a:solidFill>
                <a:latin typeface="Arial"/>
                <a:cs typeface="Arial"/>
              </a:rPr>
              <a:t>o</a:t>
            </a:r>
            <a:r>
              <a:rPr dirty="0" sz="1000" spc="-10" i="1">
                <a:solidFill>
                  <a:srgbClr val="F5B900"/>
                </a:solidFill>
                <a:latin typeface="Arial"/>
                <a:cs typeface="Arial"/>
              </a:rPr>
              <a:t>n</a:t>
            </a:r>
            <a:r>
              <a:rPr dirty="0" sz="1000" spc="-5" i="1">
                <a:solidFill>
                  <a:srgbClr val="F5B900"/>
                </a:solidFill>
                <a:latin typeface="Arial"/>
                <a:cs typeface="Arial"/>
              </a:rPr>
              <a:t>a</a:t>
            </a:r>
            <a:r>
              <a:rPr dirty="0" sz="1000" spc="-15" i="1">
                <a:solidFill>
                  <a:srgbClr val="F5B900"/>
                </a:solidFill>
                <a:latin typeface="Arial"/>
                <a:cs typeface="Arial"/>
              </a:rPr>
              <a:t>l</a:t>
            </a:r>
            <a:r>
              <a:rPr dirty="0" sz="1000" spc="-5" i="1">
                <a:solidFill>
                  <a:srgbClr val="F5B900"/>
                </a:solidFill>
                <a:latin typeface="Arial"/>
                <a:cs typeface="Arial"/>
              </a:rPr>
              <a:t>)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659379" y="4269359"/>
            <a:ext cx="213360" cy="342265"/>
          </a:xfrm>
          <a:custGeom>
            <a:avLst/>
            <a:gdLst/>
            <a:ahLst/>
            <a:cxnLst/>
            <a:rect l="l" t="t" r="r" b="b"/>
            <a:pathLst>
              <a:path w="213360" h="342264">
                <a:moveTo>
                  <a:pt x="19812" y="0"/>
                </a:moveTo>
                <a:lnTo>
                  <a:pt x="0" y="254"/>
                </a:lnTo>
                <a:lnTo>
                  <a:pt x="253" y="15875"/>
                </a:lnTo>
                <a:lnTo>
                  <a:pt x="1143" y="31877"/>
                </a:lnTo>
                <a:lnTo>
                  <a:pt x="4571" y="63246"/>
                </a:lnTo>
                <a:lnTo>
                  <a:pt x="7746" y="80645"/>
                </a:lnTo>
                <a:lnTo>
                  <a:pt x="27177" y="77216"/>
                </a:lnTo>
                <a:lnTo>
                  <a:pt x="24383" y="61087"/>
                </a:lnTo>
                <a:lnTo>
                  <a:pt x="20955" y="30734"/>
                </a:lnTo>
                <a:lnTo>
                  <a:pt x="20065" y="15621"/>
                </a:lnTo>
                <a:lnTo>
                  <a:pt x="19812" y="0"/>
                </a:lnTo>
                <a:close/>
              </a:path>
              <a:path w="213360" h="342264">
                <a:moveTo>
                  <a:pt x="41401" y="133477"/>
                </a:moveTo>
                <a:lnTo>
                  <a:pt x="22478" y="139446"/>
                </a:lnTo>
                <a:lnTo>
                  <a:pt x="27177" y="154051"/>
                </a:lnTo>
                <a:lnTo>
                  <a:pt x="38226" y="182118"/>
                </a:lnTo>
                <a:lnTo>
                  <a:pt x="50800" y="208661"/>
                </a:lnTo>
                <a:lnTo>
                  <a:pt x="53847" y="214249"/>
                </a:lnTo>
                <a:lnTo>
                  <a:pt x="71119" y="204597"/>
                </a:lnTo>
                <a:lnTo>
                  <a:pt x="68706" y="200152"/>
                </a:lnTo>
                <a:lnTo>
                  <a:pt x="56642" y="174752"/>
                </a:lnTo>
                <a:lnTo>
                  <a:pt x="45974" y="147955"/>
                </a:lnTo>
                <a:lnTo>
                  <a:pt x="41401" y="133477"/>
                </a:lnTo>
                <a:close/>
              </a:path>
              <a:path w="213360" h="342264">
                <a:moveTo>
                  <a:pt x="138391" y="314955"/>
                </a:moveTo>
                <a:lnTo>
                  <a:pt x="128396" y="342138"/>
                </a:lnTo>
                <a:lnTo>
                  <a:pt x="213106" y="332740"/>
                </a:lnTo>
                <a:lnTo>
                  <a:pt x="200920" y="319786"/>
                </a:lnTo>
                <a:lnTo>
                  <a:pt x="149351" y="319786"/>
                </a:lnTo>
                <a:lnTo>
                  <a:pt x="138391" y="314955"/>
                </a:lnTo>
                <a:close/>
              </a:path>
              <a:path w="213360" h="342264">
                <a:moveTo>
                  <a:pt x="145212" y="296402"/>
                </a:moveTo>
                <a:lnTo>
                  <a:pt x="138391" y="314955"/>
                </a:lnTo>
                <a:lnTo>
                  <a:pt x="149351" y="319786"/>
                </a:lnTo>
                <a:lnTo>
                  <a:pt x="157352" y="301752"/>
                </a:lnTo>
                <a:lnTo>
                  <a:pt x="145212" y="296402"/>
                </a:lnTo>
                <a:close/>
              </a:path>
              <a:path w="213360" h="342264">
                <a:moveTo>
                  <a:pt x="154686" y="270637"/>
                </a:moveTo>
                <a:lnTo>
                  <a:pt x="145212" y="296402"/>
                </a:lnTo>
                <a:lnTo>
                  <a:pt x="157352" y="301752"/>
                </a:lnTo>
                <a:lnTo>
                  <a:pt x="149351" y="319786"/>
                </a:lnTo>
                <a:lnTo>
                  <a:pt x="200920" y="319786"/>
                </a:lnTo>
                <a:lnTo>
                  <a:pt x="154686" y="270637"/>
                </a:lnTo>
                <a:close/>
              </a:path>
              <a:path w="213360" h="342264">
                <a:moveTo>
                  <a:pt x="102362" y="253492"/>
                </a:moveTo>
                <a:lnTo>
                  <a:pt x="86487" y="265430"/>
                </a:lnTo>
                <a:lnTo>
                  <a:pt x="88137" y="267589"/>
                </a:lnTo>
                <a:lnTo>
                  <a:pt x="96519" y="277622"/>
                </a:lnTo>
                <a:lnTo>
                  <a:pt x="105028" y="287147"/>
                </a:lnTo>
                <a:lnTo>
                  <a:pt x="113792" y="296037"/>
                </a:lnTo>
                <a:lnTo>
                  <a:pt x="122936" y="304419"/>
                </a:lnTo>
                <a:lnTo>
                  <a:pt x="132080" y="311785"/>
                </a:lnTo>
                <a:lnTo>
                  <a:pt x="132842" y="312420"/>
                </a:lnTo>
                <a:lnTo>
                  <a:pt x="133603" y="312928"/>
                </a:lnTo>
                <a:lnTo>
                  <a:pt x="134365" y="313182"/>
                </a:lnTo>
                <a:lnTo>
                  <a:pt x="138391" y="314955"/>
                </a:lnTo>
                <a:lnTo>
                  <a:pt x="145160" y="296545"/>
                </a:lnTo>
                <a:lnTo>
                  <a:pt x="144652" y="296545"/>
                </a:lnTo>
                <a:lnTo>
                  <a:pt x="142367" y="295148"/>
                </a:lnTo>
                <a:lnTo>
                  <a:pt x="142945" y="295148"/>
                </a:lnTo>
                <a:lnTo>
                  <a:pt x="136270" y="289687"/>
                </a:lnTo>
                <a:lnTo>
                  <a:pt x="127888" y="282194"/>
                </a:lnTo>
                <a:lnTo>
                  <a:pt x="119761" y="273939"/>
                </a:lnTo>
                <a:lnTo>
                  <a:pt x="111759" y="264922"/>
                </a:lnTo>
                <a:lnTo>
                  <a:pt x="103886" y="255651"/>
                </a:lnTo>
                <a:lnTo>
                  <a:pt x="102362" y="253492"/>
                </a:lnTo>
                <a:close/>
              </a:path>
              <a:path w="213360" h="342264">
                <a:moveTo>
                  <a:pt x="142367" y="295148"/>
                </a:moveTo>
                <a:lnTo>
                  <a:pt x="144652" y="296545"/>
                </a:lnTo>
                <a:lnTo>
                  <a:pt x="143620" y="295700"/>
                </a:lnTo>
                <a:lnTo>
                  <a:pt x="142367" y="295148"/>
                </a:lnTo>
                <a:close/>
              </a:path>
              <a:path w="213360" h="342264">
                <a:moveTo>
                  <a:pt x="143620" y="295700"/>
                </a:moveTo>
                <a:lnTo>
                  <a:pt x="144652" y="296545"/>
                </a:lnTo>
                <a:lnTo>
                  <a:pt x="145160" y="296545"/>
                </a:lnTo>
                <a:lnTo>
                  <a:pt x="145212" y="296402"/>
                </a:lnTo>
                <a:lnTo>
                  <a:pt x="143620" y="295700"/>
                </a:lnTo>
                <a:close/>
              </a:path>
              <a:path w="213360" h="342264">
                <a:moveTo>
                  <a:pt x="142945" y="295148"/>
                </a:moveTo>
                <a:lnTo>
                  <a:pt x="142367" y="295148"/>
                </a:lnTo>
                <a:lnTo>
                  <a:pt x="143620" y="295700"/>
                </a:lnTo>
                <a:lnTo>
                  <a:pt x="142945" y="295148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621278" y="3956303"/>
            <a:ext cx="340360" cy="567055"/>
          </a:xfrm>
          <a:custGeom>
            <a:avLst/>
            <a:gdLst/>
            <a:ahLst/>
            <a:cxnLst/>
            <a:rect l="l" t="t" r="r" b="b"/>
            <a:pathLst>
              <a:path w="340360" h="567054">
                <a:moveTo>
                  <a:pt x="1016" y="0"/>
                </a:moveTo>
                <a:lnTo>
                  <a:pt x="0" y="19812"/>
                </a:lnTo>
                <a:lnTo>
                  <a:pt x="14224" y="20574"/>
                </a:lnTo>
                <a:lnTo>
                  <a:pt x="27432" y="22860"/>
                </a:lnTo>
                <a:lnTo>
                  <a:pt x="40767" y="26543"/>
                </a:lnTo>
                <a:lnTo>
                  <a:pt x="53975" y="31623"/>
                </a:lnTo>
                <a:lnTo>
                  <a:pt x="67056" y="38100"/>
                </a:lnTo>
                <a:lnTo>
                  <a:pt x="70738" y="40259"/>
                </a:lnTo>
                <a:lnTo>
                  <a:pt x="80772" y="23241"/>
                </a:lnTo>
                <a:lnTo>
                  <a:pt x="45974" y="7493"/>
                </a:lnTo>
                <a:lnTo>
                  <a:pt x="15367" y="762"/>
                </a:lnTo>
                <a:lnTo>
                  <a:pt x="1016" y="0"/>
                </a:lnTo>
                <a:close/>
              </a:path>
              <a:path w="340360" h="567054">
                <a:moveTo>
                  <a:pt x="129794" y="59944"/>
                </a:moveTo>
                <a:lnTo>
                  <a:pt x="116586" y="74676"/>
                </a:lnTo>
                <a:lnTo>
                  <a:pt x="119252" y="77216"/>
                </a:lnTo>
                <a:lnTo>
                  <a:pt x="131952" y="89916"/>
                </a:lnTo>
                <a:lnTo>
                  <a:pt x="144399" y="103886"/>
                </a:lnTo>
                <a:lnTo>
                  <a:pt x="156591" y="118872"/>
                </a:lnTo>
                <a:lnTo>
                  <a:pt x="167005" y="133096"/>
                </a:lnTo>
                <a:lnTo>
                  <a:pt x="182880" y="121285"/>
                </a:lnTo>
                <a:lnTo>
                  <a:pt x="171958" y="106426"/>
                </a:lnTo>
                <a:lnTo>
                  <a:pt x="159131" y="90678"/>
                </a:lnTo>
                <a:lnTo>
                  <a:pt x="146050" y="75946"/>
                </a:lnTo>
                <a:lnTo>
                  <a:pt x="132587" y="62484"/>
                </a:lnTo>
                <a:lnTo>
                  <a:pt x="129794" y="59944"/>
                </a:lnTo>
                <a:close/>
              </a:path>
              <a:path w="340360" h="567054">
                <a:moveTo>
                  <a:pt x="215264" y="172466"/>
                </a:moveTo>
                <a:lnTo>
                  <a:pt x="198120" y="182245"/>
                </a:lnTo>
                <a:lnTo>
                  <a:pt x="201802" y="188849"/>
                </a:lnTo>
                <a:lnTo>
                  <a:pt x="212089" y="208407"/>
                </a:lnTo>
                <a:lnTo>
                  <a:pt x="222123" y="228981"/>
                </a:lnTo>
                <a:lnTo>
                  <a:pt x="231521" y="250063"/>
                </a:lnTo>
                <a:lnTo>
                  <a:pt x="232283" y="252222"/>
                </a:lnTo>
                <a:lnTo>
                  <a:pt x="250698" y="244729"/>
                </a:lnTo>
                <a:lnTo>
                  <a:pt x="249555" y="242062"/>
                </a:lnTo>
                <a:lnTo>
                  <a:pt x="239902" y="220218"/>
                </a:lnTo>
                <a:lnTo>
                  <a:pt x="229743" y="199263"/>
                </a:lnTo>
                <a:lnTo>
                  <a:pt x="219075" y="179070"/>
                </a:lnTo>
                <a:lnTo>
                  <a:pt x="215264" y="172466"/>
                </a:lnTo>
                <a:close/>
              </a:path>
              <a:path w="340360" h="567054">
                <a:moveTo>
                  <a:pt x="271780" y="300990"/>
                </a:moveTo>
                <a:lnTo>
                  <a:pt x="252984" y="307213"/>
                </a:lnTo>
                <a:lnTo>
                  <a:pt x="256412" y="317373"/>
                </a:lnTo>
                <a:lnTo>
                  <a:pt x="263525" y="340868"/>
                </a:lnTo>
                <a:lnTo>
                  <a:pt x="270001" y="364871"/>
                </a:lnTo>
                <a:lnTo>
                  <a:pt x="274320" y="382651"/>
                </a:lnTo>
                <a:lnTo>
                  <a:pt x="293624" y="377952"/>
                </a:lnTo>
                <a:lnTo>
                  <a:pt x="289179" y="359664"/>
                </a:lnTo>
                <a:lnTo>
                  <a:pt x="282448" y="335026"/>
                </a:lnTo>
                <a:lnTo>
                  <a:pt x="275209" y="311023"/>
                </a:lnTo>
                <a:lnTo>
                  <a:pt x="271780" y="300990"/>
                </a:lnTo>
                <a:close/>
              </a:path>
              <a:path w="340360" h="567054">
                <a:moveTo>
                  <a:pt x="292170" y="491019"/>
                </a:moveTo>
                <a:lnTo>
                  <a:pt x="264033" y="492379"/>
                </a:lnTo>
                <a:lnTo>
                  <a:pt x="305816" y="566674"/>
                </a:lnTo>
                <a:lnTo>
                  <a:pt x="333562" y="503809"/>
                </a:lnTo>
                <a:lnTo>
                  <a:pt x="292862" y="503809"/>
                </a:lnTo>
                <a:lnTo>
                  <a:pt x="292170" y="491019"/>
                </a:lnTo>
                <a:close/>
              </a:path>
              <a:path w="340360" h="567054">
                <a:moveTo>
                  <a:pt x="311932" y="490063"/>
                </a:moveTo>
                <a:lnTo>
                  <a:pt x="292170" y="491019"/>
                </a:lnTo>
                <a:lnTo>
                  <a:pt x="292862" y="503809"/>
                </a:lnTo>
                <a:lnTo>
                  <a:pt x="312674" y="502666"/>
                </a:lnTo>
                <a:lnTo>
                  <a:pt x="311932" y="490063"/>
                </a:lnTo>
                <a:close/>
              </a:path>
              <a:path w="340360" h="567054">
                <a:moveTo>
                  <a:pt x="340233" y="488696"/>
                </a:moveTo>
                <a:lnTo>
                  <a:pt x="311932" y="490063"/>
                </a:lnTo>
                <a:lnTo>
                  <a:pt x="312674" y="502666"/>
                </a:lnTo>
                <a:lnTo>
                  <a:pt x="292862" y="503809"/>
                </a:lnTo>
                <a:lnTo>
                  <a:pt x="333562" y="503809"/>
                </a:lnTo>
                <a:lnTo>
                  <a:pt x="340233" y="488696"/>
                </a:lnTo>
                <a:close/>
              </a:path>
              <a:path w="340360" h="567054">
                <a:moveTo>
                  <a:pt x="305308" y="437261"/>
                </a:moveTo>
                <a:lnTo>
                  <a:pt x="285750" y="440055"/>
                </a:lnTo>
                <a:lnTo>
                  <a:pt x="289179" y="464185"/>
                </a:lnTo>
                <a:lnTo>
                  <a:pt x="292100" y="489712"/>
                </a:lnTo>
                <a:lnTo>
                  <a:pt x="292170" y="491019"/>
                </a:lnTo>
                <a:lnTo>
                  <a:pt x="311932" y="490063"/>
                </a:lnTo>
                <a:lnTo>
                  <a:pt x="311785" y="487553"/>
                </a:lnTo>
                <a:lnTo>
                  <a:pt x="308863" y="461391"/>
                </a:lnTo>
                <a:lnTo>
                  <a:pt x="305308" y="437261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379976" y="4511040"/>
            <a:ext cx="359663" cy="17678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379976" y="4512564"/>
            <a:ext cx="359410" cy="0"/>
          </a:xfrm>
          <a:custGeom>
            <a:avLst/>
            <a:gdLst/>
            <a:ahLst/>
            <a:cxnLst/>
            <a:rect l="l" t="t" r="r" b="b"/>
            <a:pathLst>
              <a:path w="359410" h="0">
                <a:moveTo>
                  <a:pt x="0" y="0"/>
                </a:moveTo>
                <a:lnTo>
                  <a:pt x="359028" y="0"/>
                </a:lnTo>
              </a:path>
            </a:pathLst>
          </a:custGeom>
          <a:ln w="9144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379976" y="4511040"/>
            <a:ext cx="1905" cy="218440"/>
          </a:xfrm>
          <a:custGeom>
            <a:avLst/>
            <a:gdLst/>
            <a:ahLst/>
            <a:cxnLst/>
            <a:rect l="l" t="t" r="r" b="b"/>
            <a:pathLst>
              <a:path w="1904" h="218439">
                <a:moveTo>
                  <a:pt x="1904" y="0"/>
                </a:moveTo>
                <a:lnTo>
                  <a:pt x="0" y="218059"/>
                </a:lnTo>
              </a:path>
            </a:pathLst>
          </a:custGeom>
          <a:ln w="9144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738115" y="4511040"/>
            <a:ext cx="1905" cy="218440"/>
          </a:xfrm>
          <a:custGeom>
            <a:avLst/>
            <a:gdLst/>
            <a:ahLst/>
            <a:cxnLst/>
            <a:rect l="l" t="t" r="r" b="b"/>
            <a:pathLst>
              <a:path w="1904" h="218439">
                <a:moveTo>
                  <a:pt x="1905" y="0"/>
                </a:moveTo>
                <a:lnTo>
                  <a:pt x="0" y="218059"/>
                </a:lnTo>
              </a:path>
            </a:pathLst>
          </a:custGeom>
          <a:ln w="9143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191000" y="4713732"/>
            <a:ext cx="745236" cy="40233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4407534" y="4745863"/>
            <a:ext cx="31305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6510">
              <a:lnSpc>
                <a:spcPct val="100000"/>
              </a:lnSpc>
              <a:spcBef>
                <a:spcPts val="95"/>
              </a:spcBef>
            </a:pPr>
            <a:r>
              <a:rPr dirty="0" sz="1000" spc="-5" i="1">
                <a:solidFill>
                  <a:srgbClr val="AE1C62"/>
                </a:solidFill>
                <a:latin typeface="Arial"/>
                <a:cs typeface="Arial"/>
              </a:rPr>
              <a:t>New  </a:t>
            </a:r>
            <a:r>
              <a:rPr dirty="0" sz="1000" spc="-10" i="1">
                <a:solidFill>
                  <a:srgbClr val="AE1C62"/>
                </a:solidFill>
                <a:latin typeface="Arial"/>
                <a:cs typeface="Arial"/>
              </a:rPr>
              <a:t>A</a:t>
            </a:r>
            <a:r>
              <a:rPr dirty="0" sz="1000" spc="-5" i="1">
                <a:solidFill>
                  <a:srgbClr val="AE1C62"/>
                </a:solidFill>
                <a:latin typeface="Arial"/>
                <a:cs typeface="Arial"/>
              </a:rPr>
              <a:t>p</a:t>
            </a:r>
            <a:r>
              <a:rPr dirty="0" sz="1000" spc="-10" i="1">
                <a:solidFill>
                  <a:srgbClr val="AE1C62"/>
                </a:solidFill>
                <a:latin typeface="Arial"/>
                <a:cs typeface="Arial"/>
              </a:rPr>
              <a:t>p</a:t>
            </a:r>
            <a:r>
              <a:rPr dirty="0" sz="1000" spc="-5" i="1">
                <a:solidFill>
                  <a:srgbClr val="AE1C62"/>
                </a:solidFill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5082540" y="4506467"/>
            <a:ext cx="358139" cy="17830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082540" y="4507991"/>
            <a:ext cx="359410" cy="0"/>
          </a:xfrm>
          <a:custGeom>
            <a:avLst/>
            <a:gdLst/>
            <a:ahLst/>
            <a:cxnLst/>
            <a:rect l="l" t="t" r="r" b="b"/>
            <a:pathLst>
              <a:path w="359410" h="0">
                <a:moveTo>
                  <a:pt x="0" y="0"/>
                </a:moveTo>
                <a:lnTo>
                  <a:pt x="359029" y="0"/>
                </a:lnTo>
              </a:path>
            </a:pathLst>
          </a:custGeom>
          <a:ln w="9144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082540" y="4506467"/>
            <a:ext cx="1905" cy="218440"/>
          </a:xfrm>
          <a:custGeom>
            <a:avLst/>
            <a:gdLst/>
            <a:ahLst/>
            <a:cxnLst/>
            <a:rect l="l" t="t" r="r" b="b"/>
            <a:pathLst>
              <a:path w="1904" h="218439">
                <a:moveTo>
                  <a:pt x="1905" y="0"/>
                </a:moveTo>
                <a:lnTo>
                  <a:pt x="0" y="218058"/>
                </a:lnTo>
              </a:path>
            </a:pathLst>
          </a:custGeom>
          <a:ln w="9143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440679" y="4506467"/>
            <a:ext cx="1905" cy="218440"/>
          </a:xfrm>
          <a:custGeom>
            <a:avLst/>
            <a:gdLst/>
            <a:ahLst/>
            <a:cxnLst/>
            <a:rect l="l" t="t" r="r" b="b"/>
            <a:pathLst>
              <a:path w="1904" h="218439">
                <a:moveTo>
                  <a:pt x="1905" y="0"/>
                </a:moveTo>
                <a:lnTo>
                  <a:pt x="0" y="218058"/>
                </a:lnTo>
              </a:path>
            </a:pathLst>
          </a:custGeom>
          <a:ln w="9143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892040" y="4709159"/>
            <a:ext cx="745236" cy="40233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5108828" y="4741545"/>
            <a:ext cx="31305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6510">
              <a:lnSpc>
                <a:spcPct val="100000"/>
              </a:lnSpc>
              <a:spcBef>
                <a:spcPts val="95"/>
              </a:spcBef>
            </a:pPr>
            <a:r>
              <a:rPr dirty="0" sz="1000" spc="-5" i="1">
                <a:solidFill>
                  <a:srgbClr val="AE1C62"/>
                </a:solidFill>
                <a:latin typeface="Arial"/>
                <a:cs typeface="Arial"/>
              </a:rPr>
              <a:t>New  </a:t>
            </a:r>
            <a:r>
              <a:rPr dirty="0" sz="1000" spc="-10" i="1">
                <a:solidFill>
                  <a:srgbClr val="AE1C62"/>
                </a:solidFill>
                <a:latin typeface="Arial"/>
                <a:cs typeface="Arial"/>
              </a:rPr>
              <a:t>A</a:t>
            </a:r>
            <a:r>
              <a:rPr dirty="0" sz="1000" spc="-5" i="1">
                <a:solidFill>
                  <a:srgbClr val="AE1C62"/>
                </a:solidFill>
                <a:latin typeface="Arial"/>
                <a:cs typeface="Arial"/>
              </a:rPr>
              <a:t>p</a:t>
            </a:r>
            <a:r>
              <a:rPr dirty="0" sz="1000" spc="-10" i="1">
                <a:solidFill>
                  <a:srgbClr val="AE1C62"/>
                </a:solidFill>
                <a:latin typeface="Arial"/>
                <a:cs typeface="Arial"/>
              </a:rPr>
              <a:t>p</a:t>
            </a:r>
            <a:r>
              <a:rPr dirty="0" sz="1000" spc="-5" i="1">
                <a:solidFill>
                  <a:srgbClr val="AE1C62"/>
                </a:solidFill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5783579" y="4501896"/>
            <a:ext cx="358139" cy="17830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783579" y="4504944"/>
            <a:ext cx="359410" cy="0"/>
          </a:xfrm>
          <a:custGeom>
            <a:avLst/>
            <a:gdLst/>
            <a:ahLst/>
            <a:cxnLst/>
            <a:rect l="l" t="t" r="r" b="b"/>
            <a:pathLst>
              <a:path w="359410" h="0">
                <a:moveTo>
                  <a:pt x="0" y="0"/>
                </a:moveTo>
                <a:lnTo>
                  <a:pt x="359029" y="0"/>
                </a:lnTo>
              </a:path>
            </a:pathLst>
          </a:custGeom>
          <a:ln w="9144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783579" y="4501896"/>
            <a:ext cx="1905" cy="218440"/>
          </a:xfrm>
          <a:custGeom>
            <a:avLst/>
            <a:gdLst/>
            <a:ahLst/>
            <a:cxnLst/>
            <a:rect l="l" t="t" r="r" b="b"/>
            <a:pathLst>
              <a:path w="1904" h="218439">
                <a:moveTo>
                  <a:pt x="1905" y="0"/>
                </a:moveTo>
                <a:lnTo>
                  <a:pt x="0" y="218058"/>
                </a:lnTo>
              </a:path>
            </a:pathLst>
          </a:custGeom>
          <a:ln w="9143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6141720" y="4501896"/>
            <a:ext cx="1905" cy="218440"/>
          </a:xfrm>
          <a:custGeom>
            <a:avLst/>
            <a:gdLst/>
            <a:ahLst/>
            <a:cxnLst/>
            <a:rect l="l" t="t" r="r" b="b"/>
            <a:pathLst>
              <a:path w="1904" h="218439">
                <a:moveTo>
                  <a:pt x="1904" y="0"/>
                </a:moveTo>
                <a:lnTo>
                  <a:pt x="0" y="218058"/>
                </a:lnTo>
              </a:path>
            </a:pathLst>
          </a:custGeom>
          <a:ln w="9144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593079" y="4704588"/>
            <a:ext cx="745236" cy="40233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 txBox="1"/>
          <p:nvPr/>
        </p:nvSpPr>
        <p:spPr>
          <a:xfrm>
            <a:off x="5810503" y="4736972"/>
            <a:ext cx="31305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6510">
              <a:lnSpc>
                <a:spcPct val="100000"/>
              </a:lnSpc>
              <a:spcBef>
                <a:spcPts val="95"/>
              </a:spcBef>
            </a:pPr>
            <a:r>
              <a:rPr dirty="0" sz="1000" spc="-5" i="1">
                <a:solidFill>
                  <a:srgbClr val="AE1C62"/>
                </a:solidFill>
                <a:latin typeface="Arial"/>
                <a:cs typeface="Arial"/>
              </a:rPr>
              <a:t>New  </a:t>
            </a:r>
            <a:r>
              <a:rPr dirty="0" sz="1000" spc="-10" i="1">
                <a:solidFill>
                  <a:srgbClr val="AE1C62"/>
                </a:solidFill>
                <a:latin typeface="Arial"/>
                <a:cs typeface="Arial"/>
              </a:rPr>
              <a:t>A</a:t>
            </a:r>
            <a:r>
              <a:rPr dirty="0" sz="1000" spc="-5" i="1">
                <a:solidFill>
                  <a:srgbClr val="AE1C62"/>
                </a:solidFill>
                <a:latin typeface="Arial"/>
                <a:cs typeface="Arial"/>
              </a:rPr>
              <a:t>p</a:t>
            </a:r>
            <a:r>
              <a:rPr dirty="0" sz="1000" spc="-10" i="1">
                <a:solidFill>
                  <a:srgbClr val="AE1C62"/>
                </a:solidFill>
                <a:latin typeface="Arial"/>
                <a:cs typeface="Arial"/>
              </a:rPr>
              <a:t>p</a:t>
            </a:r>
            <a:r>
              <a:rPr dirty="0" sz="1000" spc="-5" i="1">
                <a:solidFill>
                  <a:srgbClr val="AE1C62"/>
                </a:solidFill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6484620" y="4497323"/>
            <a:ext cx="359664" cy="17830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484620" y="4500371"/>
            <a:ext cx="359410" cy="0"/>
          </a:xfrm>
          <a:custGeom>
            <a:avLst/>
            <a:gdLst/>
            <a:ahLst/>
            <a:cxnLst/>
            <a:rect l="l" t="t" r="r" b="b"/>
            <a:pathLst>
              <a:path w="359409" h="0">
                <a:moveTo>
                  <a:pt x="0" y="0"/>
                </a:moveTo>
                <a:lnTo>
                  <a:pt x="359028" y="0"/>
                </a:lnTo>
              </a:path>
            </a:pathLst>
          </a:custGeom>
          <a:ln w="9144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484620" y="4497323"/>
            <a:ext cx="1905" cy="218440"/>
          </a:xfrm>
          <a:custGeom>
            <a:avLst/>
            <a:gdLst/>
            <a:ahLst/>
            <a:cxnLst/>
            <a:rect l="l" t="t" r="r" b="b"/>
            <a:pathLst>
              <a:path w="1904" h="218439">
                <a:moveTo>
                  <a:pt x="1904" y="0"/>
                </a:moveTo>
                <a:lnTo>
                  <a:pt x="0" y="218058"/>
                </a:lnTo>
              </a:path>
            </a:pathLst>
          </a:custGeom>
          <a:ln w="9144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842759" y="4497323"/>
            <a:ext cx="1905" cy="218440"/>
          </a:xfrm>
          <a:custGeom>
            <a:avLst/>
            <a:gdLst/>
            <a:ahLst/>
            <a:cxnLst/>
            <a:rect l="l" t="t" r="r" b="b"/>
            <a:pathLst>
              <a:path w="1904" h="218439">
                <a:moveTo>
                  <a:pt x="1905" y="0"/>
                </a:moveTo>
                <a:lnTo>
                  <a:pt x="0" y="218058"/>
                </a:lnTo>
              </a:path>
            </a:pathLst>
          </a:custGeom>
          <a:ln w="9144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294120" y="4700015"/>
            <a:ext cx="745235" cy="40386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 txBox="1"/>
          <p:nvPr/>
        </p:nvSpPr>
        <p:spPr>
          <a:xfrm>
            <a:off x="6511797" y="4732782"/>
            <a:ext cx="31305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6510">
              <a:lnSpc>
                <a:spcPct val="100000"/>
              </a:lnSpc>
              <a:spcBef>
                <a:spcPts val="95"/>
              </a:spcBef>
            </a:pPr>
            <a:r>
              <a:rPr dirty="0" sz="1000" spc="-5" i="1">
                <a:solidFill>
                  <a:srgbClr val="AE1C62"/>
                </a:solidFill>
                <a:latin typeface="Arial"/>
                <a:cs typeface="Arial"/>
              </a:rPr>
              <a:t>New  </a:t>
            </a:r>
            <a:r>
              <a:rPr dirty="0" sz="1000" spc="-10" i="1">
                <a:solidFill>
                  <a:srgbClr val="AE1C62"/>
                </a:solidFill>
                <a:latin typeface="Arial"/>
                <a:cs typeface="Arial"/>
              </a:rPr>
              <a:t>A</a:t>
            </a:r>
            <a:r>
              <a:rPr dirty="0" sz="1000" spc="-5" i="1">
                <a:solidFill>
                  <a:srgbClr val="AE1C62"/>
                </a:solidFill>
                <a:latin typeface="Arial"/>
                <a:cs typeface="Arial"/>
              </a:rPr>
              <a:t>p</a:t>
            </a:r>
            <a:r>
              <a:rPr dirty="0" sz="1000" spc="-10" i="1">
                <a:solidFill>
                  <a:srgbClr val="AE1C62"/>
                </a:solidFill>
                <a:latin typeface="Arial"/>
                <a:cs typeface="Arial"/>
              </a:rPr>
              <a:t>p</a:t>
            </a:r>
            <a:r>
              <a:rPr dirty="0" sz="1000" spc="-5" i="1">
                <a:solidFill>
                  <a:srgbClr val="AE1C62"/>
                </a:solidFill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7185659" y="4497323"/>
            <a:ext cx="359410" cy="0"/>
          </a:xfrm>
          <a:custGeom>
            <a:avLst/>
            <a:gdLst/>
            <a:ahLst/>
            <a:cxnLst/>
            <a:rect l="l" t="t" r="r" b="b"/>
            <a:pathLst>
              <a:path w="359409" h="0">
                <a:moveTo>
                  <a:pt x="0" y="0"/>
                </a:moveTo>
                <a:lnTo>
                  <a:pt x="359029" y="0"/>
                </a:lnTo>
              </a:path>
            </a:pathLst>
          </a:custGeom>
          <a:ln w="9144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7185659" y="4495800"/>
            <a:ext cx="1905" cy="218440"/>
          </a:xfrm>
          <a:custGeom>
            <a:avLst/>
            <a:gdLst/>
            <a:ahLst/>
            <a:cxnLst/>
            <a:rect l="l" t="t" r="r" b="b"/>
            <a:pathLst>
              <a:path w="1904" h="218439">
                <a:moveTo>
                  <a:pt x="1905" y="0"/>
                </a:moveTo>
                <a:lnTo>
                  <a:pt x="0" y="218058"/>
                </a:lnTo>
              </a:path>
            </a:pathLst>
          </a:custGeom>
          <a:ln w="9144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7543800" y="4495800"/>
            <a:ext cx="1905" cy="218440"/>
          </a:xfrm>
          <a:custGeom>
            <a:avLst/>
            <a:gdLst/>
            <a:ahLst/>
            <a:cxnLst/>
            <a:rect l="l" t="t" r="r" b="b"/>
            <a:pathLst>
              <a:path w="1904" h="218439">
                <a:moveTo>
                  <a:pt x="1904" y="0"/>
                </a:moveTo>
                <a:lnTo>
                  <a:pt x="0" y="218058"/>
                </a:lnTo>
              </a:path>
            </a:pathLst>
          </a:custGeom>
          <a:ln w="9144">
            <a:solidFill>
              <a:srgbClr val="B900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996683" y="4698491"/>
            <a:ext cx="743712" cy="40233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 txBox="1"/>
          <p:nvPr/>
        </p:nvSpPr>
        <p:spPr>
          <a:xfrm>
            <a:off x="7230236" y="4730622"/>
            <a:ext cx="27876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i="1">
                <a:solidFill>
                  <a:srgbClr val="AE1C62"/>
                </a:solidFill>
                <a:latin typeface="Arial"/>
                <a:cs typeface="Arial"/>
              </a:rPr>
              <a:t>New</a:t>
            </a:r>
            <a:endParaRPr sz="1000">
              <a:latin typeface="Arial"/>
              <a:cs typeface="Arial"/>
            </a:endParaRPr>
          </a:p>
        </p:txBody>
      </p:sp>
      <p:sp>
        <p:nvSpPr>
          <p:cNvPr id="80" name="object 8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81" name="object 8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11</a:t>
            </a:fld>
          </a:p>
        </p:txBody>
      </p:sp>
      <p:sp>
        <p:nvSpPr>
          <p:cNvPr id="78" name="object 78"/>
          <p:cNvSpPr txBox="1"/>
          <p:nvPr/>
        </p:nvSpPr>
        <p:spPr>
          <a:xfrm>
            <a:off x="7213472" y="4883022"/>
            <a:ext cx="31305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i="1">
                <a:solidFill>
                  <a:srgbClr val="AE1C62"/>
                </a:solidFill>
                <a:latin typeface="Arial"/>
                <a:cs typeface="Arial"/>
              </a:rPr>
              <a:t>A</a:t>
            </a:r>
            <a:r>
              <a:rPr dirty="0" sz="1000" spc="-5" i="1">
                <a:solidFill>
                  <a:srgbClr val="AE1C62"/>
                </a:solidFill>
                <a:latin typeface="Arial"/>
                <a:cs typeface="Arial"/>
              </a:rPr>
              <a:t>p</a:t>
            </a:r>
            <a:r>
              <a:rPr dirty="0" sz="1000" spc="-10" i="1">
                <a:solidFill>
                  <a:srgbClr val="AE1C62"/>
                </a:solidFill>
                <a:latin typeface="Arial"/>
                <a:cs typeface="Arial"/>
              </a:rPr>
              <a:t>p</a:t>
            </a:r>
            <a:r>
              <a:rPr dirty="0" sz="1000" spc="-5" i="1">
                <a:solidFill>
                  <a:srgbClr val="AE1C62"/>
                </a:solidFill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91413" y="5519724"/>
            <a:ext cx="3834129" cy="6902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66825">
              <a:lnSpc>
                <a:spcPct val="100000"/>
              </a:lnSpc>
              <a:spcBef>
                <a:spcPts val="105"/>
              </a:spcBef>
              <a:tabLst>
                <a:tab pos="3338195" algn="l"/>
              </a:tabLst>
            </a:pPr>
            <a:r>
              <a:rPr dirty="0" sz="1400" spc="-5" b="1">
                <a:solidFill>
                  <a:srgbClr val="0091CA"/>
                </a:solidFill>
                <a:latin typeface="Arial"/>
                <a:cs typeface="Arial"/>
              </a:rPr>
              <a:t>2016	2020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905"/>
              </a:spcBef>
            </a:pPr>
            <a:r>
              <a:rPr dirty="0" sz="1100" spc="-5" b="1">
                <a:solidFill>
                  <a:srgbClr val="4E4641"/>
                </a:solidFill>
                <a:latin typeface="Arial"/>
                <a:cs typeface="Arial"/>
              </a:rPr>
              <a:t>Disclaimer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: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the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information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presented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above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should be taken 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only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as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indicative</a:t>
            </a:r>
            <a:r>
              <a:rPr dirty="0" sz="1100" spc="5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information.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9663"/>
            <a:ext cx="9901428" cy="64983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9906000" cy="26974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9906000" cy="2615565"/>
          </a:xfrm>
          <a:custGeom>
            <a:avLst/>
            <a:gdLst/>
            <a:ahLst/>
            <a:cxnLst/>
            <a:rect l="l" t="t" r="r" b="b"/>
            <a:pathLst>
              <a:path w="9906000" h="2615565">
                <a:moveTo>
                  <a:pt x="9905999" y="0"/>
                </a:moveTo>
                <a:lnTo>
                  <a:pt x="527" y="0"/>
                </a:lnTo>
                <a:lnTo>
                  <a:pt x="618" y="10686"/>
                </a:lnTo>
                <a:lnTo>
                  <a:pt x="699" y="28407"/>
                </a:lnTo>
                <a:lnTo>
                  <a:pt x="829" y="83315"/>
                </a:lnTo>
                <a:lnTo>
                  <a:pt x="870" y="712887"/>
                </a:lnTo>
                <a:lnTo>
                  <a:pt x="641" y="1009770"/>
                </a:lnTo>
                <a:lnTo>
                  <a:pt x="258" y="1329996"/>
                </a:lnTo>
                <a:lnTo>
                  <a:pt x="91" y="1436468"/>
                </a:lnTo>
                <a:lnTo>
                  <a:pt x="0" y="1903867"/>
                </a:lnTo>
                <a:lnTo>
                  <a:pt x="54641" y="1904842"/>
                </a:lnTo>
                <a:lnTo>
                  <a:pt x="117890" y="1908683"/>
                </a:lnTo>
                <a:lnTo>
                  <a:pt x="187171" y="1916253"/>
                </a:lnTo>
                <a:lnTo>
                  <a:pt x="261432" y="1928422"/>
                </a:lnTo>
                <a:lnTo>
                  <a:pt x="300101" y="1936504"/>
                </a:lnTo>
                <a:lnTo>
                  <a:pt x="339621" y="1946063"/>
                </a:lnTo>
                <a:lnTo>
                  <a:pt x="379860" y="1957207"/>
                </a:lnTo>
                <a:lnTo>
                  <a:pt x="420686" y="1970047"/>
                </a:lnTo>
                <a:lnTo>
                  <a:pt x="461968" y="1984690"/>
                </a:lnTo>
                <a:lnTo>
                  <a:pt x="503575" y="2001246"/>
                </a:lnTo>
                <a:lnTo>
                  <a:pt x="545376" y="2019823"/>
                </a:lnTo>
                <a:lnTo>
                  <a:pt x="587237" y="2040532"/>
                </a:lnTo>
                <a:lnTo>
                  <a:pt x="629029" y="2063479"/>
                </a:lnTo>
                <a:lnTo>
                  <a:pt x="670620" y="2088776"/>
                </a:lnTo>
                <a:lnTo>
                  <a:pt x="711878" y="2116529"/>
                </a:lnTo>
                <a:lnTo>
                  <a:pt x="752671" y="2146850"/>
                </a:lnTo>
                <a:lnTo>
                  <a:pt x="792869" y="2179846"/>
                </a:lnTo>
                <a:lnTo>
                  <a:pt x="832339" y="2215626"/>
                </a:lnTo>
                <a:lnTo>
                  <a:pt x="870951" y="2254300"/>
                </a:lnTo>
                <a:lnTo>
                  <a:pt x="908573" y="2295976"/>
                </a:lnTo>
                <a:lnTo>
                  <a:pt x="945072" y="2340763"/>
                </a:lnTo>
                <a:lnTo>
                  <a:pt x="980319" y="2388771"/>
                </a:lnTo>
                <a:lnTo>
                  <a:pt x="1014181" y="2440108"/>
                </a:lnTo>
                <a:lnTo>
                  <a:pt x="1046527" y="2494883"/>
                </a:lnTo>
                <a:lnTo>
                  <a:pt x="1077225" y="2553205"/>
                </a:lnTo>
                <a:lnTo>
                  <a:pt x="1106144" y="2615184"/>
                </a:lnTo>
                <a:lnTo>
                  <a:pt x="1126035" y="2570759"/>
                </a:lnTo>
                <a:lnTo>
                  <a:pt x="1147200" y="2527473"/>
                </a:lnTo>
                <a:lnTo>
                  <a:pt x="1169646" y="2485353"/>
                </a:lnTo>
                <a:lnTo>
                  <a:pt x="1193384" y="2444427"/>
                </a:lnTo>
                <a:lnTo>
                  <a:pt x="1218421" y="2404721"/>
                </a:lnTo>
                <a:lnTo>
                  <a:pt x="1244765" y="2366262"/>
                </a:lnTo>
                <a:lnTo>
                  <a:pt x="1272426" y="2329078"/>
                </a:lnTo>
                <a:lnTo>
                  <a:pt x="1301411" y="2293196"/>
                </a:lnTo>
                <a:lnTo>
                  <a:pt x="1331729" y="2258642"/>
                </a:lnTo>
                <a:lnTo>
                  <a:pt x="1363389" y="2225445"/>
                </a:lnTo>
                <a:lnTo>
                  <a:pt x="1396398" y="2193630"/>
                </a:lnTo>
                <a:lnTo>
                  <a:pt x="1430767" y="2163225"/>
                </a:lnTo>
                <a:lnTo>
                  <a:pt x="1466502" y="2134258"/>
                </a:lnTo>
                <a:lnTo>
                  <a:pt x="1503613" y="2106755"/>
                </a:lnTo>
                <a:lnTo>
                  <a:pt x="1542108" y="2080743"/>
                </a:lnTo>
                <a:lnTo>
                  <a:pt x="1581995" y="2056250"/>
                </a:lnTo>
                <a:lnTo>
                  <a:pt x="1623283" y="2033303"/>
                </a:lnTo>
                <a:lnTo>
                  <a:pt x="1665980" y="2011928"/>
                </a:lnTo>
                <a:lnTo>
                  <a:pt x="1710095" y="1992153"/>
                </a:lnTo>
                <a:lnTo>
                  <a:pt x="1755637" y="1974006"/>
                </a:lnTo>
                <a:lnTo>
                  <a:pt x="1802613" y="1957512"/>
                </a:lnTo>
                <a:lnTo>
                  <a:pt x="1851033" y="1942700"/>
                </a:lnTo>
                <a:lnTo>
                  <a:pt x="1900904" y="1929595"/>
                </a:lnTo>
                <a:lnTo>
                  <a:pt x="1952236" y="1918227"/>
                </a:lnTo>
                <a:lnTo>
                  <a:pt x="2005036" y="1908621"/>
                </a:lnTo>
                <a:lnTo>
                  <a:pt x="2059314" y="1900804"/>
                </a:lnTo>
                <a:lnTo>
                  <a:pt x="2115077" y="1894804"/>
                </a:lnTo>
                <a:lnTo>
                  <a:pt x="2172335" y="1890649"/>
                </a:lnTo>
                <a:lnTo>
                  <a:pt x="8853605" y="1884934"/>
                </a:lnTo>
                <a:lnTo>
                  <a:pt x="8865769" y="1884729"/>
                </a:lnTo>
                <a:lnTo>
                  <a:pt x="8904067" y="1883467"/>
                </a:lnTo>
                <a:lnTo>
                  <a:pt x="8942269" y="1881461"/>
                </a:lnTo>
                <a:lnTo>
                  <a:pt x="8980404" y="1878579"/>
                </a:lnTo>
                <a:lnTo>
                  <a:pt x="9018501" y="1874693"/>
                </a:lnTo>
                <a:lnTo>
                  <a:pt x="9056589" y="1869670"/>
                </a:lnTo>
                <a:lnTo>
                  <a:pt x="9094695" y="1863381"/>
                </a:lnTo>
                <a:lnTo>
                  <a:pt x="9132849" y="1855696"/>
                </a:lnTo>
                <a:lnTo>
                  <a:pt x="9171079" y="1846484"/>
                </a:lnTo>
                <a:lnTo>
                  <a:pt x="9209413" y="1835615"/>
                </a:lnTo>
                <a:lnTo>
                  <a:pt x="9247881" y="1822958"/>
                </a:lnTo>
                <a:lnTo>
                  <a:pt x="9286509" y="1808384"/>
                </a:lnTo>
                <a:lnTo>
                  <a:pt x="9325328" y="1791762"/>
                </a:lnTo>
                <a:lnTo>
                  <a:pt x="9364366" y="1772961"/>
                </a:lnTo>
                <a:lnTo>
                  <a:pt x="9403650" y="1751852"/>
                </a:lnTo>
                <a:lnTo>
                  <a:pt x="9443211" y="1728303"/>
                </a:lnTo>
                <a:lnTo>
                  <a:pt x="9483075" y="1702185"/>
                </a:lnTo>
                <a:lnTo>
                  <a:pt x="9523273" y="1673368"/>
                </a:lnTo>
                <a:lnTo>
                  <a:pt x="9563831" y="1641720"/>
                </a:lnTo>
                <a:lnTo>
                  <a:pt x="9604780" y="1607112"/>
                </a:lnTo>
                <a:lnTo>
                  <a:pt x="9646146" y="1569413"/>
                </a:lnTo>
                <a:lnTo>
                  <a:pt x="9687960" y="1528493"/>
                </a:lnTo>
                <a:lnTo>
                  <a:pt x="9730249" y="1484221"/>
                </a:lnTo>
                <a:lnTo>
                  <a:pt x="9773042" y="1436468"/>
                </a:lnTo>
                <a:lnTo>
                  <a:pt x="9816367" y="1385103"/>
                </a:lnTo>
                <a:lnTo>
                  <a:pt x="9860254" y="1329996"/>
                </a:lnTo>
                <a:lnTo>
                  <a:pt x="9904730" y="1271015"/>
                </a:lnTo>
                <a:lnTo>
                  <a:pt x="9905481" y="1211856"/>
                </a:lnTo>
                <a:lnTo>
                  <a:pt x="9905999" y="1160501"/>
                </a:lnTo>
                <a:lnTo>
                  <a:pt x="9905999" y="0"/>
                </a:lnTo>
                <a:close/>
              </a:path>
              <a:path w="9906000" h="2615565">
                <a:moveTo>
                  <a:pt x="8853605" y="1884934"/>
                </a:moveTo>
                <a:lnTo>
                  <a:pt x="8711057" y="1884934"/>
                </a:lnTo>
                <a:lnTo>
                  <a:pt x="8788775" y="1885539"/>
                </a:lnTo>
                <a:lnTo>
                  <a:pt x="8827348" y="1885376"/>
                </a:lnTo>
                <a:lnTo>
                  <a:pt x="8853605" y="18849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8008" y="605739"/>
            <a:ext cx="804100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solidFill>
                  <a:srgbClr val="4966AC"/>
                </a:solidFill>
              </a:rPr>
              <a:t>What brings S/4 </a:t>
            </a:r>
            <a:r>
              <a:rPr dirty="0" sz="4000" spc="-10">
                <a:solidFill>
                  <a:srgbClr val="4966AC"/>
                </a:solidFill>
              </a:rPr>
              <a:t>HANA </a:t>
            </a:r>
            <a:r>
              <a:rPr dirty="0" sz="4000" spc="-5">
                <a:solidFill>
                  <a:srgbClr val="4966AC"/>
                </a:solidFill>
              </a:rPr>
              <a:t>for</a:t>
            </a:r>
            <a:r>
              <a:rPr dirty="0" sz="4000" spc="-180">
                <a:solidFill>
                  <a:srgbClr val="4966AC"/>
                </a:solidFill>
              </a:rPr>
              <a:t> </a:t>
            </a:r>
            <a:r>
              <a:rPr dirty="0" sz="4000" spc="-5">
                <a:solidFill>
                  <a:srgbClr val="4966AC"/>
                </a:solidFill>
              </a:rPr>
              <a:t>business</a:t>
            </a:r>
            <a:endParaRPr sz="4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33629"/>
            <a:ext cx="657542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/>
              <a:t>Fiori impact on operations with S/4</a:t>
            </a:r>
            <a:r>
              <a:rPr dirty="0" sz="2800" spc="130"/>
              <a:t> </a:t>
            </a:r>
            <a:r>
              <a:rPr dirty="0" sz="2800" spc="-5"/>
              <a:t>HANA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1292352" y="2237232"/>
            <a:ext cx="423672" cy="413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31213" y="2276094"/>
            <a:ext cx="291465" cy="280670"/>
          </a:xfrm>
          <a:custGeom>
            <a:avLst/>
            <a:gdLst/>
            <a:ahLst/>
            <a:cxnLst/>
            <a:rect l="l" t="t" r="r" b="b"/>
            <a:pathLst>
              <a:path w="291465" h="280669">
                <a:moveTo>
                  <a:pt x="145542" y="0"/>
                </a:moveTo>
                <a:lnTo>
                  <a:pt x="99535" y="7144"/>
                </a:lnTo>
                <a:lnTo>
                  <a:pt x="59582" y="27041"/>
                </a:lnTo>
                <a:lnTo>
                  <a:pt x="28078" y="57387"/>
                </a:lnTo>
                <a:lnTo>
                  <a:pt x="7418" y="95877"/>
                </a:lnTo>
                <a:lnTo>
                  <a:pt x="0" y="140207"/>
                </a:lnTo>
                <a:lnTo>
                  <a:pt x="7418" y="184538"/>
                </a:lnTo>
                <a:lnTo>
                  <a:pt x="28078" y="223028"/>
                </a:lnTo>
                <a:lnTo>
                  <a:pt x="59582" y="253374"/>
                </a:lnTo>
                <a:lnTo>
                  <a:pt x="99535" y="273271"/>
                </a:lnTo>
                <a:lnTo>
                  <a:pt x="145542" y="280415"/>
                </a:lnTo>
                <a:lnTo>
                  <a:pt x="191548" y="273271"/>
                </a:lnTo>
                <a:lnTo>
                  <a:pt x="231501" y="253374"/>
                </a:lnTo>
                <a:lnTo>
                  <a:pt x="263005" y="223028"/>
                </a:lnTo>
                <a:lnTo>
                  <a:pt x="283665" y="184538"/>
                </a:lnTo>
                <a:lnTo>
                  <a:pt x="291084" y="140207"/>
                </a:lnTo>
                <a:lnTo>
                  <a:pt x="283665" y="95877"/>
                </a:lnTo>
                <a:lnTo>
                  <a:pt x="263005" y="57387"/>
                </a:lnTo>
                <a:lnTo>
                  <a:pt x="231501" y="27041"/>
                </a:lnTo>
                <a:lnTo>
                  <a:pt x="191548" y="7144"/>
                </a:lnTo>
                <a:lnTo>
                  <a:pt x="1455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31213" y="2276094"/>
            <a:ext cx="291465" cy="280670"/>
          </a:xfrm>
          <a:custGeom>
            <a:avLst/>
            <a:gdLst/>
            <a:ahLst/>
            <a:cxnLst/>
            <a:rect l="l" t="t" r="r" b="b"/>
            <a:pathLst>
              <a:path w="291465" h="280669">
                <a:moveTo>
                  <a:pt x="0" y="140207"/>
                </a:moveTo>
                <a:lnTo>
                  <a:pt x="7418" y="95877"/>
                </a:lnTo>
                <a:lnTo>
                  <a:pt x="28078" y="57387"/>
                </a:lnTo>
                <a:lnTo>
                  <a:pt x="59582" y="27041"/>
                </a:lnTo>
                <a:lnTo>
                  <a:pt x="99535" y="7144"/>
                </a:lnTo>
                <a:lnTo>
                  <a:pt x="145542" y="0"/>
                </a:lnTo>
                <a:lnTo>
                  <a:pt x="191548" y="7144"/>
                </a:lnTo>
                <a:lnTo>
                  <a:pt x="231501" y="27041"/>
                </a:lnTo>
                <a:lnTo>
                  <a:pt x="263005" y="57387"/>
                </a:lnTo>
                <a:lnTo>
                  <a:pt x="283665" y="95877"/>
                </a:lnTo>
                <a:lnTo>
                  <a:pt x="291084" y="140207"/>
                </a:lnTo>
                <a:lnTo>
                  <a:pt x="283665" y="184538"/>
                </a:lnTo>
                <a:lnTo>
                  <a:pt x="263005" y="223028"/>
                </a:lnTo>
                <a:lnTo>
                  <a:pt x="231501" y="253374"/>
                </a:lnTo>
                <a:lnTo>
                  <a:pt x="191548" y="273271"/>
                </a:lnTo>
                <a:lnTo>
                  <a:pt x="145542" y="280415"/>
                </a:lnTo>
                <a:lnTo>
                  <a:pt x="99535" y="273271"/>
                </a:lnTo>
                <a:lnTo>
                  <a:pt x="59582" y="253374"/>
                </a:lnTo>
                <a:lnTo>
                  <a:pt x="28078" y="223028"/>
                </a:lnTo>
                <a:lnTo>
                  <a:pt x="7418" y="184538"/>
                </a:lnTo>
                <a:lnTo>
                  <a:pt x="0" y="140207"/>
                </a:lnTo>
                <a:close/>
              </a:path>
            </a:pathLst>
          </a:custGeom>
          <a:ln w="25908">
            <a:solidFill>
              <a:srgbClr val="588E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784604" y="2116835"/>
            <a:ext cx="1011936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71472" y="2177795"/>
            <a:ext cx="844296" cy="533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823466" y="2155698"/>
            <a:ext cx="879475" cy="520065"/>
          </a:xfrm>
          <a:custGeom>
            <a:avLst/>
            <a:gdLst/>
            <a:ahLst/>
            <a:cxnLst/>
            <a:rect l="l" t="t" r="r" b="b"/>
            <a:pathLst>
              <a:path w="879475" h="520064">
                <a:moveTo>
                  <a:pt x="806195" y="0"/>
                </a:moveTo>
                <a:lnTo>
                  <a:pt x="73151" y="0"/>
                </a:lnTo>
                <a:lnTo>
                  <a:pt x="44684" y="5750"/>
                </a:lnTo>
                <a:lnTo>
                  <a:pt x="21431" y="21431"/>
                </a:lnTo>
                <a:lnTo>
                  <a:pt x="5750" y="44684"/>
                </a:lnTo>
                <a:lnTo>
                  <a:pt x="0" y="73151"/>
                </a:lnTo>
                <a:lnTo>
                  <a:pt x="0" y="446531"/>
                </a:lnTo>
                <a:lnTo>
                  <a:pt x="5750" y="474999"/>
                </a:lnTo>
                <a:lnTo>
                  <a:pt x="21431" y="498252"/>
                </a:lnTo>
                <a:lnTo>
                  <a:pt x="44684" y="513933"/>
                </a:lnTo>
                <a:lnTo>
                  <a:pt x="73151" y="519684"/>
                </a:lnTo>
                <a:lnTo>
                  <a:pt x="806195" y="519684"/>
                </a:lnTo>
                <a:lnTo>
                  <a:pt x="834663" y="513933"/>
                </a:lnTo>
                <a:lnTo>
                  <a:pt x="857916" y="498252"/>
                </a:lnTo>
                <a:lnTo>
                  <a:pt x="873597" y="474999"/>
                </a:lnTo>
                <a:lnTo>
                  <a:pt x="879347" y="446531"/>
                </a:lnTo>
                <a:lnTo>
                  <a:pt x="879347" y="73151"/>
                </a:lnTo>
                <a:lnTo>
                  <a:pt x="873597" y="44684"/>
                </a:lnTo>
                <a:lnTo>
                  <a:pt x="857916" y="21431"/>
                </a:lnTo>
                <a:lnTo>
                  <a:pt x="834663" y="5750"/>
                </a:lnTo>
                <a:lnTo>
                  <a:pt x="8061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823466" y="2155698"/>
            <a:ext cx="879475" cy="520065"/>
          </a:xfrm>
          <a:custGeom>
            <a:avLst/>
            <a:gdLst/>
            <a:ahLst/>
            <a:cxnLst/>
            <a:rect l="l" t="t" r="r" b="b"/>
            <a:pathLst>
              <a:path w="879475" h="520064">
                <a:moveTo>
                  <a:pt x="0" y="73151"/>
                </a:moveTo>
                <a:lnTo>
                  <a:pt x="5750" y="44684"/>
                </a:lnTo>
                <a:lnTo>
                  <a:pt x="21431" y="21431"/>
                </a:lnTo>
                <a:lnTo>
                  <a:pt x="44684" y="5750"/>
                </a:lnTo>
                <a:lnTo>
                  <a:pt x="73151" y="0"/>
                </a:lnTo>
                <a:lnTo>
                  <a:pt x="806195" y="0"/>
                </a:lnTo>
                <a:lnTo>
                  <a:pt x="834663" y="5750"/>
                </a:lnTo>
                <a:lnTo>
                  <a:pt x="857916" y="21431"/>
                </a:lnTo>
                <a:lnTo>
                  <a:pt x="873597" y="44684"/>
                </a:lnTo>
                <a:lnTo>
                  <a:pt x="879347" y="73151"/>
                </a:lnTo>
                <a:lnTo>
                  <a:pt x="879347" y="446531"/>
                </a:lnTo>
                <a:lnTo>
                  <a:pt x="873597" y="474999"/>
                </a:lnTo>
                <a:lnTo>
                  <a:pt x="857916" y="498252"/>
                </a:lnTo>
                <a:lnTo>
                  <a:pt x="834663" y="513933"/>
                </a:lnTo>
                <a:lnTo>
                  <a:pt x="806195" y="519684"/>
                </a:lnTo>
                <a:lnTo>
                  <a:pt x="73151" y="519684"/>
                </a:lnTo>
                <a:lnTo>
                  <a:pt x="44684" y="513933"/>
                </a:lnTo>
                <a:lnTo>
                  <a:pt x="21431" y="498252"/>
                </a:lnTo>
                <a:lnTo>
                  <a:pt x="5750" y="474999"/>
                </a:lnTo>
                <a:lnTo>
                  <a:pt x="0" y="446531"/>
                </a:lnTo>
                <a:lnTo>
                  <a:pt x="0" y="73151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866644" y="2104644"/>
            <a:ext cx="1011935" cy="6522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015995" y="2124455"/>
            <a:ext cx="748283" cy="6172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905505" y="2143505"/>
            <a:ext cx="879475" cy="520065"/>
          </a:xfrm>
          <a:custGeom>
            <a:avLst/>
            <a:gdLst/>
            <a:ahLst/>
            <a:cxnLst/>
            <a:rect l="l" t="t" r="r" b="b"/>
            <a:pathLst>
              <a:path w="879475" h="520064">
                <a:moveTo>
                  <a:pt x="806195" y="0"/>
                </a:moveTo>
                <a:lnTo>
                  <a:pt x="73151" y="0"/>
                </a:lnTo>
                <a:lnTo>
                  <a:pt x="44684" y="5750"/>
                </a:lnTo>
                <a:lnTo>
                  <a:pt x="21431" y="21431"/>
                </a:lnTo>
                <a:lnTo>
                  <a:pt x="5750" y="44684"/>
                </a:lnTo>
                <a:lnTo>
                  <a:pt x="0" y="73152"/>
                </a:lnTo>
                <a:lnTo>
                  <a:pt x="0" y="446532"/>
                </a:lnTo>
                <a:lnTo>
                  <a:pt x="5750" y="474999"/>
                </a:lnTo>
                <a:lnTo>
                  <a:pt x="21431" y="498252"/>
                </a:lnTo>
                <a:lnTo>
                  <a:pt x="44684" y="513933"/>
                </a:lnTo>
                <a:lnTo>
                  <a:pt x="73151" y="519684"/>
                </a:lnTo>
                <a:lnTo>
                  <a:pt x="806195" y="519684"/>
                </a:lnTo>
                <a:lnTo>
                  <a:pt x="834663" y="513933"/>
                </a:lnTo>
                <a:lnTo>
                  <a:pt x="857916" y="498252"/>
                </a:lnTo>
                <a:lnTo>
                  <a:pt x="873597" y="474999"/>
                </a:lnTo>
                <a:lnTo>
                  <a:pt x="879347" y="446532"/>
                </a:lnTo>
                <a:lnTo>
                  <a:pt x="879347" y="73152"/>
                </a:lnTo>
                <a:lnTo>
                  <a:pt x="873597" y="44684"/>
                </a:lnTo>
                <a:lnTo>
                  <a:pt x="857916" y="21431"/>
                </a:lnTo>
                <a:lnTo>
                  <a:pt x="834663" y="5750"/>
                </a:lnTo>
                <a:lnTo>
                  <a:pt x="8061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905505" y="2143505"/>
            <a:ext cx="879475" cy="520065"/>
          </a:xfrm>
          <a:custGeom>
            <a:avLst/>
            <a:gdLst/>
            <a:ahLst/>
            <a:cxnLst/>
            <a:rect l="l" t="t" r="r" b="b"/>
            <a:pathLst>
              <a:path w="879475" h="520064">
                <a:moveTo>
                  <a:pt x="0" y="73152"/>
                </a:moveTo>
                <a:lnTo>
                  <a:pt x="5750" y="44684"/>
                </a:lnTo>
                <a:lnTo>
                  <a:pt x="21431" y="21431"/>
                </a:lnTo>
                <a:lnTo>
                  <a:pt x="44684" y="5750"/>
                </a:lnTo>
                <a:lnTo>
                  <a:pt x="73151" y="0"/>
                </a:lnTo>
                <a:lnTo>
                  <a:pt x="806195" y="0"/>
                </a:lnTo>
                <a:lnTo>
                  <a:pt x="834663" y="5750"/>
                </a:lnTo>
                <a:lnTo>
                  <a:pt x="857916" y="21431"/>
                </a:lnTo>
                <a:lnTo>
                  <a:pt x="873597" y="44684"/>
                </a:lnTo>
                <a:lnTo>
                  <a:pt x="879347" y="73152"/>
                </a:lnTo>
                <a:lnTo>
                  <a:pt x="879347" y="446532"/>
                </a:lnTo>
                <a:lnTo>
                  <a:pt x="873597" y="474999"/>
                </a:lnTo>
                <a:lnTo>
                  <a:pt x="857916" y="498252"/>
                </a:lnTo>
                <a:lnTo>
                  <a:pt x="834663" y="513933"/>
                </a:lnTo>
                <a:lnTo>
                  <a:pt x="806195" y="519684"/>
                </a:lnTo>
                <a:lnTo>
                  <a:pt x="73151" y="519684"/>
                </a:lnTo>
                <a:lnTo>
                  <a:pt x="44684" y="513933"/>
                </a:lnTo>
                <a:lnTo>
                  <a:pt x="21431" y="498252"/>
                </a:lnTo>
                <a:lnTo>
                  <a:pt x="5750" y="474999"/>
                </a:lnTo>
                <a:lnTo>
                  <a:pt x="0" y="446532"/>
                </a:lnTo>
                <a:lnTo>
                  <a:pt x="0" y="73152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866644" y="3035807"/>
            <a:ext cx="1011935" cy="6522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044951" y="3055620"/>
            <a:ext cx="676655" cy="6172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905505" y="3074670"/>
            <a:ext cx="879475" cy="520065"/>
          </a:xfrm>
          <a:custGeom>
            <a:avLst/>
            <a:gdLst/>
            <a:ahLst/>
            <a:cxnLst/>
            <a:rect l="l" t="t" r="r" b="b"/>
            <a:pathLst>
              <a:path w="879475" h="520064">
                <a:moveTo>
                  <a:pt x="806195" y="0"/>
                </a:moveTo>
                <a:lnTo>
                  <a:pt x="73151" y="0"/>
                </a:lnTo>
                <a:lnTo>
                  <a:pt x="44684" y="5750"/>
                </a:lnTo>
                <a:lnTo>
                  <a:pt x="21431" y="21431"/>
                </a:lnTo>
                <a:lnTo>
                  <a:pt x="5750" y="44684"/>
                </a:lnTo>
                <a:lnTo>
                  <a:pt x="0" y="73151"/>
                </a:lnTo>
                <a:lnTo>
                  <a:pt x="0" y="446531"/>
                </a:lnTo>
                <a:lnTo>
                  <a:pt x="5750" y="474999"/>
                </a:lnTo>
                <a:lnTo>
                  <a:pt x="21431" y="498252"/>
                </a:lnTo>
                <a:lnTo>
                  <a:pt x="44684" y="513933"/>
                </a:lnTo>
                <a:lnTo>
                  <a:pt x="73151" y="519683"/>
                </a:lnTo>
                <a:lnTo>
                  <a:pt x="806195" y="519683"/>
                </a:lnTo>
                <a:lnTo>
                  <a:pt x="834663" y="513933"/>
                </a:lnTo>
                <a:lnTo>
                  <a:pt x="857916" y="498252"/>
                </a:lnTo>
                <a:lnTo>
                  <a:pt x="873597" y="474999"/>
                </a:lnTo>
                <a:lnTo>
                  <a:pt x="879347" y="446531"/>
                </a:lnTo>
                <a:lnTo>
                  <a:pt x="879347" y="73151"/>
                </a:lnTo>
                <a:lnTo>
                  <a:pt x="873597" y="44684"/>
                </a:lnTo>
                <a:lnTo>
                  <a:pt x="857916" y="21431"/>
                </a:lnTo>
                <a:lnTo>
                  <a:pt x="834663" y="5750"/>
                </a:lnTo>
                <a:lnTo>
                  <a:pt x="8061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905505" y="3074670"/>
            <a:ext cx="879475" cy="520065"/>
          </a:xfrm>
          <a:custGeom>
            <a:avLst/>
            <a:gdLst/>
            <a:ahLst/>
            <a:cxnLst/>
            <a:rect l="l" t="t" r="r" b="b"/>
            <a:pathLst>
              <a:path w="879475" h="520064">
                <a:moveTo>
                  <a:pt x="0" y="73151"/>
                </a:moveTo>
                <a:lnTo>
                  <a:pt x="5750" y="44684"/>
                </a:lnTo>
                <a:lnTo>
                  <a:pt x="21431" y="21431"/>
                </a:lnTo>
                <a:lnTo>
                  <a:pt x="44684" y="5750"/>
                </a:lnTo>
                <a:lnTo>
                  <a:pt x="73151" y="0"/>
                </a:lnTo>
                <a:lnTo>
                  <a:pt x="806195" y="0"/>
                </a:lnTo>
                <a:lnTo>
                  <a:pt x="834663" y="5750"/>
                </a:lnTo>
                <a:lnTo>
                  <a:pt x="857916" y="21431"/>
                </a:lnTo>
                <a:lnTo>
                  <a:pt x="873597" y="44684"/>
                </a:lnTo>
                <a:lnTo>
                  <a:pt x="879347" y="73151"/>
                </a:lnTo>
                <a:lnTo>
                  <a:pt x="879347" y="446531"/>
                </a:lnTo>
                <a:lnTo>
                  <a:pt x="873597" y="474999"/>
                </a:lnTo>
                <a:lnTo>
                  <a:pt x="857916" y="498252"/>
                </a:lnTo>
                <a:lnTo>
                  <a:pt x="834663" y="513933"/>
                </a:lnTo>
                <a:lnTo>
                  <a:pt x="806195" y="519683"/>
                </a:lnTo>
                <a:lnTo>
                  <a:pt x="73151" y="519683"/>
                </a:lnTo>
                <a:lnTo>
                  <a:pt x="44684" y="513933"/>
                </a:lnTo>
                <a:lnTo>
                  <a:pt x="21431" y="498252"/>
                </a:lnTo>
                <a:lnTo>
                  <a:pt x="5750" y="474999"/>
                </a:lnTo>
                <a:lnTo>
                  <a:pt x="0" y="446531"/>
                </a:lnTo>
                <a:lnTo>
                  <a:pt x="0" y="73151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948684" y="3035807"/>
            <a:ext cx="1011936" cy="6522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997452" y="3096767"/>
            <a:ext cx="912876" cy="5333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987546" y="3074670"/>
            <a:ext cx="879475" cy="520065"/>
          </a:xfrm>
          <a:custGeom>
            <a:avLst/>
            <a:gdLst/>
            <a:ahLst/>
            <a:cxnLst/>
            <a:rect l="l" t="t" r="r" b="b"/>
            <a:pathLst>
              <a:path w="879475" h="520064">
                <a:moveTo>
                  <a:pt x="806195" y="0"/>
                </a:moveTo>
                <a:lnTo>
                  <a:pt x="73151" y="0"/>
                </a:lnTo>
                <a:lnTo>
                  <a:pt x="44684" y="5750"/>
                </a:lnTo>
                <a:lnTo>
                  <a:pt x="21431" y="21431"/>
                </a:lnTo>
                <a:lnTo>
                  <a:pt x="5750" y="44684"/>
                </a:lnTo>
                <a:lnTo>
                  <a:pt x="0" y="73151"/>
                </a:lnTo>
                <a:lnTo>
                  <a:pt x="0" y="446531"/>
                </a:lnTo>
                <a:lnTo>
                  <a:pt x="5750" y="474999"/>
                </a:lnTo>
                <a:lnTo>
                  <a:pt x="21431" y="498252"/>
                </a:lnTo>
                <a:lnTo>
                  <a:pt x="44684" y="513933"/>
                </a:lnTo>
                <a:lnTo>
                  <a:pt x="73151" y="519683"/>
                </a:lnTo>
                <a:lnTo>
                  <a:pt x="806195" y="519683"/>
                </a:lnTo>
                <a:lnTo>
                  <a:pt x="834663" y="513933"/>
                </a:lnTo>
                <a:lnTo>
                  <a:pt x="857916" y="498252"/>
                </a:lnTo>
                <a:lnTo>
                  <a:pt x="873597" y="474999"/>
                </a:lnTo>
                <a:lnTo>
                  <a:pt x="879348" y="446531"/>
                </a:lnTo>
                <a:lnTo>
                  <a:pt x="879348" y="73151"/>
                </a:lnTo>
                <a:lnTo>
                  <a:pt x="873597" y="44684"/>
                </a:lnTo>
                <a:lnTo>
                  <a:pt x="857916" y="21431"/>
                </a:lnTo>
                <a:lnTo>
                  <a:pt x="834663" y="5750"/>
                </a:lnTo>
                <a:lnTo>
                  <a:pt x="8061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987546" y="3074670"/>
            <a:ext cx="879475" cy="520065"/>
          </a:xfrm>
          <a:custGeom>
            <a:avLst/>
            <a:gdLst/>
            <a:ahLst/>
            <a:cxnLst/>
            <a:rect l="l" t="t" r="r" b="b"/>
            <a:pathLst>
              <a:path w="879475" h="520064">
                <a:moveTo>
                  <a:pt x="0" y="73151"/>
                </a:moveTo>
                <a:lnTo>
                  <a:pt x="5750" y="44684"/>
                </a:lnTo>
                <a:lnTo>
                  <a:pt x="21431" y="21431"/>
                </a:lnTo>
                <a:lnTo>
                  <a:pt x="44684" y="5750"/>
                </a:lnTo>
                <a:lnTo>
                  <a:pt x="73151" y="0"/>
                </a:lnTo>
                <a:lnTo>
                  <a:pt x="806195" y="0"/>
                </a:lnTo>
                <a:lnTo>
                  <a:pt x="834663" y="5750"/>
                </a:lnTo>
                <a:lnTo>
                  <a:pt x="857916" y="21431"/>
                </a:lnTo>
                <a:lnTo>
                  <a:pt x="873597" y="44684"/>
                </a:lnTo>
                <a:lnTo>
                  <a:pt x="879348" y="73151"/>
                </a:lnTo>
                <a:lnTo>
                  <a:pt x="879348" y="446531"/>
                </a:lnTo>
                <a:lnTo>
                  <a:pt x="873597" y="474999"/>
                </a:lnTo>
                <a:lnTo>
                  <a:pt x="857916" y="498252"/>
                </a:lnTo>
                <a:lnTo>
                  <a:pt x="834663" y="513933"/>
                </a:lnTo>
                <a:lnTo>
                  <a:pt x="806195" y="519683"/>
                </a:lnTo>
                <a:lnTo>
                  <a:pt x="73151" y="519683"/>
                </a:lnTo>
                <a:lnTo>
                  <a:pt x="44684" y="513933"/>
                </a:lnTo>
                <a:lnTo>
                  <a:pt x="21431" y="498252"/>
                </a:lnTo>
                <a:lnTo>
                  <a:pt x="5750" y="474999"/>
                </a:lnTo>
                <a:lnTo>
                  <a:pt x="0" y="446531"/>
                </a:lnTo>
                <a:lnTo>
                  <a:pt x="0" y="73151"/>
                </a:lnTo>
                <a:close/>
              </a:path>
            </a:pathLst>
          </a:custGeom>
          <a:ln w="25907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275319" y="3156204"/>
            <a:ext cx="423672" cy="4130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314181" y="3195066"/>
            <a:ext cx="291465" cy="280670"/>
          </a:xfrm>
          <a:custGeom>
            <a:avLst/>
            <a:gdLst/>
            <a:ahLst/>
            <a:cxnLst/>
            <a:rect l="l" t="t" r="r" b="b"/>
            <a:pathLst>
              <a:path w="291465" h="280670">
                <a:moveTo>
                  <a:pt x="145542" y="0"/>
                </a:moveTo>
                <a:lnTo>
                  <a:pt x="99535" y="7144"/>
                </a:lnTo>
                <a:lnTo>
                  <a:pt x="59582" y="27041"/>
                </a:lnTo>
                <a:lnTo>
                  <a:pt x="28078" y="57387"/>
                </a:lnTo>
                <a:lnTo>
                  <a:pt x="7418" y="95877"/>
                </a:lnTo>
                <a:lnTo>
                  <a:pt x="0" y="140208"/>
                </a:lnTo>
                <a:lnTo>
                  <a:pt x="7418" y="184538"/>
                </a:lnTo>
                <a:lnTo>
                  <a:pt x="28078" y="223028"/>
                </a:lnTo>
                <a:lnTo>
                  <a:pt x="59582" y="253374"/>
                </a:lnTo>
                <a:lnTo>
                  <a:pt x="99535" y="273271"/>
                </a:lnTo>
                <a:lnTo>
                  <a:pt x="145542" y="280416"/>
                </a:lnTo>
                <a:lnTo>
                  <a:pt x="191548" y="273271"/>
                </a:lnTo>
                <a:lnTo>
                  <a:pt x="231501" y="253374"/>
                </a:lnTo>
                <a:lnTo>
                  <a:pt x="263005" y="223028"/>
                </a:lnTo>
                <a:lnTo>
                  <a:pt x="283665" y="184538"/>
                </a:lnTo>
                <a:lnTo>
                  <a:pt x="291084" y="140208"/>
                </a:lnTo>
                <a:lnTo>
                  <a:pt x="283665" y="95877"/>
                </a:lnTo>
                <a:lnTo>
                  <a:pt x="263005" y="57387"/>
                </a:lnTo>
                <a:lnTo>
                  <a:pt x="231501" y="27041"/>
                </a:lnTo>
                <a:lnTo>
                  <a:pt x="191548" y="7144"/>
                </a:lnTo>
                <a:lnTo>
                  <a:pt x="1455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314181" y="3195066"/>
            <a:ext cx="291465" cy="280670"/>
          </a:xfrm>
          <a:custGeom>
            <a:avLst/>
            <a:gdLst/>
            <a:ahLst/>
            <a:cxnLst/>
            <a:rect l="l" t="t" r="r" b="b"/>
            <a:pathLst>
              <a:path w="291465" h="280670">
                <a:moveTo>
                  <a:pt x="0" y="140208"/>
                </a:moveTo>
                <a:lnTo>
                  <a:pt x="7418" y="95877"/>
                </a:lnTo>
                <a:lnTo>
                  <a:pt x="28078" y="57387"/>
                </a:lnTo>
                <a:lnTo>
                  <a:pt x="59582" y="27041"/>
                </a:lnTo>
                <a:lnTo>
                  <a:pt x="99535" y="7144"/>
                </a:lnTo>
                <a:lnTo>
                  <a:pt x="145542" y="0"/>
                </a:lnTo>
                <a:lnTo>
                  <a:pt x="191548" y="7144"/>
                </a:lnTo>
                <a:lnTo>
                  <a:pt x="231501" y="27041"/>
                </a:lnTo>
                <a:lnTo>
                  <a:pt x="263005" y="57387"/>
                </a:lnTo>
                <a:lnTo>
                  <a:pt x="283665" y="95877"/>
                </a:lnTo>
                <a:lnTo>
                  <a:pt x="291084" y="140208"/>
                </a:lnTo>
                <a:lnTo>
                  <a:pt x="283665" y="184538"/>
                </a:lnTo>
                <a:lnTo>
                  <a:pt x="263005" y="223028"/>
                </a:lnTo>
                <a:lnTo>
                  <a:pt x="231501" y="253374"/>
                </a:lnTo>
                <a:lnTo>
                  <a:pt x="191548" y="273271"/>
                </a:lnTo>
                <a:lnTo>
                  <a:pt x="145542" y="280416"/>
                </a:lnTo>
                <a:lnTo>
                  <a:pt x="99535" y="273271"/>
                </a:lnTo>
                <a:lnTo>
                  <a:pt x="59582" y="253374"/>
                </a:lnTo>
                <a:lnTo>
                  <a:pt x="28078" y="223028"/>
                </a:lnTo>
                <a:lnTo>
                  <a:pt x="7418" y="184538"/>
                </a:lnTo>
                <a:lnTo>
                  <a:pt x="0" y="140208"/>
                </a:lnTo>
                <a:close/>
              </a:path>
            </a:pathLst>
          </a:custGeom>
          <a:ln w="25908">
            <a:solidFill>
              <a:srgbClr val="B700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578863" y="2314955"/>
            <a:ext cx="365760" cy="24231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622297" y="2377694"/>
            <a:ext cx="201930" cy="78105"/>
          </a:xfrm>
          <a:custGeom>
            <a:avLst/>
            <a:gdLst/>
            <a:ahLst/>
            <a:cxnLst/>
            <a:rect l="l" t="t" r="r" b="b"/>
            <a:pathLst>
              <a:path w="201930" h="78105">
                <a:moveTo>
                  <a:pt x="175940" y="25907"/>
                </a:moveTo>
                <a:lnTo>
                  <a:pt x="136778" y="25907"/>
                </a:lnTo>
                <a:lnTo>
                  <a:pt x="136906" y="51815"/>
                </a:lnTo>
                <a:lnTo>
                  <a:pt x="123867" y="51852"/>
                </a:lnTo>
                <a:lnTo>
                  <a:pt x="123952" y="77723"/>
                </a:lnTo>
                <a:lnTo>
                  <a:pt x="201549" y="38607"/>
                </a:lnTo>
                <a:lnTo>
                  <a:pt x="175940" y="25907"/>
                </a:lnTo>
                <a:close/>
              </a:path>
              <a:path w="201930" h="78105">
                <a:moveTo>
                  <a:pt x="123782" y="25944"/>
                </a:moveTo>
                <a:lnTo>
                  <a:pt x="0" y="26288"/>
                </a:lnTo>
                <a:lnTo>
                  <a:pt x="0" y="52196"/>
                </a:lnTo>
                <a:lnTo>
                  <a:pt x="123867" y="51852"/>
                </a:lnTo>
                <a:lnTo>
                  <a:pt x="123782" y="25944"/>
                </a:lnTo>
                <a:close/>
              </a:path>
              <a:path w="201930" h="78105">
                <a:moveTo>
                  <a:pt x="136778" y="25907"/>
                </a:moveTo>
                <a:lnTo>
                  <a:pt x="123782" y="25944"/>
                </a:lnTo>
                <a:lnTo>
                  <a:pt x="123867" y="51852"/>
                </a:lnTo>
                <a:lnTo>
                  <a:pt x="136906" y="51815"/>
                </a:lnTo>
                <a:lnTo>
                  <a:pt x="136778" y="25907"/>
                </a:lnTo>
                <a:close/>
              </a:path>
              <a:path w="201930" h="78105">
                <a:moveTo>
                  <a:pt x="123697" y="0"/>
                </a:moveTo>
                <a:lnTo>
                  <a:pt x="123782" y="25944"/>
                </a:lnTo>
                <a:lnTo>
                  <a:pt x="175940" y="25907"/>
                </a:lnTo>
                <a:lnTo>
                  <a:pt x="123697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659379" y="2301239"/>
            <a:ext cx="365760" cy="24231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702051" y="2368550"/>
            <a:ext cx="202565" cy="78105"/>
          </a:xfrm>
          <a:custGeom>
            <a:avLst/>
            <a:gdLst/>
            <a:ahLst/>
            <a:cxnLst/>
            <a:rect l="l" t="t" r="r" b="b"/>
            <a:pathLst>
              <a:path w="202564" h="78105">
                <a:moveTo>
                  <a:pt x="181446" y="25146"/>
                </a:moveTo>
                <a:lnTo>
                  <a:pt x="136906" y="25146"/>
                </a:lnTo>
                <a:lnTo>
                  <a:pt x="138556" y="50926"/>
                </a:lnTo>
                <a:lnTo>
                  <a:pt x="125645" y="51728"/>
                </a:lnTo>
                <a:lnTo>
                  <a:pt x="127254" y="77597"/>
                </a:lnTo>
                <a:lnTo>
                  <a:pt x="202311" y="34036"/>
                </a:lnTo>
                <a:lnTo>
                  <a:pt x="181446" y="25146"/>
                </a:lnTo>
                <a:close/>
              </a:path>
              <a:path w="202564" h="78105">
                <a:moveTo>
                  <a:pt x="124041" y="25945"/>
                </a:moveTo>
                <a:lnTo>
                  <a:pt x="0" y="33654"/>
                </a:lnTo>
                <a:lnTo>
                  <a:pt x="1524" y="59436"/>
                </a:lnTo>
                <a:lnTo>
                  <a:pt x="125645" y="51728"/>
                </a:lnTo>
                <a:lnTo>
                  <a:pt x="124041" y="25945"/>
                </a:lnTo>
                <a:close/>
              </a:path>
              <a:path w="202564" h="78105">
                <a:moveTo>
                  <a:pt x="136906" y="25146"/>
                </a:moveTo>
                <a:lnTo>
                  <a:pt x="124041" y="25945"/>
                </a:lnTo>
                <a:lnTo>
                  <a:pt x="125645" y="51728"/>
                </a:lnTo>
                <a:lnTo>
                  <a:pt x="138556" y="50926"/>
                </a:lnTo>
                <a:lnTo>
                  <a:pt x="136906" y="25146"/>
                </a:lnTo>
                <a:close/>
              </a:path>
              <a:path w="202564" h="78105">
                <a:moveTo>
                  <a:pt x="122428" y="0"/>
                </a:moveTo>
                <a:lnTo>
                  <a:pt x="124041" y="25945"/>
                </a:lnTo>
                <a:lnTo>
                  <a:pt x="136906" y="25146"/>
                </a:lnTo>
                <a:lnTo>
                  <a:pt x="181446" y="25146"/>
                </a:lnTo>
                <a:lnTo>
                  <a:pt x="122428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223260" y="2641092"/>
            <a:ext cx="242315" cy="5745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305555" y="2663189"/>
            <a:ext cx="78105" cy="412115"/>
          </a:xfrm>
          <a:custGeom>
            <a:avLst/>
            <a:gdLst/>
            <a:ahLst/>
            <a:cxnLst/>
            <a:rect l="l" t="t" r="r" b="b"/>
            <a:pathLst>
              <a:path w="78104" h="412114">
                <a:moveTo>
                  <a:pt x="25908" y="333883"/>
                </a:moveTo>
                <a:lnTo>
                  <a:pt x="0" y="333883"/>
                </a:lnTo>
                <a:lnTo>
                  <a:pt x="38862" y="411607"/>
                </a:lnTo>
                <a:lnTo>
                  <a:pt x="71247" y="346837"/>
                </a:lnTo>
                <a:lnTo>
                  <a:pt x="25908" y="346837"/>
                </a:lnTo>
                <a:lnTo>
                  <a:pt x="25908" y="333883"/>
                </a:lnTo>
                <a:close/>
              </a:path>
              <a:path w="78104" h="412114">
                <a:moveTo>
                  <a:pt x="51816" y="0"/>
                </a:moveTo>
                <a:lnTo>
                  <a:pt x="25908" y="0"/>
                </a:lnTo>
                <a:lnTo>
                  <a:pt x="25908" y="346837"/>
                </a:lnTo>
                <a:lnTo>
                  <a:pt x="51816" y="346837"/>
                </a:lnTo>
                <a:lnTo>
                  <a:pt x="51816" y="0"/>
                </a:lnTo>
                <a:close/>
              </a:path>
              <a:path w="78104" h="412114">
                <a:moveTo>
                  <a:pt x="77724" y="333883"/>
                </a:moveTo>
                <a:lnTo>
                  <a:pt x="51816" y="333883"/>
                </a:lnTo>
                <a:lnTo>
                  <a:pt x="51816" y="346837"/>
                </a:lnTo>
                <a:lnTo>
                  <a:pt x="71247" y="346837"/>
                </a:lnTo>
                <a:lnTo>
                  <a:pt x="77724" y="333883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741420" y="3233927"/>
            <a:ext cx="365760" cy="24231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784853" y="3296411"/>
            <a:ext cx="201930" cy="78105"/>
          </a:xfrm>
          <a:custGeom>
            <a:avLst/>
            <a:gdLst/>
            <a:ahLst/>
            <a:cxnLst/>
            <a:rect l="l" t="t" r="r" b="b"/>
            <a:pathLst>
              <a:path w="201929" h="78104">
                <a:moveTo>
                  <a:pt x="123825" y="0"/>
                </a:moveTo>
                <a:lnTo>
                  <a:pt x="123825" y="77724"/>
                </a:lnTo>
                <a:lnTo>
                  <a:pt x="175641" y="51815"/>
                </a:lnTo>
                <a:lnTo>
                  <a:pt x="136779" y="51815"/>
                </a:lnTo>
                <a:lnTo>
                  <a:pt x="136779" y="25908"/>
                </a:lnTo>
                <a:lnTo>
                  <a:pt x="175641" y="25908"/>
                </a:lnTo>
                <a:lnTo>
                  <a:pt x="123825" y="0"/>
                </a:lnTo>
                <a:close/>
              </a:path>
              <a:path w="201929" h="78104">
                <a:moveTo>
                  <a:pt x="123825" y="25908"/>
                </a:moveTo>
                <a:lnTo>
                  <a:pt x="0" y="25908"/>
                </a:lnTo>
                <a:lnTo>
                  <a:pt x="0" y="51815"/>
                </a:lnTo>
                <a:lnTo>
                  <a:pt x="123825" y="51815"/>
                </a:lnTo>
                <a:lnTo>
                  <a:pt x="123825" y="25908"/>
                </a:lnTo>
                <a:close/>
              </a:path>
              <a:path w="201929" h="78104">
                <a:moveTo>
                  <a:pt x="175641" y="25908"/>
                </a:moveTo>
                <a:lnTo>
                  <a:pt x="136779" y="25908"/>
                </a:lnTo>
                <a:lnTo>
                  <a:pt x="136779" y="51815"/>
                </a:lnTo>
                <a:lnTo>
                  <a:pt x="175641" y="51815"/>
                </a:lnTo>
                <a:lnTo>
                  <a:pt x="201549" y="38862"/>
                </a:lnTo>
                <a:lnTo>
                  <a:pt x="175641" y="25908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823459" y="3233927"/>
            <a:ext cx="365760" cy="24231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866894" y="3296411"/>
            <a:ext cx="201930" cy="78105"/>
          </a:xfrm>
          <a:custGeom>
            <a:avLst/>
            <a:gdLst/>
            <a:ahLst/>
            <a:cxnLst/>
            <a:rect l="l" t="t" r="r" b="b"/>
            <a:pathLst>
              <a:path w="201929" h="78104">
                <a:moveTo>
                  <a:pt x="123825" y="0"/>
                </a:moveTo>
                <a:lnTo>
                  <a:pt x="123825" y="77724"/>
                </a:lnTo>
                <a:lnTo>
                  <a:pt x="175640" y="51815"/>
                </a:lnTo>
                <a:lnTo>
                  <a:pt x="136778" y="51815"/>
                </a:lnTo>
                <a:lnTo>
                  <a:pt x="136778" y="25908"/>
                </a:lnTo>
                <a:lnTo>
                  <a:pt x="175640" y="25908"/>
                </a:lnTo>
                <a:lnTo>
                  <a:pt x="123825" y="0"/>
                </a:lnTo>
                <a:close/>
              </a:path>
              <a:path w="201929" h="78104">
                <a:moveTo>
                  <a:pt x="123825" y="25908"/>
                </a:moveTo>
                <a:lnTo>
                  <a:pt x="0" y="25908"/>
                </a:lnTo>
                <a:lnTo>
                  <a:pt x="0" y="51815"/>
                </a:lnTo>
                <a:lnTo>
                  <a:pt x="123825" y="51815"/>
                </a:lnTo>
                <a:lnTo>
                  <a:pt x="123825" y="25908"/>
                </a:lnTo>
                <a:close/>
              </a:path>
              <a:path w="201929" h="78104">
                <a:moveTo>
                  <a:pt x="175640" y="25908"/>
                </a:moveTo>
                <a:lnTo>
                  <a:pt x="136778" y="25908"/>
                </a:lnTo>
                <a:lnTo>
                  <a:pt x="136778" y="51815"/>
                </a:lnTo>
                <a:lnTo>
                  <a:pt x="175640" y="51815"/>
                </a:lnTo>
                <a:lnTo>
                  <a:pt x="201548" y="38862"/>
                </a:lnTo>
                <a:lnTo>
                  <a:pt x="175640" y="25908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029200" y="3035807"/>
            <a:ext cx="1013460" cy="65227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151120" y="3055620"/>
            <a:ext cx="775715" cy="61722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068061" y="3074670"/>
            <a:ext cx="881380" cy="520065"/>
          </a:xfrm>
          <a:custGeom>
            <a:avLst/>
            <a:gdLst/>
            <a:ahLst/>
            <a:cxnLst/>
            <a:rect l="l" t="t" r="r" b="b"/>
            <a:pathLst>
              <a:path w="881379" h="520064">
                <a:moveTo>
                  <a:pt x="807720" y="0"/>
                </a:moveTo>
                <a:lnTo>
                  <a:pt x="73151" y="0"/>
                </a:lnTo>
                <a:lnTo>
                  <a:pt x="44684" y="5750"/>
                </a:lnTo>
                <a:lnTo>
                  <a:pt x="21431" y="21431"/>
                </a:lnTo>
                <a:lnTo>
                  <a:pt x="5750" y="44684"/>
                </a:lnTo>
                <a:lnTo>
                  <a:pt x="0" y="73151"/>
                </a:lnTo>
                <a:lnTo>
                  <a:pt x="0" y="446531"/>
                </a:lnTo>
                <a:lnTo>
                  <a:pt x="5750" y="474999"/>
                </a:lnTo>
                <a:lnTo>
                  <a:pt x="21431" y="498252"/>
                </a:lnTo>
                <a:lnTo>
                  <a:pt x="44684" y="513933"/>
                </a:lnTo>
                <a:lnTo>
                  <a:pt x="73151" y="519683"/>
                </a:lnTo>
                <a:lnTo>
                  <a:pt x="807720" y="519683"/>
                </a:lnTo>
                <a:lnTo>
                  <a:pt x="836187" y="513933"/>
                </a:lnTo>
                <a:lnTo>
                  <a:pt x="859440" y="498252"/>
                </a:lnTo>
                <a:lnTo>
                  <a:pt x="875121" y="474999"/>
                </a:lnTo>
                <a:lnTo>
                  <a:pt x="880872" y="446531"/>
                </a:lnTo>
                <a:lnTo>
                  <a:pt x="880872" y="73151"/>
                </a:lnTo>
                <a:lnTo>
                  <a:pt x="875121" y="44684"/>
                </a:lnTo>
                <a:lnTo>
                  <a:pt x="859440" y="21431"/>
                </a:lnTo>
                <a:lnTo>
                  <a:pt x="836187" y="5750"/>
                </a:lnTo>
                <a:lnTo>
                  <a:pt x="8077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068061" y="3074670"/>
            <a:ext cx="881380" cy="520065"/>
          </a:xfrm>
          <a:custGeom>
            <a:avLst/>
            <a:gdLst/>
            <a:ahLst/>
            <a:cxnLst/>
            <a:rect l="l" t="t" r="r" b="b"/>
            <a:pathLst>
              <a:path w="881379" h="520064">
                <a:moveTo>
                  <a:pt x="0" y="73151"/>
                </a:moveTo>
                <a:lnTo>
                  <a:pt x="5750" y="44684"/>
                </a:lnTo>
                <a:lnTo>
                  <a:pt x="21431" y="21431"/>
                </a:lnTo>
                <a:lnTo>
                  <a:pt x="44684" y="5750"/>
                </a:lnTo>
                <a:lnTo>
                  <a:pt x="73151" y="0"/>
                </a:lnTo>
                <a:lnTo>
                  <a:pt x="807720" y="0"/>
                </a:lnTo>
                <a:lnTo>
                  <a:pt x="836187" y="5750"/>
                </a:lnTo>
                <a:lnTo>
                  <a:pt x="859440" y="21431"/>
                </a:lnTo>
                <a:lnTo>
                  <a:pt x="875121" y="44684"/>
                </a:lnTo>
                <a:lnTo>
                  <a:pt x="880872" y="73151"/>
                </a:lnTo>
                <a:lnTo>
                  <a:pt x="880872" y="446531"/>
                </a:lnTo>
                <a:lnTo>
                  <a:pt x="875121" y="474999"/>
                </a:lnTo>
                <a:lnTo>
                  <a:pt x="859440" y="498252"/>
                </a:lnTo>
                <a:lnTo>
                  <a:pt x="836187" y="513933"/>
                </a:lnTo>
                <a:lnTo>
                  <a:pt x="807720" y="519683"/>
                </a:lnTo>
                <a:lnTo>
                  <a:pt x="73151" y="519683"/>
                </a:lnTo>
                <a:lnTo>
                  <a:pt x="44684" y="513933"/>
                </a:lnTo>
                <a:lnTo>
                  <a:pt x="21431" y="498252"/>
                </a:lnTo>
                <a:lnTo>
                  <a:pt x="5750" y="474999"/>
                </a:lnTo>
                <a:lnTo>
                  <a:pt x="0" y="446531"/>
                </a:lnTo>
                <a:lnTo>
                  <a:pt x="0" y="73151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905500" y="3233927"/>
            <a:ext cx="365760" cy="24231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948934" y="3296411"/>
            <a:ext cx="201930" cy="78105"/>
          </a:xfrm>
          <a:custGeom>
            <a:avLst/>
            <a:gdLst/>
            <a:ahLst/>
            <a:cxnLst/>
            <a:rect l="l" t="t" r="r" b="b"/>
            <a:pathLst>
              <a:path w="201929" h="78104">
                <a:moveTo>
                  <a:pt x="123825" y="0"/>
                </a:moveTo>
                <a:lnTo>
                  <a:pt x="123825" y="77724"/>
                </a:lnTo>
                <a:lnTo>
                  <a:pt x="175641" y="51815"/>
                </a:lnTo>
                <a:lnTo>
                  <a:pt x="136778" y="51815"/>
                </a:lnTo>
                <a:lnTo>
                  <a:pt x="136778" y="25908"/>
                </a:lnTo>
                <a:lnTo>
                  <a:pt x="175641" y="25908"/>
                </a:lnTo>
                <a:lnTo>
                  <a:pt x="123825" y="0"/>
                </a:lnTo>
                <a:close/>
              </a:path>
              <a:path w="201929" h="78104">
                <a:moveTo>
                  <a:pt x="123825" y="25908"/>
                </a:moveTo>
                <a:lnTo>
                  <a:pt x="0" y="25908"/>
                </a:lnTo>
                <a:lnTo>
                  <a:pt x="0" y="51815"/>
                </a:lnTo>
                <a:lnTo>
                  <a:pt x="123825" y="51815"/>
                </a:lnTo>
                <a:lnTo>
                  <a:pt x="123825" y="25908"/>
                </a:lnTo>
                <a:close/>
              </a:path>
              <a:path w="201929" h="78104">
                <a:moveTo>
                  <a:pt x="175641" y="25908"/>
                </a:moveTo>
                <a:lnTo>
                  <a:pt x="136778" y="25908"/>
                </a:lnTo>
                <a:lnTo>
                  <a:pt x="136778" y="51815"/>
                </a:lnTo>
                <a:lnTo>
                  <a:pt x="175641" y="51815"/>
                </a:lnTo>
                <a:lnTo>
                  <a:pt x="201549" y="38862"/>
                </a:lnTo>
                <a:lnTo>
                  <a:pt x="175641" y="25908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111240" y="3035807"/>
            <a:ext cx="1013460" cy="65227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153911" y="3096767"/>
            <a:ext cx="963167" cy="53339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150102" y="3074670"/>
            <a:ext cx="881380" cy="520065"/>
          </a:xfrm>
          <a:custGeom>
            <a:avLst/>
            <a:gdLst/>
            <a:ahLst/>
            <a:cxnLst/>
            <a:rect l="l" t="t" r="r" b="b"/>
            <a:pathLst>
              <a:path w="881379" h="520064">
                <a:moveTo>
                  <a:pt x="807720" y="0"/>
                </a:moveTo>
                <a:lnTo>
                  <a:pt x="73151" y="0"/>
                </a:lnTo>
                <a:lnTo>
                  <a:pt x="44684" y="5750"/>
                </a:lnTo>
                <a:lnTo>
                  <a:pt x="21431" y="21431"/>
                </a:lnTo>
                <a:lnTo>
                  <a:pt x="5750" y="44684"/>
                </a:lnTo>
                <a:lnTo>
                  <a:pt x="0" y="73151"/>
                </a:lnTo>
                <a:lnTo>
                  <a:pt x="0" y="446531"/>
                </a:lnTo>
                <a:lnTo>
                  <a:pt x="5750" y="474999"/>
                </a:lnTo>
                <a:lnTo>
                  <a:pt x="21431" y="498252"/>
                </a:lnTo>
                <a:lnTo>
                  <a:pt x="44684" y="513933"/>
                </a:lnTo>
                <a:lnTo>
                  <a:pt x="73151" y="519683"/>
                </a:lnTo>
                <a:lnTo>
                  <a:pt x="807720" y="519683"/>
                </a:lnTo>
                <a:lnTo>
                  <a:pt x="836187" y="513933"/>
                </a:lnTo>
                <a:lnTo>
                  <a:pt x="859440" y="498252"/>
                </a:lnTo>
                <a:lnTo>
                  <a:pt x="875121" y="474999"/>
                </a:lnTo>
                <a:lnTo>
                  <a:pt x="880872" y="446531"/>
                </a:lnTo>
                <a:lnTo>
                  <a:pt x="880872" y="73151"/>
                </a:lnTo>
                <a:lnTo>
                  <a:pt x="875121" y="44684"/>
                </a:lnTo>
                <a:lnTo>
                  <a:pt x="859440" y="21431"/>
                </a:lnTo>
                <a:lnTo>
                  <a:pt x="836187" y="5750"/>
                </a:lnTo>
                <a:lnTo>
                  <a:pt x="8077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150102" y="3074670"/>
            <a:ext cx="881380" cy="520065"/>
          </a:xfrm>
          <a:custGeom>
            <a:avLst/>
            <a:gdLst/>
            <a:ahLst/>
            <a:cxnLst/>
            <a:rect l="l" t="t" r="r" b="b"/>
            <a:pathLst>
              <a:path w="881379" h="520064">
                <a:moveTo>
                  <a:pt x="0" y="73151"/>
                </a:moveTo>
                <a:lnTo>
                  <a:pt x="5750" y="44684"/>
                </a:lnTo>
                <a:lnTo>
                  <a:pt x="21431" y="21431"/>
                </a:lnTo>
                <a:lnTo>
                  <a:pt x="44684" y="5750"/>
                </a:lnTo>
                <a:lnTo>
                  <a:pt x="73151" y="0"/>
                </a:lnTo>
                <a:lnTo>
                  <a:pt x="807720" y="0"/>
                </a:lnTo>
                <a:lnTo>
                  <a:pt x="836187" y="5750"/>
                </a:lnTo>
                <a:lnTo>
                  <a:pt x="859440" y="21431"/>
                </a:lnTo>
                <a:lnTo>
                  <a:pt x="875121" y="44684"/>
                </a:lnTo>
                <a:lnTo>
                  <a:pt x="880872" y="73151"/>
                </a:lnTo>
                <a:lnTo>
                  <a:pt x="880872" y="446531"/>
                </a:lnTo>
                <a:lnTo>
                  <a:pt x="875121" y="474999"/>
                </a:lnTo>
                <a:lnTo>
                  <a:pt x="859440" y="498252"/>
                </a:lnTo>
                <a:lnTo>
                  <a:pt x="836187" y="513933"/>
                </a:lnTo>
                <a:lnTo>
                  <a:pt x="807720" y="519683"/>
                </a:lnTo>
                <a:lnTo>
                  <a:pt x="73151" y="519683"/>
                </a:lnTo>
                <a:lnTo>
                  <a:pt x="44684" y="513933"/>
                </a:lnTo>
                <a:lnTo>
                  <a:pt x="21431" y="498252"/>
                </a:lnTo>
                <a:lnTo>
                  <a:pt x="5750" y="474999"/>
                </a:lnTo>
                <a:lnTo>
                  <a:pt x="0" y="446531"/>
                </a:lnTo>
                <a:lnTo>
                  <a:pt x="0" y="73151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193280" y="3035807"/>
            <a:ext cx="1013459" cy="65227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229856" y="3060192"/>
            <a:ext cx="963168" cy="61112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232142" y="3074670"/>
            <a:ext cx="881380" cy="520065"/>
          </a:xfrm>
          <a:custGeom>
            <a:avLst/>
            <a:gdLst/>
            <a:ahLst/>
            <a:cxnLst/>
            <a:rect l="l" t="t" r="r" b="b"/>
            <a:pathLst>
              <a:path w="881379" h="520064">
                <a:moveTo>
                  <a:pt x="807719" y="0"/>
                </a:moveTo>
                <a:lnTo>
                  <a:pt x="73151" y="0"/>
                </a:lnTo>
                <a:lnTo>
                  <a:pt x="44684" y="5750"/>
                </a:lnTo>
                <a:lnTo>
                  <a:pt x="21431" y="21431"/>
                </a:lnTo>
                <a:lnTo>
                  <a:pt x="5750" y="44684"/>
                </a:lnTo>
                <a:lnTo>
                  <a:pt x="0" y="73151"/>
                </a:lnTo>
                <a:lnTo>
                  <a:pt x="0" y="446531"/>
                </a:lnTo>
                <a:lnTo>
                  <a:pt x="5750" y="474999"/>
                </a:lnTo>
                <a:lnTo>
                  <a:pt x="21431" y="498252"/>
                </a:lnTo>
                <a:lnTo>
                  <a:pt x="44684" y="513933"/>
                </a:lnTo>
                <a:lnTo>
                  <a:pt x="73151" y="519683"/>
                </a:lnTo>
                <a:lnTo>
                  <a:pt x="807719" y="519683"/>
                </a:lnTo>
                <a:lnTo>
                  <a:pt x="836187" y="513933"/>
                </a:lnTo>
                <a:lnTo>
                  <a:pt x="859440" y="498252"/>
                </a:lnTo>
                <a:lnTo>
                  <a:pt x="875121" y="474999"/>
                </a:lnTo>
                <a:lnTo>
                  <a:pt x="880872" y="446531"/>
                </a:lnTo>
                <a:lnTo>
                  <a:pt x="880872" y="73151"/>
                </a:lnTo>
                <a:lnTo>
                  <a:pt x="875121" y="44684"/>
                </a:lnTo>
                <a:lnTo>
                  <a:pt x="859440" y="21431"/>
                </a:lnTo>
                <a:lnTo>
                  <a:pt x="836187" y="5750"/>
                </a:lnTo>
                <a:lnTo>
                  <a:pt x="807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232142" y="3074670"/>
            <a:ext cx="881380" cy="520065"/>
          </a:xfrm>
          <a:custGeom>
            <a:avLst/>
            <a:gdLst/>
            <a:ahLst/>
            <a:cxnLst/>
            <a:rect l="l" t="t" r="r" b="b"/>
            <a:pathLst>
              <a:path w="881379" h="520064">
                <a:moveTo>
                  <a:pt x="0" y="73151"/>
                </a:moveTo>
                <a:lnTo>
                  <a:pt x="5750" y="44684"/>
                </a:lnTo>
                <a:lnTo>
                  <a:pt x="21431" y="21431"/>
                </a:lnTo>
                <a:lnTo>
                  <a:pt x="44684" y="5750"/>
                </a:lnTo>
                <a:lnTo>
                  <a:pt x="73151" y="0"/>
                </a:lnTo>
                <a:lnTo>
                  <a:pt x="807719" y="0"/>
                </a:lnTo>
                <a:lnTo>
                  <a:pt x="836187" y="5750"/>
                </a:lnTo>
                <a:lnTo>
                  <a:pt x="859440" y="21431"/>
                </a:lnTo>
                <a:lnTo>
                  <a:pt x="875121" y="44684"/>
                </a:lnTo>
                <a:lnTo>
                  <a:pt x="880872" y="73151"/>
                </a:lnTo>
                <a:lnTo>
                  <a:pt x="880872" y="446531"/>
                </a:lnTo>
                <a:lnTo>
                  <a:pt x="875121" y="474999"/>
                </a:lnTo>
                <a:lnTo>
                  <a:pt x="859440" y="498252"/>
                </a:lnTo>
                <a:lnTo>
                  <a:pt x="836187" y="513933"/>
                </a:lnTo>
                <a:lnTo>
                  <a:pt x="807719" y="519683"/>
                </a:lnTo>
                <a:lnTo>
                  <a:pt x="73151" y="519683"/>
                </a:lnTo>
                <a:lnTo>
                  <a:pt x="44684" y="513933"/>
                </a:lnTo>
                <a:lnTo>
                  <a:pt x="21431" y="498252"/>
                </a:lnTo>
                <a:lnTo>
                  <a:pt x="5750" y="474999"/>
                </a:lnTo>
                <a:lnTo>
                  <a:pt x="0" y="446531"/>
                </a:lnTo>
                <a:lnTo>
                  <a:pt x="0" y="73151"/>
                </a:lnTo>
                <a:close/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49" name="object 49"/>
          <p:cNvGraphicFramePr>
            <a:graphicFrameLocks noGrp="1"/>
          </p:cNvGraphicFramePr>
          <p:nvPr/>
        </p:nvGraphicFramePr>
        <p:xfrm>
          <a:off x="1269491" y="1821179"/>
          <a:ext cx="7417434" cy="2049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2359"/>
                <a:gridCol w="945805"/>
                <a:gridCol w="1176560"/>
                <a:gridCol w="1015602"/>
                <a:gridCol w="1120777"/>
                <a:gridCol w="1537914"/>
              </a:tblGrid>
              <a:tr h="10033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12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Inventory</a:t>
                      </a:r>
                      <a:r>
                        <a:rPr dirty="0" sz="1200" spc="-6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Manager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699135" marR="328295" indent="33020">
                        <a:lnSpc>
                          <a:spcPct val="80000"/>
                        </a:lnSpc>
                      </a:pPr>
                      <a:r>
                        <a:rPr dirty="0" sz="1100" spc="-1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Analyze  </a:t>
                      </a:r>
                      <a:r>
                        <a:rPr dirty="0" sz="1100" spc="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urno</a:t>
                      </a:r>
                      <a:r>
                        <a:rPr dirty="0" sz="1100" spc="-1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1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er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0097C6"/>
                      </a:solidFill>
                      <a:prstDash val="solid"/>
                    </a:lnL>
                    <a:lnT w="12700">
                      <a:solidFill>
                        <a:srgbClr val="0097C6"/>
                      </a:solidFill>
                      <a:prstDash val="solid"/>
                    </a:lnT>
                    <a:lnB w="12700">
                      <a:solidFill>
                        <a:srgbClr val="0097C6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240029" marR="5090160" indent="-635">
                        <a:lnSpc>
                          <a:spcPct val="80000"/>
                        </a:lnSpc>
                      </a:pP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000" spc="-3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000" spc="-2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z</a:t>
                      </a:r>
                      <a:r>
                        <a:rPr dirty="0" sz="10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e  </a:t>
                      </a:r>
                      <a:r>
                        <a:rPr dirty="0" sz="1000" spc="1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0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al  </a:t>
                      </a: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stock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97C6"/>
                      </a:solidFill>
                      <a:prstDash val="solid"/>
                    </a:lnR>
                    <a:lnT w="12700">
                      <a:solidFill>
                        <a:srgbClr val="0097C6"/>
                      </a:solidFill>
                      <a:prstDash val="solid"/>
                    </a:lnT>
                    <a:lnB w="12700">
                      <a:solidFill>
                        <a:srgbClr val="0097C6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03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dirty="0" sz="1200" spc="-1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Warehouse</a:t>
                      </a:r>
                      <a:r>
                        <a:rPr dirty="0" sz="1200" spc="-7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Clerk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97C6"/>
                      </a:solidFill>
                      <a:prstDash val="solid"/>
                    </a:lnL>
                    <a:lnT w="12700">
                      <a:solidFill>
                        <a:srgbClr val="0097C6"/>
                      </a:solidFill>
                      <a:prstDash val="solid"/>
                    </a:lnT>
                    <a:lnB w="12700">
                      <a:solidFill>
                        <a:srgbClr val="0097C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69240" marR="275590" indent="69850">
                        <a:lnSpc>
                          <a:spcPts val="960"/>
                        </a:lnSpc>
                      </a:pP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Post  Goods  </a:t>
                      </a: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ntr</a:t>
                      </a: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es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97C6"/>
                      </a:solidFill>
                      <a:prstDash val="solid"/>
                    </a:lnT>
                    <a:lnB w="12700">
                      <a:solidFill>
                        <a:srgbClr val="0097C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83210" marR="247015" indent="120014">
                        <a:lnSpc>
                          <a:spcPct val="80000"/>
                        </a:lnSpc>
                      </a:pPr>
                      <a:r>
                        <a:rPr dirty="0" sz="11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Attach  </a:t>
                      </a:r>
                      <a:r>
                        <a:rPr dirty="0" sz="1100" spc="-1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dirty="0" sz="11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oc</a:t>
                      </a:r>
                      <a:r>
                        <a:rPr dirty="0" sz="11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1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1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1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97C6"/>
                      </a:solidFill>
                      <a:prstDash val="solid"/>
                    </a:lnT>
                    <a:lnB w="12700">
                      <a:solidFill>
                        <a:srgbClr val="0097C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 marL="254635" marR="241300" indent="-5080">
                        <a:lnSpc>
                          <a:spcPts val="960"/>
                        </a:lnSpc>
                      </a:pPr>
                      <a:r>
                        <a:rPr dirty="0" sz="1000" spc="-1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Analyze  </a:t>
                      </a: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plant  </a:t>
                      </a: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000" spc="-1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0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0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tory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97C6"/>
                      </a:solidFill>
                      <a:prstDash val="solid"/>
                    </a:lnT>
                    <a:lnB w="12700">
                      <a:solidFill>
                        <a:srgbClr val="0097C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58445" marR="212090" indent="-9525">
                        <a:lnSpc>
                          <a:spcPct val="80000"/>
                        </a:lnSpc>
                      </a:pPr>
                      <a:r>
                        <a:rPr dirty="0" sz="11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Transfer</a:t>
                      </a:r>
                      <a:r>
                        <a:rPr dirty="0" sz="1100" spc="-114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&amp;  </a:t>
                      </a:r>
                      <a:r>
                        <a:rPr dirty="0" sz="11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Scrapping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97C6"/>
                      </a:solidFill>
                      <a:prstDash val="solid"/>
                    </a:lnT>
                    <a:lnB w="12700">
                      <a:solidFill>
                        <a:srgbClr val="0097C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19710" marR="672465" indent="24130">
                        <a:lnSpc>
                          <a:spcPts val="1250"/>
                        </a:lnSpc>
                        <a:spcBef>
                          <a:spcPts val="880"/>
                        </a:spcBef>
                      </a:pPr>
                      <a:r>
                        <a:rPr dirty="0" sz="13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Analyze  </a:t>
                      </a:r>
                      <a:r>
                        <a:rPr dirty="0" sz="1300" spc="-5">
                          <a:solidFill>
                            <a:srgbClr val="007194"/>
                          </a:solidFill>
                          <a:latin typeface="Arial"/>
                          <a:cs typeface="Arial"/>
                        </a:rPr>
                        <a:t>Postings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97C6"/>
                      </a:solidFill>
                      <a:prstDash val="solid"/>
                    </a:lnR>
                    <a:lnT w="12700">
                      <a:solidFill>
                        <a:srgbClr val="0097C6"/>
                      </a:solidFill>
                      <a:prstDash val="solid"/>
                    </a:lnT>
                    <a:lnB w="12700">
                      <a:solidFill>
                        <a:srgbClr val="0097C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0" name="object 50"/>
          <p:cNvSpPr/>
          <p:nvPr/>
        </p:nvSpPr>
        <p:spPr>
          <a:xfrm>
            <a:off x="6987540" y="3233927"/>
            <a:ext cx="365759" cy="24231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030973" y="3296411"/>
            <a:ext cx="201930" cy="78105"/>
          </a:xfrm>
          <a:custGeom>
            <a:avLst/>
            <a:gdLst/>
            <a:ahLst/>
            <a:cxnLst/>
            <a:rect l="l" t="t" r="r" b="b"/>
            <a:pathLst>
              <a:path w="201929" h="78104">
                <a:moveTo>
                  <a:pt x="123825" y="0"/>
                </a:moveTo>
                <a:lnTo>
                  <a:pt x="123825" y="77724"/>
                </a:lnTo>
                <a:lnTo>
                  <a:pt x="175641" y="51815"/>
                </a:lnTo>
                <a:lnTo>
                  <a:pt x="136778" y="51815"/>
                </a:lnTo>
                <a:lnTo>
                  <a:pt x="136778" y="25908"/>
                </a:lnTo>
                <a:lnTo>
                  <a:pt x="175641" y="25908"/>
                </a:lnTo>
                <a:lnTo>
                  <a:pt x="123825" y="0"/>
                </a:lnTo>
                <a:close/>
              </a:path>
              <a:path w="201929" h="78104">
                <a:moveTo>
                  <a:pt x="123825" y="25908"/>
                </a:moveTo>
                <a:lnTo>
                  <a:pt x="0" y="25908"/>
                </a:lnTo>
                <a:lnTo>
                  <a:pt x="0" y="51815"/>
                </a:lnTo>
                <a:lnTo>
                  <a:pt x="123825" y="51815"/>
                </a:lnTo>
                <a:lnTo>
                  <a:pt x="123825" y="25908"/>
                </a:lnTo>
                <a:close/>
              </a:path>
              <a:path w="201929" h="78104">
                <a:moveTo>
                  <a:pt x="175641" y="25908"/>
                </a:moveTo>
                <a:lnTo>
                  <a:pt x="136778" y="25908"/>
                </a:lnTo>
                <a:lnTo>
                  <a:pt x="136778" y="51815"/>
                </a:lnTo>
                <a:lnTo>
                  <a:pt x="175641" y="51815"/>
                </a:lnTo>
                <a:lnTo>
                  <a:pt x="201549" y="38862"/>
                </a:lnTo>
                <a:lnTo>
                  <a:pt x="175641" y="25908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069580" y="3233927"/>
            <a:ext cx="365759" cy="24231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8113014" y="3296411"/>
            <a:ext cx="201930" cy="78105"/>
          </a:xfrm>
          <a:custGeom>
            <a:avLst/>
            <a:gdLst/>
            <a:ahLst/>
            <a:cxnLst/>
            <a:rect l="l" t="t" r="r" b="b"/>
            <a:pathLst>
              <a:path w="201929" h="78104">
                <a:moveTo>
                  <a:pt x="123825" y="0"/>
                </a:moveTo>
                <a:lnTo>
                  <a:pt x="123825" y="77724"/>
                </a:lnTo>
                <a:lnTo>
                  <a:pt x="175641" y="51815"/>
                </a:lnTo>
                <a:lnTo>
                  <a:pt x="136778" y="51815"/>
                </a:lnTo>
                <a:lnTo>
                  <a:pt x="136778" y="25908"/>
                </a:lnTo>
                <a:lnTo>
                  <a:pt x="175641" y="25908"/>
                </a:lnTo>
                <a:lnTo>
                  <a:pt x="123825" y="0"/>
                </a:lnTo>
                <a:close/>
              </a:path>
              <a:path w="201929" h="78104">
                <a:moveTo>
                  <a:pt x="123825" y="25908"/>
                </a:moveTo>
                <a:lnTo>
                  <a:pt x="0" y="25908"/>
                </a:lnTo>
                <a:lnTo>
                  <a:pt x="0" y="51815"/>
                </a:lnTo>
                <a:lnTo>
                  <a:pt x="123825" y="51815"/>
                </a:lnTo>
                <a:lnTo>
                  <a:pt x="123825" y="25908"/>
                </a:lnTo>
                <a:close/>
              </a:path>
              <a:path w="201929" h="78104">
                <a:moveTo>
                  <a:pt x="175641" y="25908"/>
                </a:moveTo>
                <a:lnTo>
                  <a:pt x="136778" y="25908"/>
                </a:lnTo>
                <a:lnTo>
                  <a:pt x="136778" y="51815"/>
                </a:lnTo>
                <a:lnTo>
                  <a:pt x="175641" y="51815"/>
                </a:lnTo>
                <a:lnTo>
                  <a:pt x="201549" y="38862"/>
                </a:lnTo>
                <a:lnTo>
                  <a:pt x="175641" y="25908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54" name="object 54"/>
          <p:cNvGraphicFramePr>
            <a:graphicFrameLocks noGrp="1"/>
          </p:cNvGraphicFramePr>
          <p:nvPr/>
        </p:nvGraphicFramePr>
        <p:xfrm>
          <a:off x="1658747" y="4304157"/>
          <a:ext cx="6668134" cy="13023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3891"/>
                <a:gridCol w="4274685"/>
              </a:tblGrid>
              <a:tr h="2540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10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SAP</a:t>
                      </a:r>
                      <a:r>
                        <a:rPr dirty="0" sz="1100" spc="-4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GUI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42545">
                    <a:solidFill>
                      <a:srgbClr val="0097C6"/>
                    </a:solidFill>
                  </a:tcPr>
                </a:tc>
                <a:tc>
                  <a:txBody>
                    <a:bodyPr/>
                    <a:lstStyle/>
                    <a:p>
                      <a:pPr marL="104203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10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SAP </a:t>
                      </a: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Fiori</a:t>
                      </a:r>
                      <a:r>
                        <a:rPr dirty="0" sz="1100" spc="-6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UX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42545">
                    <a:solidFill>
                      <a:srgbClr val="0097C6"/>
                    </a:solidFill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100" spc="-5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Duration </a:t>
                      </a:r>
                      <a:r>
                        <a:rPr dirty="0" sz="1100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8:10</a:t>
                      </a:r>
                      <a:r>
                        <a:rPr dirty="0" sz="1100" spc="-65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mins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12700">
                      <a:solidFill>
                        <a:srgbClr val="0097C6"/>
                      </a:solidFill>
                      <a:prstDash val="solid"/>
                    </a:lnL>
                    <a:lnT w="12700">
                      <a:solidFill>
                        <a:srgbClr val="0097C6"/>
                      </a:solidFill>
                      <a:prstDash val="solid"/>
                    </a:lnT>
                    <a:lnB w="12700">
                      <a:solidFill>
                        <a:srgbClr val="0097C6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marL="104203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100" spc="-5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Duration: </a:t>
                      </a:r>
                      <a:r>
                        <a:rPr dirty="0" sz="1100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2:58</a:t>
                      </a:r>
                      <a:r>
                        <a:rPr dirty="0" sz="1100" spc="-70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mins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R w="12700">
                      <a:solidFill>
                        <a:srgbClr val="0097C6"/>
                      </a:solidFill>
                      <a:prstDash val="solid"/>
                    </a:lnR>
                    <a:lnT w="12700">
                      <a:solidFill>
                        <a:srgbClr val="0097C6"/>
                      </a:solidFill>
                      <a:prstDash val="solid"/>
                    </a:lnT>
                    <a:lnB w="12700">
                      <a:solidFill>
                        <a:srgbClr val="0097C6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100" spc="-5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Clicks:</a:t>
                      </a:r>
                      <a:r>
                        <a:rPr dirty="0" sz="1100" spc="-80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135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12700">
                      <a:solidFill>
                        <a:srgbClr val="0097C6"/>
                      </a:solidFill>
                      <a:prstDash val="solid"/>
                    </a:lnL>
                    <a:lnT w="12700">
                      <a:solidFill>
                        <a:srgbClr val="0097C6"/>
                      </a:solidFill>
                      <a:prstDash val="solid"/>
                    </a:lnT>
                    <a:lnB w="12700">
                      <a:solidFill>
                        <a:srgbClr val="0097C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4203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100" spc="-5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Clicks:</a:t>
                      </a:r>
                      <a:r>
                        <a:rPr dirty="0" sz="1100" spc="-75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64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R w="12700">
                      <a:solidFill>
                        <a:srgbClr val="0097C6"/>
                      </a:solidFill>
                      <a:prstDash val="solid"/>
                    </a:lnR>
                    <a:lnT w="12700">
                      <a:solidFill>
                        <a:srgbClr val="0097C6"/>
                      </a:solidFill>
                      <a:prstDash val="solid"/>
                    </a:lnT>
                    <a:lnB w="12700">
                      <a:solidFill>
                        <a:srgbClr val="0097C6"/>
                      </a:solidFill>
                      <a:prstDash val="soli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100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Number of Apps:</a:t>
                      </a:r>
                      <a:r>
                        <a:rPr dirty="0" sz="1100" spc="-140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L w="12700">
                      <a:solidFill>
                        <a:srgbClr val="0097C6"/>
                      </a:solidFill>
                      <a:prstDash val="solid"/>
                    </a:lnL>
                    <a:lnT w="12700">
                      <a:solidFill>
                        <a:srgbClr val="0097C6"/>
                      </a:solidFill>
                      <a:prstDash val="solid"/>
                    </a:lnT>
                    <a:lnB w="12700">
                      <a:solidFill>
                        <a:srgbClr val="0097C6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marL="104203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100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Number of Apps:</a:t>
                      </a:r>
                      <a:r>
                        <a:rPr dirty="0" sz="1100" spc="-145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36195">
                    <a:lnR w="12700">
                      <a:solidFill>
                        <a:srgbClr val="0097C6"/>
                      </a:solidFill>
                      <a:prstDash val="solid"/>
                    </a:lnR>
                    <a:lnT w="12700">
                      <a:solidFill>
                        <a:srgbClr val="0097C6"/>
                      </a:solidFill>
                      <a:prstDash val="solid"/>
                    </a:lnT>
                    <a:lnB w="12700">
                      <a:solidFill>
                        <a:srgbClr val="0097C6"/>
                      </a:solidFill>
                      <a:prstDash val="solid"/>
                    </a:lnB>
                    <a:solidFill>
                      <a:srgbClr val="E7EEF5"/>
                    </a:solidFill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100" spc="-5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Fields filled:</a:t>
                      </a:r>
                      <a:r>
                        <a:rPr dirty="0" sz="1100" spc="-50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36830">
                    <a:lnL w="12700">
                      <a:solidFill>
                        <a:srgbClr val="0097C6"/>
                      </a:solidFill>
                      <a:prstDash val="solid"/>
                    </a:lnL>
                    <a:lnT w="12700">
                      <a:solidFill>
                        <a:srgbClr val="0097C6"/>
                      </a:solidFill>
                      <a:prstDash val="solid"/>
                    </a:lnT>
                    <a:lnB w="12700">
                      <a:solidFill>
                        <a:srgbClr val="0097C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4203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100" spc="-5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Fields filled:</a:t>
                      </a:r>
                      <a:r>
                        <a:rPr dirty="0" sz="1100" spc="-50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253046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36830">
                    <a:lnR w="12700">
                      <a:solidFill>
                        <a:srgbClr val="0097C6"/>
                      </a:solidFill>
                      <a:prstDash val="solid"/>
                    </a:lnR>
                    <a:lnT w="12700">
                      <a:solidFill>
                        <a:srgbClr val="0097C6"/>
                      </a:solidFill>
                      <a:prstDash val="solid"/>
                    </a:lnT>
                    <a:lnB w="12700">
                      <a:solidFill>
                        <a:srgbClr val="0097C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7" name="object 5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58" name="object 5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16</a:t>
            </a:fld>
          </a:p>
        </p:txBody>
      </p:sp>
      <p:sp>
        <p:nvSpPr>
          <p:cNvPr id="55" name="object 55"/>
          <p:cNvSpPr txBox="1"/>
          <p:nvPr/>
        </p:nvSpPr>
        <p:spPr>
          <a:xfrm>
            <a:off x="1198880" y="1258950"/>
            <a:ext cx="4005579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4E4641"/>
                </a:solidFill>
                <a:latin typeface="Arial"/>
                <a:cs typeface="Arial"/>
              </a:rPr>
              <a:t>Example: </a:t>
            </a:r>
            <a:r>
              <a:rPr dirty="0" sz="2000" spc="-5" b="1">
                <a:solidFill>
                  <a:srgbClr val="4E4641"/>
                </a:solidFill>
                <a:latin typeface="Arial"/>
                <a:cs typeface="Arial"/>
              </a:rPr>
              <a:t>Inventory</a:t>
            </a:r>
            <a:r>
              <a:rPr dirty="0" sz="2000" spc="-80" b="1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4E4641"/>
                </a:solidFill>
                <a:latin typeface="Arial"/>
                <a:cs typeface="Arial"/>
              </a:rPr>
              <a:t>management</a:t>
            </a:r>
            <a:endParaRPr sz="20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046090" y="3928617"/>
            <a:ext cx="318960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" u="sng">
                <a:solidFill>
                  <a:srgbClr val="A1BEAE"/>
                </a:solidFill>
                <a:latin typeface="Arial"/>
                <a:cs typeface="Arial"/>
                <a:hlinkClick r:id="rId26"/>
              </a:rPr>
              <a:t>https://www.youtube.com/watch?v=RsmjNWL9LMc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33629"/>
            <a:ext cx="657542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/>
              <a:t>Fiori impact on operations with S/4</a:t>
            </a:r>
            <a:r>
              <a:rPr dirty="0" sz="2800" spc="130"/>
              <a:t> </a:t>
            </a:r>
            <a:r>
              <a:rPr dirty="0" sz="2800" spc="-5"/>
              <a:t>HANA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115669" y="1260475"/>
            <a:ext cx="8090534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4E4641"/>
                </a:solidFill>
                <a:latin typeface="Arial"/>
                <a:cs typeface="Arial"/>
              </a:rPr>
              <a:t>Example: </a:t>
            </a:r>
            <a:r>
              <a:rPr dirty="0" sz="1400" spc="-5" b="1">
                <a:solidFill>
                  <a:srgbClr val="4E4641"/>
                </a:solidFill>
                <a:latin typeface="Arial"/>
                <a:cs typeface="Arial"/>
              </a:rPr>
              <a:t>Inventory management (source </a:t>
            </a:r>
            <a:r>
              <a:rPr dirty="0" sz="1400" spc="-10" b="1">
                <a:solidFill>
                  <a:srgbClr val="4E4641"/>
                </a:solidFill>
                <a:latin typeface="Arial"/>
                <a:cs typeface="Arial"/>
              </a:rPr>
              <a:t>SAP:</a:t>
            </a:r>
            <a:r>
              <a:rPr dirty="0" sz="1400" spc="-25" b="1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400" spc="-5" u="heavy">
                <a:solidFill>
                  <a:srgbClr val="A1BEAE"/>
                </a:solidFill>
                <a:latin typeface="Arial"/>
                <a:cs typeface="Arial"/>
                <a:hlinkClick r:id="rId2"/>
              </a:rPr>
              <a:t>https://www.youtube.com/watch?v=RsmjNWL9LMc</a:t>
            </a:r>
            <a:r>
              <a:rPr dirty="0" sz="1400" spc="-5" b="1">
                <a:solidFill>
                  <a:srgbClr val="4E4641"/>
                </a:solidFill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29283" y="1540763"/>
            <a:ext cx="7647432" cy="4305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16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13319" y="4325061"/>
            <a:ext cx="1944370" cy="1169035"/>
          </a:xfrm>
          <a:custGeom>
            <a:avLst/>
            <a:gdLst/>
            <a:ahLst/>
            <a:cxnLst/>
            <a:rect l="l" t="t" r="r" b="b"/>
            <a:pathLst>
              <a:path w="1944370" h="1169035">
                <a:moveTo>
                  <a:pt x="0" y="1168704"/>
                </a:moveTo>
                <a:lnTo>
                  <a:pt x="1944370" y="1168704"/>
                </a:lnTo>
                <a:lnTo>
                  <a:pt x="1944370" y="0"/>
                </a:lnTo>
                <a:lnTo>
                  <a:pt x="0" y="0"/>
                </a:lnTo>
                <a:lnTo>
                  <a:pt x="0" y="1168704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926068" y="4791455"/>
            <a:ext cx="297180" cy="0"/>
          </a:xfrm>
          <a:custGeom>
            <a:avLst/>
            <a:gdLst/>
            <a:ahLst/>
            <a:cxnLst/>
            <a:rect l="l" t="t" r="r" b="b"/>
            <a:pathLst>
              <a:path w="297179" h="0">
                <a:moveTo>
                  <a:pt x="0" y="0"/>
                </a:moveTo>
                <a:lnTo>
                  <a:pt x="296875" y="0"/>
                </a:lnTo>
              </a:path>
            </a:pathLst>
          </a:custGeom>
          <a:ln w="54865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513319" y="4357242"/>
            <a:ext cx="1944370" cy="942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114"/>
              </a:spcBef>
            </a:pP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A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cce</a:t>
            </a:r>
            <a:r>
              <a:rPr dirty="0" sz="800" spc="-15">
                <a:solidFill>
                  <a:srgbClr val="575757"/>
                </a:solidFill>
                <a:latin typeface="Arial"/>
                <a:cs typeface="Arial"/>
              </a:rPr>
              <a:t>l</a:t>
            </a:r>
            <a:r>
              <a:rPr dirty="0" sz="800" spc="-5">
                <a:solidFill>
                  <a:srgbClr val="575757"/>
                </a:solidFill>
                <a:latin typeface="Arial"/>
                <a:cs typeface="Arial"/>
              </a:rPr>
              <a:t>e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r</a:t>
            </a:r>
            <a:r>
              <a:rPr dirty="0" sz="800" spc="-5">
                <a:solidFill>
                  <a:srgbClr val="575757"/>
                </a:solidFill>
                <a:latin typeface="Arial"/>
                <a:cs typeface="Arial"/>
              </a:rPr>
              <a:t>a</a:t>
            </a:r>
            <a:r>
              <a:rPr dirty="0" sz="800" spc="-15">
                <a:solidFill>
                  <a:srgbClr val="575757"/>
                </a:solidFill>
                <a:latin typeface="Arial"/>
                <a:cs typeface="Arial"/>
              </a:rPr>
              <a:t>t</a:t>
            </a:r>
            <a:r>
              <a:rPr dirty="0" sz="800" spc="-5">
                <a:solidFill>
                  <a:srgbClr val="575757"/>
                </a:solidFill>
                <a:latin typeface="Arial"/>
                <a:cs typeface="Arial"/>
              </a:rPr>
              <a:t>e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d</a:t>
            </a:r>
            <a:r>
              <a:rPr dirty="0" sz="800" spc="-114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5">
                <a:solidFill>
                  <a:srgbClr val="575757"/>
                </a:solidFill>
                <a:latin typeface="Arial"/>
                <a:cs typeface="Arial"/>
              </a:rPr>
              <a:t>M</a:t>
            </a:r>
            <a:r>
              <a:rPr dirty="0" sz="800" spc="5">
                <a:solidFill>
                  <a:srgbClr val="575757"/>
                </a:solidFill>
                <a:latin typeface="Arial"/>
                <a:cs typeface="Arial"/>
              </a:rPr>
              <a:t>RP</a:t>
            </a:r>
            <a:endParaRPr sz="800">
              <a:latin typeface="Arial"/>
              <a:cs typeface="Arial"/>
            </a:endParaRPr>
          </a:p>
          <a:p>
            <a:pPr marL="102235">
              <a:lnSpc>
                <a:spcPct val="100000"/>
              </a:lnSpc>
              <a:spcBef>
                <a:spcPts val="5"/>
              </a:spcBef>
            </a:pP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Production </a:t>
            </a:r>
            <a:r>
              <a:rPr dirty="0" sz="650" spc="-10">
                <a:solidFill>
                  <a:srgbClr val="575757"/>
                </a:solidFill>
                <a:latin typeface="Arial"/>
                <a:cs typeface="Arial"/>
              </a:rPr>
              <a:t>and </a:t>
            </a: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Procurement</a:t>
            </a:r>
            <a:r>
              <a:rPr dirty="0" sz="650" spc="-1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575757"/>
                </a:solidFill>
                <a:latin typeface="Arial"/>
                <a:cs typeface="Arial"/>
              </a:rPr>
              <a:t>Planning</a:t>
            </a:r>
            <a:endParaRPr sz="650">
              <a:latin typeface="Arial"/>
              <a:cs typeface="Arial"/>
            </a:endParaRPr>
          </a:p>
          <a:p>
            <a:pPr algn="ctr" marR="169545">
              <a:lnSpc>
                <a:spcPct val="100000"/>
              </a:lnSpc>
              <a:spcBef>
                <a:spcPts val="490"/>
              </a:spcBef>
            </a:pP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Automation</a:t>
            </a:r>
            <a:endParaRPr sz="650">
              <a:latin typeface="Arial"/>
              <a:cs typeface="Arial"/>
            </a:endParaRPr>
          </a:p>
          <a:p>
            <a:pPr marL="652145" marR="303530">
              <a:lnSpc>
                <a:spcPts val="1390"/>
              </a:lnSpc>
              <a:spcBef>
                <a:spcPts val="65"/>
              </a:spcBef>
            </a:pP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System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of Intelligence  </a:t>
            </a: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Agility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(Integration /</a:t>
            </a:r>
            <a:r>
              <a:rPr dirty="0" sz="650" spc="-4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HCP)</a:t>
            </a:r>
            <a:endParaRPr sz="650">
              <a:latin typeface="Arial"/>
              <a:cs typeface="Arial"/>
            </a:endParaRPr>
          </a:p>
          <a:p>
            <a:pPr marL="652145">
              <a:lnSpc>
                <a:spcPct val="100000"/>
              </a:lnSpc>
              <a:spcBef>
                <a:spcPts val="560"/>
              </a:spcBef>
            </a:pP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Business</a:t>
            </a:r>
            <a:r>
              <a:rPr dirty="0" sz="650" spc="-11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Network</a:t>
            </a:r>
            <a:endParaRPr sz="6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162543" y="4791455"/>
            <a:ext cx="763270" cy="0"/>
          </a:xfrm>
          <a:custGeom>
            <a:avLst/>
            <a:gdLst/>
            <a:ahLst/>
            <a:cxnLst/>
            <a:rect l="l" t="t" r="r" b="b"/>
            <a:pathLst>
              <a:path w="763270" h="0">
                <a:moveTo>
                  <a:pt x="0" y="0"/>
                </a:moveTo>
                <a:lnTo>
                  <a:pt x="763219" y="0"/>
                </a:lnTo>
              </a:path>
            </a:pathLst>
          </a:custGeom>
          <a:ln w="54865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162543" y="5000904"/>
            <a:ext cx="1061085" cy="0"/>
          </a:xfrm>
          <a:custGeom>
            <a:avLst/>
            <a:gdLst/>
            <a:ahLst/>
            <a:cxnLst/>
            <a:rect l="l" t="t" r="r" b="b"/>
            <a:pathLst>
              <a:path w="1061084" h="0">
                <a:moveTo>
                  <a:pt x="0" y="0"/>
                </a:moveTo>
                <a:lnTo>
                  <a:pt x="1060602" y="0"/>
                </a:lnTo>
              </a:path>
            </a:pathLst>
          </a:custGeom>
          <a:ln w="3175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263128" y="5122223"/>
            <a:ext cx="960119" cy="57785"/>
          </a:xfrm>
          <a:custGeom>
            <a:avLst/>
            <a:gdLst/>
            <a:ahLst/>
            <a:cxnLst/>
            <a:rect l="l" t="t" r="r" b="b"/>
            <a:pathLst>
              <a:path w="960120" h="57785">
                <a:moveTo>
                  <a:pt x="0" y="57598"/>
                </a:moveTo>
                <a:lnTo>
                  <a:pt x="959815" y="57598"/>
                </a:lnTo>
                <a:lnTo>
                  <a:pt x="959815" y="0"/>
                </a:lnTo>
                <a:lnTo>
                  <a:pt x="0" y="0"/>
                </a:lnTo>
                <a:lnTo>
                  <a:pt x="0" y="57598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162543" y="5289755"/>
            <a:ext cx="1061085" cy="60960"/>
          </a:xfrm>
          <a:custGeom>
            <a:avLst/>
            <a:gdLst/>
            <a:ahLst/>
            <a:cxnLst/>
            <a:rect l="l" t="t" r="r" b="b"/>
            <a:pathLst>
              <a:path w="1061084" h="60960">
                <a:moveTo>
                  <a:pt x="0" y="60754"/>
                </a:moveTo>
                <a:lnTo>
                  <a:pt x="1060602" y="60754"/>
                </a:lnTo>
                <a:lnTo>
                  <a:pt x="1060602" y="0"/>
                </a:lnTo>
                <a:lnTo>
                  <a:pt x="0" y="0"/>
                </a:lnTo>
                <a:lnTo>
                  <a:pt x="0" y="60754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162543" y="4972661"/>
            <a:ext cx="1061085" cy="0"/>
          </a:xfrm>
          <a:custGeom>
            <a:avLst/>
            <a:gdLst/>
            <a:ahLst/>
            <a:cxnLst/>
            <a:rect l="l" t="t" r="r" b="b"/>
            <a:pathLst>
              <a:path w="1061084" h="0">
                <a:moveTo>
                  <a:pt x="0" y="0"/>
                </a:moveTo>
                <a:lnTo>
                  <a:pt x="1060602" y="0"/>
                </a:lnTo>
              </a:path>
            </a:pathLst>
          </a:custGeom>
          <a:ln w="54656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162543" y="5122223"/>
            <a:ext cx="100330" cy="57785"/>
          </a:xfrm>
          <a:custGeom>
            <a:avLst/>
            <a:gdLst/>
            <a:ahLst/>
            <a:cxnLst/>
            <a:rect l="l" t="t" r="r" b="b"/>
            <a:pathLst>
              <a:path w="100329" h="57785">
                <a:moveTo>
                  <a:pt x="0" y="57598"/>
                </a:moveTo>
                <a:lnTo>
                  <a:pt x="100274" y="57598"/>
                </a:lnTo>
                <a:lnTo>
                  <a:pt x="100274" y="0"/>
                </a:lnTo>
                <a:lnTo>
                  <a:pt x="0" y="0"/>
                </a:lnTo>
                <a:lnTo>
                  <a:pt x="0" y="57598"/>
                </a:lnTo>
                <a:close/>
              </a:path>
            </a:pathLst>
          </a:custGeom>
          <a:solidFill>
            <a:srgbClr val="00AE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162543" y="5322468"/>
            <a:ext cx="384175" cy="0"/>
          </a:xfrm>
          <a:custGeom>
            <a:avLst/>
            <a:gdLst/>
            <a:ahLst/>
            <a:cxnLst/>
            <a:rect l="l" t="t" r="r" b="b"/>
            <a:pathLst>
              <a:path w="384175" h="0">
                <a:moveTo>
                  <a:pt x="0" y="0"/>
                </a:moveTo>
                <a:lnTo>
                  <a:pt x="384048" y="0"/>
                </a:lnTo>
              </a:path>
            </a:pathLst>
          </a:custGeom>
          <a:ln w="56081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618476" y="4664964"/>
            <a:ext cx="493775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84784" y="78181"/>
            <a:ext cx="7999095" cy="76517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155"/>
              </a:lnSpc>
              <a:spcBef>
                <a:spcPts val="95"/>
              </a:spcBef>
            </a:pPr>
            <a:r>
              <a:rPr dirty="0" sz="2800" spc="-10">
                <a:solidFill>
                  <a:srgbClr val="007194"/>
                </a:solidFill>
              </a:rPr>
              <a:t>SAP </a:t>
            </a:r>
            <a:r>
              <a:rPr dirty="0" sz="2800" spc="-5">
                <a:solidFill>
                  <a:srgbClr val="007194"/>
                </a:solidFill>
              </a:rPr>
              <a:t>S/4HANA</a:t>
            </a:r>
            <a:r>
              <a:rPr dirty="0" sz="2800" spc="-250">
                <a:solidFill>
                  <a:srgbClr val="007194"/>
                </a:solidFill>
              </a:rPr>
              <a:t> </a:t>
            </a:r>
            <a:r>
              <a:rPr dirty="0" sz="2800" spc="-5">
                <a:solidFill>
                  <a:srgbClr val="007194"/>
                </a:solidFill>
              </a:rPr>
              <a:t>1610</a:t>
            </a:r>
            <a:endParaRPr sz="2800"/>
          </a:p>
          <a:p>
            <a:pPr marL="12700">
              <a:lnSpc>
                <a:spcPts val="2675"/>
              </a:lnSpc>
            </a:pPr>
            <a:r>
              <a:rPr dirty="0" spc="-5">
                <a:solidFill>
                  <a:srgbClr val="007194"/>
                </a:solidFill>
              </a:rPr>
              <a:t>Key Innovations mapped </a:t>
            </a:r>
            <a:r>
              <a:rPr dirty="0">
                <a:solidFill>
                  <a:srgbClr val="007194"/>
                </a:solidFill>
              </a:rPr>
              <a:t>to the </a:t>
            </a:r>
            <a:r>
              <a:rPr dirty="0" spc="-5">
                <a:solidFill>
                  <a:srgbClr val="007194"/>
                </a:solidFill>
              </a:rPr>
              <a:t>SAP S/4HANA value</a:t>
            </a:r>
            <a:r>
              <a:rPr dirty="0" spc="-85">
                <a:solidFill>
                  <a:srgbClr val="007194"/>
                </a:solidFill>
              </a:rPr>
              <a:t> </a:t>
            </a:r>
            <a:r>
              <a:rPr dirty="0" spc="-5">
                <a:solidFill>
                  <a:srgbClr val="007194"/>
                </a:solidFill>
              </a:rPr>
              <a:t>levers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753102" y="6024473"/>
            <a:ext cx="516572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This is the current state of </a:t>
            </a:r>
            <a:r>
              <a:rPr dirty="0" sz="1000" spc="-20">
                <a:solidFill>
                  <a:srgbClr val="253046"/>
                </a:solidFill>
                <a:latin typeface="Arial"/>
                <a:cs typeface="Arial"/>
              </a:rPr>
              <a:t>planning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and </a:t>
            </a:r>
            <a:r>
              <a:rPr dirty="0" sz="1000">
                <a:solidFill>
                  <a:srgbClr val="253046"/>
                </a:solidFill>
                <a:latin typeface="Arial"/>
                <a:cs typeface="Arial"/>
              </a:rPr>
              <a:t>may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be changed by </a:t>
            </a:r>
            <a:r>
              <a:rPr dirty="0" sz="1000" spc="-2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at any time </a:t>
            </a:r>
            <a:r>
              <a:rPr dirty="0" sz="1000" spc="-5" b="1">
                <a:solidFill>
                  <a:srgbClr val="253046"/>
                </a:solidFill>
                <a:latin typeface="Arial"/>
                <a:cs typeface="Arial"/>
              </a:rPr>
              <a:t>without</a:t>
            </a:r>
            <a:r>
              <a:rPr dirty="0" sz="1000" spc="-114" b="1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253046"/>
                </a:solidFill>
                <a:latin typeface="Arial"/>
                <a:cs typeface="Arial"/>
              </a:rPr>
              <a:t>notice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513319" y="2979445"/>
            <a:ext cx="1944370" cy="1167130"/>
          </a:xfrm>
          <a:custGeom>
            <a:avLst/>
            <a:gdLst/>
            <a:ahLst/>
            <a:cxnLst/>
            <a:rect l="l" t="t" r="r" b="b"/>
            <a:pathLst>
              <a:path w="1944370" h="1167129">
                <a:moveTo>
                  <a:pt x="0" y="1166977"/>
                </a:moveTo>
                <a:lnTo>
                  <a:pt x="1944370" y="1166977"/>
                </a:lnTo>
                <a:lnTo>
                  <a:pt x="1944370" y="0"/>
                </a:lnTo>
                <a:lnTo>
                  <a:pt x="0" y="0"/>
                </a:lnTo>
                <a:lnTo>
                  <a:pt x="0" y="1166977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7513319" y="3010026"/>
            <a:ext cx="1944370" cy="9398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114"/>
              </a:spcBef>
            </a:pP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advanced </a:t>
            </a:r>
            <a:r>
              <a:rPr dirty="0" sz="800" spc="-5">
                <a:solidFill>
                  <a:srgbClr val="575757"/>
                </a:solidFill>
                <a:latin typeface="Arial"/>
                <a:cs typeface="Arial"/>
              </a:rPr>
              <a:t>available 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to</a:t>
            </a:r>
            <a:r>
              <a:rPr dirty="0" sz="800" spc="-13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promise</a:t>
            </a:r>
            <a:endParaRPr sz="800">
              <a:latin typeface="Arial"/>
              <a:cs typeface="Arial"/>
            </a:endParaRPr>
          </a:p>
          <a:p>
            <a:pPr marL="102235">
              <a:lnSpc>
                <a:spcPct val="100000"/>
              </a:lnSpc>
              <a:spcBef>
                <a:spcPts val="5"/>
              </a:spcBef>
            </a:pP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Product Strategy</a:t>
            </a:r>
            <a:r>
              <a:rPr dirty="0" sz="650" spc="-9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575757"/>
                </a:solidFill>
                <a:latin typeface="Arial"/>
                <a:cs typeface="Arial"/>
              </a:rPr>
              <a:t>Allocation</a:t>
            </a:r>
            <a:endParaRPr sz="650">
              <a:latin typeface="Arial"/>
              <a:cs typeface="Arial"/>
            </a:endParaRPr>
          </a:p>
          <a:p>
            <a:pPr algn="ctr" marR="169545">
              <a:lnSpc>
                <a:spcPct val="100000"/>
              </a:lnSpc>
              <a:spcBef>
                <a:spcPts val="490"/>
              </a:spcBef>
            </a:pP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Automation</a:t>
            </a:r>
            <a:endParaRPr sz="650">
              <a:latin typeface="Arial"/>
              <a:cs typeface="Arial"/>
            </a:endParaRPr>
          </a:p>
          <a:p>
            <a:pPr marL="652145" marR="303530">
              <a:lnSpc>
                <a:spcPct val="175400"/>
              </a:lnSpc>
              <a:spcBef>
                <a:spcPts val="10"/>
              </a:spcBef>
            </a:pP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System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of </a:t>
            </a: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Intelligence 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Agility (Integration /</a:t>
            </a:r>
            <a:r>
              <a:rPr dirty="0" sz="650" spc="-135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HCP)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50">
              <a:latin typeface="Times New Roman"/>
              <a:cs typeface="Times New Roman"/>
            </a:endParaRPr>
          </a:p>
          <a:p>
            <a:pPr marL="652145">
              <a:lnSpc>
                <a:spcPct val="100000"/>
              </a:lnSpc>
            </a:pP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Business</a:t>
            </a:r>
            <a:r>
              <a:rPr dirty="0" sz="650" spc="-11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Network</a:t>
            </a:r>
            <a:endParaRPr sz="6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162543" y="3422882"/>
            <a:ext cx="1061085" cy="59690"/>
          </a:xfrm>
          <a:custGeom>
            <a:avLst/>
            <a:gdLst/>
            <a:ahLst/>
            <a:cxnLst/>
            <a:rect l="l" t="t" r="r" b="b"/>
            <a:pathLst>
              <a:path w="1061084" h="59689">
                <a:moveTo>
                  <a:pt x="0" y="59330"/>
                </a:moveTo>
                <a:lnTo>
                  <a:pt x="1060602" y="59330"/>
                </a:lnTo>
                <a:lnTo>
                  <a:pt x="1060602" y="0"/>
                </a:lnTo>
                <a:lnTo>
                  <a:pt x="0" y="0"/>
                </a:lnTo>
                <a:lnTo>
                  <a:pt x="0" y="59330"/>
                </a:lnTo>
                <a:close/>
              </a:path>
            </a:pathLst>
          </a:custGeom>
          <a:solidFill>
            <a:srgbClr val="00AE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926068" y="3626256"/>
            <a:ext cx="297180" cy="0"/>
          </a:xfrm>
          <a:custGeom>
            <a:avLst/>
            <a:gdLst/>
            <a:ahLst/>
            <a:cxnLst/>
            <a:rect l="l" t="t" r="r" b="b"/>
            <a:pathLst>
              <a:path w="297179" h="0">
                <a:moveTo>
                  <a:pt x="0" y="0"/>
                </a:moveTo>
                <a:lnTo>
                  <a:pt x="296875" y="0"/>
                </a:lnTo>
              </a:path>
            </a:pathLst>
          </a:custGeom>
          <a:ln w="56081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162543" y="3804564"/>
            <a:ext cx="1061085" cy="0"/>
          </a:xfrm>
          <a:custGeom>
            <a:avLst/>
            <a:gdLst/>
            <a:ahLst/>
            <a:cxnLst/>
            <a:rect l="l" t="t" r="r" b="b"/>
            <a:pathLst>
              <a:path w="1061084" h="0">
                <a:moveTo>
                  <a:pt x="0" y="0"/>
                </a:moveTo>
                <a:lnTo>
                  <a:pt x="1060602" y="0"/>
                </a:lnTo>
              </a:path>
            </a:pathLst>
          </a:custGeom>
          <a:ln w="56083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162543" y="3944141"/>
            <a:ext cx="1061085" cy="59055"/>
          </a:xfrm>
          <a:custGeom>
            <a:avLst/>
            <a:gdLst/>
            <a:ahLst/>
            <a:cxnLst/>
            <a:rect l="l" t="t" r="r" b="b"/>
            <a:pathLst>
              <a:path w="1061084" h="59054">
                <a:moveTo>
                  <a:pt x="0" y="59025"/>
                </a:moveTo>
                <a:lnTo>
                  <a:pt x="1060602" y="59025"/>
                </a:lnTo>
                <a:lnTo>
                  <a:pt x="1060602" y="0"/>
                </a:lnTo>
                <a:lnTo>
                  <a:pt x="0" y="0"/>
                </a:lnTo>
                <a:lnTo>
                  <a:pt x="0" y="59025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162543" y="3626256"/>
            <a:ext cx="763270" cy="0"/>
          </a:xfrm>
          <a:custGeom>
            <a:avLst/>
            <a:gdLst/>
            <a:ahLst/>
            <a:cxnLst/>
            <a:rect l="l" t="t" r="r" b="b"/>
            <a:pathLst>
              <a:path w="763270" h="0">
                <a:moveTo>
                  <a:pt x="0" y="0"/>
                </a:moveTo>
                <a:lnTo>
                  <a:pt x="763219" y="0"/>
                </a:lnTo>
              </a:path>
            </a:pathLst>
          </a:custGeom>
          <a:ln w="56081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162543" y="3803903"/>
            <a:ext cx="463550" cy="0"/>
          </a:xfrm>
          <a:custGeom>
            <a:avLst/>
            <a:gdLst/>
            <a:ahLst/>
            <a:cxnLst/>
            <a:rect l="l" t="t" r="r" b="b"/>
            <a:pathLst>
              <a:path w="463550" h="0">
                <a:moveTo>
                  <a:pt x="0" y="0"/>
                </a:moveTo>
                <a:lnTo>
                  <a:pt x="463092" y="0"/>
                </a:lnTo>
              </a:path>
            </a:pathLst>
          </a:custGeom>
          <a:ln w="54865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162543" y="3976115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 h="0">
                <a:moveTo>
                  <a:pt x="0" y="0"/>
                </a:moveTo>
                <a:lnTo>
                  <a:pt x="100274" y="0"/>
                </a:lnTo>
              </a:path>
            </a:pathLst>
          </a:custGeom>
          <a:ln w="54865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613904" y="3319271"/>
            <a:ext cx="498348" cy="6842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157215" y="4329709"/>
            <a:ext cx="1943100" cy="1165860"/>
          </a:xfrm>
          <a:custGeom>
            <a:avLst/>
            <a:gdLst/>
            <a:ahLst/>
            <a:cxnLst/>
            <a:rect l="l" t="t" r="r" b="b"/>
            <a:pathLst>
              <a:path w="1943100" h="1165860">
                <a:moveTo>
                  <a:pt x="0" y="1165453"/>
                </a:moveTo>
                <a:lnTo>
                  <a:pt x="1942845" y="1165453"/>
                </a:lnTo>
                <a:lnTo>
                  <a:pt x="1942845" y="0"/>
                </a:lnTo>
                <a:lnTo>
                  <a:pt x="0" y="0"/>
                </a:lnTo>
                <a:lnTo>
                  <a:pt x="0" y="1165453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259323" y="4669535"/>
            <a:ext cx="492251" cy="6934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5157215" y="4360290"/>
            <a:ext cx="1943100" cy="942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 marR="174625">
              <a:lnSpc>
                <a:spcPct val="100000"/>
              </a:lnSpc>
              <a:spcBef>
                <a:spcPts val="114"/>
              </a:spcBef>
            </a:pP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Real </a:t>
            </a:r>
            <a:r>
              <a:rPr dirty="0" sz="800" spc="5">
                <a:solidFill>
                  <a:srgbClr val="575757"/>
                </a:solidFill>
                <a:latin typeface="Arial"/>
                <a:cs typeface="Arial"/>
              </a:rPr>
              <a:t>Time </a:t>
            </a: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Inventory</a:t>
            </a:r>
            <a:r>
              <a:rPr dirty="0" sz="800" spc="-17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Management</a:t>
            </a:r>
            <a:endParaRPr sz="800">
              <a:latin typeface="Arial"/>
              <a:cs typeface="Arial"/>
            </a:endParaRPr>
          </a:p>
          <a:p>
            <a:pPr marL="102870">
              <a:lnSpc>
                <a:spcPct val="100000"/>
              </a:lnSpc>
              <a:spcBef>
                <a:spcPts val="5"/>
              </a:spcBef>
            </a:pP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Physical Inventory</a:t>
            </a:r>
            <a:r>
              <a:rPr dirty="0" sz="650" spc="-10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575757"/>
                </a:solidFill>
                <a:latin typeface="Arial"/>
                <a:cs typeface="Arial"/>
              </a:rPr>
              <a:t>Count</a:t>
            </a:r>
            <a:endParaRPr sz="650">
              <a:latin typeface="Arial"/>
              <a:cs typeface="Arial"/>
            </a:endParaRPr>
          </a:p>
          <a:p>
            <a:pPr algn="ctr" marR="170180">
              <a:lnSpc>
                <a:spcPct val="100000"/>
              </a:lnSpc>
              <a:spcBef>
                <a:spcPts val="495"/>
              </a:spcBef>
            </a:pP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Automation</a:t>
            </a:r>
            <a:endParaRPr sz="650">
              <a:latin typeface="Arial"/>
              <a:cs typeface="Arial"/>
            </a:endParaRPr>
          </a:p>
          <a:p>
            <a:pPr marL="651510" marR="303530">
              <a:lnSpc>
                <a:spcPts val="1390"/>
              </a:lnSpc>
              <a:spcBef>
                <a:spcPts val="65"/>
              </a:spcBef>
            </a:pP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System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of Intelligence  </a:t>
            </a: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Agility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(Integration /</a:t>
            </a:r>
            <a:r>
              <a:rPr dirty="0" sz="650" spc="-4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HCP)</a:t>
            </a:r>
            <a:endParaRPr sz="650">
              <a:latin typeface="Arial"/>
              <a:cs typeface="Arial"/>
            </a:endParaRPr>
          </a:p>
          <a:p>
            <a:pPr marL="651510">
              <a:lnSpc>
                <a:spcPct val="100000"/>
              </a:lnSpc>
              <a:spcBef>
                <a:spcPts val="555"/>
              </a:spcBef>
            </a:pP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Business</a:t>
            </a:r>
            <a:r>
              <a:rPr dirty="0" sz="650" spc="-11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Network</a:t>
            </a:r>
            <a:endParaRPr sz="6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806440" y="4799662"/>
            <a:ext cx="1061085" cy="0"/>
          </a:xfrm>
          <a:custGeom>
            <a:avLst/>
            <a:gdLst/>
            <a:ahLst/>
            <a:cxnLst/>
            <a:rect l="l" t="t" r="r" b="b"/>
            <a:pathLst>
              <a:path w="1061084" h="0">
                <a:moveTo>
                  <a:pt x="0" y="0"/>
                </a:moveTo>
                <a:lnTo>
                  <a:pt x="1060602" y="0"/>
                </a:lnTo>
              </a:path>
            </a:pathLst>
          </a:custGeom>
          <a:ln w="52929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269735" y="4976520"/>
            <a:ext cx="597535" cy="0"/>
          </a:xfrm>
          <a:custGeom>
            <a:avLst/>
            <a:gdLst/>
            <a:ahLst/>
            <a:cxnLst/>
            <a:rect l="l" t="t" r="r" b="b"/>
            <a:pathLst>
              <a:path w="597534" h="0">
                <a:moveTo>
                  <a:pt x="0" y="0"/>
                </a:moveTo>
                <a:lnTo>
                  <a:pt x="597001" y="0"/>
                </a:lnTo>
              </a:path>
            </a:pathLst>
          </a:custGeom>
          <a:ln w="56083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907023" y="5125271"/>
            <a:ext cx="960119" cy="57785"/>
          </a:xfrm>
          <a:custGeom>
            <a:avLst/>
            <a:gdLst/>
            <a:ahLst/>
            <a:cxnLst/>
            <a:rect l="l" t="t" r="r" b="b"/>
            <a:pathLst>
              <a:path w="960120" h="57785">
                <a:moveTo>
                  <a:pt x="0" y="57598"/>
                </a:moveTo>
                <a:lnTo>
                  <a:pt x="959815" y="57598"/>
                </a:lnTo>
                <a:lnTo>
                  <a:pt x="959815" y="0"/>
                </a:lnTo>
                <a:lnTo>
                  <a:pt x="0" y="0"/>
                </a:lnTo>
                <a:lnTo>
                  <a:pt x="0" y="57598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806440" y="5294405"/>
            <a:ext cx="1061085" cy="59055"/>
          </a:xfrm>
          <a:custGeom>
            <a:avLst/>
            <a:gdLst/>
            <a:ahLst/>
            <a:cxnLst/>
            <a:rect l="l" t="t" r="r" b="b"/>
            <a:pathLst>
              <a:path w="1061084" h="59054">
                <a:moveTo>
                  <a:pt x="0" y="59025"/>
                </a:moveTo>
                <a:lnTo>
                  <a:pt x="1060602" y="59025"/>
                </a:lnTo>
                <a:lnTo>
                  <a:pt x="1060602" y="0"/>
                </a:lnTo>
                <a:lnTo>
                  <a:pt x="0" y="0"/>
                </a:lnTo>
                <a:lnTo>
                  <a:pt x="0" y="59025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806440" y="4976520"/>
            <a:ext cx="463550" cy="0"/>
          </a:xfrm>
          <a:custGeom>
            <a:avLst/>
            <a:gdLst/>
            <a:ahLst/>
            <a:cxnLst/>
            <a:rect l="l" t="t" r="r" b="b"/>
            <a:pathLst>
              <a:path w="463550" h="0">
                <a:moveTo>
                  <a:pt x="0" y="0"/>
                </a:moveTo>
                <a:lnTo>
                  <a:pt x="463092" y="0"/>
                </a:lnTo>
              </a:path>
            </a:pathLst>
          </a:custGeom>
          <a:ln w="56083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806440" y="5125271"/>
            <a:ext cx="100330" cy="57785"/>
          </a:xfrm>
          <a:custGeom>
            <a:avLst/>
            <a:gdLst/>
            <a:ahLst/>
            <a:cxnLst/>
            <a:rect l="l" t="t" r="r" b="b"/>
            <a:pathLst>
              <a:path w="100329" h="57785">
                <a:moveTo>
                  <a:pt x="0" y="57598"/>
                </a:moveTo>
                <a:lnTo>
                  <a:pt x="100274" y="57598"/>
                </a:lnTo>
                <a:lnTo>
                  <a:pt x="100274" y="0"/>
                </a:lnTo>
                <a:lnTo>
                  <a:pt x="0" y="0"/>
                </a:lnTo>
                <a:lnTo>
                  <a:pt x="0" y="57598"/>
                </a:lnTo>
                <a:close/>
              </a:path>
            </a:pathLst>
          </a:custGeom>
          <a:solidFill>
            <a:srgbClr val="00AE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806440" y="5325617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 h="0">
                <a:moveTo>
                  <a:pt x="0" y="0"/>
                </a:moveTo>
                <a:lnTo>
                  <a:pt x="100274" y="0"/>
                </a:lnTo>
              </a:path>
            </a:pathLst>
          </a:custGeom>
          <a:ln w="56387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881883" y="2988589"/>
            <a:ext cx="1944370" cy="1165860"/>
          </a:xfrm>
          <a:custGeom>
            <a:avLst/>
            <a:gdLst/>
            <a:ahLst/>
            <a:cxnLst/>
            <a:rect l="l" t="t" r="r" b="b"/>
            <a:pathLst>
              <a:path w="1944370" h="1165860">
                <a:moveTo>
                  <a:pt x="0" y="1165453"/>
                </a:moveTo>
                <a:lnTo>
                  <a:pt x="1944370" y="1165453"/>
                </a:lnTo>
                <a:lnTo>
                  <a:pt x="1944370" y="0"/>
                </a:lnTo>
                <a:lnTo>
                  <a:pt x="0" y="0"/>
                </a:lnTo>
                <a:lnTo>
                  <a:pt x="0" y="1165453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219955" y="3424487"/>
            <a:ext cx="372110" cy="57785"/>
          </a:xfrm>
          <a:custGeom>
            <a:avLst/>
            <a:gdLst/>
            <a:ahLst/>
            <a:cxnLst/>
            <a:rect l="l" t="t" r="r" b="b"/>
            <a:pathLst>
              <a:path w="372110" h="57785">
                <a:moveTo>
                  <a:pt x="0" y="57598"/>
                </a:moveTo>
                <a:lnTo>
                  <a:pt x="371855" y="57598"/>
                </a:lnTo>
                <a:lnTo>
                  <a:pt x="371855" y="0"/>
                </a:lnTo>
                <a:lnTo>
                  <a:pt x="0" y="0"/>
                </a:lnTo>
                <a:lnTo>
                  <a:pt x="0" y="57598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2881883" y="3018535"/>
            <a:ext cx="1944370" cy="942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00965">
              <a:lnSpc>
                <a:spcPct val="100000"/>
              </a:lnSpc>
              <a:spcBef>
                <a:spcPts val="114"/>
              </a:spcBef>
            </a:pP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Integrated Quality</a:t>
            </a:r>
            <a:r>
              <a:rPr dirty="0" sz="800" spc="-14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Management</a:t>
            </a:r>
            <a:endParaRPr sz="800">
              <a:latin typeface="Arial"/>
              <a:cs typeface="Arial"/>
            </a:endParaRPr>
          </a:p>
          <a:p>
            <a:pPr marL="100965">
              <a:lnSpc>
                <a:spcPct val="100000"/>
              </a:lnSpc>
              <a:spcBef>
                <a:spcPts val="5"/>
              </a:spcBef>
            </a:pP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Efficient Supply</a:t>
            </a:r>
            <a:r>
              <a:rPr dirty="0" sz="650" spc="-8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Chain</a:t>
            </a:r>
            <a:endParaRPr sz="650">
              <a:latin typeface="Arial"/>
              <a:cs typeface="Arial"/>
            </a:endParaRPr>
          </a:p>
          <a:p>
            <a:pPr algn="ctr" marR="171450">
              <a:lnSpc>
                <a:spcPct val="100000"/>
              </a:lnSpc>
              <a:spcBef>
                <a:spcPts val="490"/>
              </a:spcBef>
            </a:pP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Automation</a:t>
            </a:r>
            <a:endParaRPr sz="650">
              <a:latin typeface="Arial"/>
              <a:cs typeface="Arial"/>
            </a:endParaRPr>
          </a:p>
          <a:p>
            <a:pPr marL="651510" marR="304800">
              <a:lnSpc>
                <a:spcPts val="1390"/>
              </a:lnSpc>
              <a:spcBef>
                <a:spcPts val="60"/>
              </a:spcBef>
            </a:pP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System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of Intelligence  </a:t>
            </a: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Agility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(Integration /</a:t>
            </a:r>
            <a:r>
              <a:rPr dirty="0" sz="650" spc="-4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HCP)</a:t>
            </a:r>
            <a:endParaRPr sz="650">
              <a:latin typeface="Arial"/>
              <a:cs typeface="Arial"/>
            </a:endParaRPr>
          </a:p>
          <a:p>
            <a:pPr marL="651510">
              <a:lnSpc>
                <a:spcPct val="100000"/>
              </a:lnSpc>
              <a:spcBef>
                <a:spcPts val="555"/>
              </a:spcBef>
            </a:pP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Business</a:t>
            </a:r>
            <a:r>
              <a:rPr dirty="0" sz="650" spc="-11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Network</a:t>
            </a:r>
            <a:endParaRPr sz="65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531108" y="3424487"/>
            <a:ext cx="690880" cy="57785"/>
          </a:xfrm>
          <a:custGeom>
            <a:avLst/>
            <a:gdLst/>
            <a:ahLst/>
            <a:cxnLst/>
            <a:rect l="l" t="t" r="r" b="b"/>
            <a:pathLst>
              <a:path w="690879" h="57785">
                <a:moveTo>
                  <a:pt x="0" y="57598"/>
                </a:moveTo>
                <a:lnTo>
                  <a:pt x="690270" y="57598"/>
                </a:lnTo>
                <a:lnTo>
                  <a:pt x="690270" y="0"/>
                </a:lnTo>
                <a:lnTo>
                  <a:pt x="0" y="0"/>
                </a:lnTo>
                <a:lnTo>
                  <a:pt x="0" y="57598"/>
                </a:lnTo>
                <a:close/>
              </a:path>
            </a:pathLst>
          </a:custGeom>
          <a:solidFill>
            <a:srgbClr val="00AE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125467" y="3634739"/>
            <a:ext cx="466725" cy="0"/>
          </a:xfrm>
          <a:custGeom>
            <a:avLst/>
            <a:gdLst/>
            <a:ahLst/>
            <a:cxnLst/>
            <a:rect l="l" t="t" r="r" b="b"/>
            <a:pathLst>
              <a:path w="466725" h="0">
                <a:moveTo>
                  <a:pt x="0" y="0"/>
                </a:moveTo>
                <a:lnTo>
                  <a:pt x="466242" y="0"/>
                </a:lnTo>
              </a:path>
            </a:pathLst>
          </a:custGeom>
          <a:ln w="54865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631691" y="3813047"/>
            <a:ext cx="960119" cy="0"/>
          </a:xfrm>
          <a:custGeom>
            <a:avLst/>
            <a:gdLst/>
            <a:ahLst/>
            <a:cxnLst/>
            <a:rect l="l" t="t" r="r" b="b"/>
            <a:pathLst>
              <a:path w="960120" h="0">
                <a:moveTo>
                  <a:pt x="0" y="0"/>
                </a:moveTo>
                <a:lnTo>
                  <a:pt x="959815" y="0"/>
                </a:lnTo>
              </a:path>
            </a:pathLst>
          </a:custGeom>
          <a:ln w="54863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531108" y="3953285"/>
            <a:ext cx="1061085" cy="59055"/>
          </a:xfrm>
          <a:custGeom>
            <a:avLst/>
            <a:gdLst/>
            <a:ahLst/>
            <a:cxnLst/>
            <a:rect l="l" t="t" r="r" b="b"/>
            <a:pathLst>
              <a:path w="1061085" h="59054">
                <a:moveTo>
                  <a:pt x="0" y="59025"/>
                </a:moveTo>
                <a:lnTo>
                  <a:pt x="1060602" y="59025"/>
                </a:lnTo>
                <a:lnTo>
                  <a:pt x="1060602" y="0"/>
                </a:lnTo>
                <a:lnTo>
                  <a:pt x="0" y="0"/>
                </a:lnTo>
                <a:lnTo>
                  <a:pt x="0" y="59025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531108" y="3634739"/>
            <a:ext cx="594360" cy="0"/>
          </a:xfrm>
          <a:custGeom>
            <a:avLst/>
            <a:gdLst/>
            <a:ahLst/>
            <a:cxnLst/>
            <a:rect l="l" t="t" r="r" b="b"/>
            <a:pathLst>
              <a:path w="594360" h="0">
                <a:moveTo>
                  <a:pt x="0" y="0"/>
                </a:moveTo>
                <a:lnTo>
                  <a:pt x="594360" y="0"/>
                </a:lnTo>
              </a:path>
            </a:pathLst>
          </a:custGeom>
          <a:ln w="54865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531108" y="3813047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 h="0">
                <a:moveTo>
                  <a:pt x="0" y="0"/>
                </a:moveTo>
                <a:lnTo>
                  <a:pt x="100274" y="0"/>
                </a:lnTo>
              </a:path>
            </a:pathLst>
          </a:custGeom>
          <a:ln w="54863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531108" y="3984497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 h="0">
                <a:moveTo>
                  <a:pt x="0" y="0"/>
                </a:moveTo>
                <a:lnTo>
                  <a:pt x="100274" y="0"/>
                </a:lnTo>
              </a:path>
            </a:pathLst>
          </a:custGeom>
          <a:ln w="56389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965704" y="3334461"/>
            <a:ext cx="498475" cy="685800"/>
          </a:xfrm>
          <a:custGeom>
            <a:avLst/>
            <a:gdLst/>
            <a:ahLst/>
            <a:cxnLst/>
            <a:rect l="l" t="t" r="r" b="b"/>
            <a:pathLst>
              <a:path w="498475" h="685800">
                <a:moveTo>
                  <a:pt x="0" y="685596"/>
                </a:moveTo>
                <a:lnTo>
                  <a:pt x="497941" y="685596"/>
                </a:lnTo>
                <a:lnTo>
                  <a:pt x="497941" y="0"/>
                </a:lnTo>
                <a:lnTo>
                  <a:pt x="0" y="0"/>
                </a:lnTo>
                <a:lnTo>
                  <a:pt x="0" y="6855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011423" y="3366515"/>
            <a:ext cx="406908" cy="6217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195315" y="2985465"/>
            <a:ext cx="1944370" cy="1169035"/>
          </a:xfrm>
          <a:custGeom>
            <a:avLst/>
            <a:gdLst/>
            <a:ahLst/>
            <a:cxnLst/>
            <a:rect l="l" t="t" r="r" b="b"/>
            <a:pathLst>
              <a:path w="1944370" h="1169035">
                <a:moveTo>
                  <a:pt x="0" y="1168704"/>
                </a:moveTo>
                <a:lnTo>
                  <a:pt x="1944369" y="1168704"/>
                </a:lnTo>
                <a:lnTo>
                  <a:pt x="1944369" y="0"/>
                </a:lnTo>
                <a:lnTo>
                  <a:pt x="0" y="0"/>
                </a:lnTo>
                <a:lnTo>
                  <a:pt x="0" y="1168704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295900" y="3322320"/>
            <a:ext cx="481584" cy="6979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5195315" y="3016757"/>
            <a:ext cx="1944370" cy="942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00965">
              <a:lnSpc>
                <a:spcPct val="100000"/>
              </a:lnSpc>
              <a:spcBef>
                <a:spcPts val="114"/>
              </a:spcBef>
            </a:pP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Integrated</a:t>
            </a:r>
            <a:r>
              <a:rPr dirty="0" sz="800" spc="-4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Extended</a:t>
            </a:r>
            <a:r>
              <a:rPr dirty="0" sz="800" spc="-3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Warehouse</a:t>
            </a:r>
            <a:r>
              <a:rPr dirty="0" sz="800" spc="-14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Mgmt.</a:t>
            </a:r>
            <a:endParaRPr sz="800">
              <a:latin typeface="Arial"/>
              <a:cs typeface="Arial"/>
            </a:endParaRPr>
          </a:p>
          <a:p>
            <a:pPr marL="100965">
              <a:lnSpc>
                <a:spcPct val="100000"/>
              </a:lnSpc>
              <a:spcBef>
                <a:spcPts val="5"/>
              </a:spcBef>
            </a:pP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Warehouse </a:t>
            </a:r>
            <a:r>
              <a:rPr dirty="0" sz="650">
                <a:solidFill>
                  <a:srgbClr val="575757"/>
                </a:solidFill>
                <a:latin typeface="Arial"/>
                <a:cs typeface="Arial"/>
              </a:rPr>
              <a:t>Logistics</a:t>
            </a:r>
            <a:r>
              <a:rPr dirty="0" sz="650" spc="-7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575757"/>
                </a:solidFill>
                <a:latin typeface="Arial"/>
                <a:cs typeface="Arial"/>
              </a:rPr>
              <a:t>Processes</a:t>
            </a:r>
            <a:endParaRPr sz="650">
              <a:latin typeface="Arial"/>
              <a:cs typeface="Arial"/>
            </a:endParaRPr>
          </a:p>
          <a:p>
            <a:pPr algn="ctr" marR="170815">
              <a:lnSpc>
                <a:spcPct val="100000"/>
              </a:lnSpc>
              <a:spcBef>
                <a:spcPts val="490"/>
              </a:spcBef>
            </a:pP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Automation</a:t>
            </a:r>
            <a:endParaRPr sz="650">
              <a:latin typeface="Arial"/>
              <a:cs typeface="Arial"/>
            </a:endParaRPr>
          </a:p>
          <a:p>
            <a:pPr marL="651510" marR="304165">
              <a:lnSpc>
                <a:spcPts val="1390"/>
              </a:lnSpc>
              <a:spcBef>
                <a:spcPts val="60"/>
              </a:spcBef>
            </a:pP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System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of Intelligence  </a:t>
            </a: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Agility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(Integration /</a:t>
            </a:r>
            <a:r>
              <a:rPr dirty="0" sz="650" spc="-4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HCP)</a:t>
            </a:r>
            <a:endParaRPr sz="650">
              <a:latin typeface="Arial"/>
              <a:cs typeface="Arial"/>
            </a:endParaRPr>
          </a:p>
          <a:p>
            <a:pPr marL="651510">
              <a:lnSpc>
                <a:spcPct val="100000"/>
              </a:lnSpc>
              <a:spcBef>
                <a:spcPts val="555"/>
              </a:spcBef>
            </a:pP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Business</a:t>
            </a:r>
            <a:r>
              <a:rPr dirty="0" sz="650" spc="-11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Network</a:t>
            </a:r>
            <a:endParaRPr sz="65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844540" y="3457017"/>
            <a:ext cx="1061085" cy="0"/>
          </a:xfrm>
          <a:custGeom>
            <a:avLst/>
            <a:gdLst/>
            <a:ahLst/>
            <a:cxnLst/>
            <a:rect l="l" t="t" r="r" b="b"/>
            <a:pathLst>
              <a:path w="1061084" h="0">
                <a:moveTo>
                  <a:pt x="0" y="0"/>
                </a:moveTo>
                <a:lnTo>
                  <a:pt x="1060602" y="0"/>
                </a:lnTo>
              </a:path>
            </a:pathLst>
          </a:custGeom>
          <a:ln w="52931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945123" y="3604319"/>
            <a:ext cx="960119" cy="57785"/>
          </a:xfrm>
          <a:custGeom>
            <a:avLst/>
            <a:gdLst/>
            <a:ahLst/>
            <a:cxnLst/>
            <a:rect l="l" t="t" r="r" b="b"/>
            <a:pathLst>
              <a:path w="960120" h="57785">
                <a:moveTo>
                  <a:pt x="0" y="57598"/>
                </a:moveTo>
                <a:lnTo>
                  <a:pt x="959815" y="57598"/>
                </a:lnTo>
                <a:lnTo>
                  <a:pt x="959815" y="0"/>
                </a:lnTo>
                <a:lnTo>
                  <a:pt x="0" y="0"/>
                </a:lnTo>
                <a:lnTo>
                  <a:pt x="0" y="57598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945123" y="3810661"/>
            <a:ext cx="960119" cy="0"/>
          </a:xfrm>
          <a:custGeom>
            <a:avLst/>
            <a:gdLst/>
            <a:ahLst/>
            <a:cxnLst/>
            <a:rect l="l" t="t" r="r" b="b"/>
            <a:pathLst>
              <a:path w="960120" h="0">
                <a:moveTo>
                  <a:pt x="0" y="0"/>
                </a:moveTo>
                <a:lnTo>
                  <a:pt x="959815" y="0"/>
                </a:lnTo>
              </a:path>
            </a:pathLst>
          </a:custGeom>
          <a:ln w="56081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844540" y="3950160"/>
            <a:ext cx="1061085" cy="60960"/>
          </a:xfrm>
          <a:custGeom>
            <a:avLst/>
            <a:gdLst/>
            <a:ahLst/>
            <a:cxnLst/>
            <a:rect l="l" t="t" r="r" b="b"/>
            <a:pathLst>
              <a:path w="1061084" h="60960">
                <a:moveTo>
                  <a:pt x="0" y="60752"/>
                </a:moveTo>
                <a:lnTo>
                  <a:pt x="1060602" y="60752"/>
                </a:lnTo>
                <a:lnTo>
                  <a:pt x="1060602" y="0"/>
                </a:lnTo>
                <a:lnTo>
                  <a:pt x="0" y="0"/>
                </a:lnTo>
                <a:lnTo>
                  <a:pt x="0" y="60752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844540" y="3604235"/>
            <a:ext cx="100330" cy="58419"/>
          </a:xfrm>
          <a:custGeom>
            <a:avLst/>
            <a:gdLst/>
            <a:ahLst/>
            <a:cxnLst/>
            <a:rect l="l" t="t" r="r" b="b"/>
            <a:pathLst>
              <a:path w="100329" h="58420">
                <a:moveTo>
                  <a:pt x="0" y="57809"/>
                </a:moveTo>
                <a:lnTo>
                  <a:pt x="100274" y="57809"/>
                </a:lnTo>
                <a:lnTo>
                  <a:pt x="100274" y="0"/>
                </a:lnTo>
                <a:lnTo>
                  <a:pt x="0" y="0"/>
                </a:lnTo>
                <a:lnTo>
                  <a:pt x="0" y="57809"/>
                </a:lnTo>
                <a:close/>
              </a:path>
            </a:pathLst>
          </a:custGeom>
          <a:solidFill>
            <a:srgbClr val="00AE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844540" y="3810661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 h="0">
                <a:moveTo>
                  <a:pt x="0" y="0"/>
                </a:moveTo>
                <a:lnTo>
                  <a:pt x="100274" y="0"/>
                </a:lnTo>
              </a:path>
            </a:pathLst>
          </a:custGeom>
          <a:ln w="56081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844540" y="3982872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 h="0">
                <a:moveTo>
                  <a:pt x="0" y="0"/>
                </a:moveTo>
                <a:lnTo>
                  <a:pt x="100274" y="0"/>
                </a:lnTo>
              </a:path>
            </a:pathLst>
          </a:custGeom>
          <a:ln w="56083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880360" y="4332757"/>
            <a:ext cx="1944370" cy="1167130"/>
          </a:xfrm>
          <a:custGeom>
            <a:avLst/>
            <a:gdLst/>
            <a:ahLst/>
            <a:cxnLst/>
            <a:rect l="l" t="t" r="r" b="b"/>
            <a:pathLst>
              <a:path w="1944370" h="1167129">
                <a:moveTo>
                  <a:pt x="0" y="1166977"/>
                </a:moveTo>
                <a:lnTo>
                  <a:pt x="1944369" y="1166977"/>
                </a:lnTo>
                <a:lnTo>
                  <a:pt x="1944369" y="0"/>
                </a:lnTo>
                <a:lnTo>
                  <a:pt x="0" y="0"/>
                </a:lnTo>
                <a:lnTo>
                  <a:pt x="0" y="1166977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953511" y="4675632"/>
            <a:ext cx="510539" cy="6918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219955" y="4798212"/>
            <a:ext cx="370840" cy="0"/>
          </a:xfrm>
          <a:custGeom>
            <a:avLst/>
            <a:gdLst/>
            <a:ahLst/>
            <a:cxnLst/>
            <a:rect l="l" t="t" r="r" b="b"/>
            <a:pathLst>
              <a:path w="370839" h="0">
                <a:moveTo>
                  <a:pt x="0" y="0"/>
                </a:moveTo>
                <a:lnTo>
                  <a:pt x="370332" y="0"/>
                </a:lnTo>
              </a:path>
            </a:pathLst>
          </a:custGeom>
          <a:ln w="56081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2880360" y="4363669"/>
            <a:ext cx="1944370" cy="929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00965">
              <a:lnSpc>
                <a:spcPct val="100000"/>
              </a:lnSpc>
              <a:spcBef>
                <a:spcPts val="114"/>
              </a:spcBef>
            </a:pP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Embedded</a:t>
            </a:r>
            <a:r>
              <a:rPr dirty="0" sz="800" spc="-5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Software</a:t>
            </a:r>
            <a:r>
              <a:rPr dirty="0" sz="800" spc="-5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in</a:t>
            </a:r>
            <a:r>
              <a:rPr dirty="0" sz="800" spc="-8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R&amp;D</a:t>
            </a:r>
            <a:endParaRPr sz="800">
              <a:latin typeface="Arial"/>
              <a:cs typeface="Arial"/>
            </a:endParaRPr>
          </a:p>
          <a:p>
            <a:pPr marL="100965">
              <a:lnSpc>
                <a:spcPct val="100000"/>
              </a:lnSpc>
              <a:spcBef>
                <a:spcPts val="5"/>
              </a:spcBef>
            </a:pPr>
            <a:r>
              <a:rPr dirty="0" sz="650">
                <a:solidFill>
                  <a:srgbClr val="575757"/>
                </a:solidFill>
                <a:latin typeface="Arial"/>
                <a:cs typeface="Arial"/>
              </a:rPr>
              <a:t>Lifecycle </a:t>
            </a: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of </a:t>
            </a:r>
            <a:r>
              <a:rPr dirty="0" sz="650" spc="-10">
                <a:solidFill>
                  <a:srgbClr val="575757"/>
                </a:solidFill>
                <a:latin typeface="Arial"/>
                <a:cs typeface="Arial"/>
              </a:rPr>
              <a:t>Embedded </a:t>
            </a: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Control</a:t>
            </a:r>
            <a:r>
              <a:rPr dirty="0" sz="650" spc="-6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575757"/>
                </a:solidFill>
                <a:latin typeface="Arial"/>
                <a:cs typeface="Arial"/>
              </a:rPr>
              <a:t>System</a:t>
            </a:r>
            <a:endParaRPr sz="650">
              <a:latin typeface="Arial"/>
              <a:cs typeface="Arial"/>
            </a:endParaRPr>
          </a:p>
          <a:p>
            <a:pPr algn="ctr" marR="170815">
              <a:lnSpc>
                <a:spcPct val="100000"/>
              </a:lnSpc>
              <a:spcBef>
                <a:spcPts val="490"/>
              </a:spcBef>
            </a:pP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Automation</a:t>
            </a:r>
            <a:endParaRPr sz="650">
              <a:latin typeface="Arial"/>
              <a:cs typeface="Arial"/>
            </a:endParaRPr>
          </a:p>
          <a:p>
            <a:pPr marL="651510" marR="307340">
              <a:lnSpc>
                <a:spcPct val="173100"/>
              </a:lnSpc>
              <a:spcBef>
                <a:spcPts val="25"/>
              </a:spcBef>
            </a:pP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System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of </a:t>
            </a: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Intelligence  </a:t>
            </a: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Agility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(Integration /</a:t>
            </a:r>
            <a:r>
              <a:rPr dirty="0" sz="650" spc="-6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HCP)  Business</a:t>
            </a:r>
            <a:r>
              <a:rPr dirty="0" sz="650" spc="-11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Network</a:t>
            </a:r>
            <a:endParaRPr sz="65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3531108" y="4798212"/>
            <a:ext cx="688975" cy="0"/>
          </a:xfrm>
          <a:custGeom>
            <a:avLst/>
            <a:gdLst/>
            <a:ahLst/>
            <a:cxnLst/>
            <a:rect l="l" t="t" r="r" b="b"/>
            <a:pathLst>
              <a:path w="688975" h="0">
                <a:moveTo>
                  <a:pt x="0" y="0"/>
                </a:moveTo>
                <a:lnTo>
                  <a:pt x="688543" y="0"/>
                </a:lnTo>
              </a:path>
            </a:pathLst>
          </a:custGeom>
          <a:ln w="56081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123944" y="4979669"/>
            <a:ext cx="466725" cy="0"/>
          </a:xfrm>
          <a:custGeom>
            <a:avLst/>
            <a:gdLst/>
            <a:ahLst/>
            <a:cxnLst/>
            <a:rect l="l" t="t" r="r" b="b"/>
            <a:pathLst>
              <a:path w="466725" h="0">
                <a:moveTo>
                  <a:pt x="0" y="0"/>
                </a:moveTo>
                <a:lnTo>
                  <a:pt x="466242" y="0"/>
                </a:lnTo>
              </a:path>
            </a:pathLst>
          </a:custGeom>
          <a:ln w="56389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630167" y="5157215"/>
            <a:ext cx="960119" cy="0"/>
          </a:xfrm>
          <a:custGeom>
            <a:avLst/>
            <a:gdLst/>
            <a:ahLst/>
            <a:cxnLst/>
            <a:rect l="l" t="t" r="r" b="b"/>
            <a:pathLst>
              <a:path w="960120" h="0">
                <a:moveTo>
                  <a:pt x="0" y="0"/>
                </a:moveTo>
                <a:lnTo>
                  <a:pt x="959815" y="0"/>
                </a:lnTo>
              </a:path>
            </a:pathLst>
          </a:custGeom>
          <a:ln w="54865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531108" y="5297464"/>
            <a:ext cx="1059180" cy="60960"/>
          </a:xfrm>
          <a:custGeom>
            <a:avLst/>
            <a:gdLst/>
            <a:ahLst/>
            <a:cxnLst/>
            <a:rect l="l" t="t" r="r" b="b"/>
            <a:pathLst>
              <a:path w="1059179" h="60960">
                <a:moveTo>
                  <a:pt x="0" y="60538"/>
                </a:moveTo>
                <a:lnTo>
                  <a:pt x="1058875" y="60538"/>
                </a:lnTo>
                <a:lnTo>
                  <a:pt x="1058875" y="0"/>
                </a:lnTo>
                <a:lnTo>
                  <a:pt x="0" y="0"/>
                </a:lnTo>
                <a:lnTo>
                  <a:pt x="0" y="60538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531108" y="4979669"/>
            <a:ext cx="593090" cy="0"/>
          </a:xfrm>
          <a:custGeom>
            <a:avLst/>
            <a:gdLst/>
            <a:ahLst/>
            <a:cxnLst/>
            <a:rect l="l" t="t" r="r" b="b"/>
            <a:pathLst>
              <a:path w="593089" h="0">
                <a:moveTo>
                  <a:pt x="0" y="0"/>
                </a:moveTo>
                <a:lnTo>
                  <a:pt x="592632" y="0"/>
                </a:lnTo>
              </a:path>
            </a:pathLst>
          </a:custGeom>
          <a:ln w="56389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531108" y="5157215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 h="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54865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531108" y="5329427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 h="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54865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77595" y="1682445"/>
            <a:ext cx="1941830" cy="1167765"/>
          </a:xfrm>
          <a:custGeom>
            <a:avLst/>
            <a:gdLst/>
            <a:ahLst/>
            <a:cxnLst/>
            <a:rect l="l" t="t" r="r" b="b"/>
            <a:pathLst>
              <a:path w="1941830" h="1167764">
                <a:moveTo>
                  <a:pt x="0" y="1167180"/>
                </a:moveTo>
                <a:lnTo>
                  <a:pt x="1941576" y="1167180"/>
                </a:lnTo>
                <a:lnTo>
                  <a:pt x="1941576" y="0"/>
                </a:lnTo>
                <a:lnTo>
                  <a:pt x="0" y="0"/>
                </a:lnTo>
                <a:lnTo>
                  <a:pt x="0" y="116718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76655" y="2022348"/>
            <a:ext cx="467868" cy="6827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688592" y="2147316"/>
            <a:ext cx="598805" cy="0"/>
          </a:xfrm>
          <a:custGeom>
            <a:avLst/>
            <a:gdLst/>
            <a:ahLst/>
            <a:cxnLst/>
            <a:rect l="l" t="t" r="r" b="b"/>
            <a:pathLst>
              <a:path w="598805" h="0">
                <a:moveTo>
                  <a:pt x="0" y="0"/>
                </a:moveTo>
                <a:lnTo>
                  <a:pt x="598728" y="0"/>
                </a:lnTo>
              </a:path>
            </a:pathLst>
          </a:custGeom>
          <a:ln w="54862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577595" y="1711832"/>
            <a:ext cx="1941830" cy="9296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99060">
              <a:lnSpc>
                <a:spcPct val="100000"/>
              </a:lnSpc>
              <a:spcBef>
                <a:spcPts val="114"/>
              </a:spcBef>
            </a:pP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Consistent</a:t>
            </a:r>
            <a:r>
              <a:rPr dirty="0" sz="800" spc="-6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575757"/>
                </a:solidFill>
                <a:latin typeface="Arial"/>
                <a:cs typeface="Arial"/>
              </a:rPr>
              <a:t>SAP</a:t>
            </a:r>
            <a:r>
              <a:rPr dirty="0" sz="800" spc="-5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Fiori</a:t>
            </a:r>
            <a:r>
              <a:rPr dirty="0" sz="800" spc="-9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UX</a:t>
            </a:r>
            <a:endParaRPr sz="800">
              <a:latin typeface="Arial"/>
              <a:cs typeface="Arial"/>
            </a:endParaRPr>
          </a:p>
          <a:p>
            <a:pPr marL="99060">
              <a:lnSpc>
                <a:spcPct val="100000"/>
              </a:lnSpc>
              <a:spcBef>
                <a:spcPts val="5"/>
              </a:spcBef>
            </a:pP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Harmonized User</a:t>
            </a:r>
            <a:r>
              <a:rPr dirty="0" sz="650" spc="-114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Experience</a:t>
            </a:r>
            <a:endParaRPr sz="650">
              <a:latin typeface="Arial"/>
              <a:cs typeface="Arial"/>
            </a:endParaRPr>
          </a:p>
          <a:p>
            <a:pPr algn="ctr" marR="173355">
              <a:lnSpc>
                <a:spcPct val="100000"/>
              </a:lnSpc>
              <a:spcBef>
                <a:spcPts val="490"/>
              </a:spcBef>
            </a:pP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Automation</a:t>
            </a:r>
            <a:endParaRPr sz="650">
              <a:latin typeface="Arial"/>
              <a:cs typeface="Arial"/>
            </a:endParaRPr>
          </a:p>
          <a:p>
            <a:pPr marL="648970" marR="307340">
              <a:lnSpc>
                <a:spcPct val="173300"/>
              </a:lnSpc>
              <a:spcBef>
                <a:spcPts val="25"/>
              </a:spcBef>
            </a:pP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System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of </a:t>
            </a: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Intelligence  </a:t>
            </a: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Agility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(Integration /</a:t>
            </a:r>
            <a:r>
              <a:rPr dirty="0" sz="650" spc="-6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HCP)  Business</a:t>
            </a:r>
            <a:r>
              <a:rPr dirty="0" sz="650" spc="-11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Network</a:t>
            </a:r>
            <a:endParaRPr sz="65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226819" y="2147316"/>
            <a:ext cx="461645" cy="0"/>
          </a:xfrm>
          <a:custGeom>
            <a:avLst/>
            <a:gdLst/>
            <a:ahLst/>
            <a:cxnLst/>
            <a:rect l="l" t="t" r="r" b="b"/>
            <a:pathLst>
              <a:path w="461644" h="0">
                <a:moveTo>
                  <a:pt x="0" y="0"/>
                </a:moveTo>
                <a:lnTo>
                  <a:pt x="461352" y="0"/>
                </a:lnTo>
              </a:path>
            </a:pathLst>
          </a:custGeom>
          <a:ln w="54862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020823" y="2299775"/>
            <a:ext cx="266700" cy="57785"/>
          </a:xfrm>
          <a:custGeom>
            <a:avLst/>
            <a:gdLst/>
            <a:ahLst/>
            <a:cxnLst/>
            <a:rect l="l" t="t" r="r" b="b"/>
            <a:pathLst>
              <a:path w="266700" h="57785">
                <a:moveTo>
                  <a:pt x="0" y="57598"/>
                </a:moveTo>
                <a:lnTo>
                  <a:pt x="266700" y="57598"/>
                </a:lnTo>
                <a:lnTo>
                  <a:pt x="266700" y="0"/>
                </a:lnTo>
                <a:lnTo>
                  <a:pt x="0" y="0"/>
                </a:lnTo>
                <a:lnTo>
                  <a:pt x="0" y="57598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327403" y="2478083"/>
            <a:ext cx="960119" cy="57785"/>
          </a:xfrm>
          <a:custGeom>
            <a:avLst/>
            <a:gdLst/>
            <a:ahLst/>
            <a:cxnLst/>
            <a:rect l="l" t="t" r="r" b="b"/>
            <a:pathLst>
              <a:path w="960119" h="57785">
                <a:moveTo>
                  <a:pt x="0" y="57598"/>
                </a:moveTo>
                <a:lnTo>
                  <a:pt x="959815" y="57598"/>
                </a:lnTo>
                <a:lnTo>
                  <a:pt x="959815" y="0"/>
                </a:lnTo>
                <a:lnTo>
                  <a:pt x="0" y="0"/>
                </a:lnTo>
                <a:lnTo>
                  <a:pt x="0" y="57598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226819" y="2647140"/>
            <a:ext cx="1061085" cy="60960"/>
          </a:xfrm>
          <a:custGeom>
            <a:avLst/>
            <a:gdLst/>
            <a:ahLst/>
            <a:cxnLst/>
            <a:rect l="l" t="t" r="r" b="b"/>
            <a:pathLst>
              <a:path w="1061085" h="60960">
                <a:moveTo>
                  <a:pt x="0" y="60752"/>
                </a:moveTo>
                <a:lnTo>
                  <a:pt x="1060602" y="60752"/>
                </a:lnTo>
                <a:lnTo>
                  <a:pt x="1060602" y="0"/>
                </a:lnTo>
                <a:lnTo>
                  <a:pt x="0" y="0"/>
                </a:lnTo>
                <a:lnTo>
                  <a:pt x="0" y="60752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226819" y="2299695"/>
            <a:ext cx="794385" cy="59690"/>
          </a:xfrm>
          <a:custGeom>
            <a:avLst/>
            <a:gdLst/>
            <a:ahLst/>
            <a:cxnLst/>
            <a:rect l="l" t="t" r="r" b="b"/>
            <a:pathLst>
              <a:path w="794385" h="59689">
                <a:moveTo>
                  <a:pt x="0" y="59329"/>
                </a:moveTo>
                <a:lnTo>
                  <a:pt x="793902" y="59329"/>
                </a:lnTo>
                <a:lnTo>
                  <a:pt x="793902" y="0"/>
                </a:lnTo>
                <a:lnTo>
                  <a:pt x="0" y="0"/>
                </a:lnTo>
                <a:lnTo>
                  <a:pt x="0" y="59329"/>
                </a:lnTo>
                <a:close/>
              </a:path>
            </a:pathLst>
          </a:custGeom>
          <a:solidFill>
            <a:srgbClr val="00AE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226819" y="2478083"/>
            <a:ext cx="100330" cy="57785"/>
          </a:xfrm>
          <a:custGeom>
            <a:avLst/>
            <a:gdLst/>
            <a:ahLst/>
            <a:cxnLst/>
            <a:rect l="l" t="t" r="r" b="b"/>
            <a:pathLst>
              <a:path w="100330" h="57785">
                <a:moveTo>
                  <a:pt x="0" y="57598"/>
                </a:moveTo>
                <a:lnTo>
                  <a:pt x="100274" y="57598"/>
                </a:lnTo>
                <a:lnTo>
                  <a:pt x="100274" y="0"/>
                </a:lnTo>
                <a:lnTo>
                  <a:pt x="0" y="0"/>
                </a:lnTo>
                <a:lnTo>
                  <a:pt x="0" y="57598"/>
                </a:lnTo>
                <a:close/>
              </a:path>
            </a:pathLst>
          </a:custGeom>
          <a:solidFill>
            <a:srgbClr val="00AE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226819" y="2650295"/>
            <a:ext cx="100330" cy="57785"/>
          </a:xfrm>
          <a:custGeom>
            <a:avLst/>
            <a:gdLst/>
            <a:ahLst/>
            <a:cxnLst/>
            <a:rect l="l" t="t" r="r" b="b"/>
            <a:pathLst>
              <a:path w="100330" h="57785">
                <a:moveTo>
                  <a:pt x="0" y="57598"/>
                </a:moveTo>
                <a:lnTo>
                  <a:pt x="100274" y="57598"/>
                </a:lnTo>
                <a:lnTo>
                  <a:pt x="100274" y="0"/>
                </a:lnTo>
                <a:lnTo>
                  <a:pt x="0" y="0"/>
                </a:lnTo>
                <a:lnTo>
                  <a:pt x="0" y="57598"/>
                </a:lnTo>
                <a:close/>
              </a:path>
            </a:pathLst>
          </a:custGeom>
          <a:solidFill>
            <a:srgbClr val="00AE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577595" y="4329709"/>
            <a:ext cx="1941830" cy="1165860"/>
          </a:xfrm>
          <a:custGeom>
            <a:avLst/>
            <a:gdLst/>
            <a:ahLst/>
            <a:cxnLst/>
            <a:rect l="l" t="t" r="r" b="b"/>
            <a:pathLst>
              <a:path w="1941830" h="1165860">
                <a:moveTo>
                  <a:pt x="0" y="1165453"/>
                </a:moveTo>
                <a:lnTo>
                  <a:pt x="1941576" y="1165453"/>
                </a:lnTo>
                <a:lnTo>
                  <a:pt x="1941576" y="0"/>
                </a:lnTo>
                <a:lnTo>
                  <a:pt x="0" y="0"/>
                </a:lnTo>
                <a:lnTo>
                  <a:pt x="0" y="1165453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987295" y="4765607"/>
            <a:ext cx="300355" cy="57785"/>
          </a:xfrm>
          <a:custGeom>
            <a:avLst/>
            <a:gdLst/>
            <a:ahLst/>
            <a:cxnLst/>
            <a:rect l="l" t="t" r="r" b="b"/>
            <a:pathLst>
              <a:path w="300355" h="57785">
                <a:moveTo>
                  <a:pt x="0" y="57598"/>
                </a:moveTo>
                <a:lnTo>
                  <a:pt x="300126" y="57598"/>
                </a:lnTo>
                <a:lnTo>
                  <a:pt x="300126" y="0"/>
                </a:lnTo>
                <a:lnTo>
                  <a:pt x="0" y="0"/>
                </a:lnTo>
                <a:lnTo>
                  <a:pt x="0" y="57598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 txBox="1"/>
          <p:nvPr/>
        </p:nvSpPr>
        <p:spPr>
          <a:xfrm>
            <a:off x="577595" y="4360290"/>
            <a:ext cx="1941830" cy="942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 marR="50165">
              <a:lnSpc>
                <a:spcPct val="100000"/>
              </a:lnSpc>
              <a:spcBef>
                <a:spcPts val="114"/>
              </a:spcBef>
            </a:pP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Effective</a:t>
            </a:r>
            <a:r>
              <a:rPr dirty="0" sz="800" spc="-5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Order</a:t>
            </a:r>
            <a:r>
              <a:rPr dirty="0" sz="800" spc="-4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Management</a:t>
            </a:r>
            <a:r>
              <a:rPr dirty="0" sz="800" spc="-5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5">
                <a:solidFill>
                  <a:srgbClr val="575757"/>
                </a:solidFill>
                <a:latin typeface="Arial"/>
                <a:cs typeface="Arial"/>
              </a:rPr>
              <a:t>&amp;</a:t>
            </a:r>
            <a:r>
              <a:rPr dirty="0" sz="800" spc="-6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575757"/>
                </a:solidFill>
                <a:latin typeface="Arial"/>
                <a:cs typeface="Arial"/>
              </a:rPr>
              <a:t>Billing</a:t>
            </a:r>
            <a:endParaRPr sz="800">
              <a:latin typeface="Arial"/>
              <a:cs typeface="Arial"/>
            </a:endParaRPr>
          </a:p>
          <a:p>
            <a:pPr marL="99060">
              <a:lnSpc>
                <a:spcPct val="100000"/>
              </a:lnSpc>
              <a:spcBef>
                <a:spcPts val="5"/>
              </a:spcBef>
            </a:pP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Streamline </a:t>
            </a:r>
            <a:r>
              <a:rPr dirty="0" sz="650" spc="-10">
                <a:solidFill>
                  <a:srgbClr val="575757"/>
                </a:solidFill>
                <a:latin typeface="Arial"/>
                <a:cs typeface="Arial"/>
              </a:rPr>
              <a:t>Order</a:t>
            </a:r>
            <a:r>
              <a:rPr dirty="0" sz="650" spc="-8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575757"/>
                </a:solidFill>
                <a:latin typeface="Arial"/>
                <a:cs typeface="Arial"/>
              </a:rPr>
              <a:t>Processing</a:t>
            </a:r>
            <a:endParaRPr sz="650">
              <a:latin typeface="Arial"/>
              <a:cs typeface="Arial"/>
            </a:endParaRPr>
          </a:p>
          <a:p>
            <a:pPr algn="ctr" marR="173355">
              <a:lnSpc>
                <a:spcPct val="100000"/>
              </a:lnSpc>
              <a:spcBef>
                <a:spcPts val="495"/>
              </a:spcBef>
            </a:pP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Automation</a:t>
            </a:r>
            <a:endParaRPr sz="650">
              <a:latin typeface="Arial"/>
              <a:cs typeface="Arial"/>
            </a:endParaRPr>
          </a:p>
          <a:p>
            <a:pPr marL="648970" marR="304165">
              <a:lnSpc>
                <a:spcPts val="1390"/>
              </a:lnSpc>
              <a:spcBef>
                <a:spcPts val="65"/>
              </a:spcBef>
            </a:pP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System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of Intelligence  </a:t>
            </a: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Agility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(Integration /</a:t>
            </a:r>
            <a:r>
              <a:rPr dirty="0" sz="650" spc="-4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HCP)</a:t>
            </a:r>
            <a:endParaRPr sz="650">
              <a:latin typeface="Arial"/>
              <a:cs typeface="Arial"/>
            </a:endParaRPr>
          </a:p>
          <a:p>
            <a:pPr marL="648970">
              <a:lnSpc>
                <a:spcPct val="100000"/>
              </a:lnSpc>
              <a:spcBef>
                <a:spcPts val="555"/>
              </a:spcBef>
            </a:pP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Business</a:t>
            </a:r>
            <a:r>
              <a:rPr dirty="0" sz="650" spc="-11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Network</a:t>
            </a:r>
            <a:endParaRPr sz="650">
              <a:latin typeface="Arial"/>
              <a:cs typeface="Arial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1226819" y="4765500"/>
            <a:ext cx="760730" cy="60960"/>
          </a:xfrm>
          <a:custGeom>
            <a:avLst/>
            <a:gdLst/>
            <a:ahLst/>
            <a:cxnLst/>
            <a:rect l="l" t="t" r="r" b="b"/>
            <a:pathLst>
              <a:path w="760730" h="60960">
                <a:moveTo>
                  <a:pt x="0" y="60752"/>
                </a:moveTo>
                <a:lnTo>
                  <a:pt x="760476" y="60752"/>
                </a:lnTo>
                <a:lnTo>
                  <a:pt x="760476" y="0"/>
                </a:lnTo>
                <a:lnTo>
                  <a:pt x="0" y="0"/>
                </a:lnTo>
                <a:lnTo>
                  <a:pt x="0" y="60752"/>
                </a:lnTo>
                <a:close/>
              </a:path>
            </a:pathLst>
          </a:custGeom>
          <a:solidFill>
            <a:srgbClr val="00AE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987295" y="4976520"/>
            <a:ext cx="300355" cy="0"/>
          </a:xfrm>
          <a:custGeom>
            <a:avLst/>
            <a:gdLst/>
            <a:ahLst/>
            <a:cxnLst/>
            <a:rect l="l" t="t" r="r" b="b"/>
            <a:pathLst>
              <a:path w="300355" h="0">
                <a:moveTo>
                  <a:pt x="0" y="0"/>
                </a:moveTo>
                <a:lnTo>
                  <a:pt x="300126" y="0"/>
                </a:lnTo>
              </a:path>
            </a:pathLst>
          </a:custGeom>
          <a:ln w="56083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327403" y="5125271"/>
            <a:ext cx="960119" cy="57785"/>
          </a:xfrm>
          <a:custGeom>
            <a:avLst/>
            <a:gdLst/>
            <a:ahLst/>
            <a:cxnLst/>
            <a:rect l="l" t="t" r="r" b="b"/>
            <a:pathLst>
              <a:path w="960119" h="57785">
                <a:moveTo>
                  <a:pt x="0" y="57598"/>
                </a:moveTo>
                <a:lnTo>
                  <a:pt x="959815" y="57598"/>
                </a:lnTo>
                <a:lnTo>
                  <a:pt x="959815" y="0"/>
                </a:lnTo>
                <a:lnTo>
                  <a:pt x="0" y="0"/>
                </a:lnTo>
                <a:lnTo>
                  <a:pt x="0" y="57598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226819" y="5294405"/>
            <a:ext cx="1061085" cy="59055"/>
          </a:xfrm>
          <a:custGeom>
            <a:avLst/>
            <a:gdLst/>
            <a:ahLst/>
            <a:cxnLst/>
            <a:rect l="l" t="t" r="r" b="b"/>
            <a:pathLst>
              <a:path w="1061085" h="59054">
                <a:moveTo>
                  <a:pt x="0" y="59025"/>
                </a:moveTo>
                <a:lnTo>
                  <a:pt x="1060602" y="59025"/>
                </a:lnTo>
                <a:lnTo>
                  <a:pt x="1060602" y="0"/>
                </a:lnTo>
                <a:lnTo>
                  <a:pt x="0" y="0"/>
                </a:lnTo>
                <a:lnTo>
                  <a:pt x="0" y="59025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226819" y="4976520"/>
            <a:ext cx="760730" cy="0"/>
          </a:xfrm>
          <a:custGeom>
            <a:avLst/>
            <a:gdLst/>
            <a:ahLst/>
            <a:cxnLst/>
            <a:rect l="l" t="t" r="r" b="b"/>
            <a:pathLst>
              <a:path w="760730" h="0">
                <a:moveTo>
                  <a:pt x="0" y="0"/>
                </a:moveTo>
                <a:lnTo>
                  <a:pt x="760476" y="0"/>
                </a:lnTo>
              </a:path>
            </a:pathLst>
          </a:custGeom>
          <a:ln w="56083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226819" y="5125271"/>
            <a:ext cx="100330" cy="57785"/>
          </a:xfrm>
          <a:custGeom>
            <a:avLst/>
            <a:gdLst/>
            <a:ahLst/>
            <a:cxnLst/>
            <a:rect l="l" t="t" r="r" b="b"/>
            <a:pathLst>
              <a:path w="100330" h="57785">
                <a:moveTo>
                  <a:pt x="0" y="57598"/>
                </a:moveTo>
                <a:lnTo>
                  <a:pt x="100274" y="57598"/>
                </a:lnTo>
                <a:lnTo>
                  <a:pt x="100274" y="0"/>
                </a:lnTo>
                <a:lnTo>
                  <a:pt x="0" y="0"/>
                </a:lnTo>
                <a:lnTo>
                  <a:pt x="0" y="57598"/>
                </a:lnTo>
                <a:close/>
              </a:path>
            </a:pathLst>
          </a:custGeom>
          <a:solidFill>
            <a:srgbClr val="00AE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226819" y="5325617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0" y="0"/>
                </a:moveTo>
                <a:lnTo>
                  <a:pt x="100274" y="0"/>
                </a:lnTo>
              </a:path>
            </a:pathLst>
          </a:custGeom>
          <a:ln w="56387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78180" y="4664964"/>
            <a:ext cx="487680" cy="6949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7513319" y="1684045"/>
            <a:ext cx="1944370" cy="1167130"/>
          </a:xfrm>
          <a:custGeom>
            <a:avLst/>
            <a:gdLst/>
            <a:ahLst/>
            <a:cxnLst/>
            <a:rect l="l" t="t" r="r" b="b"/>
            <a:pathLst>
              <a:path w="1944370" h="1167130">
                <a:moveTo>
                  <a:pt x="0" y="1166977"/>
                </a:moveTo>
                <a:lnTo>
                  <a:pt x="1944370" y="1166977"/>
                </a:lnTo>
                <a:lnTo>
                  <a:pt x="1944370" y="0"/>
                </a:lnTo>
                <a:lnTo>
                  <a:pt x="0" y="0"/>
                </a:lnTo>
                <a:lnTo>
                  <a:pt x="0" y="1166977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8776716" y="2148840"/>
            <a:ext cx="446405" cy="0"/>
          </a:xfrm>
          <a:custGeom>
            <a:avLst/>
            <a:gdLst/>
            <a:ahLst/>
            <a:cxnLst/>
            <a:rect l="l" t="t" r="r" b="b"/>
            <a:pathLst>
              <a:path w="446404" h="0">
                <a:moveTo>
                  <a:pt x="0" y="0"/>
                </a:moveTo>
                <a:lnTo>
                  <a:pt x="446227" y="0"/>
                </a:lnTo>
              </a:path>
            </a:pathLst>
          </a:custGeom>
          <a:ln w="54862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 txBox="1"/>
          <p:nvPr/>
        </p:nvSpPr>
        <p:spPr>
          <a:xfrm>
            <a:off x="7513319" y="1713738"/>
            <a:ext cx="1944370" cy="942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 marR="98425">
              <a:lnSpc>
                <a:spcPct val="100000"/>
              </a:lnSpc>
              <a:spcBef>
                <a:spcPts val="114"/>
              </a:spcBef>
            </a:pP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Optimized</a:t>
            </a:r>
            <a:r>
              <a:rPr dirty="0" sz="800" spc="-5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Portfolio</a:t>
            </a:r>
            <a:r>
              <a:rPr dirty="0" sz="800" spc="-5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5">
                <a:solidFill>
                  <a:srgbClr val="575757"/>
                </a:solidFill>
                <a:latin typeface="Arial"/>
                <a:cs typeface="Arial"/>
              </a:rPr>
              <a:t>&amp;</a:t>
            </a:r>
            <a:r>
              <a:rPr dirty="0" sz="800" spc="-2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Project</a:t>
            </a:r>
            <a:r>
              <a:rPr dirty="0" sz="800" spc="-8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Mgmt.</a:t>
            </a:r>
            <a:endParaRPr sz="800">
              <a:latin typeface="Arial"/>
              <a:cs typeface="Arial"/>
            </a:endParaRPr>
          </a:p>
          <a:p>
            <a:pPr marL="102235">
              <a:lnSpc>
                <a:spcPct val="100000"/>
              </a:lnSpc>
              <a:spcBef>
                <a:spcPts val="5"/>
              </a:spcBef>
            </a:pP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Management of Strategic</a:t>
            </a:r>
            <a:r>
              <a:rPr dirty="0" sz="650" spc="-4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Initiatives</a:t>
            </a:r>
            <a:endParaRPr sz="650">
              <a:latin typeface="Arial"/>
              <a:cs typeface="Arial"/>
            </a:endParaRPr>
          </a:p>
          <a:p>
            <a:pPr algn="ctr" marR="169545">
              <a:lnSpc>
                <a:spcPct val="100000"/>
              </a:lnSpc>
              <a:spcBef>
                <a:spcPts val="490"/>
              </a:spcBef>
            </a:pP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Automation</a:t>
            </a:r>
            <a:endParaRPr sz="650">
              <a:latin typeface="Arial"/>
              <a:cs typeface="Arial"/>
            </a:endParaRPr>
          </a:p>
          <a:p>
            <a:pPr marL="652145" marR="303530">
              <a:lnSpc>
                <a:spcPts val="1390"/>
              </a:lnSpc>
              <a:spcBef>
                <a:spcPts val="60"/>
              </a:spcBef>
            </a:pP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System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of Intelligence  </a:t>
            </a: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Agility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(Integration /</a:t>
            </a:r>
            <a:r>
              <a:rPr dirty="0" sz="650" spc="-4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HCP)</a:t>
            </a:r>
            <a:endParaRPr sz="650">
              <a:latin typeface="Arial"/>
              <a:cs typeface="Arial"/>
            </a:endParaRPr>
          </a:p>
          <a:p>
            <a:pPr marL="652145">
              <a:lnSpc>
                <a:spcPct val="100000"/>
              </a:lnSpc>
              <a:spcBef>
                <a:spcPts val="555"/>
              </a:spcBef>
            </a:pP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Business</a:t>
            </a:r>
            <a:r>
              <a:rPr dirty="0" sz="650" spc="-11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Network</a:t>
            </a:r>
            <a:endParaRPr sz="650">
              <a:latin typeface="Arial"/>
              <a:cs typeface="Arial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8162543" y="2148840"/>
            <a:ext cx="614045" cy="0"/>
          </a:xfrm>
          <a:custGeom>
            <a:avLst/>
            <a:gdLst/>
            <a:ahLst/>
            <a:cxnLst/>
            <a:rect l="l" t="t" r="r" b="b"/>
            <a:pathLst>
              <a:path w="614045" h="0">
                <a:moveTo>
                  <a:pt x="0" y="0"/>
                </a:moveTo>
                <a:lnTo>
                  <a:pt x="613867" y="0"/>
                </a:lnTo>
              </a:path>
            </a:pathLst>
          </a:custGeom>
          <a:ln w="54862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9031223" y="2330958"/>
            <a:ext cx="192405" cy="0"/>
          </a:xfrm>
          <a:custGeom>
            <a:avLst/>
            <a:gdLst/>
            <a:ahLst/>
            <a:cxnLst/>
            <a:rect l="l" t="t" r="r" b="b"/>
            <a:pathLst>
              <a:path w="192404" h="0">
                <a:moveTo>
                  <a:pt x="0" y="0"/>
                </a:moveTo>
                <a:lnTo>
                  <a:pt x="192024" y="0"/>
                </a:lnTo>
              </a:path>
            </a:pathLst>
          </a:custGeom>
          <a:ln w="56386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8263128" y="2508504"/>
            <a:ext cx="960119" cy="0"/>
          </a:xfrm>
          <a:custGeom>
            <a:avLst/>
            <a:gdLst/>
            <a:ahLst/>
            <a:cxnLst/>
            <a:rect l="l" t="t" r="r" b="b"/>
            <a:pathLst>
              <a:path w="960120" h="0">
                <a:moveTo>
                  <a:pt x="0" y="0"/>
                </a:moveTo>
                <a:lnTo>
                  <a:pt x="959815" y="0"/>
                </a:lnTo>
              </a:path>
            </a:pathLst>
          </a:custGeom>
          <a:ln w="54862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8162543" y="2648752"/>
            <a:ext cx="1061085" cy="60960"/>
          </a:xfrm>
          <a:custGeom>
            <a:avLst/>
            <a:gdLst/>
            <a:ahLst/>
            <a:cxnLst/>
            <a:rect l="l" t="t" r="r" b="b"/>
            <a:pathLst>
              <a:path w="1061084" h="60960">
                <a:moveTo>
                  <a:pt x="0" y="60538"/>
                </a:moveTo>
                <a:lnTo>
                  <a:pt x="1060602" y="60538"/>
                </a:lnTo>
                <a:lnTo>
                  <a:pt x="1060602" y="0"/>
                </a:lnTo>
                <a:lnTo>
                  <a:pt x="0" y="0"/>
                </a:lnTo>
                <a:lnTo>
                  <a:pt x="0" y="60538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8162543" y="2302739"/>
            <a:ext cx="868680" cy="58419"/>
          </a:xfrm>
          <a:custGeom>
            <a:avLst/>
            <a:gdLst/>
            <a:ahLst/>
            <a:cxnLst/>
            <a:rect l="l" t="t" r="r" b="b"/>
            <a:pathLst>
              <a:path w="868679" h="58419">
                <a:moveTo>
                  <a:pt x="0" y="57809"/>
                </a:moveTo>
                <a:lnTo>
                  <a:pt x="868578" y="57809"/>
                </a:lnTo>
                <a:lnTo>
                  <a:pt x="868578" y="0"/>
                </a:lnTo>
                <a:lnTo>
                  <a:pt x="0" y="0"/>
                </a:lnTo>
                <a:lnTo>
                  <a:pt x="0" y="57809"/>
                </a:lnTo>
                <a:close/>
              </a:path>
            </a:pathLst>
          </a:custGeom>
          <a:solidFill>
            <a:srgbClr val="00AE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8162543" y="2508504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 h="0">
                <a:moveTo>
                  <a:pt x="0" y="0"/>
                </a:moveTo>
                <a:lnTo>
                  <a:pt x="100274" y="0"/>
                </a:lnTo>
              </a:path>
            </a:pathLst>
          </a:custGeom>
          <a:ln w="54862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8162543" y="2679192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 h="0">
                <a:moveTo>
                  <a:pt x="0" y="0"/>
                </a:moveTo>
                <a:lnTo>
                  <a:pt x="100274" y="0"/>
                </a:lnTo>
              </a:path>
            </a:pathLst>
          </a:custGeom>
          <a:ln w="54862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7613904" y="2029917"/>
            <a:ext cx="506095" cy="685800"/>
          </a:xfrm>
          <a:custGeom>
            <a:avLst/>
            <a:gdLst/>
            <a:ahLst/>
            <a:cxnLst/>
            <a:rect l="l" t="t" r="r" b="b"/>
            <a:pathLst>
              <a:path w="506095" h="685800">
                <a:moveTo>
                  <a:pt x="0" y="685596"/>
                </a:moveTo>
                <a:lnTo>
                  <a:pt x="505548" y="685596"/>
                </a:lnTo>
                <a:lnTo>
                  <a:pt x="505548" y="0"/>
                </a:lnTo>
                <a:lnTo>
                  <a:pt x="0" y="0"/>
                </a:lnTo>
                <a:lnTo>
                  <a:pt x="0" y="6855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7656576" y="2089455"/>
            <a:ext cx="273050" cy="86995"/>
          </a:xfrm>
          <a:custGeom>
            <a:avLst/>
            <a:gdLst/>
            <a:ahLst/>
            <a:cxnLst/>
            <a:rect l="l" t="t" r="r" b="b"/>
            <a:pathLst>
              <a:path w="273050" h="86994">
                <a:moveTo>
                  <a:pt x="0" y="86561"/>
                </a:moveTo>
                <a:lnTo>
                  <a:pt x="272491" y="86561"/>
                </a:lnTo>
                <a:lnTo>
                  <a:pt x="272491" y="0"/>
                </a:lnTo>
                <a:lnTo>
                  <a:pt x="0" y="0"/>
                </a:lnTo>
                <a:lnTo>
                  <a:pt x="0" y="86561"/>
                </a:lnTo>
                <a:close/>
              </a:path>
            </a:pathLst>
          </a:custGeom>
          <a:solidFill>
            <a:srgbClr val="EEAB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7723631" y="2391131"/>
            <a:ext cx="274320" cy="88900"/>
          </a:xfrm>
          <a:custGeom>
            <a:avLst/>
            <a:gdLst/>
            <a:ahLst/>
            <a:cxnLst/>
            <a:rect l="l" t="t" r="r" b="b"/>
            <a:pathLst>
              <a:path w="274320" h="88900">
                <a:moveTo>
                  <a:pt x="0" y="88289"/>
                </a:moveTo>
                <a:lnTo>
                  <a:pt x="274015" y="88289"/>
                </a:lnTo>
                <a:lnTo>
                  <a:pt x="274015" y="0"/>
                </a:lnTo>
                <a:lnTo>
                  <a:pt x="0" y="0"/>
                </a:lnTo>
                <a:lnTo>
                  <a:pt x="0" y="88289"/>
                </a:lnTo>
                <a:close/>
              </a:path>
            </a:pathLst>
          </a:custGeom>
          <a:solidFill>
            <a:srgbClr val="EEAB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7827264" y="2560295"/>
            <a:ext cx="172085" cy="88900"/>
          </a:xfrm>
          <a:custGeom>
            <a:avLst/>
            <a:gdLst/>
            <a:ahLst/>
            <a:cxnLst/>
            <a:rect l="l" t="t" r="r" b="b"/>
            <a:pathLst>
              <a:path w="172084" h="88900">
                <a:moveTo>
                  <a:pt x="0" y="88289"/>
                </a:moveTo>
                <a:lnTo>
                  <a:pt x="172008" y="88289"/>
                </a:lnTo>
                <a:lnTo>
                  <a:pt x="172008" y="0"/>
                </a:lnTo>
                <a:lnTo>
                  <a:pt x="0" y="0"/>
                </a:lnTo>
                <a:lnTo>
                  <a:pt x="0" y="88289"/>
                </a:lnTo>
                <a:close/>
              </a:path>
            </a:pathLst>
          </a:custGeom>
          <a:solidFill>
            <a:srgbClr val="EEAB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7796783" y="2252422"/>
            <a:ext cx="132715" cy="79375"/>
          </a:xfrm>
          <a:custGeom>
            <a:avLst/>
            <a:gdLst/>
            <a:ahLst/>
            <a:cxnLst/>
            <a:rect l="l" t="t" r="r" b="b"/>
            <a:pathLst>
              <a:path w="132715" h="79375">
                <a:moveTo>
                  <a:pt x="0" y="79043"/>
                </a:moveTo>
                <a:lnTo>
                  <a:pt x="132486" y="79043"/>
                </a:lnTo>
                <a:lnTo>
                  <a:pt x="132486" y="0"/>
                </a:lnTo>
                <a:lnTo>
                  <a:pt x="0" y="0"/>
                </a:lnTo>
                <a:lnTo>
                  <a:pt x="0" y="79043"/>
                </a:lnTo>
                <a:close/>
              </a:path>
            </a:pathLst>
          </a:custGeom>
          <a:solidFill>
            <a:srgbClr val="EEAB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7716011" y="2078735"/>
            <a:ext cx="7620" cy="636905"/>
          </a:xfrm>
          <a:custGeom>
            <a:avLst/>
            <a:gdLst/>
            <a:ahLst/>
            <a:cxnLst/>
            <a:rect l="l" t="t" r="r" b="b"/>
            <a:pathLst>
              <a:path w="7620" h="636905">
                <a:moveTo>
                  <a:pt x="0" y="0"/>
                </a:moveTo>
                <a:lnTo>
                  <a:pt x="7239" y="636651"/>
                </a:lnTo>
              </a:path>
            </a:pathLst>
          </a:custGeom>
          <a:ln w="6096">
            <a:solidFill>
              <a:srgbClr val="EEAB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7926323" y="2078735"/>
            <a:ext cx="3175" cy="636905"/>
          </a:xfrm>
          <a:custGeom>
            <a:avLst/>
            <a:gdLst/>
            <a:ahLst/>
            <a:cxnLst/>
            <a:rect l="l" t="t" r="r" b="b"/>
            <a:pathLst>
              <a:path w="3175" h="636905">
                <a:moveTo>
                  <a:pt x="0" y="0"/>
                </a:moveTo>
                <a:lnTo>
                  <a:pt x="3048" y="636651"/>
                </a:lnTo>
              </a:path>
            </a:pathLst>
          </a:custGeom>
          <a:ln w="6095">
            <a:solidFill>
              <a:srgbClr val="EEAB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5196840" y="1684045"/>
            <a:ext cx="1941830" cy="1167130"/>
          </a:xfrm>
          <a:custGeom>
            <a:avLst/>
            <a:gdLst/>
            <a:ahLst/>
            <a:cxnLst/>
            <a:rect l="l" t="t" r="r" b="b"/>
            <a:pathLst>
              <a:path w="1941829" h="1167130">
                <a:moveTo>
                  <a:pt x="0" y="1166977"/>
                </a:moveTo>
                <a:lnTo>
                  <a:pt x="1941575" y="1166977"/>
                </a:lnTo>
                <a:lnTo>
                  <a:pt x="1941575" y="0"/>
                </a:lnTo>
                <a:lnTo>
                  <a:pt x="0" y="0"/>
                </a:lnTo>
                <a:lnTo>
                  <a:pt x="0" y="1166977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5846064" y="2150364"/>
            <a:ext cx="1061085" cy="0"/>
          </a:xfrm>
          <a:custGeom>
            <a:avLst/>
            <a:gdLst/>
            <a:ahLst/>
            <a:cxnLst/>
            <a:rect l="l" t="t" r="r" b="b"/>
            <a:pathLst>
              <a:path w="1061084" h="0">
                <a:moveTo>
                  <a:pt x="0" y="0"/>
                </a:moveTo>
                <a:lnTo>
                  <a:pt x="1060602" y="0"/>
                </a:lnTo>
              </a:path>
            </a:pathLst>
          </a:custGeom>
          <a:ln w="54862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5297423" y="2029967"/>
            <a:ext cx="487679" cy="67665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 txBox="1"/>
          <p:nvPr/>
        </p:nvSpPr>
        <p:spPr>
          <a:xfrm>
            <a:off x="5196840" y="1713738"/>
            <a:ext cx="1941830" cy="942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00965">
              <a:lnSpc>
                <a:spcPct val="100000"/>
              </a:lnSpc>
              <a:spcBef>
                <a:spcPts val="114"/>
              </a:spcBef>
            </a:pPr>
            <a:r>
              <a:rPr dirty="0" sz="800" spc="-5">
                <a:solidFill>
                  <a:srgbClr val="575757"/>
                </a:solidFill>
                <a:latin typeface="Arial"/>
                <a:cs typeface="Arial"/>
              </a:rPr>
              <a:t>SAP</a:t>
            </a:r>
            <a:r>
              <a:rPr dirty="0" sz="800" spc="-3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S/4HANA</a:t>
            </a:r>
            <a:r>
              <a:rPr dirty="0" sz="800" spc="-6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Finance</a:t>
            </a:r>
            <a:r>
              <a:rPr dirty="0" sz="800" spc="-5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in</a:t>
            </a:r>
            <a:r>
              <a:rPr dirty="0" sz="800" spc="-7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Core</a:t>
            </a:r>
            <a:endParaRPr sz="800">
              <a:latin typeface="Arial"/>
              <a:cs typeface="Arial"/>
            </a:endParaRPr>
          </a:p>
          <a:p>
            <a:pPr marL="100965">
              <a:lnSpc>
                <a:spcPct val="100000"/>
              </a:lnSpc>
              <a:spcBef>
                <a:spcPts val="5"/>
              </a:spcBef>
            </a:pP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Integrate Financial Operations for</a:t>
            </a:r>
            <a:r>
              <a:rPr dirty="0" sz="65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Compliance</a:t>
            </a:r>
            <a:endParaRPr sz="650">
              <a:latin typeface="Arial"/>
              <a:cs typeface="Arial"/>
            </a:endParaRPr>
          </a:p>
          <a:p>
            <a:pPr algn="ctr" marR="171450">
              <a:lnSpc>
                <a:spcPct val="100000"/>
              </a:lnSpc>
              <a:spcBef>
                <a:spcPts val="490"/>
              </a:spcBef>
            </a:pP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Automation</a:t>
            </a:r>
            <a:endParaRPr sz="650">
              <a:latin typeface="Arial"/>
              <a:cs typeface="Arial"/>
            </a:endParaRPr>
          </a:p>
          <a:p>
            <a:pPr marL="651510" marR="302260">
              <a:lnSpc>
                <a:spcPts val="1390"/>
              </a:lnSpc>
              <a:spcBef>
                <a:spcPts val="60"/>
              </a:spcBef>
            </a:pP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System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of Intelligence  </a:t>
            </a: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Agility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(Integration /</a:t>
            </a:r>
            <a:r>
              <a:rPr dirty="0" sz="650" spc="-4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HCP)</a:t>
            </a:r>
            <a:endParaRPr sz="650">
              <a:latin typeface="Arial"/>
              <a:cs typeface="Arial"/>
            </a:endParaRPr>
          </a:p>
          <a:p>
            <a:pPr marL="651510">
              <a:lnSpc>
                <a:spcPct val="100000"/>
              </a:lnSpc>
              <a:spcBef>
                <a:spcPts val="555"/>
              </a:spcBef>
            </a:pP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Business</a:t>
            </a:r>
            <a:r>
              <a:rPr dirty="0" sz="650" spc="-11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Network</a:t>
            </a:r>
            <a:endParaRPr sz="650">
              <a:latin typeface="Arial"/>
              <a:cs typeface="Arial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5844540" y="2149449"/>
            <a:ext cx="763270" cy="0"/>
          </a:xfrm>
          <a:custGeom>
            <a:avLst/>
            <a:gdLst/>
            <a:ahLst/>
            <a:cxnLst/>
            <a:rect l="l" t="t" r="r" b="b"/>
            <a:pathLst>
              <a:path w="763270" h="0">
                <a:moveTo>
                  <a:pt x="0" y="0"/>
                </a:moveTo>
                <a:lnTo>
                  <a:pt x="763219" y="0"/>
                </a:lnTo>
              </a:path>
            </a:pathLst>
          </a:custGeom>
          <a:ln w="53138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6606540" y="2330958"/>
            <a:ext cx="300355" cy="0"/>
          </a:xfrm>
          <a:custGeom>
            <a:avLst/>
            <a:gdLst/>
            <a:ahLst/>
            <a:cxnLst/>
            <a:rect l="l" t="t" r="r" b="b"/>
            <a:pathLst>
              <a:path w="300354" h="0">
                <a:moveTo>
                  <a:pt x="0" y="0"/>
                </a:moveTo>
                <a:lnTo>
                  <a:pt x="300126" y="0"/>
                </a:lnTo>
              </a:path>
            </a:pathLst>
          </a:custGeom>
          <a:ln w="56386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5846064" y="2508504"/>
            <a:ext cx="1061085" cy="0"/>
          </a:xfrm>
          <a:custGeom>
            <a:avLst/>
            <a:gdLst/>
            <a:ahLst/>
            <a:cxnLst/>
            <a:rect l="l" t="t" r="r" b="b"/>
            <a:pathLst>
              <a:path w="1061084" h="0">
                <a:moveTo>
                  <a:pt x="0" y="0"/>
                </a:moveTo>
                <a:lnTo>
                  <a:pt x="1060602" y="0"/>
                </a:lnTo>
              </a:path>
            </a:pathLst>
          </a:custGeom>
          <a:ln w="54862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846064" y="2648752"/>
            <a:ext cx="1061085" cy="60960"/>
          </a:xfrm>
          <a:custGeom>
            <a:avLst/>
            <a:gdLst/>
            <a:ahLst/>
            <a:cxnLst/>
            <a:rect l="l" t="t" r="r" b="b"/>
            <a:pathLst>
              <a:path w="1061084" h="60960">
                <a:moveTo>
                  <a:pt x="0" y="60538"/>
                </a:moveTo>
                <a:lnTo>
                  <a:pt x="1060602" y="60538"/>
                </a:lnTo>
                <a:lnTo>
                  <a:pt x="1060602" y="0"/>
                </a:lnTo>
                <a:lnTo>
                  <a:pt x="0" y="0"/>
                </a:lnTo>
                <a:lnTo>
                  <a:pt x="0" y="60538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846064" y="2330958"/>
            <a:ext cx="760730" cy="0"/>
          </a:xfrm>
          <a:custGeom>
            <a:avLst/>
            <a:gdLst/>
            <a:ahLst/>
            <a:cxnLst/>
            <a:rect l="l" t="t" r="r" b="b"/>
            <a:pathLst>
              <a:path w="760729" h="0">
                <a:moveTo>
                  <a:pt x="0" y="0"/>
                </a:moveTo>
                <a:lnTo>
                  <a:pt x="760476" y="0"/>
                </a:lnTo>
              </a:path>
            </a:pathLst>
          </a:custGeom>
          <a:ln w="56386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846064" y="2679192"/>
            <a:ext cx="461645" cy="0"/>
          </a:xfrm>
          <a:custGeom>
            <a:avLst/>
            <a:gdLst/>
            <a:ahLst/>
            <a:cxnLst/>
            <a:rect l="l" t="t" r="r" b="b"/>
            <a:pathLst>
              <a:path w="461645" h="0">
                <a:moveTo>
                  <a:pt x="0" y="0"/>
                </a:moveTo>
                <a:lnTo>
                  <a:pt x="461365" y="0"/>
                </a:lnTo>
              </a:path>
            </a:pathLst>
          </a:custGeom>
          <a:ln w="54862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5846064" y="2506218"/>
            <a:ext cx="760730" cy="0"/>
          </a:xfrm>
          <a:custGeom>
            <a:avLst/>
            <a:gdLst/>
            <a:ahLst/>
            <a:cxnLst/>
            <a:rect l="l" t="t" r="r" b="b"/>
            <a:pathLst>
              <a:path w="760729" h="0">
                <a:moveTo>
                  <a:pt x="0" y="0"/>
                </a:moveTo>
                <a:lnTo>
                  <a:pt x="760476" y="0"/>
                </a:lnTo>
              </a:path>
            </a:pathLst>
          </a:custGeom>
          <a:ln w="56386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2886455" y="1684045"/>
            <a:ext cx="1943100" cy="1167130"/>
          </a:xfrm>
          <a:custGeom>
            <a:avLst/>
            <a:gdLst/>
            <a:ahLst/>
            <a:cxnLst/>
            <a:rect l="l" t="t" r="r" b="b"/>
            <a:pathLst>
              <a:path w="1943100" h="1167130">
                <a:moveTo>
                  <a:pt x="0" y="1166977"/>
                </a:moveTo>
                <a:lnTo>
                  <a:pt x="1942845" y="1166977"/>
                </a:lnTo>
                <a:lnTo>
                  <a:pt x="1942845" y="0"/>
                </a:lnTo>
                <a:lnTo>
                  <a:pt x="0" y="0"/>
                </a:lnTo>
                <a:lnTo>
                  <a:pt x="0" y="1166977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2977895" y="2025395"/>
            <a:ext cx="513587" cy="6979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 txBox="1"/>
          <p:nvPr/>
        </p:nvSpPr>
        <p:spPr>
          <a:xfrm>
            <a:off x="2886455" y="1713738"/>
            <a:ext cx="1943100" cy="942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 marR="143510">
              <a:lnSpc>
                <a:spcPct val="100000"/>
              </a:lnSpc>
              <a:spcBef>
                <a:spcPts val="114"/>
              </a:spcBef>
            </a:pP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Industry</a:t>
            </a:r>
            <a:r>
              <a:rPr dirty="0" sz="800" spc="-6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to</a:t>
            </a:r>
            <a:r>
              <a:rPr dirty="0" sz="800" spc="-2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Core</a:t>
            </a:r>
            <a:r>
              <a:rPr dirty="0" sz="800" spc="-3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(DIMP,</a:t>
            </a:r>
            <a:r>
              <a:rPr dirty="0" sz="800" spc="-5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 spc="0">
                <a:solidFill>
                  <a:srgbClr val="575757"/>
                </a:solidFill>
                <a:latin typeface="Arial"/>
                <a:cs typeface="Arial"/>
              </a:rPr>
              <a:t>Oil,</a:t>
            </a:r>
            <a:r>
              <a:rPr dirty="0" sz="800" spc="-4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Retail)</a:t>
            </a:r>
            <a:endParaRPr sz="800">
              <a:latin typeface="Arial"/>
              <a:cs typeface="Arial"/>
            </a:endParaRPr>
          </a:p>
          <a:p>
            <a:pPr marL="100330">
              <a:lnSpc>
                <a:spcPct val="100000"/>
              </a:lnSpc>
              <a:spcBef>
                <a:spcPts val="5"/>
              </a:spcBef>
            </a:pPr>
            <a:r>
              <a:rPr dirty="0" sz="650" spc="-10">
                <a:solidFill>
                  <a:srgbClr val="575757"/>
                </a:solidFill>
                <a:latin typeface="Arial"/>
                <a:cs typeface="Arial"/>
              </a:rPr>
              <a:t>Extend </a:t>
            </a: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Core</a:t>
            </a:r>
            <a:r>
              <a:rPr dirty="0" sz="650" spc="-5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Functionalities</a:t>
            </a:r>
            <a:endParaRPr sz="650">
              <a:latin typeface="Arial"/>
              <a:cs typeface="Arial"/>
            </a:endParaRPr>
          </a:p>
          <a:p>
            <a:pPr algn="ctr" marR="171450">
              <a:lnSpc>
                <a:spcPct val="100000"/>
              </a:lnSpc>
              <a:spcBef>
                <a:spcPts val="490"/>
              </a:spcBef>
            </a:pP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Automation</a:t>
            </a:r>
            <a:endParaRPr sz="650">
              <a:latin typeface="Arial"/>
              <a:cs typeface="Arial"/>
            </a:endParaRPr>
          </a:p>
          <a:p>
            <a:pPr marL="650240" marR="304165">
              <a:lnSpc>
                <a:spcPts val="1390"/>
              </a:lnSpc>
              <a:spcBef>
                <a:spcPts val="60"/>
              </a:spcBef>
            </a:pP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System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of Intelligence  </a:t>
            </a: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Agility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(Integration /</a:t>
            </a:r>
            <a:r>
              <a:rPr dirty="0" sz="650" spc="-4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HCP)</a:t>
            </a:r>
            <a:endParaRPr sz="650">
              <a:latin typeface="Arial"/>
              <a:cs typeface="Arial"/>
            </a:endParaRPr>
          </a:p>
          <a:p>
            <a:pPr marL="650240">
              <a:lnSpc>
                <a:spcPct val="100000"/>
              </a:lnSpc>
              <a:spcBef>
                <a:spcPts val="555"/>
              </a:spcBef>
            </a:pP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Business</a:t>
            </a:r>
            <a:r>
              <a:rPr dirty="0" sz="650" spc="-11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Network</a:t>
            </a:r>
            <a:endParaRPr sz="650">
              <a:latin typeface="Arial"/>
              <a:cs typeface="Arial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3634740" y="2330958"/>
            <a:ext cx="961390" cy="0"/>
          </a:xfrm>
          <a:custGeom>
            <a:avLst/>
            <a:gdLst/>
            <a:ahLst/>
            <a:cxnLst/>
            <a:rect l="l" t="t" r="r" b="b"/>
            <a:pathLst>
              <a:path w="961389" h="0">
                <a:moveTo>
                  <a:pt x="0" y="0"/>
                </a:moveTo>
                <a:lnTo>
                  <a:pt x="961339" y="0"/>
                </a:lnTo>
              </a:path>
            </a:pathLst>
          </a:custGeom>
          <a:ln w="56386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3634740" y="2508504"/>
            <a:ext cx="961390" cy="0"/>
          </a:xfrm>
          <a:custGeom>
            <a:avLst/>
            <a:gdLst/>
            <a:ahLst/>
            <a:cxnLst/>
            <a:rect l="l" t="t" r="r" b="b"/>
            <a:pathLst>
              <a:path w="961389" h="0">
                <a:moveTo>
                  <a:pt x="0" y="0"/>
                </a:moveTo>
                <a:lnTo>
                  <a:pt x="961339" y="0"/>
                </a:lnTo>
              </a:path>
            </a:pathLst>
          </a:custGeom>
          <a:ln w="54862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3535679" y="2648752"/>
            <a:ext cx="1059180" cy="60960"/>
          </a:xfrm>
          <a:custGeom>
            <a:avLst/>
            <a:gdLst/>
            <a:ahLst/>
            <a:cxnLst/>
            <a:rect l="l" t="t" r="r" b="b"/>
            <a:pathLst>
              <a:path w="1059179" h="60960">
                <a:moveTo>
                  <a:pt x="0" y="60538"/>
                </a:moveTo>
                <a:lnTo>
                  <a:pt x="1059078" y="60538"/>
                </a:lnTo>
                <a:lnTo>
                  <a:pt x="1059078" y="0"/>
                </a:lnTo>
                <a:lnTo>
                  <a:pt x="0" y="0"/>
                </a:lnTo>
                <a:lnTo>
                  <a:pt x="0" y="60538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3535679" y="2302739"/>
            <a:ext cx="100330" cy="58419"/>
          </a:xfrm>
          <a:custGeom>
            <a:avLst/>
            <a:gdLst/>
            <a:ahLst/>
            <a:cxnLst/>
            <a:rect l="l" t="t" r="r" b="b"/>
            <a:pathLst>
              <a:path w="100329" h="58419">
                <a:moveTo>
                  <a:pt x="0" y="57809"/>
                </a:moveTo>
                <a:lnTo>
                  <a:pt x="100274" y="57809"/>
                </a:lnTo>
                <a:lnTo>
                  <a:pt x="100274" y="0"/>
                </a:lnTo>
                <a:lnTo>
                  <a:pt x="0" y="0"/>
                </a:lnTo>
                <a:lnTo>
                  <a:pt x="0" y="57809"/>
                </a:lnTo>
                <a:close/>
              </a:path>
            </a:pathLst>
          </a:custGeom>
          <a:solidFill>
            <a:srgbClr val="00AE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3535679" y="2508504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 h="0">
                <a:moveTo>
                  <a:pt x="0" y="0"/>
                </a:moveTo>
                <a:lnTo>
                  <a:pt x="100274" y="0"/>
                </a:lnTo>
              </a:path>
            </a:pathLst>
          </a:custGeom>
          <a:ln w="54862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3535679" y="2679853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 h="0">
                <a:moveTo>
                  <a:pt x="0" y="0"/>
                </a:moveTo>
                <a:lnTo>
                  <a:pt x="100274" y="0"/>
                </a:lnTo>
              </a:path>
            </a:pathLst>
          </a:custGeom>
          <a:ln w="56081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296155" y="2148840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 h="0">
                <a:moveTo>
                  <a:pt x="0" y="0"/>
                </a:moveTo>
                <a:lnTo>
                  <a:pt x="298399" y="0"/>
                </a:lnTo>
              </a:path>
            </a:pathLst>
          </a:custGeom>
          <a:ln w="54862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3534155" y="2148840"/>
            <a:ext cx="762000" cy="0"/>
          </a:xfrm>
          <a:custGeom>
            <a:avLst/>
            <a:gdLst/>
            <a:ahLst/>
            <a:cxnLst/>
            <a:rect l="l" t="t" r="r" b="b"/>
            <a:pathLst>
              <a:path w="762000" h="0">
                <a:moveTo>
                  <a:pt x="0" y="0"/>
                </a:moveTo>
                <a:lnTo>
                  <a:pt x="761695" y="0"/>
                </a:lnTo>
              </a:path>
            </a:pathLst>
          </a:custGeom>
          <a:ln w="54862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77595" y="2985465"/>
            <a:ext cx="1941830" cy="1169035"/>
          </a:xfrm>
          <a:custGeom>
            <a:avLst/>
            <a:gdLst/>
            <a:ahLst/>
            <a:cxnLst/>
            <a:rect l="l" t="t" r="r" b="b"/>
            <a:pathLst>
              <a:path w="1941830" h="1169035">
                <a:moveTo>
                  <a:pt x="0" y="1168704"/>
                </a:moveTo>
                <a:lnTo>
                  <a:pt x="1941576" y="1168704"/>
                </a:lnTo>
                <a:lnTo>
                  <a:pt x="1941576" y="0"/>
                </a:lnTo>
                <a:lnTo>
                  <a:pt x="0" y="0"/>
                </a:lnTo>
                <a:lnTo>
                  <a:pt x="0" y="1168704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667512" y="3328415"/>
            <a:ext cx="490728" cy="68275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987295" y="3451097"/>
            <a:ext cx="300355" cy="0"/>
          </a:xfrm>
          <a:custGeom>
            <a:avLst/>
            <a:gdLst/>
            <a:ahLst/>
            <a:cxnLst/>
            <a:rect l="l" t="t" r="r" b="b"/>
            <a:pathLst>
              <a:path w="300355" h="0">
                <a:moveTo>
                  <a:pt x="0" y="0"/>
                </a:moveTo>
                <a:lnTo>
                  <a:pt x="300126" y="0"/>
                </a:lnTo>
              </a:path>
            </a:pathLst>
          </a:custGeom>
          <a:ln w="56387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226819" y="3451097"/>
            <a:ext cx="760730" cy="0"/>
          </a:xfrm>
          <a:custGeom>
            <a:avLst/>
            <a:gdLst/>
            <a:ahLst/>
            <a:cxnLst/>
            <a:rect l="l" t="t" r="r" b="b"/>
            <a:pathLst>
              <a:path w="760730" h="0">
                <a:moveTo>
                  <a:pt x="0" y="0"/>
                </a:moveTo>
                <a:lnTo>
                  <a:pt x="760476" y="0"/>
                </a:lnTo>
              </a:path>
            </a:pathLst>
          </a:custGeom>
          <a:ln w="56387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987295" y="3604319"/>
            <a:ext cx="300355" cy="57785"/>
          </a:xfrm>
          <a:custGeom>
            <a:avLst/>
            <a:gdLst/>
            <a:ahLst/>
            <a:cxnLst/>
            <a:rect l="l" t="t" r="r" b="b"/>
            <a:pathLst>
              <a:path w="300355" h="57785">
                <a:moveTo>
                  <a:pt x="0" y="57598"/>
                </a:moveTo>
                <a:lnTo>
                  <a:pt x="300126" y="57598"/>
                </a:lnTo>
                <a:lnTo>
                  <a:pt x="300126" y="0"/>
                </a:lnTo>
                <a:lnTo>
                  <a:pt x="0" y="0"/>
                </a:lnTo>
                <a:lnTo>
                  <a:pt x="0" y="57598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327403" y="3810661"/>
            <a:ext cx="960119" cy="0"/>
          </a:xfrm>
          <a:custGeom>
            <a:avLst/>
            <a:gdLst/>
            <a:ahLst/>
            <a:cxnLst/>
            <a:rect l="l" t="t" r="r" b="b"/>
            <a:pathLst>
              <a:path w="960119" h="0">
                <a:moveTo>
                  <a:pt x="0" y="0"/>
                </a:moveTo>
                <a:lnTo>
                  <a:pt x="959815" y="0"/>
                </a:lnTo>
              </a:path>
            </a:pathLst>
          </a:custGeom>
          <a:ln w="56081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226819" y="3952214"/>
            <a:ext cx="1061085" cy="0"/>
          </a:xfrm>
          <a:custGeom>
            <a:avLst/>
            <a:gdLst/>
            <a:ahLst/>
            <a:cxnLst/>
            <a:rect l="l" t="t" r="r" b="b"/>
            <a:pathLst>
              <a:path w="1061085" h="0">
                <a:moveTo>
                  <a:pt x="0" y="0"/>
                </a:moveTo>
                <a:lnTo>
                  <a:pt x="1060602" y="0"/>
                </a:lnTo>
              </a:path>
            </a:pathLst>
          </a:custGeom>
          <a:ln w="4114">
            <a:solidFill>
              <a:srgbClr val="CC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226819" y="3604319"/>
            <a:ext cx="760730" cy="57785"/>
          </a:xfrm>
          <a:custGeom>
            <a:avLst/>
            <a:gdLst/>
            <a:ahLst/>
            <a:cxnLst/>
            <a:rect l="l" t="t" r="r" b="b"/>
            <a:pathLst>
              <a:path w="760730" h="57785">
                <a:moveTo>
                  <a:pt x="0" y="57598"/>
                </a:moveTo>
                <a:lnTo>
                  <a:pt x="760476" y="57598"/>
                </a:lnTo>
                <a:lnTo>
                  <a:pt x="760476" y="0"/>
                </a:lnTo>
                <a:lnTo>
                  <a:pt x="0" y="0"/>
                </a:lnTo>
                <a:lnTo>
                  <a:pt x="0" y="57598"/>
                </a:lnTo>
                <a:close/>
              </a:path>
            </a:pathLst>
          </a:custGeom>
          <a:solidFill>
            <a:srgbClr val="00AE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226819" y="3810661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0" y="0"/>
                </a:moveTo>
                <a:lnTo>
                  <a:pt x="100274" y="0"/>
                </a:lnTo>
              </a:path>
            </a:pathLst>
          </a:custGeom>
          <a:ln w="56081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1226819" y="3982872"/>
            <a:ext cx="1061085" cy="0"/>
          </a:xfrm>
          <a:custGeom>
            <a:avLst/>
            <a:gdLst/>
            <a:ahLst/>
            <a:cxnLst/>
            <a:rect l="l" t="t" r="r" b="b"/>
            <a:pathLst>
              <a:path w="1061085" h="0">
                <a:moveTo>
                  <a:pt x="0" y="0"/>
                </a:moveTo>
                <a:lnTo>
                  <a:pt x="1060602" y="0"/>
                </a:lnTo>
              </a:path>
            </a:pathLst>
          </a:custGeom>
          <a:ln w="56083">
            <a:solidFill>
              <a:srgbClr val="00AE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 txBox="1"/>
          <p:nvPr/>
        </p:nvSpPr>
        <p:spPr>
          <a:xfrm>
            <a:off x="577595" y="3016757"/>
            <a:ext cx="1941830" cy="942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99060">
              <a:lnSpc>
                <a:spcPct val="100000"/>
              </a:lnSpc>
              <a:spcBef>
                <a:spcPts val="114"/>
              </a:spcBef>
            </a:pP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Efficient</a:t>
            </a:r>
            <a:r>
              <a:rPr dirty="0" sz="800" spc="-114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575757"/>
                </a:solidFill>
                <a:latin typeface="Arial"/>
                <a:cs typeface="Arial"/>
              </a:rPr>
              <a:t>Procurement</a:t>
            </a:r>
            <a:endParaRPr sz="800">
              <a:latin typeface="Arial"/>
              <a:cs typeface="Arial"/>
            </a:endParaRPr>
          </a:p>
          <a:p>
            <a:pPr marL="97155">
              <a:lnSpc>
                <a:spcPct val="100000"/>
              </a:lnSpc>
              <a:spcBef>
                <a:spcPts val="5"/>
              </a:spcBef>
            </a:pP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Shopping</a:t>
            </a:r>
            <a:r>
              <a:rPr dirty="0" sz="650" spc="-8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>
                <a:solidFill>
                  <a:srgbClr val="575757"/>
                </a:solidFill>
                <a:latin typeface="Arial"/>
                <a:cs typeface="Arial"/>
              </a:rPr>
              <a:t>Experience</a:t>
            </a:r>
            <a:endParaRPr sz="650">
              <a:latin typeface="Arial"/>
              <a:cs typeface="Arial"/>
            </a:endParaRPr>
          </a:p>
          <a:p>
            <a:pPr algn="ctr" marR="173355">
              <a:lnSpc>
                <a:spcPct val="100000"/>
              </a:lnSpc>
              <a:spcBef>
                <a:spcPts val="490"/>
              </a:spcBef>
            </a:pP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Automation</a:t>
            </a:r>
            <a:endParaRPr sz="650">
              <a:latin typeface="Arial"/>
              <a:cs typeface="Arial"/>
            </a:endParaRPr>
          </a:p>
          <a:p>
            <a:pPr marL="648970" marR="304165">
              <a:lnSpc>
                <a:spcPts val="1390"/>
              </a:lnSpc>
              <a:spcBef>
                <a:spcPts val="60"/>
              </a:spcBef>
            </a:pP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System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of Intelligence  </a:t>
            </a:r>
            <a:r>
              <a:rPr dirty="0" sz="650" spc="-20" b="1">
                <a:solidFill>
                  <a:srgbClr val="575757"/>
                </a:solidFill>
                <a:latin typeface="Arial"/>
                <a:cs typeface="Arial"/>
              </a:rPr>
              <a:t>Agility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(Integration /</a:t>
            </a:r>
            <a:r>
              <a:rPr dirty="0" sz="650" spc="-4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HCP)</a:t>
            </a:r>
            <a:endParaRPr sz="650">
              <a:latin typeface="Arial"/>
              <a:cs typeface="Arial"/>
            </a:endParaRPr>
          </a:p>
          <a:p>
            <a:pPr marL="648970">
              <a:lnSpc>
                <a:spcPct val="100000"/>
              </a:lnSpc>
              <a:spcBef>
                <a:spcPts val="555"/>
              </a:spcBef>
            </a:pP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Business</a:t>
            </a:r>
            <a:r>
              <a:rPr dirty="0" sz="650" spc="-110" b="1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Network</a:t>
            </a:r>
            <a:endParaRPr sz="650">
              <a:latin typeface="Arial"/>
              <a:cs typeface="Arial"/>
            </a:endParaRPr>
          </a:p>
        </p:txBody>
      </p:sp>
      <p:sp>
        <p:nvSpPr>
          <p:cNvPr id="140" name="object 140"/>
          <p:cNvSpPr/>
          <p:nvPr/>
        </p:nvSpPr>
        <p:spPr>
          <a:xfrm>
            <a:off x="566927" y="5545835"/>
            <a:ext cx="8878570" cy="297180"/>
          </a:xfrm>
          <a:custGeom>
            <a:avLst/>
            <a:gdLst/>
            <a:ahLst/>
            <a:cxnLst/>
            <a:rect l="l" t="t" r="r" b="b"/>
            <a:pathLst>
              <a:path w="8878570" h="297179">
                <a:moveTo>
                  <a:pt x="0" y="297179"/>
                </a:moveTo>
                <a:lnTo>
                  <a:pt x="8878570" y="297179"/>
                </a:lnTo>
                <a:lnTo>
                  <a:pt x="8878570" y="0"/>
                </a:lnTo>
                <a:lnTo>
                  <a:pt x="0" y="0"/>
                </a:lnTo>
                <a:lnTo>
                  <a:pt x="0" y="297179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 txBox="1"/>
          <p:nvPr/>
        </p:nvSpPr>
        <p:spPr>
          <a:xfrm>
            <a:off x="667816" y="5642254"/>
            <a:ext cx="30543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Le</a:t>
            </a: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g</a:t>
            </a:r>
            <a:r>
              <a:rPr dirty="0" sz="650" spc="-10" b="1">
                <a:solidFill>
                  <a:srgbClr val="575757"/>
                </a:solidFill>
                <a:latin typeface="Arial"/>
                <a:cs typeface="Arial"/>
              </a:rPr>
              <a:t>e</a:t>
            </a:r>
            <a:r>
              <a:rPr dirty="0" sz="650" spc="-5" b="1">
                <a:solidFill>
                  <a:srgbClr val="575757"/>
                </a:solidFill>
                <a:latin typeface="Arial"/>
                <a:cs typeface="Arial"/>
              </a:rPr>
              <a:t>nd</a:t>
            </a:r>
            <a:endParaRPr sz="650">
              <a:latin typeface="Arial"/>
              <a:cs typeface="Arial"/>
            </a:endParaRPr>
          </a:p>
        </p:txBody>
      </p:sp>
      <p:sp>
        <p:nvSpPr>
          <p:cNvPr id="144" name="object 14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145" name="object 14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16</a:t>
            </a:fld>
          </a:p>
        </p:txBody>
      </p:sp>
      <p:sp>
        <p:nvSpPr>
          <p:cNvPr id="142" name="object 142"/>
          <p:cNvSpPr txBox="1"/>
          <p:nvPr/>
        </p:nvSpPr>
        <p:spPr>
          <a:xfrm>
            <a:off x="1214627" y="5551423"/>
            <a:ext cx="2760980" cy="27305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95"/>
              </a:spcBef>
            </a:pPr>
            <a:r>
              <a:rPr dirty="0" sz="650" spc="-5" b="1">
                <a:solidFill>
                  <a:srgbClr val="4FB81C"/>
                </a:solidFill>
                <a:latin typeface="Arial"/>
                <a:cs typeface="Arial"/>
              </a:rPr>
              <a:t>Automation</a:t>
            </a:r>
            <a:r>
              <a:rPr dirty="0" sz="650" spc="-5">
                <a:solidFill>
                  <a:srgbClr val="253046"/>
                </a:solidFill>
                <a:latin typeface="Arial"/>
                <a:cs typeface="Arial"/>
              </a:rPr>
              <a:t>: </a:t>
            </a:r>
            <a:r>
              <a:rPr dirty="0" sz="650" spc="-5" b="1">
                <a:solidFill>
                  <a:srgbClr val="253046"/>
                </a:solidFill>
                <a:latin typeface="Arial"/>
                <a:cs typeface="Arial"/>
              </a:rPr>
              <a:t>Robotic process automation </a:t>
            </a:r>
            <a:r>
              <a:rPr dirty="0" sz="650" spc="-5">
                <a:solidFill>
                  <a:srgbClr val="253046"/>
                </a:solidFill>
                <a:latin typeface="Arial"/>
                <a:cs typeface="Arial"/>
              </a:rPr>
              <a:t>of existing business</a:t>
            </a:r>
            <a:r>
              <a:rPr dirty="0" sz="650" spc="8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253046"/>
                </a:solidFill>
                <a:latin typeface="Arial"/>
                <a:cs typeface="Arial"/>
              </a:rPr>
              <a:t>processes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r>
              <a:rPr dirty="0" sz="650" spc="-20" b="1">
                <a:solidFill>
                  <a:srgbClr val="4FB81C"/>
                </a:solidFill>
                <a:latin typeface="Arial"/>
                <a:cs typeface="Arial"/>
              </a:rPr>
              <a:t>System  </a:t>
            </a:r>
            <a:r>
              <a:rPr dirty="0" sz="650" spc="-5" b="1">
                <a:solidFill>
                  <a:srgbClr val="4FB81C"/>
                </a:solidFill>
                <a:latin typeface="Arial"/>
                <a:cs typeface="Arial"/>
              </a:rPr>
              <a:t>of Intelligence</a:t>
            </a:r>
            <a:r>
              <a:rPr dirty="0" sz="650" spc="-5">
                <a:solidFill>
                  <a:srgbClr val="253046"/>
                </a:solidFill>
                <a:latin typeface="Arial"/>
                <a:cs typeface="Arial"/>
              </a:rPr>
              <a:t>: Self-learning system of intelligence based on</a:t>
            </a:r>
            <a:r>
              <a:rPr dirty="0" sz="650" spc="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650" spc="-5" b="1">
                <a:solidFill>
                  <a:srgbClr val="253046"/>
                </a:solidFill>
                <a:latin typeface="Arial"/>
                <a:cs typeface="Arial"/>
              </a:rPr>
              <a:t>data</a:t>
            </a:r>
            <a:endParaRPr sz="65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4315714" y="5551423"/>
            <a:ext cx="4577715" cy="27305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95"/>
              </a:spcBef>
            </a:pPr>
            <a:r>
              <a:rPr dirty="0" sz="650" spc="-20" b="1">
                <a:solidFill>
                  <a:srgbClr val="4FB81C"/>
                </a:solidFill>
                <a:latin typeface="Arial"/>
                <a:cs typeface="Arial"/>
              </a:rPr>
              <a:t>Agility </a:t>
            </a:r>
            <a:r>
              <a:rPr dirty="0" sz="650" spc="-5" b="1">
                <a:solidFill>
                  <a:srgbClr val="4FB81C"/>
                </a:solidFill>
                <a:latin typeface="Arial"/>
                <a:cs typeface="Arial"/>
              </a:rPr>
              <a:t>(Integration / HCP)</a:t>
            </a:r>
            <a:r>
              <a:rPr dirty="0" sz="650" spc="-5">
                <a:solidFill>
                  <a:srgbClr val="253046"/>
                </a:solidFill>
                <a:latin typeface="Arial"/>
                <a:cs typeface="Arial"/>
              </a:rPr>
              <a:t>: Service</a:t>
            </a:r>
            <a:r>
              <a:rPr dirty="0" sz="650" spc="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650" spc="-5">
                <a:solidFill>
                  <a:srgbClr val="253046"/>
                </a:solidFill>
                <a:latin typeface="Arial"/>
                <a:cs typeface="Arial"/>
              </a:rPr>
              <a:t>consumption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r>
              <a:rPr dirty="0" sz="650" spc="-5" b="1">
                <a:solidFill>
                  <a:srgbClr val="4FB81C"/>
                </a:solidFill>
                <a:latin typeface="Arial"/>
                <a:cs typeface="Arial"/>
              </a:rPr>
              <a:t>Business Network</a:t>
            </a:r>
            <a:r>
              <a:rPr dirty="0" sz="650" spc="-5">
                <a:solidFill>
                  <a:srgbClr val="253046"/>
                </a:solidFill>
                <a:latin typeface="Arial"/>
                <a:cs typeface="Arial"/>
              </a:rPr>
              <a:t>: </a:t>
            </a:r>
            <a:r>
              <a:rPr dirty="0" sz="650" spc="-5" b="1">
                <a:solidFill>
                  <a:srgbClr val="253046"/>
                </a:solidFill>
                <a:latin typeface="Arial"/>
                <a:cs typeface="Arial"/>
              </a:rPr>
              <a:t>End-to-end collaboration </a:t>
            </a:r>
            <a:r>
              <a:rPr dirty="0" sz="650" spc="-5">
                <a:solidFill>
                  <a:srgbClr val="253046"/>
                </a:solidFill>
                <a:latin typeface="Arial"/>
                <a:cs typeface="Arial"/>
              </a:rPr>
              <a:t>(supplier </a:t>
            </a:r>
            <a:r>
              <a:rPr dirty="0" sz="650" spc="-10">
                <a:solidFill>
                  <a:srgbClr val="253046"/>
                </a:solidFill>
                <a:latin typeface="Arial"/>
                <a:cs typeface="Arial"/>
              </a:rPr>
              <a:t>and purchasing </a:t>
            </a:r>
            <a:r>
              <a:rPr dirty="0" sz="650" spc="-5">
                <a:solidFill>
                  <a:srgbClr val="253046"/>
                </a:solidFill>
                <a:latin typeface="Arial"/>
                <a:cs typeface="Arial"/>
              </a:rPr>
              <a:t>communities,  IoT devices </a:t>
            </a:r>
            <a:r>
              <a:rPr dirty="0" sz="650" spc="-10">
                <a:solidFill>
                  <a:srgbClr val="253046"/>
                </a:solidFill>
                <a:latin typeface="Arial"/>
                <a:cs typeface="Arial"/>
              </a:rPr>
              <a:t>and </a:t>
            </a:r>
            <a:r>
              <a:rPr dirty="0" sz="650" spc="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650" spc="-5">
                <a:solidFill>
                  <a:srgbClr val="253046"/>
                </a:solidFill>
                <a:latin typeface="Arial"/>
                <a:cs typeface="Arial"/>
              </a:rPr>
              <a:t>business  </a:t>
            </a:r>
            <a:r>
              <a:rPr dirty="0" sz="650" spc="-10">
                <a:solidFill>
                  <a:srgbClr val="253046"/>
                </a:solidFill>
                <a:latin typeface="Arial"/>
                <a:cs typeface="Arial"/>
              </a:rPr>
              <a:t>processes)</a:t>
            </a:r>
            <a:endParaRPr sz="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33629"/>
            <a:ext cx="792353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/>
              <a:t>S/4HANA IS-Oil: partially </a:t>
            </a:r>
            <a:r>
              <a:rPr dirty="0" sz="2800"/>
              <a:t>released </a:t>
            </a:r>
            <a:r>
              <a:rPr dirty="0" sz="2800" spc="-5"/>
              <a:t>in version</a:t>
            </a:r>
            <a:r>
              <a:rPr dirty="0" sz="2800"/>
              <a:t> </a:t>
            </a:r>
            <a:r>
              <a:rPr dirty="0" sz="2800" spc="-5"/>
              <a:t>1610</a:t>
            </a:r>
            <a:endParaRPr sz="2800"/>
          </a:p>
        </p:txBody>
      </p:sp>
      <p:sp>
        <p:nvSpPr>
          <p:cNvPr id="3" name="object 3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100"/>
              </a:spcBef>
              <a:buClr>
                <a:srgbClr val="FFBB1D"/>
              </a:buClr>
              <a:buFont typeface="Webdings"/>
              <a:buChar char="■"/>
              <a:tabLst>
                <a:tab pos="317500" algn="l"/>
              </a:tabLst>
            </a:pPr>
            <a:r>
              <a:rPr dirty="0" spc="-5"/>
              <a:t>Full </a:t>
            </a:r>
            <a:r>
              <a:rPr dirty="0"/>
              <a:t>enablement of oil &amp;</a:t>
            </a:r>
            <a:r>
              <a:rPr dirty="0" spc="-130"/>
              <a:t> </a:t>
            </a:r>
            <a:r>
              <a:rPr dirty="0"/>
              <a:t>gas</a:t>
            </a:r>
          </a:p>
          <a:p>
            <a:pPr marL="317500">
              <a:lnSpc>
                <a:spcPct val="100000"/>
              </a:lnSpc>
            </a:pPr>
            <a:r>
              <a:rPr dirty="0"/>
              <a:t>downstream</a:t>
            </a:r>
            <a:r>
              <a:rPr dirty="0" spc="-120"/>
              <a:t> </a:t>
            </a:r>
            <a:r>
              <a:rPr dirty="0"/>
              <a:t>functionalities</a:t>
            </a:r>
          </a:p>
          <a:p>
            <a:pPr marL="317500" marR="281305" indent="-304800">
              <a:lnSpc>
                <a:spcPct val="100000"/>
              </a:lnSpc>
              <a:spcBef>
                <a:spcPts val="305"/>
              </a:spcBef>
              <a:buClr>
                <a:srgbClr val="FFBB1D"/>
              </a:buClr>
              <a:buFont typeface="Webdings"/>
              <a:buChar char="■"/>
              <a:tabLst>
                <a:tab pos="317500" algn="l"/>
              </a:tabLst>
            </a:pPr>
            <a:r>
              <a:rPr dirty="0"/>
              <a:t>Redesigned hydrocarbon </a:t>
            </a:r>
            <a:r>
              <a:rPr dirty="0" spc="-675"/>
              <a:t>product </a:t>
            </a:r>
            <a:r>
              <a:rPr dirty="0" spc="-380"/>
              <a:t> </a:t>
            </a:r>
            <a:r>
              <a:rPr dirty="0"/>
              <a:t>management</a:t>
            </a:r>
            <a:r>
              <a:rPr dirty="0" spc="-135"/>
              <a:t> </a:t>
            </a:r>
            <a:r>
              <a:rPr dirty="0" spc="-5"/>
              <a:t>(HPM)</a:t>
            </a:r>
          </a:p>
          <a:p>
            <a:pPr marL="317500" marR="5080" indent="-304800">
              <a:lnSpc>
                <a:spcPct val="100000"/>
              </a:lnSpc>
              <a:spcBef>
                <a:spcPts val="295"/>
              </a:spcBef>
              <a:buClr>
                <a:srgbClr val="FFBB1D"/>
              </a:buClr>
              <a:buFont typeface="Webdings"/>
              <a:buChar char="■"/>
              <a:tabLst>
                <a:tab pos="317500" algn="l"/>
              </a:tabLst>
            </a:pPr>
            <a:r>
              <a:rPr dirty="0" spc="-5"/>
              <a:t>Unit-of-measure </a:t>
            </a:r>
            <a:r>
              <a:rPr dirty="0"/>
              <a:t>group </a:t>
            </a:r>
            <a:r>
              <a:rPr dirty="0" spc="-120"/>
              <a:t>enhancement  </a:t>
            </a:r>
            <a:r>
              <a:rPr dirty="0"/>
              <a:t>solution based on simplified </a:t>
            </a:r>
            <a:r>
              <a:rPr dirty="0" spc="-5"/>
              <a:t>HPM  </a:t>
            </a:r>
            <a:r>
              <a:rPr dirty="0"/>
              <a:t>data</a:t>
            </a:r>
            <a:r>
              <a:rPr dirty="0" spc="-125"/>
              <a:t> </a:t>
            </a:r>
            <a:r>
              <a:rPr dirty="0"/>
              <a:t>model</a:t>
            </a:r>
          </a:p>
          <a:p>
            <a:pPr marL="317500" marR="74930" indent="-304800">
              <a:lnSpc>
                <a:spcPct val="100000"/>
              </a:lnSpc>
              <a:spcBef>
                <a:spcPts val="295"/>
              </a:spcBef>
              <a:buClr>
                <a:srgbClr val="FFBB1D"/>
              </a:buClr>
              <a:buFont typeface="Webdings"/>
              <a:buChar char="■"/>
              <a:tabLst>
                <a:tab pos="317500" algn="l"/>
              </a:tabLst>
            </a:pPr>
            <a:r>
              <a:rPr dirty="0" spc="-5"/>
              <a:t>Inventory Planning Workbench  </a:t>
            </a:r>
            <a:r>
              <a:rPr dirty="0"/>
              <a:t>(IPW) optimized on </a:t>
            </a:r>
            <a:r>
              <a:rPr dirty="0" spc="-5"/>
              <a:t>HANA </a:t>
            </a:r>
            <a:r>
              <a:rPr dirty="0"/>
              <a:t>as part</a:t>
            </a:r>
            <a:r>
              <a:rPr dirty="0" spc="-250"/>
              <a:t> </a:t>
            </a:r>
            <a:r>
              <a:rPr dirty="0"/>
              <a:t>of  the SAP </a:t>
            </a:r>
            <a:r>
              <a:rPr dirty="0" spc="-10"/>
              <a:t>Trader's </a:t>
            </a:r>
            <a:r>
              <a:rPr dirty="0"/>
              <a:t>and Scheduler's  </a:t>
            </a:r>
            <a:r>
              <a:rPr dirty="0" spc="-5"/>
              <a:t>Workbench</a:t>
            </a:r>
            <a:r>
              <a:rPr dirty="0" spc="-120"/>
              <a:t> </a:t>
            </a:r>
            <a:r>
              <a:rPr dirty="0"/>
              <a:t>application</a:t>
            </a:r>
          </a:p>
          <a:p>
            <a:pPr marL="317500" marR="162560" indent="-304800">
              <a:lnSpc>
                <a:spcPct val="100000"/>
              </a:lnSpc>
              <a:spcBef>
                <a:spcPts val="295"/>
              </a:spcBef>
              <a:buClr>
                <a:srgbClr val="FFBB1D"/>
              </a:buClr>
              <a:buFont typeface="Webdings"/>
              <a:buChar char="■"/>
              <a:tabLst>
                <a:tab pos="317500" algn="l"/>
              </a:tabLst>
            </a:pPr>
            <a:r>
              <a:rPr dirty="0" spc="-5"/>
              <a:t>Role </a:t>
            </a:r>
            <a:r>
              <a:rPr dirty="0"/>
              <a:t>in SAP </a:t>
            </a:r>
            <a:r>
              <a:rPr dirty="0" spc="-5"/>
              <a:t>Fiori </a:t>
            </a:r>
            <a:r>
              <a:rPr dirty="0"/>
              <a:t>for </a:t>
            </a:r>
            <a:r>
              <a:rPr dirty="0" spc="-105"/>
              <a:t>transportation  </a:t>
            </a:r>
            <a:r>
              <a:rPr dirty="0"/>
              <a:t>schedulers </a:t>
            </a:r>
            <a:r>
              <a:rPr dirty="0" spc="-5"/>
              <a:t>with </a:t>
            </a:r>
            <a:r>
              <a:rPr dirty="0"/>
              <a:t>apps for regional  </a:t>
            </a:r>
            <a:r>
              <a:rPr dirty="0" spc="-5"/>
              <a:t>dashboards, </a:t>
            </a:r>
            <a:r>
              <a:rPr dirty="0"/>
              <a:t>nominations, and  </a:t>
            </a:r>
            <a:r>
              <a:rPr dirty="0" spc="-5"/>
              <a:t>events</a:t>
            </a:r>
          </a:p>
          <a:p>
            <a:pPr marL="317500" marR="44450" indent="-304800">
              <a:lnSpc>
                <a:spcPct val="100000"/>
              </a:lnSpc>
              <a:spcBef>
                <a:spcPts val="295"/>
              </a:spcBef>
              <a:buClr>
                <a:srgbClr val="FFBB1D"/>
              </a:buClr>
              <a:buFont typeface="Webdings"/>
              <a:buChar char="■"/>
              <a:tabLst>
                <a:tab pos="317500" algn="l"/>
              </a:tabLst>
            </a:pPr>
            <a:r>
              <a:rPr dirty="0" spc="-5"/>
              <a:t>New standard Fiori </a:t>
            </a:r>
            <a:r>
              <a:rPr dirty="0"/>
              <a:t>O&amp;G roles:  Supply </a:t>
            </a:r>
            <a:r>
              <a:rPr dirty="0" spc="-5"/>
              <a:t>Chain </a:t>
            </a:r>
            <a:r>
              <a:rPr dirty="0" spc="-10"/>
              <a:t>Manager, </a:t>
            </a:r>
            <a:r>
              <a:rPr dirty="0" spc="-5"/>
              <a:t>Inventory  </a:t>
            </a:r>
            <a:r>
              <a:rPr dirty="0" spc="-10"/>
              <a:t>Manager, </a:t>
            </a:r>
            <a:r>
              <a:rPr dirty="0"/>
              <a:t>Shipping Specialist,</a:t>
            </a:r>
            <a:r>
              <a:rPr dirty="0" spc="-160"/>
              <a:t> </a:t>
            </a:r>
            <a:r>
              <a:rPr dirty="0"/>
              <a:t>Billing  </a:t>
            </a:r>
            <a:r>
              <a:rPr dirty="0" spc="-5"/>
              <a:t>Clerk, </a:t>
            </a:r>
            <a:r>
              <a:rPr dirty="0" spc="-10"/>
              <a:t>Transportation</a:t>
            </a:r>
            <a:r>
              <a:rPr dirty="0" spc="-75"/>
              <a:t> </a:t>
            </a:r>
            <a:r>
              <a:rPr dirty="0"/>
              <a:t>Scheduler</a:t>
            </a:r>
          </a:p>
        </p:txBody>
      </p:sp>
      <p:sp>
        <p:nvSpPr>
          <p:cNvPr id="4" name="object 4"/>
          <p:cNvSpPr/>
          <p:nvPr/>
        </p:nvSpPr>
        <p:spPr>
          <a:xfrm>
            <a:off x="3849623" y="2246349"/>
            <a:ext cx="5727082" cy="27295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804153" y="1680210"/>
            <a:ext cx="3228340" cy="338455"/>
          </a:xfrm>
          <a:prstGeom prst="rect">
            <a:avLst/>
          </a:prstGeom>
          <a:ln w="25907">
            <a:solidFill>
              <a:srgbClr val="FFBB1D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marL="92710">
              <a:lnSpc>
                <a:spcPct val="100000"/>
              </a:lnSpc>
              <a:spcBef>
                <a:spcPts val="229"/>
              </a:spcBef>
            </a:pPr>
            <a:r>
              <a:rPr dirty="0" sz="1600" spc="-5">
                <a:solidFill>
                  <a:srgbClr val="FFBB1D"/>
                </a:solidFill>
                <a:latin typeface="Arial"/>
                <a:cs typeface="Arial"/>
              </a:rPr>
              <a:t>Fiori 2.0 </a:t>
            </a:r>
            <a:r>
              <a:rPr dirty="0" sz="1600" spc="-10">
                <a:solidFill>
                  <a:srgbClr val="FFBB1D"/>
                </a:solidFill>
                <a:latin typeface="Arial"/>
                <a:cs typeface="Arial"/>
              </a:rPr>
              <a:t>with </a:t>
            </a:r>
            <a:r>
              <a:rPr dirty="0" sz="1600" spc="-5">
                <a:solidFill>
                  <a:srgbClr val="FFBB1D"/>
                </a:solidFill>
                <a:latin typeface="Arial"/>
                <a:cs typeface="Arial"/>
              </a:rPr>
              <a:t>unified look and</a:t>
            </a:r>
            <a:r>
              <a:rPr dirty="0" sz="1600" spc="25">
                <a:solidFill>
                  <a:srgbClr val="FFBB1D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BB1D"/>
                </a:solidFill>
                <a:latin typeface="Arial"/>
                <a:cs typeface="Arial"/>
              </a:rPr>
              <a:t>feel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16</a:t>
            </a:fld>
          </a:p>
        </p:txBody>
      </p:sp>
      <p:sp>
        <p:nvSpPr>
          <p:cNvPr id="6" name="object 6"/>
          <p:cNvSpPr txBox="1"/>
          <p:nvPr/>
        </p:nvSpPr>
        <p:spPr>
          <a:xfrm>
            <a:off x="4633721" y="5234178"/>
            <a:ext cx="4874260" cy="8864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Source: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Michael Lamade, SAP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SE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Global Head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of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S/4HANA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Industry Program</a:t>
            </a:r>
            <a:endParaRPr sz="1100">
              <a:latin typeface="Arial"/>
              <a:cs typeface="Arial"/>
            </a:endParaRPr>
          </a:p>
          <a:p>
            <a:pPr marL="2672715" indent="1192530">
              <a:lnSpc>
                <a:spcPct val="100000"/>
              </a:lnSpc>
            </a:pP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November</a:t>
            </a:r>
            <a:r>
              <a:rPr dirty="0" sz="1100" spc="-70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2016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imes New Roman"/>
              <a:cs typeface="Times New Roman"/>
            </a:endParaRPr>
          </a:p>
          <a:p>
            <a:pPr marL="663575" marR="5080" indent="2008505">
              <a:lnSpc>
                <a:spcPct val="100000"/>
              </a:lnSpc>
              <a:spcBef>
                <a:spcPts val="5"/>
              </a:spcBef>
            </a:pP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To know more on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Fiori </a:t>
            </a:r>
            <a:r>
              <a:rPr dirty="0" sz="1100">
                <a:solidFill>
                  <a:srgbClr val="4E4641"/>
                </a:solidFill>
                <a:latin typeface="Arial"/>
                <a:cs typeface="Arial"/>
              </a:rPr>
              <a:t>for</a:t>
            </a:r>
            <a:r>
              <a:rPr dirty="0" sz="1100" spc="-90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4E4641"/>
                </a:solidFill>
                <a:latin typeface="Arial"/>
                <a:cs typeface="Arial"/>
              </a:rPr>
              <a:t>Oil&amp;Gas:  </a:t>
            </a:r>
            <a:r>
              <a:rPr dirty="0" sz="1100" spc="-5" u="sng">
                <a:solidFill>
                  <a:srgbClr val="A1BEAE"/>
                </a:solidFill>
                <a:latin typeface="Arial"/>
                <a:cs typeface="Arial"/>
                <a:hlinkClick r:id="rId3"/>
              </a:rPr>
              <a:t>https://fioriappslibrary.hana.ondemand.com/sap/fix/externalViewer/#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198"/>
            <a:ext cx="9901428" cy="67817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-4572" y="0"/>
            <a:ext cx="9915143" cy="26974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9906000" cy="2615565"/>
          </a:xfrm>
          <a:custGeom>
            <a:avLst/>
            <a:gdLst/>
            <a:ahLst/>
            <a:cxnLst/>
            <a:rect l="l" t="t" r="r" b="b"/>
            <a:pathLst>
              <a:path w="9906000" h="2615565">
                <a:moveTo>
                  <a:pt x="9905999" y="0"/>
                </a:moveTo>
                <a:lnTo>
                  <a:pt x="527" y="0"/>
                </a:lnTo>
                <a:lnTo>
                  <a:pt x="618" y="10686"/>
                </a:lnTo>
                <a:lnTo>
                  <a:pt x="699" y="28407"/>
                </a:lnTo>
                <a:lnTo>
                  <a:pt x="829" y="83315"/>
                </a:lnTo>
                <a:lnTo>
                  <a:pt x="870" y="712887"/>
                </a:lnTo>
                <a:lnTo>
                  <a:pt x="641" y="1009770"/>
                </a:lnTo>
                <a:lnTo>
                  <a:pt x="258" y="1329996"/>
                </a:lnTo>
                <a:lnTo>
                  <a:pt x="91" y="1436468"/>
                </a:lnTo>
                <a:lnTo>
                  <a:pt x="0" y="1903867"/>
                </a:lnTo>
                <a:lnTo>
                  <a:pt x="54641" y="1904842"/>
                </a:lnTo>
                <a:lnTo>
                  <a:pt x="117890" y="1908683"/>
                </a:lnTo>
                <a:lnTo>
                  <a:pt x="187171" y="1916253"/>
                </a:lnTo>
                <a:lnTo>
                  <a:pt x="261432" y="1928422"/>
                </a:lnTo>
                <a:lnTo>
                  <a:pt x="300101" y="1936504"/>
                </a:lnTo>
                <a:lnTo>
                  <a:pt x="339621" y="1946063"/>
                </a:lnTo>
                <a:lnTo>
                  <a:pt x="379860" y="1957207"/>
                </a:lnTo>
                <a:lnTo>
                  <a:pt x="420686" y="1970047"/>
                </a:lnTo>
                <a:lnTo>
                  <a:pt x="461968" y="1984690"/>
                </a:lnTo>
                <a:lnTo>
                  <a:pt x="503575" y="2001246"/>
                </a:lnTo>
                <a:lnTo>
                  <a:pt x="545376" y="2019823"/>
                </a:lnTo>
                <a:lnTo>
                  <a:pt x="587237" y="2040532"/>
                </a:lnTo>
                <a:lnTo>
                  <a:pt x="629029" y="2063479"/>
                </a:lnTo>
                <a:lnTo>
                  <a:pt x="670620" y="2088776"/>
                </a:lnTo>
                <a:lnTo>
                  <a:pt x="711878" y="2116529"/>
                </a:lnTo>
                <a:lnTo>
                  <a:pt x="752671" y="2146850"/>
                </a:lnTo>
                <a:lnTo>
                  <a:pt x="792869" y="2179846"/>
                </a:lnTo>
                <a:lnTo>
                  <a:pt x="832339" y="2215626"/>
                </a:lnTo>
                <a:lnTo>
                  <a:pt x="870951" y="2254300"/>
                </a:lnTo>
                <a:lnTo>
                  <a:pt x="908573" y="2295976"/>
                </a:lnTo>
                <a:lnTo>
                  <a:pt x="945072" y="2340763"/>
                </a:lnTo>
                <a:lnTo>
                  <a:pt x="980319" y="2388771"/>
                </a:lnTo>
                <a:lnTo>
                  <a:pt x="1014181" y="2440108"/>
                </a:lnTo>
                <a:lnTo>
                  <a:pt x="1046527" y="2494883"/>
                </a:lnTo>
                <a:lnTo>
                  <a:pt x="1077225" y="2553205"/>
                </a:lnTo>
                <a:lnTo>
                  <a:pt x="1106144" y="2615184"/>
                </a:lnTo>
                <a:lnTo>
                  <a:pt x="1126035" y="2570759"/>
                </a:lnTo>
                <a:lnTo>
                  <a:pt x="1147200" y="2527473"/>
                </a:lnTo>
                <a:lnTo>
                  <a:pt x="1169646" y="2485353"/>
                </a:lnTo>
                <a:lnTo>
                  <a:pt x="1193384" y="2444427"/>
                </a:lnTo>
                <a:lnTo>
                  <a:pt x="1218421" y="2404721"/>
                </a:lnTo>
                <a:lnTo>
                  <a:pt x="1244765" y="2366262"/>
                </a:lnTo>
                <a:lnTo>
                  <a:pt x="1272426" y="2329078"/>
                </a:lnTo>
                <a:lnTo>
                  <a:pt x="1301411" y="2293196"/>
                </a:lnTo>
                <a:lnTo>
                  <a:pt x="1331729" y="2258642"/>
                </a:lnTo>
                <a:lnTo>
                  <a:pt x="1363389" y="2225445"/>
                </a:lnTo>
                <a:lnTo>
                  <a:pt x="1396398" y="2193630"/>
                </a:lnTo>
                <a:lnTo>
                  <a:pt x="1430767" y="2163225"/>
                </a:lnTo>
                <a:lnTo>
                  <a:pt x="1466502" y="2134258"/>
                </a:lnTo>
                <a:lnTo>
                  <a:pt x="1503613" y="2106755"/>
                </a:lnTo>
                <a:lnTo>
                  <a:pt x="1542108" y="2080743"/>
                </a:lnTo>
                <a:lnTo>
                  <a:pt x="1581995" y="2056250"/>
                </a:lnTo>
                <a:lnTo>
                  <a:pt x="1623283" y="2033303"/>
                </a:lnTo>
                <a:lnTo>
                  <a:pt x="1665980" y="2011928"/>
                </a:lnTo>
                <a:lnTo>
                  <a:pt x="1710095" y="1992153"/>
                </a:lnTo>
                <a:lnTo>
                  <a:pt x="1755637" y="1974006"/>
                </a:lnTo>
                <a:lnTo>
                  <a:pt x="1802613" y="1957512"/>
                </a:lnTo>
                <a:lnTo>
                  <a:pt x="1851033" y="1942700"/>
                </a:lnTo>
                <a:lnTo>
                  <a:pt x="1900904" y="1929595"/>
                </a:lnTo>
                <a:lnTo>
                  <a:pt x="1952236" y="1918227"/>
                </a:lnTo>
                <a:lnTo>
                  <a:pt x="2005036" y="1908621"/>
                </a:lnTo>
                <a:lnTo>
                  <a:pt x="2059314" y="1900804"/>
                </a:lnTo>
                <a:lnTo>
                  <a:pt x="2115077" y="1894804"/>
                </a:lnTo>
                <a:lnTo>
                  <a:pt x="2172335" y="1890649"/>
                </a:lnTo>
                <a:lnTo>
                  <a:pt x="8853605" y="1884934"/>
                </a:lnTo>
                <a:lnTo>
                  <a:pt x="8865769" y="1884729"/>
                </a:lnTo>
                <a:lnTo>
                  <a:pt x="8904067" y="1883467"/>
                </a:lnTo>
                <a:lnTo>
                  <a:pt x="8942269" y="1881461"/>
                </a:lnTo>
                <a:lnTo>
                  <a:pt x="8980404" y="1878579"/>
                </a:lnTo>
                <a:lnTo>
                  <a:pt x="9018501" y="1874693"/>
                </a:lnTo>
                <a:lnTo>
                  <a:pt x="9056589" y="1869670"/>
                </a:lnTo>
                <a:lnTo>
                  <a:pt x="9094695" y="1863381"/>
                </a:lnTo>
                <a:lnTo>
                  <a:pt x="9132849" y="1855696"/>
                </a:lnTo>
                <a:lnTo>
                  <a:pt x="9171079" y="1846484"/>
                </a:lnTo>
                <a:lnTo>
                  <a:pt x="9209413" y="1835615"/>
                </a:lnTo>
                <a:lnTo>
                  <a:pt x="9247881" y="1822958"/>
                </a:lnTo>
                <a:lnTo>
                  <a:pt x="9286509" y="1808384"/>
                </a:lnTo>
                <a:lnTo>
                  <a:pt x="9325328" y="1791762"/>
                </a:lnTo>
                <a:lnTo>
                  <a:pt x="9364366" y="1772961"/>
                </a:lnTo>
                <a:lnTo>
                  <a:pt x="9403650" y="1751852"/>
                </a:lnTo>
                <a:lnTo>
                  <a:pt x="9443211" y="1728303"/>
                </a:lnTo>
                <a:lnTo>
                  <a:pt x="9483075" y="1702185"/>
                </a:lnTo>
                <a:lnTo>
                  <a:pt x="9523273" y="1673368"/>
                </a:lnTo>
                <a:lnTo>
                  <a:pt x="9563831" y="1641720"/>
                </a:lnTo>
                <a:lnTo>
                  <a:pt x="9604780" y="1607112"/>
                </a:lnTo>
                <a:lnTo>
                  <a:pt x="9646146" y="1569413"/>
                </a:lnTo>
                <a:lnTo>
                  <a:pt x="9687960" y="1528493"/>
                </a:lnTo>
                <a:lnTo>
                  <a:pt x="9730249" y="1484221"/>
                </a:lnTo>
                <a:lnTo>
                  <a:pt x="9773042" y="1436468"/>
                </a:lnTo>
                <a:lnTo>
                  <a:pt x="9816367" y="1385103"/>
                </a:lnTo>
                <a:lnTo>
                  <a:pt x="9860254" y="1329996"/>
                </a:lnTo>
                <a:lnTo>
                  <a:pt x="9904730" y="1271015"/>
                </a:lnTo>
                <a:lnTo>
                  <a:pt x="9905481" y="1211856"/>
                </a:lnTo>
                <a:lnTo>
                  <a:pt x="9905999" y="1160501"/>
                </a:lnTo>
                <a:lnTo>
                  <a:pt x="9905999" y="0"/>
                </a:lnTo>
                <a:close/>
              </a:path>
              <a:path w="9906000" h="2615565">
                <a:moveTo>
                  <a:pt x="8853605" y="1884934"/>
                </a:moveTo>
                <a:lnTo>
                  <a:pt x="8711057" y="1884934"/>
                </a:lnTo>
                <a:lnTo>
                  <a:pt x="8788775" y="1885539"/>
                </a:lnTo>
                <a:lnTo>
                  <a:pt x="8827348" y="1885376"/>
                </a:lnTo>
                <a:lnTo>
                  <a:pt x="8853605" y="18849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8008" y="301243"/>
            <a:ext cx="9204960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solidFill>
                  <a:srgbClr val="4966AC"/>
                </a:solidFill>
              </a:rPr>
              <a:t>Lessons learned from running S/4 HANA  projects</a:t>
            </a:r>
            <a:endParaRPr sz="4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06395" y="1222247"/>
            <a:ext cx="1005840" cy="972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42404" y="1149096"/>
            <a:ext cx="480059" cy="3596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052816" y="2295144"/>
            <a:ext cx="480059" cy="3596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772155" y="5919215"/>
            <a:ext cx="480059" cy="3596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84784" y="52273"/>
            <a:ext cx="8000365" cy="8153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110"/>
              </a:lnSpc>
              <a:spcBef>
                <a:spcPts val="95"/>
              </a:spcBef>
            </a:pPr>
            <a:r>
              <a:rPr dirty="0" sz="2800" spc="-5"/>
              <a:t>Selected on-going projects on </a:t>
            </a:r>
            <a:r>
              <a:rPr dirty="0" sz="2800" spc="-10"/>
              <a:t>HANA </a:t>
            </a:r>
            <a:r>
              <a:rPr dirty="0" sz="2800" spc="-5"/>
              <a:t>at</a:t>
            </a:r>
            <a:r>
              <a:rPr dirty="0" sz="2800" spc="10"/>
              <a:t> </a:t>
            </a:r>
            <a:r>
              <a:rPr dirty="0" sz="2800" spc="-5"/>
              <a:t>Capgemini</a:t>
            </a:r>
            <a:endParaRPr sz="2800"/>
          </a:p>
          <a:p>
            <a:pPr marL="12700">
              <a:lnSpc>
                <a:spcPts val="3110"/>
              </a:lnSpc>
            </a:pPr>
            <a:r>
              <a:rPr dirty="0" sz="2800" spc="-5"/>
              <a:t>25 are S/4</a:t>
            </a:r>
            <a:r>
              <a:rPr dirty="0" sz="2800" spc="-45"/>
              <a:t> </a:t>
            </a:r>
            <a:r>
              <a:rPr dirty="0" sz="2800" spc="-5"/>
              <a:t>HANA</a:t>
            </a:r>
            <a:endParaRPr sz="2800"/>
          </a:p>
        </p:txBody>
      </p:sp>
      <p:sp>
        <p:nvSpPr>
          <p:cNvPr id="7" name="object 7"/>
          <p:cNvSpPr/>
          <p:nvPr/>
        </p:nvSpPr>
        <p:spPr>
          <a:xfrm>
            <a:off x="2619755" y="1876044"/>
            <a:ext cx="4668012" cy="41513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4652264" y="3394709"/>
            <a:ext cx="601980" cy="56451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algn="ctr" marL="12065" marR="5080" indent="635">
              <a:lnSpc>
                <a:spcPts val="1340"/>
              </a:lnSpc>
              <a:spcBef>
                <a:spcPts val="325"/>
              </a:spcBef>
            </a:pP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S/4 &amp;  </a:t>
            </a: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SoH  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pr</a:t>
            </a: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jec</a:t>
            </a: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808220" y="2673095"/>
            <a:ext cx="289560" cy="402590"/>
          </a:xfrm>
          <a:custGeom>
            <a:avLst/>
            <a:gdLst/>
            <a:ahLst/>
            <a:cxnLst/>
            <a:rect l="l" t="t" r="r" b="b"/>
            <a:pathLst>
              <a:path w="289560" h="402589">
                <a:moveTo>
                  <a:pt x="231647" y="144779"/>
                </a:moveTo>
                <a:lnTo>
                  <a:pt x="57912" y="144779"/>
                </a:lnTo>
                <a:lnTo>
                  <a:pt x="57912" y="402336"/>
                </a:lnTo>
                <a:lnTo>
                  <a:pt x="231647" y="402336"/>
                </a:lnTo>
                <a:lnTo>
                  <a:pt x="231647" y="144779"/>
                </a:lnTo>
                <a:close/>
              </a:path>
              <a:path w="289560" h="402589">
                <a:moveTo>
                  <a:pt x="144779" y="0"/>
                </a:moveTo>
                <a:lnTo>
                  <a:pt x="0" y="144779"/>
                </a:lnTo>
                <a:lnTo>
                  <a:pt x="289559" y="144779"/>
                </a:lnTo>
                <a:lnTo>
                  <a:pt x="144779" y="0"/>
                </a:lnTo>
                <a:close/>
              </a:path>
            </a:pathLst>
          </a:custGeom>
          <a:solidFill>
            <a:srgbClr val="0091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397502" y="1370838"/>
            <a:ext cx="1112520" cy="1112520"/>
          </a:xfrm>
          <a:custGeom>
            <a:avLst/>
            <a:gdLst/>
            <a:ahLst/>
            <a:cxnLst/>
            <a:rect l="l" t="t" r="r" b="b"/>
            <a:pathLst>
              <a:path w="1112520" h="1112520">
                <a:moveTo>
                  <a:pt x="556260" y="0"/>
                </a:moveTo>
                <a:lnTo>
                  <a:pt x="508263" y="2041"/>
                </a:lnTo>
                <a:lnTo>
                  <a:pt x="461401" y="8055"/>
                </a:lnTo>
                <a:lnTo>
                  <a:pt x="415839" y="17875"/>
                </a:lnTo>
                <a:lnTo>
                  <a:pt x="371745" y="31333"/>
                </a:lnTo>
                <a:lnTo>
                  <a:pt x="329286" y="48262"/>
                </a:lnTo>
                <a:lnTo>
                  <a:pt x="288628" y="68496"/>
                </a:lnTo>
                <a:lnTo>
                  <a:pt x="249939" y="91867"/>
                </a:lnTo>
                <a:lnTo>
                  <a:pt x="213385" y="118208"/>
                </a:lnTo>
                <a:lnTo>
                  <a:pt x="179134" y="147353"/>
                </a:lnTo>
                <a:lnTo>
                  <a:pt x="147353" y="179134"/>
                </a:lnTo>
                <a:lnTo>
                  <a:pt x="118208" y="213385"/>
                </a:lnTo>
                <a:lnTo>
                  <a:pt x="91867" y="249939"/>
                </a:lnTo>
                <a:lnTo>
                  <a:pt x="68496" y="288628"/>
                </a:lnTo>
                <a:lnTo>
                  <a:pt x="48262" y="329286"/>
                </a:lnTo>
                <a:lnTo>
                  <a:pt x="31333" y="371745"/>
                </a:lnTo>
                <a:lnTo>
                  <a:pt x="17875" y="415839"/>
                </a:lnTo>
                <a:lnTo>
                  <a:pt x="8055" y="461401"/>
                </a:lnTo>
                <a:lnTo>
                  <a:pt x="2041" y="508263"/>
                </a:lnTo>
                <a:lnTo>
                  <a:pt x="0" y="556260"/>
                </a:lnTo>
                <a:lnTo>
                  <a:pt x="2041" y="604256"/>
                </a:lnTo>
                <a:lnTo>
                  <a:pt x="8055" y="651118"/>
                </a:lnTo>
                <a:lnTo>
                  <a:pt x="17875" y="696680"/>
                </a:lnTo>
                <a:lnTo>
                  <a:pt x="31333" y="740774"/>
                </a:lnTo>
                <a:lnTo>
                  <a:pt x="48262" y="783233"/>
                </a:lnTo>
                <a:lnTo>
                  <a:pt x="68496" y="823891"/>
                </a:lnTo>
                <a:lnTo>
                  <a:pt x="91867" y="862580"/>
                </a:lnTo>
                <a:lnTo>
                  <a:pt x="118208" y="899134"/>
                </a:lnTo>
                <a:lnTo>
                  <a:pt x="147353" y="933385"/>
                </a:lnTo>
                <a:lnTo>
                  <a:pt x="179134" y="965166"/>
                </a:lnTo>
                <a:lnTo>
                  <a:pt x="213385" y="994311"/>
                </a:lnTo>
                <a:lnTo>
                  <a:pt x="249939" y="1020652"/>
                </a:lnTo>
                <a:lnTo>
                  <a:pt x="288628" y="1044023"/>
                </a:lnTo>
                <a:lnTo>
                  <a:pt x="329286" y="1064257"/>
                </a:lnTo>
                <a:lnTo>
                  <a:pt x="371745" y="1081186"/>
                </a:lnTo>
                <a:lnTo>
                  <a:pt x="415839" y="1094644"/>
                </a:lnTo>
                <a:lnTo>
                  <a:pt x="461401" y="1104464"/>
                </a:lnTo>
                <a:lnTo>
                  <a:pt x="508263" y="1110478"/>
                </a:lnTo>
                <a:lnTo>
                  <a:pt x="556260" y="1112520"/>
                </a:lnTo>
                <a:lnTo>
                  <a:pt x="604256" y="1110478"/>
                </a:lnTo>
                <a:lnTo>
                  <a:pt x="651118" y="1104464"/>
                </a:lnTo>
                <a:lnTo>
                  <a:pt x="696680" y="1094644"/>
                </a:lnTo>
                <a:lnTo>
                  <a:pt x="740774" y="1081186"/>
                </a:lnTo>
                <a:lnTo>
                  <a:pt x="783233" y="1064257"/>
                </a:lnTo>
                <a:lnTo>
                  <a:pt x="823891" y="1044023"/>
                </a:lnTo>
                <a:lnTo>
                  <a:pt x="862580" y="1020652"/>
                </a:lnTo>
                <a:lnTo>
                  <a:pt x="899134" y="994311"/>
                </a:lnTo>
                <a:lnTo>
                  <a:pt x="933385" y="965166"/>
                </a:lnTo>
                <a:lnTo>
                  <a:pt x="965166" y="933385"/>
                </a:lnTo>
                <a:lnTo>
                  <a:pt x="994311" y="899134"/>
                </a:lnTo>
                <a:lnTo>
                  <a:pt x="1020652" y="862580"/>
                </a:lnTo>
                <a:lnTo>
                  <a:pt x="1044023" y="823891"/>
                </a:lnTo>
                <a:lnTo>
                  <a:pt x="1064257" y="783233"/>
                </a:lnTo>
                <a:lnTo>
                  <a:pt x="1081186" y="740774"/>
                </a:lnTo>
                <a:lnTo>
                  <a:pt x="1094644" y="696680"/>
                </a:lnTo>
                <a:lnTo>
                  <a:pt x="1104464" y="651118"/>
                </a:lnTo>
                <a:lnTo>
                  <a:pt x="1110478" y="604256"/>
                </a:lnTo>
                <a:lnTo>
                  <a:pt x="1112520" y="556260"/>
                </a:lnTo>
                <a:lnTo>
                  <a:pt x="1110478" y="508263"/>
                </a:lnTo>
                <a:lnTo>
                  <a:pt x="1104464" y="461401"/>
                </a:lnTo>
                <a:lnTo>
                  <a:pt x="1094644" y="415839"/>
                </a:lnTo>
                <a:lnTo>
                  <a:pt x="1081186" y="371745"/>
                </a:lnTo>
                <a:lnTo>
                  <a:pt x="1064257" y="329286"/>
                </a:lnTo>
                <a:lnTo>
                  <a:pt x="1044023" y="288628"/>
                </a:lnTo>
                <a:lnTo>
                  <a:pt x="1020652" y="249939"/>
                </a:lnTo>
                <a:lnTo>
                  <a:pt x="994311" y="213385"/>
                </a:lnTo>
                <a:lnTo>
                  <a:pt x="965166" y="179134"/>
                </a:lnTo>
                <a:lnTo>
                  <a:pt x="933385" y="147353"/>
                </a:lnTo>
                <a:lnTo>
                  <a:pt x="899134" y="118208"/>
                </a:lnTo>
                <a:lnTo>
                  <a:pt x="862580" y="91867"/>
                </a:lnTo>
                <a:lnTo>
                  <a:pt x="823891" y="68496"/>
                </a:lnTo>
                <a:lnTo>
                  <a:pt x="783233" y="48262"/>
                </a:lnTo>
                <a:lnTo>
                  <a:pt x="740774" y="31333"/>
                </a:lnTo>
                <a:lnTo>
                  <a:pt x="696680" y="17875"/>
                </a:lnTo>
                <a:lnTo>
                  <a:pt x="651118" y="8055"/>
                </a:lnTo>
                <a:lnTo>
                  <a:pt x="604256" y="2041"/>
                </a:lnTo>
                <a:lnTo>
                  <a:pt x="556260" y="0"/>
                </a:lnTo>
                <a:close/>
              </a:path>
            </a:pathLst>
          </a:custGeom>
          <a:solidFill>
            <a:srgbClr val="0088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397502" y="1370838"/>
            <a:ext cx="1112520" cy="1112520"/>
          </a:xfrm>
          <a:custGeom>
            <a:avLst/>
            <a:gdLst/>
            <a:ahLst/>
            <a:cxnLst/>
            <a:rect l="l" t="t" r="r" b="b"/>
            <a:pathLst>
              <a:path w="1112520" h="1112520">
                <a:moveTo>
                  <a:pt x="0" y="556260"/>
                </a:moveTo>
                <a:lnTo>
                  <a:pt x="2041" y="508263"/>
                </a:lnTo>
                <a:lnTo>
                  <a:pt x="8055" y="461401"/>
                </a:lnTo>
                <a:lnTo>
                  <a:pt x="17875" y="415839"/>
                </a:lnTo>
                <a:lnTo>
                  <a:pt x="31333" y="371745"/>
                </a:lnTo>
                <a:lnTo>
                  <a:pt x="48262" y="329286"/>
                </a:lnTo>
                <a:lnTo>
                  <a:pt x="68496" y="288628"/>
                </a:lnTo>
                <a:lnTo>
                  <a:pt x="91867" y="249939"/>
                </a:lnTo>
                <a:lnTo>
                  <a:pt x="118208" y="213385"/>
                </a:lnTo>
                <a:lnTo>
                  <a:pt x="147353" y="179134"/>
                </a:lnTo>
                <a:lnTo>
                  <a:pt x="179134" y="147353"/>
                </a:lnTo>
                <a:lnTo>
                  <a:pt x="213385" y="118208"/>
                </a:lnTo>
                <a:lnTo>
                  <a:pt x="249939" y="91867"/>
                </a:lnTo>
                <a:lnTo>
                  <a:pt x="288628" y="68496"/>
                </a:lnTo>
                <a:lnTo>
                  <a:pt x="329286" y="48262"/>
                </a:lnTo>
                <a:lnTo>
                  <a:pt x="371745" y="31333"/>
                </a:lnTo>
                <a:lnTo>
                  <a:pt x="415839" y="17875"/>
                </a:lnTo>
                <a:lnTo>
                  <a:pt x="461401" y="8055"/>
                </a:lnTo>
                <a:lnTo>
                  <a:pt x="508263" y="2041"/>
                </a:lnTo>
                <a:lnTo>
                  <a:pt x="556260" y="0"/>
                </a:lnTo>
                <a:lnTo>
                  <a:pt x="604256" y="2041"/>
                </a:lnTo>
                <a:lnTo>
                  <a:pt x="651118" y="8055"/>
                </a:lnTo>
                <a:lnTo>
                  <a:pt x="696680" y="17875"/>
                </a:lnTo>
                <a:lnTo>
                  <a:pt x="740774" y="31333"/>
                </a:lnTo>
                <a:lnTo>
                  <a:pt x="783233" y="48262"/>
                </a:lnTo>
                <a:lnTo>
                  <a:pt x="823891" y="68496"/>
                </a:lnTo>
                <a:lnTo>
                  <a:pt x="862580" y="91867"/>
                </a:lnTo>
                <a:lnTo>
                  <a:pt x="899134" y="118208"/>
                </a:lnTo>
                <a:lnTo>
                  <a:pt x="933385" y="147353"/>
                </a:lnTo>
                <a:lnTo>
                  <a:pt x="965166" y="179134"/>
                </a:lnTo>
                <a:lnTo>
                  <a:pt x="994311" y="213385"/>
                </a:lnTo>
                <a:lnTo>
                  <a:pt x="1020652" y="249939"/>
                </a:lnTo>
                <a:lnTo>
                  <a:pt x="1044023" y="288628"/>
                </a:lnTo>
                <a:lnTo>
                  <a:pt x="1064257" y="329286"/>
                </a:lnTo>
                <a:lnTo>
                  <a:pt x="1081186" y="371745"/>
                </a:lnTo>
                <a:lnTo>
                  <a:pt x="1094644" y="415839"/>
                </a:lnTo>
                <a:lnTo>
                  <a:pt x="1104464" y="461401"/>
                </a:lnTo>
                <a:lnTo>
                  <a:pt x="1110478" y="508263"/>
                </a:lnTo>
                <a:lnTo>
                  <a:pt x="1112520" y="556260"/>
                </a:lnTo>
                <a:lnTo>
                  <a:pt x="1110478" y="604256"/>
                </a:lnTo>
                <a:lnTo>
                  <a:pt x="1104464" y="651118"/>
                </a:lnTo>
                <a:lnTo>
                  <a:pt x="1094644" y="696680"/>
                </a:lnTo>
                <a:lnTo>
                  <a:pt x="1081186" y="740774"/>
                </a:lnTo>
                <a:lnTo>
                  <a:pt x="1064257" y="783233"/>
                </a:lnTo>
                <a:lnTo>
                  <a:pt x="1044023" y="823891"/>
                </a:lnTo>
                <a:lnTo>
                  <a:pt x="1020652" y="862580"/>
                </a:lnTo>
                <a:lnTo>
                  <a:pt x="994311" y="899134"/>
                </a:lnTo>
                <a:lnTo>
                  <a:pt x="965166" y="933385"/>
                </a:lnTo>
                <a:lnTo>
                  <a:pt x="933385" y="965166"/>
                </a:lnTo>
                <a:lnTo>
                  <a:pt x="899134" y="994311"/>
                </a:lnTo>
                <a:lnTo>
                  <a:pt x="862580" y="1020652"/>
                </a:lnTo>
                <a:lnTo>
                  <a:pt x="823891" y="1044023"/>
                </a:lnTo>
                <a:lnTo>
                  <a:pt x="783233" y="1064257"/>
                </a:lnTo>
                <a:lnTo>
                  <a:pt x="740774" y="1081186"/>
                </a:lnTo>
                <a:lnTo>
                  <a:pt x="696680" y="1094644"/>
                </a:lnTo>
                <a:lnTo>
                  <a:pt x="651118" y="1104464"/>
                </a:lnTo>
                <a:lnTo>
                  <a:pt x="604256" y="1110478"/>
                </a:lnTo>
                <a:lnTo>
                  <a:pt x="556260" y="1112520"/>
                </a:lnTo>
                <a:lnTo>
                  <a:pt x="508263" y="1110478"/>
                </a:lnTo>
                <a:lnTo>
                  <a:pt x="461401" y="1104464"/>
                </a:lnTo>
                <a:lnTo>
                  <a:pt x="415839" y="1094644"/>
                </a:lnTo>
                <a:lnTo>
                  <a:pt x="371745" y="1081186"/>
                </a:lnTo>
                <a:lnTo>
                  <a:pt x="329286" y="1064257"/>
                </a:lnTo>
                <a:lnTo>
                  <a:pt x="288628" y="1044023"/>
                </a:lnTo>
                <a:lnTo>
                  <a:pt x="249939" y="1020652"/>
                </a:lnTo>
                <a:lnTo>
                  <a:pt x="213385" y="994311"/>
                </a:lnTo>
                <a:lnTo>
                  <a:pt x="179134" y="965166"/>
                </a:lnTo>
                <a:lnTo>
                  <a:pt x="147353" y="933385"/>
                </a:lnTo>
                <a:lnTo>
                  <a:pt x="118208" y="899134"/>
                </a:lnTo>
                <a:lnTo>
                  <a:pt x="91867" y="862580"/>
                </a:lnTo>
                <a:lnTo>
                  <a:pt x="68496" y="823891"/>
                </a:lnTo>
                <a:lnTo>
                  <a:pt x="48262" y="783233"/>
                </a:lnTo>
                <a:lnTo>
                  <a:pt x="31333" y="740774"/>
                </a:lnTo>
                <a:lnTo>
                  <a:pt x="17875" y="696680"/>
                </a:lnTo>
                <a:lnTo>
                  <a:pt x="8055" y="651118"/>
                </a:lnTo>
                <a:lnTo>
                  <a:pt x="2041" y="604256"/>
                </a:lnTo>
                <a:lnTo>
                  <a:pt x="0" y="55626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680965" y="1776476"/>
            <a:ext cx="545465" cy="280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000"/>
              </a:lnSpc>
              <a:spcBef>
                <a:spcPts val="100"/>
              </a:spcBef>
            </a:pP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S/4</a:t>
            </a:r>
            <a:r>
              <a:rPr dirty="0" sz="9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HANA</a:t>
            </a:r>
            <a:endParaRPr sz="900">
              <a:latin typeface="Arial"/>
              <a:cs typeface="Arial"/>
            </a:endParaRPr>
          </a:p>
          <a:p>
            <a:pPr marL="36830">
              <a:lnSpc>
                <a:spcPts val="1000"/>
              </a:lnSpc>
            </a:pP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Migration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08040" y="2293747"/>
            <a:ext cx="587375" cy="280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655">
              <a:lnSpc>
                <a:spcPts val="1000"/>
              </a:lnSpc>
              <a:spcBef>
                <a:spcPts val="100"/>
              </a:spcBef>
            </a:pP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S/4</a:t>
            </a:r>
            <a:r>
              <a:rPr dirty="0" sz="9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HANA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ts val="1000"/>
              </a:lnSpc>
            </a:pP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New</a:t>
            </a:r>
            <a:r>
              <a:rPr dirty="0" sz="9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Install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46265" y="3541903"/>
            <a:ext cx="545465" cy="280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000"/>
              </a:lnSpc>
              <a:spcBef>
                <a:spcPts val="100"/>
              </a:spcBef>
            </a:pP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S/4</a:t>
            </a:r>
            <a:r>
              <a:rPr dirty="0" sz="9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HANA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1000"/>
              </a:lnSpc>
            </a:pP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support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84240" y="4790313"/>
            <a:ext cx="434975" cy="28003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 marR="5080" indent="19685">
              <a:lnSpc>
                <a:spcPts val="919"/>
              </a:lnSpc>
              <a:spcBef>
                <a:spcPts val="265"/>
              </a:spcBef>
            </a:pP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Central 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9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nan</a:t>
            </a:r>
            <a:r>
              <a:rPr dirty="0" sz="9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72761" y="5307329"/>
            <a:ext cx="760730" cy="28003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 marR="5080" indent="207010">
              <a:lnSpc>
                <a:spcPts val="919"/>
              </a:lnSpc>
              <a:spcBef>
                <a:spcPts val="265"/>
              </a:spcBef>
            </a:pP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Digital  transformation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64814" y="4731258"/>
            <a:ext cx="480059" cy="39878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 indent="34925">
              <a:lnSpc>
                <a:spcPct val="86100"/>
              </a:lnSpc>
              <a:spcBef>
                <a:spcPts val="250"/>
              </a:spcBef>
            </a:pP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Vertical  Industry  </a:t>
            </a:r>
            <a:r>
              <a:rPr dirty="0" sz="9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9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47797" y="3482721"/>
            <a:ext cx="480059" cy="399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000"/>
              </a:lnSpc>
              <a:spcBef>
                <a:spcPts val="100"/>
              </a:spcBef>
            </a:pP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HANA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930"/>
              </a:lnSpc>
            </a:pP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technical</a:t>
            </a:r>
            <a:endParaRPr sz="900">
              <a:latin typeface="Arial"/>
              <a:cs typeface="Arial"/>
            </a:endParaRPr>
          </a:p>
          <a:p>
            <a:pPr marL="29209">
              <a:lnSpc>
                <a:spcPts val="1010"/>
              </a:lnSpc>
            </a:pP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upgrade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49573" y="2293747"/>
            <a:ext cx="509270" cy="28003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30480" marR="5080" indent="-18415">
              <a:lnSpc>
                <a:spcPts val="919"/>
              </a:lnSpc>
              <a:spcBef>
                <a:spcPts val="260"/>
              </a:spcBef>
            </a:pP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Real</a:t>
            </a:r>
            <a:r>
              <a:rPr dirty="0" sz="9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time  analytics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819900" y="1924811"/>
            <a:ext cx="1307592" cy="6385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181088" y="2845307"/>
            <a:ext cx="1964436" cy="5440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613916" y="4910328"/>
            <a:ext cx="1397508" cy="5090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423915" y="1168908"/>
            <a:ext cx="1728215" cy="5532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929383" y="2496311"/>
            <a:ext cx="836676" cy="8366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52984" y="2878835"/>
            <a:ext cx="2380488" cy="142798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7506969" y="5016246"/>
            <a:ext cx="1271905" cy="880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0097C6"/>
                </a:solidFill>
                <a:latin typeface="Arial"/>
                <a:cs typeface="Arial"/>
              </a:rPr>
              <a:t>Global</a:t>
            </a:r>
            <a:r>
              <a:rPr dirty="0" sz="1400" spc="-90" b="1">
                <a:solidFill>
                  <a:srgbClr val="0097C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97C6"/>
                </a:solidFill>
                <a:latin typeface="Arial"/>
                <a:cs typeface="Arial"/>
              </a:rPr>
              <a:t>Electric  </a:t>
            </a:r>
            <a:r>
              <a:rPr dirty="0" sz="1400" spc="-5" b="1">
                <a:solidFill>
                  <a:srgbClr val="0097C6"/>
                </a:solidFill>
                <a:latin typeface="Arial"/>
                <a:cs typeface="Arial"/>
              </a:rPr>
              <a:t>engeniering </a:t>
            </a:r>
            <a:r>
              <a:rPr dirty="0" sz="1400" b="1">
                <a:solidFill>
                  <a:srgbClr val="0097C6"/>
                </a:solidFill>
                <a:latin typeface="Arial"/>
                <a:cs typeface="Arial"/>
              </a:rPr>
              <a:t>&amp;  </a:t>
            </a:r>
            <a:r>
              <a:rPr dirty="0" sz="1400" spc="-5" b="1">
                <a:solidFill>
                  <a:srgbClr val="0097C6"/>
                </a:solidFill>
                <a:latin typeface="Arial"/>
                <a:cs typeface="Arial"/>
              </a:rPr>
              <a:t>Systems  provider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950202" y="5473446"/>
            <a:ext cx="231775" cy="355600"/>
          </a:xfrm>
          <a:custGeom>
            <a:avLst/>
            <a:gdLst/>
            <a:ahLst/>
            <a:cxnLst/>
            <a:rect l="l" t="t" r="r" b="b"/>
            <a:pathLst>
              <a:path w="231775" h="355600">
                <a:moveTo>
                  <a:pt x="207899" y="0"/>
                </a:moveTo>
                <a:lnTo>
                  <a:pt x="41528" y="73913"/>
                </a:lnTo>
                <a:lnTo>
                  <a:pt x="231648" y="192341"/>
                </a:lnTo>
                <a:lnTo>
                  <a:pt x="0" y="355091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808469" y="5599938"/>
            <a:ext cx="154305" cy="78105"/>
          </a:xfrm>
          <a:custGeom>
            <a:avLst/>
            <a:gdLst/>
            <a:ahLst/>
            <a:cxnLst/>
            <a:rect l="l" t="t" r="r" b="b"/>
            <a:pathLst>
              <a:path w="154304" h="78104">
                <a:moveTo>
                  <a:pt x="153924" y="0"/>
                </a:moveTo>
                <a:lnTo>
                  <a:pt x="0" y="77724"/>
                </a:lnTo>
                <a:lnTo>
                  <a:pt x="145033" y="77724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808469" y="5432297"/>
            <a:ext cx="184785" cy="104139"/>
          </a:xfrm>
          <a:custGeom>
            <a:avLst/>
            <a:gdLst/>
            <a:ahLst/>
            <a:cxnLst/>
            <a:rect l="l" t="t" r="r" b="b"/>
            <a:pathLst>
              <a:path w="184784" h="104139">
                <a:moveTo>
                  <a:pt x="184403" y="0"/>
                </a:moveTo>
                <a:lnTo>
                  <a:pt x="0" y="103631"/>
                </a:lnTo>
                <a:lnTo>
                  <a:pt x="163575" y="103631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939533" y="5132070"/>
            <a:ext cx="88900" cy="774700"/>
          </a:xfrm>
          <a:custGeom>
            <a:avLst/>
            <a:gdLst/>
            <a:ahLst/>
            <a:cxnLst/>
            <a:rect l="l" t="t" r="r" b="b"/>
            <a:pathLst>
              <a:path w="88900" h="774700">
                <a:moveTo>
                  <a:pt x="0" y="774191"/>
                </a:moveTo>
                <a:lnTo>
                  <a:pt x="88392" y="0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7128509" y="5156453"/>
            <a:ext cx="81280" cy="749935"/>
          </a:xfrm>
          <a:custGeom>
            <a:avLst/>
            <a:gdLst/>
            <a:ahLst/>
            <a:cxnLst/>
            <a:rect l="l" t="t" r="r" b="b"/>
            <a:pathLst>
              <a:path w="81279" h="749935">
                <a:moveTo>
                  <a:pt x="0" y="0"/>
                </a:moveTo>
                <a:lnTo>
                  <a:pt x="80772" y="749808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927342" y="5170170"/>
            <a:ext cx="85725" cy="62865"/>
          </a:xfrm>
          <a:custGeom>
            <a:avLst/>
            <a:gdLst/>
            <a:ahLst/>
            <a:cxnLst/>
            <a:rect l="l" t="t" r="r" b="b"/>
            <a:pathLst>
              <a:path w="85725" h="62864">
                <a:moveTo>
                  <a:pt x="82423" y="62483"/>
                </a:moveTo>
                <a:lnTo>
                  <a:pt x="0" y="59562"/>
                </a:lnTo>
                <a:lnTo>
                  <a:pt x="85343" y="0"/>
                </a:lnTo>
              </a:path>
            </a:pathLst>
          </a:custGeom>
          <a:ln w="19811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175754" y="5595365"/>
            <a:ext cx="166370" cy="85725"/>
          </a:xfrm>
          <a:custGeom>
            <a:avLst/>
            <a:gdLst/>
            <a:ahLst/>
            <a:cxnLst/>
            <a:rect l="l" t="t" r="r" b="b"/>
            <a:pathLst>
              <a:path w="166370" h="85725">
                <a:moveTo>
                  <a:pt x="0" y="0"/>
                </a:moveTo>
                <a:lnTo>
                  <a:pt x="166116" y="79463"/>
                </a:lnTo>
                <a:lnTo>
                  <a:pt x="5969" y="85344"/>
                </a:lnTo>
              </a:path>
            </a:pathLst>
          </a:custGeom>
          <a:ln w="19811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163561" y="5420105"/>
            <a:ext cx="193675" cy="116205"/>
          </a:xfrm>
          <a:custGeom>
            <a:avLst/>
            <a:gdLst/>
            <a:ahLst/>
            <a:cxnLst/>
            <a:rect l="l" t="t" r="r" b="b"/>
            <a:pathLst>
              <a:path w="193675" h="116204">
                <a:moveTo>
                  <a:pt x="0" y="0"/>
                </a:moveTo>
                <a:lnTo>
                  <a:pt x="193548" y="115824"/>
                </a:lnTo>
                <a:lnTo>
                  <a:pt x="17907" y="115824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131557" y="5156453"/>
            <a:ext cx="97790" cy="79375"/>
          </a:xfrm>
          <a:custGeom>
            <a:avLst/>
            <a:gdLst/>
            <a:ahLst/>
            <a:cxnLst/>
            <a:rect l="l" t="t" r="r" b="b"/>
            <a:pathLst>
              <a:path w="97790" h="79375">
                <a:moveTo>
                  <a:pt x="2921" y="79248"/>
                </a:moveTo>
                <a:lnTo>
                  <a:pt x="97536" y="73406"/>
                </a:lnTo>
                <a:lnTo>
                  <a:pt x="0" y="0"/>
                </a:lnTo>
              </a:path>
            </a:pathLst>
          </a:custGeom>
          <a:ln w="19811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000493" y="5156453"/>
            <a:ext cx="146685" cy="269875"/>
          </a:xfrm>
          <a:custGeom>
            <a:avLst/>
            <a:gdLst/>
            <a:ahLst/>
            <a:cxnLst/>
            <a:rect l="l" t="t" r="r" b="b"/>
            <a:pathLst>
              <a:path w="146684" h="269875">
                <a:moveTo>
                  <a:pt x="131317" y="0"/>
                </a:moveTo>
                <a:lnTo>
                  <a:pt x="128397" y="0"/>
                </a:lnTo>
                <a:lnTo>
                  <a:pt x="17906" y="88900"/>
                </a:lnTo>
                <a:lnTo>
                  <a:pt x="146303" y="177800"/>
                </a:lnTo>
                <a:lnTo>
                  <a:pt x="0" y="269748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977633" y="4993385"/>
            <a:ext cx="186055" cy="139065"/>
          </a:xfrm>
          <a:custGeom>
            <a:avLst/>
            <a:gdLst/>
            <a:ahLst/>
            <a:cxnLst/>
            <a:rect l="l" t="t" r="r" b="b"/>
            <a:pathLst>
              <a:path w="186054" h="139064">
                <a:moveTo>
                  <a:pt x="44323" y="138683"/>
                </a:moveTo>
                <a:lnTo>
                  <a:pt x="0" y="138683"/>
                </a:lnTo>
                <a:lnTo>
                  <a:pt x="97409" y="0"/>
                </a:lnTo>
                <a:lnTo>
                  <a:pt x="185927" y="138683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391400" y="4020311"/>
            <a:ext cx="1219200" cy="45110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3202304" y="5849823"/>
            <a:ext cx="130810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0097C6"/>
                </a:solidFill>
                <a:latin typeface="Arial"/>
                <a:cs typeface="Arial"/>
              </a:rPr>
              <a:t>Global</a:t>
            </a:r>
            <a:r>
              <a:rPr dirty="0" sz="1400" spc="-80" b="1">
                <a:solidFill>
                  <a:srgbClr val="0097C6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0097C6"/>
                </a:solidFill>
                <a:latin typeface="Arial"/>
                <a:cs typeface="Arial"/>
              </a:rPr>
              <a:t>Fashion  </a:t>
            </a:r>
            <a:r>
              <a:rPr dirty="0" sz="1400" b="1">
                <a:solidFill>
                  <a:srgbClr val="0097C6"/>
                </a:solidFill>
                <a:latin typeface="Arial"/>
                <a:cs typeface="Arial"/>
              </a:rPr>
              <a:t>retailer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104900" y="4905755"/>
            <a:ext cx="480059" cy="36118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374380" y="5564123"/>
            <a:ext cx="480059" cy="35966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854440" y="3275076"/>
            <a:ext cx="480059" cy="35966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792211" y="1277111"/>
            <a:ext cx="1481327" cy="6477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8851392" y="1280160"/>
            <a:ext cx="480059" cy="35966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62583" y="3832859"/>
            <a:ext cx="1667255" cy="28956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47" name="object 4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21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33629"/>
            <a:ext cx="251714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/>
              <a:t>Key</a:t>
            </a:r>
            <a:r>
              <a:rPr dirty="0" sz="2800" spc="-35"/>
              <a:t> </a:t>
            </a:r>
            <a:r>
              <a:rPr dirty="0" sz="2800" spc="-5"/>
              <a:t>takeaways!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21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452424" y="1566113"/>
            <a:ext cx="8956040" cy="38379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105"/>
              </a:spcBef>
              <a:buClr>
                <a:srgbClr val="0097C6"/>
              </a:buClr>
              <a:buFont typeface="Webdings"/>
              <a:buChar char="■"/>
              <a:tabLst>
                <a:tab pos="318135" algn="l"/>
              </a:tabLst>
            </a:pPr>
            <a:r>
              <a:rPr dirty="0" sz="2000" b="1">
                <a:solidFill>
                  <a:srgbClr val="253046"/>
                </a:solidFill>
                <a:latin typeface="Arial"/>
                <a:cs typeface="Arial"/>
              </a:rPr>
              <a:t>Did </a:t>
            </a:r>
            <a:r>
              <a:rPr dirty="0" sz="2000" spc="-5" b="1">
                <a:solidFill>
                  <a:srgbClr val="253046"/>
                </a:solidFill>
                <a:latin typeface="Arial"/>
                <a:cs typeface="Arial"/>
              </a:rPr>
              <a:t>not moved </a:t>
            </a:r>
            <a:r>
              <a:rPr dirty="0" sz="2000" b="1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2000" spc="-5" b="1">
                <a:solidFill>
                  <a:srgbClr val="253046"/>
                </a:solidFill>
                <a:latin typeface="Arial"/>
                <a:cs typeface="Arial"/>
              </a:rPr>
              <a:t>Suite </a:t>
            </a:r>
            <a:r>
              <a:rPr dirty="0" sz="2000" b="1">
                <a:solidFill>
                  <a:srgbClr val="253046"/>
                </a:solidFill>
                <a:latin typeface="Arial"/>
                <a:cs typeface="Arial"/>
              </a:rPr>
              <a:t>on HANA!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Maybe </a:t>
            </a:r>
            <a:r>
              <a:rPr dirty="0" sz="2000" spc="-5">
                <a:solidFill>
                  <a:srgbClr val="253046"/>
                </a:solidFill>
                <a:latin typeface="Arial"/>
                <a:cs typeface="Arial"/>
              </a:rPr>
              <a:t>you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should move to </a:t>
            </a:r>
            <a:r>
              <a:rPr dirty="0" sz="2000" spc="-5">
                <a:solidFill>
                  <a:srgbClr val="253046"/>
                </a:solidFill>
                <a:latin typeface="Arial"/>
                <a:cs typeface="Arial"/>
              </a:rPr>
              <a:t>S/4</a:t>
            </a:r>
            <a:r>
              <a:rPr dirty="0" sz="2000" spc="-9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HANA</a:t>
            </a:r>
            <a:endParaRPr sz="2000">
              <a:latin typeface="Arial"/>
              <a:cs typeface="Arial"/>
            </a:endParaRPr>
          </a:p>
          <a:p>
            <a:pPr marL="317500">
              <a:lnSpc>
                <a:spcPct val="100000"/>
              </a:lnSpc>
            </a:pP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strait</a:t>
            </a:r>
            <a:r>
              <a:rPr dirty="0" sz="2000" spc="-114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away</a:t>
            </a:r>
            <a:endParaRPr sz="2000">
              <a:latin typeface="Arial"/>
              <a:cs typeface="Arial"/>
            </a:endParaRPr>
          </a:p>
          <a:p>
            <a:pPr marL="317500" marR="5080" indent="-304800">
              <a:lnSpc>
                <a:spcPct val="100000"/>
              </a:lnSpc>
              <a:spcBef>
                <a:spcPts val="295"/>
              </a:spcBef>
              <a:buClr>
                <a:srgbClr val="0097C6"/>
              </a:buClr>
              <a:buFont typeface="Webdings"/>
              <a:buChar char="■"/>
              <a:tabLst>
                <a:tab pos="318135" algn="l"/>
              </a:tabLst>
            </a:pPr>
            <a:r>
              <a:rPr dirty="0" sz="2000" b="1">
                <a:solidFill>
                  <a:srgbClr val="253046"/>
                </a:solidFill>
                <a:latin typeface="Arial"/>
                <a:cs typeface="Arial"/>
              </a:rPr>
              <a:t>No need </a:t>
            </a:r>
            <a:r>
              <a:rPr dirty="0" sz="2000" spc="-5" b="1">
                <a:solidFill>
                  <a:srgbClr val="253046"/>
                </a:solidFill>
                <a:latin typeface="Arial"/>
                <a:cs typeface="Arial"/>
              </a:rPr>
              <a:t>anymore </a:t>
            </a:r>
            <a:r>
              <a:rPr dirty="0" sz="2000" b="1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2000" spc="-10" b="1">
                <a:solidFill>
                  <a:srgbClr val="253046"/>
                </a:solidFill>
                <a:latin typeface="Arial"/>
                <a:cs typeface="Arial"/>
              </a:rPr>
              <a:t>move </a:t>
            </a:r>
            <a:r>
              <a:rPr dirty="0" sz="2000" b="1">
                <a:solidFill>
                  <a:srgbClr val="253046"/>
                </a:solidFill>
                <a:latin typeface="Arial"/>
                <a:cs typeface="Arial"/>
              </a:rPr>
              <a:t>to New GL beforehand. </a:t>
            </a:r>
            <a:r>
              <a:rPr dirty="0" sz="2000" spc="-5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is working to </a:t>
            </a:r>
            <a:r>
              <a:rPr dirty="0" sz="2000" spc="-950">
                <a:solidFill>
                  <a:srgbClr val="253046"/>
                </a:solidFill>
                <a:latin typeface="Arial"/>
                <a:cs typeface="Arial"/>
              </a:rPr>
              <a:t>help</a:t>
            </a:r>
            <a:r>
              <a:rPr dirty="0" sz="2000" spc="-12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you  migrating </a:t>
            </a:r>
            <a:r>
              <a:rPr dirty="0" sz="2000" spc="-5">
                <a:solidFill>
                  <a:srgbClr val="253046"/>
                </a:solidFill>
                <a:latin typeface="Arial"/>
                <a:cs typeface="Arial"/>
              </a:rPr>
              <a:t>after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you move to </a:t>
            </a:r>
            <a:r>
              <a:rPr dirty="0" sz="2000" spc="-5">
                <a:solidFill>
                  <a:srgbClr val="253046"/>
                </a:solidFill>
                <a:latin typeface="Arial"/>
                <a:cs typeface="Arial"/>
              </a:rPr>
              <a:t>S/4</a:t>
            </a:r>
            <a:r>
              <a:rPr dirty="0" sz="2000" spc="-12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HANA</a:t>
            </a:r>
            <a:endParaRPr sz="2000">
              <a:latin typeface="Arial"/>
              <a:cs typeface="Arial"/>
            </a:endParaRPr>
          </a:p>
          <a:p>
            <a:pPr marL="317500" marR="336550" indent="-304800">
              <a:lnSpc>
                <a:spcPct val="100000"/>
              </a:lnSpc>
              <a:spcBef>
                <a:spcPts val="295"/>
              </a:spcBef>
              <a:buClr>
                <a:srgbClr val="0097C6"/>
              </a:buClr>
              <a:buFont typeface="Webdings"/>
              <a:buChar char="■"/>
              <a:tabLst>
                <a:tab pos="318135" algn="l"/>
              </a:tabLst>
            </a:pPr>
            <a:r>
              <a:rPr dirty="0" sz="2000" b="1">
                <a:solidFill>
                  <a:srgbClr val="253046"/>
                </a:solidFill>
                <a:latin typeface="Arial"/>
                <a:cs typeface="Arial"/>
              </a:rPr>
              <a:t>Check for the impact in </a:t>
            </a:r>
            <a:r>
              <a:rPr dirty="0" sz="2000" spc="-10" b="1">
                <a:solidFill>
                  <a:srgbClr val="253046"/>
                </a:solidFill>
                <a:latin typeface="Arial"/>
                <a:cs typeface="Arial"/>
              </a:rPr>
              <a:t>your </a:t>
            </a:r>
            <a:r>
              <a:rPr dirty="0" sz="2000" b="1">
                <a:solidFill>
                  <a:srgbClr val="253046"/>
                </a:solidFill>
                <a:latin typeface="Arial"/>
                <a:cs typeface="Arial"/>
              </a:rPr>
              <a:t>running </a:t>
            </a:r>
            <a:r>
              <a:rPr dirty="0" sz="2000" spc="-5" b="1">
                <a:solidFill>
                  <a:srgbClr val="253046"/>
                </a:solidFill>
                <a:latin typeface="Arial"/>
                <a:cs typeface="Arial"/>
              </a:rPr>
              <a:t>initiatives</a:t>
            </a:r>
            <a:r>
              <a:rPr dirty="0" sz="2000" spc="-5">
                <a:solidFill>
                  <a:srgbClr val="253046"/>
                </a:solidFill>
                <a:latin typeface="Arial"/>
                <a:cs typeface="Arial"/>
              </a:rPr>
              <a:t>: S/4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HANA </a:t>
            </a:r>
            <a:r>
              <a:rPr dirty="0" sz="2000" spc="-30">
                <a:solidFill>
                  <a:srgbClr val="253046"/>
                </a:solidFill>
                <a:latin typeface="Arial"/>
                <a:cs typeface="Arial"/>
              </a:rPr>
              <a:t>introduces 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functional changes into processes that you may be implementing now:</a:t>
            </a:r>
            <a:r>
              <a:rPr dirty="0" sz="2000" spc="-2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i.e.  TM,</a:t>
            </a:r>
            <a:r>
              <a:rPr dirty="0" sz="2000" spc="-1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WM,…</a:t>
            </a:r>
            <a:endParaRPr sz="2000">
              <a:latin typeface="Arial"/>
              <a:cs typeface="Arial"/>
            </a:endParaRPr>
          </a:p>
          <a:p>
            <a:pPr marL="317500" marR="77470" indent="-304800">
              <a:lnSpc>
                <a:spcPct val="100000"/>
              </a:lnSpc>
              <a:spcBef>
                <a:spcPts val="295"/>
              </a:spcBef>
              <a:buClr>
                <a:srgbClr val="0097C6"/>
              </a:buClr>
              <a:buFont typeface="Webdings"/>
              <a:buChar char="■"/>
              <a:tabLst>
                <a:tab pos="318135" algn="l"/>
              </a:tabLst>
            </a:pPr>
            <a:r>
              <a:rPr dirty="0" sz="2000" b="1">
                <a:solidFill>
                  <a:srgbClr val="253046"/>
                </a:solidFill>
                <a:latin typeface="Arial"/>
                <a:cs typeface="Arial"/>
              </a:rPr>
              <a:t>Think holistic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: </a:t>
            </a:r>
            <a:r>
              <a:rPr dirty="0" sz="2000" spc="-5">
                <a:solidFill>
                  <a:srgbClr val="253046"/>
                </a:solidFill>
                <a:latin typeface="Arial"/>
                <a:cs typeface="Arial"/>
              </a:rPr>
              <a:t>S/4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HANA may impact your operational reporting and your  strategy for Business planning and Consolidation. </a:t>
            </a:r>
            <a:r>
              <a:rPr dirty="0" sz="2000" spc="-60">
                <a:solidFill>
                  <a:srgbClr val="253046"/>
                </a:solidFill>
                <a:latin typeface="Arial"/>
                <a:cs typeface="Arial"/>
              </a:rPr>
              <a:t>You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may be missing</a:t>
            </a:r>
            <a:r>
              <a:rPr dirty="0" sz="2000" spc="-1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great  opportunities for rationalizing your</a:t>
            </a:r>
            <a:r>
              <a:rPr dirty="0" sz="20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53046"/>
                </a:solidFill>
                <a:latin typeface="Arial"/>
                <a:cs typeface="Arial"/>
              </a:rPr>
              <a:t>infrastructure</a:t>
            </a:r>
            <a:endParaRPr sz="2000">
              <a:latin typeface="Arial"/>
              <a:cs typeface="Arial"/>
            </a:endParaRPr>
          </a:p>
          <a:p>
            <a:pPr marL="317500" marR="233045" indent="-304800">
              <a:lnSpc>
                <a:spcPct val="100000"/>
              </a:lnSpc>
              <a:spcBef>
                <a:spcPts val="300"/>
              </a:spcBef>
              <a:buClr>
                <a:srgbClr val="0097C6"/>
              </a:buClr>
              <a:buFont typeface="Webdings"/>
              <a:buChar char="■"/>
              <a:tabLst>
                <a:tab pos="318135" algn="l"/>
              </a:tabLst>
            </a:pPr>
            <a:r>
              <a:rPr dirty="0" sz="2000" spc="-40" b="1">
                <a:solidFill>
                  <a:srgbClr val="253046"/>
                </a:solidFill>
                <a:latin typeface="Arial"/>
                <a:cs typeface="Arial"/>
              </a:rPr>
              <a:t>Your </a:t>
            </a:r>
            <a:r>
              <a:rPr dirty="0" sz="2000" b="1">
                <a:solidFill>
                  <a:srgbClr val="253046"/>
                </a:solidFill>
                <a:latin typeface="Arial"/>
                <a:cs typeface="Arial"/>
              </a:rPr>
              <a:t>users will </a:t>
            </a:r>
            <a:r>
              <a:rPr dirty="0" sz="2000" spc="-10" b="1">
                <a:solidFill>
                  <a:srgbClr val="253046"/>
                </a:solidFill>
                <a:latin typeface="Arial"/>
                <a:cs typeface="Arial"/>
              </a:rPr>
              <a:t>love </a:t>
            </a:r>
            <a:r>
              <a:rPr dirty="0" sz="2000" b="1">
                <a:solidFill>
                  <a:srgbClr val="253046"/>
                </a:solidFill>
                <a:latin typeface="Arial"/>
                <a:cs typeface="Arial"/>
              </a:rPr>
              <a:t>it! </a:t>
            </a:r>
            <a:r>
              <a:rPr dirty="0" sz="2000" spc="-5" b="1">
                <a:solidFill>
                  <a:srgbClr val="253046"/>
                </a:solidFill>
                <a:latin typeface="Arial"/>
                <a:cs typeface="Arial"/>
              </a:rPr>
              <a:t>S/4 </a:t>
            </a:r>
            <a:r>
              <a:rPr dirty="0" sz="2000" b="1">
                <a:solidFill>
                  <a:srgbClr val="253046"/>
                </a:solidFill>
                <a:latin typeface="Arial"/>
                <a:cs typeface="Arial"/>
              </a:rPr>
              <a:t>HANA is Fast, </a:t>
            </a:r>
            <a:r>
              <a:rPr dirty="0" sz="2000" spc="-5" b="1">
                <a:solidFill>
                  <a:srgbClr val="253046"/>
                </a:solidFill>
                <a:latin typeface="Arial"/>
                <a:cs typeface="Arial"/>
              </a:rPr>
              <a:t>real-time, </a:t>
            </a:r>
            <a:r>
              <a:rPr dirty="0" sz="2000" b="1">
                <a:solidFill>
                  <a:srgbClr val="253046"/>
                </a:solidFill>
                <a:latin typeface="Arial"/>
                <a:cs typeface="Arial"/>
              </a:rPr>
              <a:t>simple and easy </a:t>
            </a:r>
            <a:r>
              <a:rPr dirty="0" sz="2000" spc="-950" b="1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2000" spc="-550" b="1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253046"/>
                </a:solidFill>
                <a:latin typeface="Arial"/>
                <a:cs typeface="Arial"/>
              </a:rPr>
              <a:t>handle for the business… </a:t>
            </a:r>
            <a:r>
              <a:rPr dirty="0" sz="2000" spc="-5" b="1">
                <a:solidFill>
                  <a:srgbClr val="253046"/>
                </a:solidFill>
                <a:latin typeface="Arial"/>
                <a:cs typeface="Arial"/>
              </a:rPr>
              <a:t>And </a:t>
            </a:r>
            <a:r>
              <a:rPr dirty="0" sz="2000" b="1">
                <a:solidFill>
                  <a:srgbClr val="253046"/>
                </a:solidFill>
                <a:latin typeface="Arial"/>
                <a:cs typeface="Arial"/>
              </a:rPr>
              <a:t>it does </a:t>
            </a:r>
            <a:r>
              <a:rPr dirty="0" sz="2000" spc="0" b="1">
                <a:solidFill>
                  <a:srgbClr val="253046"/>
                </a:solidFill>
                <a:latin typeface="Arial"/>
                <a:cs typeface="Arial"/>
              </a:rPr>
              <a:t>what </a:t>
            </a:r>
            <a:r>
              <a:rPr dirty="0" sz="2000" b="1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2000" spc="-270" b="1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253046"/>
                </a:solidFill>
                <a:latin typeface="Arial"/>
                <a:cs typeface="Arial"/>
              </a:rPr>
              <a:t>claims…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62343" y="3218688"/>
            <a:ext cx="1576070" cy="1713230"/>
          </a:xfrm>
          <a:custGeom>
            <a:avLst/>
            <a:gdLst/>
            <a:ahLst/>
            <a:cxnLst/>
            <a:rect l="l" t="t" r="r" b="b"/>
            <a:pathLst>
              <a:path w="1576070" h="1713229">
                <a:moveTo>
                  <a:pt x="0" y="89915"/>
                </a:moveTo>
                <a:lnTo>
                  <a:pt x="7066" y="54917"/>
                </a:lnTo>
                <a:lnTo>
                  <a:pt x="26336" y="26336"/>
                </a:lnTo>
                <a:lnTo>
                  <a:pt x="54917" y="7066"/>
                </a:lnTo>
                <a:lnTo>
                  <a:pt x="89915" y="0"/>
                </a:lnTo>
                <a:lnTo>
                  <a:pt x="1485900" y="0"/>
                </a:lnTo>
                <a:lnTo>
                  <a:pt x="1520898" y="7066"/>
                </a:lnTo>
                <a:lnTo>
                  <a:pt x="1549479" y="26336"/>
                </a:lnTo>
                <a:lnTo>
                  <a:pt x="1568749" y="54917"/>
                </a:lnTo>
                <a:lnTo>
                  <a:pt x="1575815" y="89915"/>
                </a:lnTo>
                <a:lnTo>
                  <a:pt x="1575815" y="1623060"/>
                </a:lnTo>
                <a:lnTo>
                  <a:pt x="1568749" y="1658058"/>
                </a:lnTo>
                <a:lnTo>
                  <a:pt x="1549479" y="1686639"/>
                </a:lnTo>
                <a:lnTo>
                  <a:pt x="1520898" y="1705909"/>
                </a:lnTo>
                <a:lnTo>
                  <a:pt x="1485900" y="1712976"/>
                </a:lnTo>
                <a:lnTo>
                  <a:pt x="89915" y="1712976"/>
                </a:lnTo>
                <a:lnTo>
                  <a:pt x="54917" y="1705909"/>
                </a:lnTo>
                <a:lnTo>
                  <a:pt x="26336" y="1686639"/>
                </a:lnTo>
                <a:lnTo>
                  <a:pt x="7066" y="1658058"/>
                </a:lnTo>
                <a:lnTo>
                  <a:pt x="0" y="1623060"/>
                </a:lnTo>
                <a:lnTo>
                  <a:pt x="0" y="89915"/>
                </a:lnTo>
                <a:close/>
              </a:path>
            </a:pathLst>
          </a:custGeom>
          <a:ln w="6096">
            <a:solidFill>
              <a:srgbClr val="B7BD16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68769" y="3244443"/>
            <a:ext cx="1426845" cy="1551305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180340" indent="-167640">
              <a:lnSpc>
                <a:spcPct val="100000"/>
              </a:lnSpc>
              <a:spcBef>
                <a:spcPts val="520"/>
              </a:spcBef>
              <a:buClr>
                <a:srgbClr val="B7BD16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PPM</a:t>
            </a:r>
            <a:endParaRPr sz="14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420"/>
              </a:spcBef>
              <a:buClr>
                <a:srgbClr val="B7BD16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BW7.3</a:t>
            </a:r>
            <a:endParaRPr sz="14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420"/>
              </a:spcBef>
              <a:buClr>
                <a:srgbClr val="B7BD16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BO4.x</a:t>
            </a:r>
            <a:endParaRPr sz="14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420"/>
              </a:spcBef>
              <a:buClr>
                <a:srgbClr val="B7BD16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BPC</a:t>
            </a:r>
            <a:endParaRPr sz="1400">
              <a:latin typeface="Arial"/>
              <a:cs typeface="Arial"/>
            </a:endParaRPr>
          </a:p>
          <a:p>
            <a:pPr marL="180340" marR="5080" indent="-167640">
              <a:lnSpc>
                <a:spcPts val="1510"/>
              </a:lnSpc>
              <a:spcBef>
                <a:spcPts val="610"/>
              </a:spcBef>
              <a:buClr>
                <a:srgbClr val="B7BD16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Mobile 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(</a:t>
            </a:r>
            <a:r>
              <a:rPr dirty="0" sz="1400" spc="-10">
                <a:solidFill>
                  <a:srgbClr val="253046"/>
                </a:solidFill>
                <a:latin typeface="Arial"/>
                <a:cs typeface="Arial"/>
              </a:rPr>
              <a:t>W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or</a:t>
            </a:r>
            <a:r>
              <a:rPr dirty="0" sz="1400" spc="-10">
                <a:solidFill>
                  <a:srgbClr val="253046"/>
                </a:solidFill>
                <a:latin typeface="Arial"/>
                <a:cs typeface="Arial"/>
              </a:rPr>
              <a:t>k</a:t>
            </a:r>
            <a:r>
              <a:rPr dirty="0" sz="1400" spc="-10">
                <a:solidFill>
                  <a:srgbClr val="253046"/>
                </a:solidFill>
                <a:latin typeface="Arial"/>
                <a:cs typeface="Arial"/>
              </a:rPr>
              <a:t>m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400" spc="-15">
                <a:solidFill>
                  <a:srgbClr val="253046"/>
                </a:solidFill>
                <a:latin typeface="Arial"/>
                <a:cs typeface="Arial"/>
              </a:rPr>
              <a:t>n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400" spc="-15">
                <a:solidFill>
                  <a:srgbClr val="253046"/>
                </a:solidFill>
                <a:latin typeface="Arial"/>
                <a:cs typeface="Arial"/>
              </a:rPr>
              <a:t>g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er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4784" y="78181"/>
            <a:ext cx="7416165" cy="76517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155"/>
              </a:lnSpc>
              <a:spcBef>
                <a:spcPts val="95"/>
              </a:spcBef>
            </a:pPr>
            <a:r>
              <a:rPr dirty="0" sz="2800" spc="-50"/>
              <a:t>FARYS </a:t>
            </a:r>
            <a:r>
              <a:rPr dirty="0" sz="2800" spc="-5"/>
              <a:t>business transformation over the</a:t>
            </a:r>
            <a:r>
              <a:rPr dirty="0" sz="2800" spc="175"/>
              <a:t> </a:t>
            </a:r>
            <a:r>
              <a:rPr dirty="0" sz="2800" spc="-5"/>
              <a:t>years</a:t>
            </a:r>
            <a:endParaRPr sz="2800"/>
          </a:p>
          <a:p>
            <a:pPr marL="12700">
              <a:lnSpc>
                <a:spcPts val="2675"/>
              </a:lnSpc>
            </a:pPr>
            <a:r>
              <a:rPr dirty="0" spc="-5">
                <a:solidFill>
                  <a:srgbClr val="E37D1A"/>
                </a:solidFill>
              </a:rPr>
              <a:t>Increasing Business and </a:t>
            </a:r>
            <a:r>
              <a:rPr dirty="0">
                <a:solidFill>
                  <a:srgbClr val="E37D1A"/>
                </a:solidFill>
              </a:rPr>
              <a:t>IT</a:t>
            </a:r>
            <a:r>
              <a:rPr dirty="0" spc="-25">
                <a:solidFill>
                  <a:srgbClr val="E37D1A"/>
                </a:solidFill>
              </a:rPr>
              <a:t> </a:t>
            </a:r>
            <a:r>
              <a:rPr dirty="0" spc="-5">
                <a:solidFill>
                  <a:srgbClr val="E37D1A"/>
                </a:solidFill>
              </a:rPr>
              <a:t>complexity</a:t>
            </a:r>
          </a:p>
        </p:txBody>
      </p:sp>
      <p:sp>
        <p:nvSpPr>
          <p:cNvPr id="5" name="object 5"/>
          <p:cNvSpPr/>
          <p:nvPr/>
        </p:nvSpPr>
        <p:spPr>
          <a:xfrm>
            <a:off x="1322832" y="1213103"/>
            <a:ext cx="7268209" cy="4533900"/>
          </a:xfrm>
          <a:custGeom>
            <a:avLst/>
            <a:gdLst/>
            <a:ahLst/>
            <a:cxnLst/>
            <a:rect l="l" t="t" r="r" b="b"/>
            <a:pathLst>
              <a:path w="7268209" h="4533900">
                <a:moveTo>
                  <a:pt x="6068187" y="0"/>
                </a:moveTo>
                <a:lnTo>
                  <a:pt x="6132195" y="558800"/>
                </a:lnTo>
                <a:lnTo>
                  <a:pt x="5700771" y="647700"/>
                </a:lnTo>
                <a:lnTo>
                  <a:pt x="5640342" y="673100"/>
                </a:lnTo>
                <a:lnTo>
                  <a:pt x="5167753" y="774700"/>
                </a:lnTo>
                <a:lnTo>
                  <a:pt x="5110034" y="800100"/>
                </a:lnTo>
                <a:lnTo>
                  <a:pt x="4882167" y="850900"/>
                </a:lnTo>
                <a:lnTo>
                  <a:pt x="4825952" y="876300"/>
                </a:lnTo>
                <a:lnTo>
                  <a:pt x="4659115" y="914400"/>
                </a:lnTo>
                <a:lnTo>
                  <a:pt x="4604104" y="939800"/>
                </a:lnTo>
                <a:lnTo>
                  <a:pt x="4494987" y="965200"/>
                </a:lnTo>
                <a:lnTo>
                  <a:pt x="4440879" y="990600"/>
                </a:lnTo>
                <a:lnTo>
                  <a:pt x="4333567" y="1016000"/>
                </a:lnTo>
                <a:lnTo>
                  <a:pt x="4280362" y="1041400"/>
                </a:lnTo>
                <a:lnTo>
                  <a:pt x="4174856" y="1066800"/>
                </a:lnTo>
                <a:lnTo>
                  <a:pt x="4122554" y="1092200"/>
                </a:lnTo>
                <a:lnTo>
                  <a:pt x="4070554" y="1104900"/>
                </a:lnTo>
                <a:lnTo>
                  <a:pt x="4018854" y="1130300"/>
                </a:lnTo>
                <a:lnTo>
                  <a:pt x="3967455" y="1143000"/>
                </a:lnTo>
                <a:lnTo>
                  <a:pt x="3916358" y="1168400"/>
                </a:lnTo>
                <a:lnTo>
                  <a:pt x="3865561" y="1181100"/>
                </a:lnTo>
                <a:lnTo>
                  <a:pt x="3815065" y="1206500"/>
                </a:lnTo>
                <a:lnTo>
                  <a:pt x="3764870" y="1219200"/>
                </a:lnTo>
                <a:lnTo>
                  <a:pt x="3714977" y="1244600"/>
                </a:lnTo>
                <a:lnTo>
                  <a:pt x="3665384" y="1257300"/>
                </a:lnTo>
                <a:lnTo>
                  <a:pt x="3616092" y="1282700"/>
                </a:lnTo>
                <a:lnTo>
                  <a:pt x="3567101" y="1295400"/>
                </a:lnTo>
                <a:lnTo>
                  <a:pt x="3518411" y="1320800"/>
                </a:lnTo>
                <a:lnTo>
                  <a:pt x="3470022" y="1333500"/>
                </a:lnTo>
                <a:lnTo>
                  <a:pt x="3374147" y="1384300"/>
                </a:lnTo>
                <a:lnTo>
                  <a:pt x="3326661" y="1397000"/>
                </a:lnTo>
                <a:lnTo>
                  <a:pt x="3279476" y="1422400"/>
                </a:lnTo>
                <a:lnTo>
                  <a:pt x="3232592" y="1435100"/>
                </a:lnTo>
                <a:lnTo>
                  <a:pt x="3093746" y="1511300"/>
                </a:lnTo>
                <a:lnTo>
                  <a:pt x="3048066" y="1524000"/>
                </a:lnTo>
                <a:lnTo>
                  <a:pt x="2957609" y="1574800"/>
                </a:lnTo>
                <a:lnTo>
                  <a:pt x="2912832" y="1587500"/>
                </a:lnTo>
                <a:lnTo>
                  <a:pt x="2780306" y="1663700"/>
                </a:lnTo>
                <a:lnTo>
                  <a:pt x="2736733" y="1676400"/>
                </a:lnTo>
                <a:lnTo>
                  <a:pt x="2650489" y="1727200"/>
                </a:lnTo>
                <a:lnTo>
                  <a:pt x="2481614" y="1828800"/>
                </a:lnTo>
                <a:lnTo>
                  <a:pt x="2440147" y="1841500"/>
                </a:lnTo>
                <a:lnTo>
                  <a:pt x="2317554" y="1917700"/>
                </a:lnTo>
                <a:lnTo>
                  <a:pt x="2158310" y="2019300"/>
                </a:lnTo>
                <a:lnTo>
                  <a:pt x="2042037" y="2095500"/>
                </a:lnTo>
                <a:lnTo>
                  <a:pt x="1928473" y="2171700"/>
                </a:lnTo>
                <a:lnTo>
                  <a:pt x="1817618" y="2247900"/>
                </a:lnTo>
                <a:lnTo>
                  <a:pt x="1781268" y="2286000"/>
                </a:lnTo>
                <a:lnTo>
                  <a:pt x="1709472" y="2336800"/>
                </a:lnTo>
                <a:lnTo>
                  <a:pt x="1604034" y="2413000"/>
                </a:lnTo>
                <a:lnTo>
                  <a:pt x="1569490" y="2451100"/>
                </a:lnTo>
                <a:lnTo>
                  <a:pt x="1501305" y="2501900"/>
                </a:lnTo>
                <a:lnTo>
                  <a:pt x="1434325" y="2552700"/>
                </a:lnTo>
                <a:lnTo>
                  <a:pt x="1401286" y="2590800"/>
                </a:lnTo>
                <a:lnTo>
                  <a:pt x="1336111" y="2641600"/>
                </a:lnTo>
                <a:lnTo>
                  <a:pt x="1303975" y="2679700"/>
                </a:lnTo>
                <a:lnTo>
                  <a:pt x="1240605" y="2730500"/>
                </a:lnTo>
                <a:lnTo>
                  <a:pt x="1209372" y="2768600"/>
                </a:lnTo>
                <a:lnTo>
                  <a:pt x="1147809" y="2819400"/>
                </a:lnTo>
                <a:lnTo>
                  <a:pt x="1117479" y="2857500"/>
                </a:lnTo>
                <a:lnTo>
                  <a:pt x="1057721" y="2908300"/>
                </a:lnTo>
                <a:lnTo>
                  <a:pt x="1028294" y="2946400"/>
                </a:lnTo>
                <a:lnTo>
                  <a:pt x="999168" y="2971800"/>
                </a:lnTo>
                <a:lnTo>
                  <a:pt x="970343" y="3009900"/>
                </a:lnTo>
                <a:lnTo>
                  <a:pt x="941818" y="3035300"/>
                </a:lnTo>
                <a:lnTo>
                  <a:pt x="913595" y="3073400"/>
                </a:lnTo>
                <a:lnTo>
                  <a:pt x="885673" y="3098800"/>
                </a:lnTo>
                <a:lnTo>
                  <a:pt x="858051" y="3136900"/>
                </a:lnTo>
                <a:lnTo>
                  <a:pt x="830731" y="3162300"/>
                </a:lnTo>
                <a:lnTo>
                  <a:pt x="803711" y="3200400"/>
                </a:lnTo>
                <a:lnTo>
                  <a:pt x="776993" y="3225800"/>
                </a:lnTo>
                <a:lnTo>
                  <a:pt x="750576" y="3263900"/>
                </a:lnTo>
                <a:lnTo>
                  <a:pt x="724459" y="3289300"/>
                </a:lnTo>
                <a:lnTo>
                  <a:pt x="698644" y="3327400"/>
                </a:lnTo>
                <a:lnTo>
                  <a:pt x="673129" y="3352800"/>
                </a:lnTo>
                <a:lnTo>
                  <a:pt x="647916" y="3390900"/>
                </a:lnTo>
                <a:lnTo>
                  <a:pt x="623003" y="3429000"/>
                </a:lnTo>
                <a:lnTo>
                  <a:pt x="598391" y="3454400"/>
                </a:lnTo>
                <a:lnTo>
                  <a:pt x="574081" y="3492500"/>
                </a:lnTo>
                <a:lnTo>
                  <a:pt x="550071" y="3530600"/>
                </a:lnTo>
                <a:lnTo>
                  <a:pt x="526363" y="3556000"/>
                </a:lnTo>
                <a:lnTo>
                  <a:pt x="502955" y="3594100"/>
                </a:lnTo>
                <a:lnTo>
                  <a:pt x="479848" y="3632200"/>
                </a:lnTo>
                <a:lnTo>
                  <a:pt x="457043" y="3657600"/>
                </a:lnTo>
                <a:lnTo>
                  <a:pt x="434538" y="3695700"/>
                </a:lnTo>
                <a:lnTo>
                  <a:pt x="412334" y="3733800"/>
                </a:lnTo>
                <a:lnTo>
                  <a:pt x="390431" y="3771900"/>
                </a:lnTo>
                <a:lnTo>
                  <a:pt x="368830" y="3797300"/>
                </a:lnTo>
                <a:lnTo>
                  <a:pt x="347529" y="3835400"/>
                </a:lnTo>
                <a:lnTo>
                  <a:pt x="326529" y="3873500"/>
                </a:lnTo>
                <a:lnTo>
                  <a:pt x="305830" y="3911600"/>
                </a:lnTo>
                <a:lnTo>
                  <a:pt x="285432" y="3949700"/>
                </a:lnTo>
                <a:lnTo>
                  <a:pt x="265335" y="3975100"/>
                </a:lnTo>
                <a:lnTo>
                  <a:pt x="245539" y="4013200"/>
                </a:lnTo>
                <a:lnTo>
                  <a:pt x="226045" y="4051300"/>
                </a:lnTo>
                <a:lnTo>
                  <a:pt x="206851" y="4089400"/>
                </a:lnTo>
                <a:lnTo>
                  <a:pt x="187958" y="4127500"/>
                </a:lnTo>
                <a:lnTo>
                  <a:pt x="169366" y="4165600"/>
                </a:lnTo>
                <a:lnTo>
                  <a:pt x="151075" y="4203700"/>
                </a:lnTo>
                <a:lnTo>
                  <a:pt x="133085" y="4241800"/>
                </a:lnTo>
                <a:lnTo>
                  <a:pt x="115395" y="4279900"/>
                </a:lnTo>
                <a:lnTo>
                  <a:pt x="98007" y="4318000"/>
                </a:lnTo>
                <a:lnTo>
                  <a:pt x="80920" y="4343400"/>
                </a:lnTo>
                <a:lnTo>
                  <a:pt x="64134" y="4381500"/>
                </a:lnTo>
                <a:lnTo>
                  <a:pt x="47649" y="4419600"/>
                </a:lnTo>
                <a:lnTo>
                  <a:pt x="31465" y="4457700"/>
                </a:lnTo>
                <a:lnTo>
                  <a:pt x="15582" y="4495800"/>
                </a:lnTo>
                <a:lnTo>
                  <a:pt x="0" y="4533900"/>
                </a:lnTo>
                <a:lnTo>
                  <a:pt x="25362" y="4508500"/>
                </a:lnTo>
                <a:lnTo>
                  <a:pt x="50978" y="4470400"/>
                </a:lnTo>
                <a:lnTo>
                  <a:pt x="76847" y="4432300"/>
                </a:lnTo>
                <a:lnTo>
                  <a:pt x="102970" y="4406900"/>
                </a:lnTo>
                <a:lnTo>
                  <a:pt x="129346" y="4368800"/>
                </a:lnTo>
                <a:lnTo>
                  <a:pt x="155975" y="4343400"/>
                </a:lnTo>
                <a:lnTo>
                  <a:pt x="182857" y="4305300"/>
                </a:lnTo>
                <a:lnTo>
                  <a:pt x="209993" y="4267200"/>
                </a:lnTo>
                <a:lnTo>
                  <a:pt x="237382" y="4241800"/>
                </a:lnTo>
                <a:lnTo>
                  <a:pt x="265024" y="4203700"/>
                </a:lnTo>
                <a:lnTo>
                  <a:pt x="292920" y="4178300"/>
                </a:lnTo>
                <a:lnTo>
                  <a:pt x="321069" y="4140200"/>
                </a:lnTo>
                <a:lnTo>
                  <a:pt x="349471" y="4114800"/>
                </a:lnTo>
                <a:lnTo>
                  <a:pt x="378126" y="4076700"/>
                </a:lnTo>
                <a:lnTo>
                  <a:pt x="407035" y="4051300"/>
                </a:lnTo>
                <a:lnTo>
                  <a:pt x="436197" y="4013200"/>
                </a:lnTo>
                <a:lnTo>
                  <a:pt x="495282" y="3962400"/>
                </a:lnTo>
                <a:lnTo>
                  <a:pt x="525204" y="3924300"/>
                </a:lnTo>
                <a:lnTo>
                  <a:pt x="555379" y="3898900"/>
                </a:lnTo>
                <a:lnTo>
                  <a:pt x="585808" y="3860800"/>
                </a:lnTo>
                <a:lnTo>
                  <a:pt x="647425" y="3810000"/>
                </a:lnTo>
                <a:lnTo>
                  <a:pt x="678613" y="3771900"/>
                </a:lnTo>
                <a:lnTo>
                  <a:pt x="773699" y="3695700"/>
                </a:lnTo>
                <a:lnTo>
                  <a:pt x="805901" y="3657600"/>
                </a:lnTo>
                <a:lnTo>
                  <a:pt x="904026" y="3581400"/>
                </a:lnTo>
                <a:lnTo>
                  <a:pt x="937241" y="3543300"/>
                </a:lnTo>
                <a:lnTo>
                  <a:pt x="1038405" y="3467100"/>
                </a:lnTo>
                <a:lnTo>
                  <a:pt x="1141850" y="3390900"/>
                </a:lnTo>
                <a:lnTo>
                  <a:pt x="1212079" y="3340100"/>
                </a:lnTo>
                <a:lnTo>
                  <a:pt x="1247574" y="3302000"/>
                </a:lnTo>
                <a:lnTo>
                  <a:pt x="1392086" y="3200400"/>
                </a:lnTo>
                <a:lnTo>
                  <a:pt x="1465861" y="3149600"/>
                </a:lnTo>
                <a:lnTo>
                  <a:pt x="1503129" y="3136900"/>
                </a:lnTo>
                <a:lnTo>
                  <a:pt x="1654733" y="3035300"/>
                </a:lnTo>
                <a:lnTo>
                  <a:pt x="1771096" y="2959100"/>
                </a:lnTo>
                <a:lnTo>
                  <a:pt x="1810390" y="2946400"/>
                </a:lnTo>
                <a:lnTo>
                  <a:pt x="1970100" y="2844800"/>
                </a:lnTo>
                <a:lnTo>
                  <a:pt x="2010661" y="2832100"/>
                </a:lnTo>
                <a:lnTo>
                  <a:pt x="2092542" y="2781300"/>
                </a:lnTo>
                <a:lnTo>
                  <a:pt x="2133863" y="2768600"/>
                </a:lnTo>
                <a:lnTo>
                  <a:pt x="2217264" y="2717800"/>
                </a:lnTo>
                <a:lnTo>
                  <a:pt x="2259345" y="2705100"/>
                </a:lnTo>
                <a:lnTo>
                  <a:pt x="2344266" y="2654300"/>
                </a:lnTo>
                <a:lnTo>
                  <a:pt x="2387106" y="2641600"/>
                </a:lnTo>
                <a:lnTo>
                  <a:pt x="2430200" y="2616200"/>
                </a:lnTo>
                <a:lnTo>
                  <a:pt x="2473547" y="2603500"/>
                </a:lnTo>
                <a:lnTo>
                  <a:pt x="2517147" y="2578100"/>
                </a:lnTo>
                <a:lnTo>
                  <a:pt x="2561001" y="2565400"/>
                </a:lnTo>
                <a:lnTo>
                  <a:pt x="2605108" y="2540000"/>
                </a:lnTo>
                <a:lnTo>
                  <a:pt x="2649468" y="2527300"/>
                </a:lnTo>
                <a:lnTo>
                  <a:pt x="2694081" y="2501900"/>
                </a:lnTo>
                <a:lnTo>
                  <a:pt x="2738948" y="2489200"/>
                </a:lnTo>
                <a:lnTo>
                  <a:pt x="2784068" y="2463800"/>
                </a:lnTo>
                <a:lnTo>
                  <a:pt x="2829442" y="2451100"/>
                </a:lnTo>
                <a:lnTo>
                  <a:pt x="2875069" y="2425700"/>
                </a:lnTo>
                <a:lnTo>
                  <a:pt x="2967082" y="2400300"/>
                </a:lnTo>
                <a:lnTo>
                  <a:pt x="3013469" y="2374900"/>
                </a:lnTo>
                <a:lnTo>
                  <a:pt x="3107002" y="2349500"/>
                </a:lnTo>
                <a:lnTo>
                  <a:pt x="3154149" y="2324100"/>
                </a:lnTo>
                <a:lnTo>
                  <a:pt x="3249202" y="2298700"/>
                </a:lnTo>
                <a:lnTo>
                  <a:pt x="3297108" y="2273300"/>
                </a:lnTo>
                <a:lnTo>
                  <a:pt x="3442347" y="2235200"/>
                </a:lnTo>
                <a:lnTo>
                  <a:pt x="3491267" y="2209800"/>
                </a:lnTo>
                <a:lnTo>
                  <a:pt x="3739665" y="2146300"/>
                </a:lnTo>
                <a:lnTo>
                  <a:pt x="3790104" y="2120900"/>
                </a:lnTo>
                <a:lnTo>
                  <a:pt x="4522854" y="1943100"/>
                </a:lnTo>
                <a:lnTo>
                  <a:pt x="4577093" y="1943100"/>
                </a:lnTo>
                <a:lnTo>
                  <a:pt x="4852087" y="1879600"/>
                </a:lnTo>
                <a:lnTo>
                  <a:pt x="4907846" y="1879600"/>
                </a:lnTo>
                <a:lnTo>
                  <a:pt x="5076643" y="1841500"/>
                </a:lnTo>
                <a:lnTo>
                  <a:pt x="5133415" y="1841500"/>
                </a:lnTo>
                <a:lnTo>
                  <a:pt x="5247719" y="1816100"/>
                </a:lnTo>
                <a:lnTo>
                  <a:pt x="5305250" y="1816100"/>
                </a:lnTo>
                <a:lnTo>
                  <a:pt x="5421074" y="1790700"/>
                </a:lnTo>
                <a:lnTo>
                  <a:pt x="5479366" y="1790700"/>
                </a:lnTo>
                <a:lnTo>
                  <a:pt x="5596710" y="1765300"/>
                </a:lnTo>
                <a:lnTo>
                  <a:pt x="5655761" y="1765300"/>
                </a:lnTo>
                <a:lnTo>
                  <a:pt x="5715066" y="1752600"/>
                </a:lnTo>
                <a:lnTo>
                  <a:pt x="5774625" y="1752600"/>
                </a:lnTo>
                <a:lnTo>
                  <a:pt x="5834436" y="1739900"/>
                </a:lnTo>
                <a:lnTo>
                  <a:pt x="5894501" y="1739900"/>
                </a:lnTo>
                <a:lnTo>
                  <a:pt x="5954820" y="1727200"/>
                </a:lnTo>
                <a:lnTo>
                  <a:pt x="6015391" y="1727200"/>
                </a:lnTo>
                <a:lnTo>
                  <a:pt x="6076216" y="1714500"/>
                </a:lnTo>
                <a:lnTo>
                  <a:pt x="6137294" y="1714500"/>
                </a:lnTo>
                <a:lnTo>
                  <a:pt x="6198626" y="1701800"/>
                </a:lnTo>
                <a:lnTo>
                  <a:pt x="6717368" y="1701800"/>
                </a:lnTo>
                <a:lnTo>
                  <a:pt x="7267956" y="901700"/>
                </a:lnTo>
                <a:lnTo>
                  <a:pt x="6068187" y="0"/>
                </a:lnTo>
                <a:close/>
              </a:path>
              <a:path w="7268209" h="4533900">
                <a:moveTo>
                  <a:pt x="6717368" y="1701800"/>
                </a:moveTo>
                <a:lnTo>
                  <a:pt x="6260211" y="1701800"/>
                </a:lnTo>
                <a:lnTo>
                  <a:pt x="6324092" y="2273300"/>
                </a:lnTo>
                <a:lnTo>
                  <a:pt x="6717368" y="1701800"/>
                </a:lnTo>
                <a:close/>
              </a:path>
            </a:pathLst>
          </a:custGeom>
          <a:solidFill>
            <a:srgbClr val="E37D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41220" y="4407408"/>
            <a:ext cx="246887" cy="2453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423160" y="4722876"/>
            <a:ext cx="1195070" cy="426720"/>
          </a:xfrm>
          <a:custGeom>
            <a:avLst/>
            <a:gdLst/>
            <a:ahLst/>
            <a:cxnLst/>
            <a:rect l="l" t="t" r="r" b="b"/>
            <a:pathLst>
              <a:path w="1195070" h="426720">
                <a:moveTo>
                  <a:pt x="0" y="84074"/>
                </a:moveTo>
                <a:lnTo>
                  <a:pt x="6600" y="51327"/>
                </a:lnTo>
                <a:lnTo>
                  <a:pt x="24606" y="24606"/>
                </a:lnTo>
                <a:lnTo>
                  <a:pt x="51327" y="6600"/>
                </a:lnTo>
                <a:lnTo>
                  <a:pt x="84073" y="0"/>
                </a:lnTo>
                <a:lnTo>
                  <a:pt x="1110741" y="0"/>
                </a:lnTo>
                <a:lnTo>
                  <a:pt x="1143488" y="6600"/>
                </a:lnTo>
                <a:lnTo>
                  <a:pt x="1170209" y="24606"/>
                </a:lnTo>
                <a:lnTo>
                  <a:pt x="1188215" y="51327"/>
                </a:lnTo>
                <a:lnTo>
                  <a:pt x="1194815" y="84074"/>
                </a:lnTo>
                <a:lnTo>
                  <a:pt x="1194815" y="342646"/>
                </a:lnTo>
                <a:lnTo>
                  <a:pt x="1188215" y="375392"/>
                </a:lnTo>
                <a:lnTo>
                  <a:pt x="1170209" y="402113"/>
                </a:lnTo>
                <a:lnTo>
                  <a:pt x="1143488" y="420119"/>
                </a:lnTo>
                <a:lnTo>
                  <a:pt x="1110741" y="426719"/>
                </a:lnTo>
                <a:lnTo>
                  <a:pt x="84073" y="426719"/>
                </a:lnTo>
                <a:lnTo>
                  <a:pt x="51327" y="420119"/>
                </a:lnTo>
                <a:lnTo>
                  <a:pt x="24606" y="402113"/>
                </a:lnTo>
                <a:lnTo>
                  <a:pt x="6600" y="375392"/>
                </a:lnTo>
                <a:lnTo>
                  <a:pt x="0" y="342646"/>
                </a:lnTo>
                <a:lnTo>
                  <a:pt x="0" y="84074"/>
                </a:lnTo>
                <a:close/>
              </a:path>
            </a:pathLst>
          </a:custGeom>
          <a:ln w="6096">
            <a:solidFill>
              <a:srgbClr val="B7BD16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526538" y="4800727"/>
            <a:ext cx="963294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0340" indent="-167640">
              <a:lnSpc>
                <a:spcPct val="100000"/>
              </a:lnSpc>
              <a:spcBef>
                <a:spcPts val="105"/>
              </a:spcBef>
              <a:buClr>
                <a:srgbClr val="B7BD16"/>
              </a:buClr>
              <a:buFont typeface="Wingdings"/>
              <a:buChar char=""/>
              <a:tabLst>
                <a:tab pos="180975" algn="l"/>
              </a:tabLst>
            </a:pP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400" spc="-1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ERP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02152" y="3357371"/>
            <a:ext cx="332232" cy="3291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733800" y="3944111"/>
            <a:ext cx="1079500" cy="429895"/>
          </a:xfrm>
          <a:custGeom>
            <a:avLst/>
            <a:gdLst/>
            <a:ahLst/>
            <a:cxnLst/>
            <a:rect l="l" t="t" r="r" b="b"/>
            <a:pathLst>
              <a:path w="1079500" h="429895">
                <a:moveTo>
                  <a:pt x="0" y="89154"/>
                </a:moveTo>
                <a:lnTo>
                  <a:pt x="7000" y="54435"/>
                </a:lnTo>
                <a:lnTo>
                  <a:pt x="26098" y="26098"/>
                </a:lnTo>
                <a:lnTo>
                  <a:pt x="54435" y="7000"/>
                </a:lnTo>
                <a:lnTo>
                  <a:pt x="89153" y="0"/>
                </a:lnTo>
                <a:lnTo>
                  <a:pt x="989838" y="0"/>
                </a:lnTo>
                <a:lnTo>
                  <a:pt x="1024556" y="7000"/>
                </a:lnTo>
                <a:lnTo>
                  <a:pt x="1052893" y="26098"/>
                </a:lnTo>
                <a:lnTo>
                  <a:pt x="1071991" y="54435"/>
                </a:lnTo>
                <a:lnTo>
                  <a:pt x="1078991" y="89154"/>
                </a:lnTo>
                <a:lnTo>
                  <a:pt x="1078991" y="340613"/>
                </a:lnTo>
                <a:lnTo>
                  <a:pt x="1071991" y="375332"/>
                </a:lnTo>
                <a:lnTo>
                  <a:pt x="1052893" y="403669"/>
                </a:lnTo>
                <a:lnTo>
                  <a:pt x="1024556" y="422767"/>
                </a:lnTo>
                <a:lnTo>
                  <a:pt x="989838" y="429768"/>
                </a:lnTo>
                <a:lnTo>
                  <a:pt x="89153" y="429768"/>
                </a:lnTo>
                <a:lnTo>
                  <a:pt x="54435" y="422767"/>
                </a:lnTo>
                <a:lnTo>
                  <a:pt x="26098" y="403669"/>
                </a:lnTo>
                <a:lnTo>
                  <a:pt x="7000" y="375332"/>
                </a:lnTo>
                <a:lnTo>
                  <a:pt x="0" y="340613"/>
                </a:lnTo>
                <a:lnTo>
                  <a:pt x="0" y="89154"/>
                </a:lnTo>
                <a:close/>
              </a:path>
            </a:pathLst>
          </a:custGeom>
          <a:ln w="6096">
            <a:solidFill>
              <a:srgbClr val="B7BD16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838702" y="4022852"/>
            <a:ext cx="4908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0340" indent="-167640">
              <a:lnSpc>
                <a:spcPct val="100000"/>
              </a:lnSpc>
              <a:spcBef>
                <a:spcPts val="105"/>
              </a:spcBef>
              <a:buClr>
                <a:srgbClr val="B7BD16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I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SU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867655" y="2747772"/>
            <a:ext cx="409955" cy="408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137403" y="3479291"/>
            <a:ext cx="1254760" cy="611505"/>
          </a:xfrm>
          <a:custGeom>
            <a:avLst/>
            <a:gdLst/>
            <a:ahLst/>
            <a:cxnLst/>
            <a:rect l="l" t="t" r="r" b="b"/>
            <a:pathLst>
              <a:path w="1254760" h="611504">
                <a:moveTo>
                  <a:pt x="0" y="75311"/>
                </a:moveTo>
                <a:lnTo>
                  <a:pt x="5927" y="46023"/>
                </a:lnTo>
                <a:lnTo>
                  <a:pt x="22082" y="22082"/>
                </a:lnTo>
                <a:lnTo>
                  <a:pt x="46023" y="5927"/>
                </a:lnTo>
                <a:lnTo>
                  <a:pt x="75311" y="0"/>
                </a:lnTo>
                <a:lnTo>
                  <a:pt x="1178941" y="0"/>
                </a:lnTo>
                <a:lnTo>
                  <a:pt x="1208228" y="5927"/>
                </a:lnTo>
                <a:lnTo>
                  <a:pt x="1232169" y="22082"/>
                </a:lnTo>
                <a:lnTo>
                  <a:pt x="1248324" y="46023"/>
                </a:lnTo>
                <a:lnTo>
                  <a:pt x="1254252" y="75311"/>
                </a:lnTo>
                <a:lnTo>
                  <a:pt x="1254252" y="535813"/>
                </a:lnTo>
                <a:lnTo>
                  <a:pt x="1248324" y="565100"/>
                </a:lnTo>
                <a:lnTo>
                  <a:pt x="1232169" y="589041"/>
                </a:lnTo>
                <a:lnTo>
                  <a:pt x="1208228" y="605196"/>
                </a:lnTo>
                <a:lnTo>
                  <a:pt x="1178941" y="611124"/>
                </a:lnTo>
                <a:lnTo>
                  <a:pt x="75311" y="611124"/>
                </a:lnTo>
                <a:lnTo>
                  <a:pt x="46023" y="605196"/>
                </a:lnTo>
                <a:lnTo>
                  <a:pt x="22082" y="589041"/>
                </a:lnTo>
                <a:lnTo>
                  <a:pt x="5927" y="565100"/>
                </a:lnTo>
                <a:lnTo>
                  <a:pt x="0" y="535813"/>
                </a:lnTo>
                <a:lnTo>
                  <a:pt x="0" y="75311"/>
                </a:lnTo>
                <a:close/>
              </a:path>
            </a:pathLst>
          </a:custGeom>
          <a:ln w="6096">
            <a:solidFill>
              <a:srgbClr val="B7BD16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238750" y="3552520"/>
            <a:ext cx="926465" cy="43243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0340" indent="-167640">
              <a:lnSpc>
                <a:spcPts val="1600"/>
              </a:lnSpc>
              <a:spcBef>
                <a:spcPts val="105"/>
              </a:spcBef>
              <a:buClr>
                <a:srgbClr val="B7BD16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NewGL</a:t>
            </a:r>
            <a:endParaRPr sz="1400">
              <a:latin typeface="Arial"/>
              <a:cs typeface="Arial"/>
            </a:endParaRPr>
          </a:p>
          <a:p>
            <a:pPr marL="179705">
              <a:lnSpc>
                <a:spcPts val="1600"/>
              </a:lnSpc>
            </a:pPr>
            <a:r>
              <a:rPr dirty="0" sz="1400" spc="-10">
                <a:solidFill>
                  <a:srgbClr val="253046"/>
                </a:solidFill>
                <a:latin typeface="Arial"/>
                <a:cs typeface="Arial"/>
              </a:rPr>
              <a:t>M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igrat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227064" y="2318004"/>
            <a:ext cx="499871" cy="4983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575804" y="1970532"/>
            <a:ext cx="611124" cy="609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334756" y="2729483"/>
            <a:ext cx="1468120" cy="2670175"/>
          </a:xfrm>
          <a:custGeom>
            <a:avLst/>
            <a:gdLst/>
            <a:ahLst/>
            <a:cxnLst/>
            <a:rect l="l" t="t" r="r" b="b"/>
            <a:pathLst>
              <a:path w="1468120" h="2670175">
                <a:moveTo>
                  <a:pt x="0" y="91186"/>
                </a:moveTo>
                <a:lnTo>
                  <a:pt x="7175" y="55667"/>
                </a:lnTo>
                <a:lnTo>
                  <a:pt x="26733" y="26685"/>
                </a:lnTo>
                <a:lnTo>
                  <a:pt x="55721" y="7157"/>
                </a:lnTo>
                <a:lnTo>
                  <a:pt x="91186" y="0"/>
                </a:lnTo>
                <a:lnTo>
                  <a:pt x="1376426" y="0"/>
                </a:lnTo>
                <a:lnTo>
                  <a:pt x="1411890" y="7157"/>
                </a:lnTo>
                <a:lnTo>
                  <a:pt x="1440878" y="26685"/>
                </a:lnTo>
                <a:lnTo>
                  <a:pt x="1460436" y="55667"/>
                </a:lnTo>
                <a:lnTo>
                  <a:pt x="1467612" y="91186"/>
                </a:lnTo>
                <a:lnTo>
                  <a:pt x="1467612" y="2578862"/>
                </a:lnTo>
                <a:lnTo>
                  <a:pt x="1460436" y="2614326"/>
                </a:lnTo>
                <a:lnTo>
                  <a:pt x="1440878" y="2643314"/>
                </a:lnTo>
                <a:lnTo>
                  <a:pt x="1411890" y="2662872"/>
                </a:lnTo>
                <a:lnTo>
                  <a:pt x="1376426" y="2670047"/>
                </a:lnTo>
                <a:lnTo>
                  <a:pt x="91186" y="2670047"/>
                </a:lnTo>
                <a:lnTo>
                  <a:pt x="55721" y="2662872"/>
                </a:lnTo>
                <a:lnTo>
                  <a:pt x="26733" y="2643314"/>
                </a:lnTo>
                <a:lnTo>
                  <a:pt x="7175" y="2614326"/>
                </a:lnTo>
                <a:lnTo>
                  <a:pt x="0" y="2578862"/>
                </a:lnTo>
                <a:lnTo>
                  <a:pt x="0" y="91186"/>
                </a:lnTo>
                <a:close/>
              </a:path>
            </a:pathLst>
          </a:custGeom>
          <a:ln w="6096">
            <a:solidFill>
              <a:srgbClr val="B7BD16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8441181" y="2808477"/>
            <a:ext cx="1320165" cy="2459355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180340" marR="5080" indent="-167640">
              <a:lnSpc>
                <a:spcPct val="90000"/>
              </a:lnSpc>
              <a:spcBef>
                <a:spcPts val="270"/>
              </a:spcBef>
              <a:buClr>
                <a:srgbClr val="B7BD16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Migration on  Suite on SAP 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HANA 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dashboa</a:t>
            </a:r>
            <a:r>
              <a:rPr dirty="0" sz="1400" spc="-15">
                <a:solidFill>
                  <a:srgbClr val="253046"/>
                </a:solidFill>
                <a:latin typeface="Arial"/>
                <a:cs typeface="Arial"/>
              </a:rPr>
              <a:t>r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din</a:t>
            </a:r>
            <a:r>
              <a:rPr dirty="0" sz="1400" spc="-15">
                <a:solidFill>
                  <a:srgbClr val="253046"/>
                </a:solidFill>
                <a:latin typeface="Arial"/>
                <a:cs typeface="Arial"/>
              </a:rPr>
              <a:t>g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, 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KPIs</a:t>
            </a:r>
            <a:endParaRPr sz="1400">
              <a:latin typeface="Arial"/>
              <a:cs typeface="Arial"/>
            </a:endParaRPr>
          </a:p>
          <a:p>
            <a:pPr marL="180340" marR="439420" indent="-167640">
              <a:lnSpc>
                <a:spcPts val="1510"/>
              </a:lnSpc>
              <a:spcBef>
                <a:spcPts val="610"/>
              </a:spcBef>
              <a:buClr>
                <a:srgbClr val="B7BD16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Mobile 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anal</a:t>
            </a:r>
            <a:r>
              <a:rPr dirty="0" sz="1400" spc="-20">
                <a:solidFill>
                  <a:srgbClr val="253046"/>
                </a:solidFill>
                <a:latin typeface="Arial"/>
                <a:cs typeface="Arial"/>
              </a:rPr>
              <a:t>y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t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ic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  <a:p>
            <a:pPr marL="180340" marR="321945" indent="-167640">
              <a:lnSpc>
                <a:spcPts val="1510"/>
              </a:lnSpc>
              <a:spcBef>
                <a:spcPts val="590"/>
              </a:spcBef>
              <a:buClr>
                <a:srgbClr val="B7BD16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S/4</a:t>
            </a:r>
            <a:r>
              <a:rPr dirty="0" sz="1400" spc="-1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HANA  1503</a:t>
            </a:r>
            <a:endParaRPr sz="14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400"/>
              </a:spcBef>
              <a:buClr>
                <a:srgbClr val="B7BD16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Lumira</a:t>
            </a:r>
            <a:endParaRPr sz="14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420"/>
              </a:spcBef>
              <a:buClr>
                <a:srgbClr val="B7BD16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….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03097" y="5932932"/>
            <a:ext cx="9228455" cy="78105"/>
          </a:xfrm>
          <a:custGeom>
            <a:avLst/>
            <a:gdLst/>
            <a:ahLst/>
            <a:cxnLst/>
            <a:rect l="l" t="t" r="r" b="b"/>
            <a:pathLst>
              <a:path w="9228455" h="78104">
                <a:moveTo>
                  <a:pt x="9150731" y="0"/>
                </a:moveTo>
                <a:lnTo>
                  <a:pt x="9150731" y="77724"/>
                </a:lnTo>
                <a:lnTo>
                  <a:pt x="9202547" y="51816"/>
                </a:lnTo>
                <a:lnTo>
                  <a:pt x="9163685" y="51816"/>
                </a:lnTo>
                <a:lnTo>
                  <a:pt x="9163685" y="25908"/>
                </a:lnTo>
                <a:lnTo>
                  <a:pt x="9202547" y="25908"/>
                </a:lnTo>
                <a:lnTo>
                  <a:pt x="9150731" y="0"/>
                </a:lnTo>
                <a:close/>
              </a:path>
              <a:path w="9228455" h="78104">
                <a:moveTo>
                  <a:pt x="9150731" y="25908"/>
                </a:moveTo>
                <a:lnTo>
                  <a:pt x="0" y="25908"/>
                </a:lnTo>
                <a:lnTo>
                  <a:pt x="0" y="51816"/>
                </a:lnTo>
                <a:lnTo>
                  <a:pt x="9150731" y="51816"/>
                </a:lnTo>
                <a:lnTo>
                  <a:pt x="9150731" y="25908"/>
                </a:lnTo>
                <a:close/>
              </a:path>
              <a:path w="9228455" h="78104">
                <a:moveTo>
                  <a:pt x="9202547" y="25908"/>
                </a:moveTo>
                <a:lnTo>
                  <a:pt x="9163685" y="25908"/>
                </a:lnTo>
                <a:lnTo>
                  <a:pt x="9163685" y="51816"/>
                </a:lnTo>
                <a:lnTo>
                  <a:pt x="9202547" y="51816"/>
                </a:lnTo>
                <a:lnTo>
                  <a:pt x="9228455" y="38862"/>
                </a:lnTo>
                <a:lnTo>
                  <a:pt x="9202547" y="25908"/>
                </a:lnTo>
                <a:close/>
              </a:path>
            </a:pathLst>
          </a:custGeom>
          <a:solidFill>
            <a:srgbClr val="998B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64236" y="2234945"/>
            <a:ext cx="78105" cy="3736975"/>
          </a:xfrm>
          <a:custGeom>
            <a:avLst/>
            <a:gdLst/>
            <a:ahLst/>
            <a:cxnLst/>
            <a:rect l="l" t="t" r="r" b="b"/>
            <a:pathLst>
              <a:path w="78104" h="3736975">
                <a:moveTo>
                  <a:pt x="51815" y="64769"/>
                </a:moveTo>
                <a:lnTo>
                  <a:pt x="25907" y="64769"/>
                </a:lnTo>
                <a:lnTo>
                  <a:pt x="25907" y="3736924"/>
                </a:lnTo>
                <a:lnTo>
                  <a:pt x="51815" y="3736924"/>
                </a:lnTo>
                <a:lnTo>
                  <a:pt x="51815" y="64769"/>
                </a:lnTo>
                <a:close/>
              </a:path>
              <a:path w="78104" h="3736975">
                <a:moveTo>
                  <a:pt x="38861" y="0"/>
                </a:moveTo>
                <a:lnTo>
                  <a:pt x="0" y="77724"/>
                </a:lnTo>
                <a:lnTo>
                  <a:pt x="25907" y="77724"/>
                </a:lnTo>
                <a:lnTo>
                  <a:pt x="25907" y="64769"/>
                </a:lnTo>
                <a:lnTo>
                  <a:pt x="71246" y="64769"/>
                </a:lnTo>
                <a:lnTo>
                  <a:pt x="38861" y="0"/>
                </a:lnTo>
                <a:close/>
              </a:path>
              <a:path w="78104" h="3736975">
                <a:moveTo>
                  <a:pt x="71246" y="64769"/>
                </a:moveTo>
                <a:lnTo>
                  <a:pt x="51815" y="64769"/>
                </a:lnTo>
                <a:lnTo>
                  <a:pt x="51815" y="77724"/>
                </a:lnTo>
                <a:lnTo>
                  <a:pt x="77723" y="77724"/>
                </a:lnTo>
                <a:lnTo>
                  <a:pt x="71246" y="64769"/>
                </a:lnTo>
                <a:close/>
              </a:path>
            </a:pathLst>
          </a:custGeom>
          <a:solidFill>
            <a:srgbClr val="998B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80543" y="1511935"/>
            <a:ext cx="17786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BB1D"/>
                </a:solidFill>
                <a:latin typeface="Arial"/>
                <a:cs typeface="Arial"/>
              </a:rPr>
              <a:t>Business and</a:t>
            </a:r>
            <a:r>
              <a:rPr dirty="0" sz="1800" spc="-55" b="1">
                <a:solidFill>
                  <a:srgbClr val="FFBB1D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BB1D"/>
                </a:solidFill>
                <a:latin typeface="Arial"/>
                <a:cs typeface="Arial"/>
              </a:rPr>
              <a:t>IT  </a:t>
            </a:r>
            <a:r>
              <a:rPr dirty="0" sz="1800" spc="-5" b="1">
                <a:solidFill>
                  <a:srgbClr val="FFBB1D"/>
                </a:solidFill>
                <a:latin typeface="Arial"/>
                <a:cs typeface="Arial"/>
              </a:rPr>
              <a:t>complexity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38223" y="6038390"/>
            <a:ext cx="6197600" cy="226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64"/>
              </a:lnSpc>
              <a:tabLst>
                <a:tab pos="1403985" algn="l"/>
                <a:tab pos="2808605" algn="l"/>
                <a:tab pos="4079875" algn="l"/>
                <a:tab pos="5490845" algn="l"/>
              </a:tabLst>
            </a:pPr>
            <a:r>
              <a:rPr dirty="0" sz="1600" spc="-5">
                <a:solidFill>
                  <a:srgbClr val="998B85"/>
                </a:solidFill>
                <a:latin typeface="Arial"/>
                <a:cs typeface="Arial"/>
              </a:rPr>
              <a:t>2002	2005	2010	</a:t>
            </a:r>
            <a:r>
              <a:rPr dirty="0" sz="1600" spc="-20">
                <a:solidFill>
                  <a:srgbClr val="998B85"/>
                </a:solidFill>
                <a:latin typeface="Arial"/>
                <a:cs typeface="Arial"/>
              </a:rPr>
              <a:t>2011/12	</a:t>
            </a:r>
            <a:r>
              <a:rPr dirty="0" sz="1600" spc="-5">
                <a:solidFill>
                  <a:srgbClr val="998B85"/>
                </a:solidFill>
                <a:latin typeface="Arial"/>
                <a:cs typeface="Arial"/>
              </a:rPr>
              <a:t>2015</a:t>
            </a:r>
            <a:r>
              <a:rPr dirty="0" sz="1600" spc="-90">
                <a:solidFill>
                  <a:srgbClr val="998B85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E37D1A"/>
                </a:solidFill>
                <a:latin typeface="Wingdings"/>
                <a:cs typeface="Wingdings"/>
              </a:rPr>
              <a:t>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01623" y="3744467"/>
            <a:ext cx="1871980" cy="544195"/>
          </a:xfrm>
          <a:custGeom>
            <a:avLst/>
            <a:gdLst/>
            <a:ahLst/>
            <a:cxnLst/>
            <a:rect l="l" t="t" r="r" b="b"/>
            <a:pathLst>
              <a:path w="1871980" h="544195">
                <a:moveTo>
                  <a:pt x="1780794" y="0"/>
                </a:moveTo>
                <a:lnTo>
                  <a:pt x="90678" y="0"/>
                </a:lnTo>
                <a:lnTo>
                  <a:pt x="55383" y="7131"/>
                </a:lnTo>
                <a:lnTo>
                  <a:pt x="26560" y="26574"/>
                </a:lnTo>
                <a:lnTo>
                  <a:pt x="7126" y="55399"/>
                </a:lnTo>
                <a:lnTo>
                  <a:pt x="0" y="90677"/>
                </a:lnTo>
                <a:lnTo>
                  <a:pt x="0" y="453389"/>
                </a:lnTo>
                <a:lnTo>
                  <a:pt x="7126" y="488668"/>
                </a:lnTo>
                <a:lnTo>
                  <a:pt x="26560" y="517493"/>
                </a:lnTo>
                <a:lnTo>
                  <a:pt x="55383" y="536936"/>
                </a:lnTo>
                <a:lnTo>
                  <a:pt x="90678" y="544067"/>
                </a:lnTo>
                <a:lnTo>
                  <a:pt x="1780794" y="544067"/>
                </a:lnTo>
                <a:lnTo>
                  <a:pt x="1816072" y="536936"/>
                </a:lnTo>
                <a:lnTo>
                  <a:pt x="1844897" y="517493"/>
                </a:lnTo>
                <a:lnTo>
                  <a:pt x="1864340" y="488668"/>
                </a:lnTo>
                <a:lnTo>
                  <a:pt x="1871471" y="453389"/>
                </a:lnTo>
                <a:lnTo>
                  <a:pt x="1871471" y="90677"/>
                </a:lnTo>
                <a:lnTo>
                  <a:pt x="1864340" y="55399"/>
                </a:lnTo>
                <a:lnTo>
                  <a:pt x="1844897" y="26574"/>
                </a:lnTo>
                <a:lnTo>
                  <a:pt x="1816072" y="7131"/>
                </a:lnTo>
                <a:lnTo>
                  <a:pt x="1780794" y="0"/>
                </a:lnTo>
                <a:close/>
              </a:path>
            </a:pathLst>
          </a:custGeom>
          <a:solidFill>
            <a:srgbClr val="D2E8FF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01623" y="3744467"/>
            <a:ext cx="1871980" cy="544195"/>
          </a:xfrm>
          <a:custGeom>
            <a:avLst/>
            <a:gdLst/>
            <a:ahLst/>
            <a:cxnLst/>
            <a:rect l="l" t="t" r="r" b="b"/>
            <a:pathLst>
              <a:path w="1871980" h="544195">
                <a:moveTo>
                  <a:pt x="0" y="90677"/>
                </a:moveTo>
                <a:lnTo>
                  <a:pt x="7126" y="55399"/>
                </a:lnTo>
                <a:lnTo>
                  <a:pt x="26560" y="26574"/>
                </a:lnTo>
                <a:lnTo>
                  <a:pt x="55383" y="7131"/>
                </a:lnTo>
                <a:lnTo>
                  <a:pt x="90678" y="0"/>
                </a:lnTo>
                <a:lnTo>
                  <a:pt x="1780794" y="0"/>
                </a:lnTo>
                <a:lnTo>
                  <a:pt x="1816072" y="7131"/>
                </a:lnTo>
                <a:lnTo>
                  <a:pt x="1844897" y="26574"/>
                </a:lnTo>
                <a:lnTo>
                  <a:pt x="1864340" y="55399"/>
                </a:lnTo>
                <a:lnTo>
                  <a:pt x="1871471" y="90677"/>
                </a:lnTo>
                <a:lnTo>
                  <a:pt x="1871471" y="453389"/>
                </a:lnTo>
                <a:lnTo>
                  <a:pt x="1864340" y="488668"/>
                </a:lnTo>
                <a:lnTo>
                  <a:pt x="1844897" y="517493"/>
                </a:lnTo>
                <a:lnTo>
                  <a:pt x="1816072" y="536936"/>
                </a:lnTo>
                <a:lnTo>
                  <a:pt x="1780794" y="544067"/>
                </a:lnTo>
                <a:lnTo>
                  <a:pt x="90678" y="544067"/>
                </a:lnTo>
                <a:lnTo>
                  <a:pt x="55383" y="536936"/>
                </a:lnTo>
                <a:lnTo>
                  <a:pt x="26560" y="517493"/>
                </a:lnTo>
                <a:lnTo>
                  <a:pt x="7126" y="488668"/>
                </a:lnTo>
                <a:lnTo>
                  <a:pt x="0" y="453389"/>
                </a:lnTo>
                <a:lnTo>
                  <a:pt x="0" y="90677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895603" y="3753688"/>
            <a:ext cx="1684655" cy="5137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AB5F12"/>
                </a:solidFill>
                <a:latin typeface="Arial"/>
                <a:cs typeface="Arial"/>
              </a:rPr>
              <a:t>Stepping into</a:t>
            </a:r>
            <a:r>
              <a:rPr dirty="0" sz="1600" spc="-30" b="1">
                <a:solidFill>
                  <a:srgbClr val="AB5F12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AB5F12"/>
                </a:solidFill>
                <a:latin typeface="Arial"/>
                <a:cs typeface="Arial"/>
              </a:rPr>
              <a:t>the</a:t>
            </a:r>
            <a:endParaRPr sz="1600">
              <a:latin typeface="Arial"/>
              <a:cs typeface="Arial"/>
            </a:endParaRPr>
          </a:p>
          <a:p>
            <a:pPr algn="ctr" marL="4445">
              <a:lnSpc>
                <a:spcPct val="100000"/>
              </a:lnSpc>
            </a:pPr>
            <a:r>
              <a:rPr dirty="0" sz="1600" spc="-5" b="1">
                <a:solidFill>
                  <a:srgbClr val="AB5F12"/>
                </a:solidFill>
                <a:latin typeface="Arial"/>
                <a:cs typeface="Arial"/>
              </a:rPr>
              <a:t>21st</a:t>
            </a:r>
            <a:r>
              <a:rPr dirty="0" sz="1600" spc="-70" b="1">
                <a:solidFill>
                  <a:srgbClr val="AB5F12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AB5F12"/>
                </a:solidFill>
                <a:latin typeface="Arial"/>
                <a:cs typeface="Arial"/>
              </a:rPr>
              <a:t>century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566672" y="2772155"/>
            <a:ext cx="2178050" cy="546100"/>
          </a:xfrm>
          <a:custGeom>
            <a:avLst/>
            <a:gdLst/>
            <a:ahLst/>
            <a:cxnLst/>
            <a:rect l="l" t="t" r="r" b="b"/>
            <a:pathLst>
              <a:path w="2178050" h="546100">
                <a:moveTo>
                  <a:pt x="2086864" y="0"/>
                </a:moveTo>
                <a:lnTo>
                  <a:pt x="90932" y="0"/>
                </a:lnTo>
                <a:lnTo>
                  <a:pt x="55560" y="7153"/>
                </a:lnTo>
                <a:lnTo>
                  <a:pt x="26654" y="26654"/>
                </a:lnTo>
                <a:lnTo>
                  <a:pt x="7153" y="55560"/>
                </a:lnTo>
                <a:lnTo>
                  <a:pt x="0" y="90932"/>
                </a:lnTo>
                <a:lnTo>
                  <a:pt x="0" y="454660"/>
                </a:lnTo>
                <a:lnTo>
                  <a:pt x="7153" y="490031"/>
                </a:lnTo>
                <a:lnTo>
                  <a:pt x="26654" y="518937"/>
                </a:lnTo>
                <a:lnTo>
                  <a:pt x="55560" y="538438"/>
                </a:lnTo>
                <a:lnTo>
                  <a:pt x="90932" y="545592"/>
                </a:lnTo>
                <a:lnTo>
                  <a:pt x="2086864" y="545592"/>
                </a:lnTo>
                <a:lnTo>
                  <a:pt x="2122235" y="538438"/>
                </a:lnTo>
                <a:lnTo>
                  <a:pt x="2151141" y="518937"/>
                </a:lnTo>
                <a:lnTo>
                  <a:pt x="2170642" y="490031"/>
                </a:lnTo>
                <a:lnTo>
                  <a:pt x="2177795" y="454660"/>
                </a:lnTo>
                <a:lnTo>
                  <a:pt x="2177795" y="90932"/>
                </a:lnTo>
                <a:lnTo>
                  <a:pt x="2170642" y="55560"/>
                </a:lnTo>
                <a:lnTo>
                  <a:pt x="2151141" y="26654"/>
                </a:lnTo>
                <a:lnTo>
                  <a:pt x="2122235" y="7153"/>
                </a:lnTo>
                <a:lnTo>
                  <a:pt x="2086864" y="0"/>
                </a:lnTo>
                <a:close/>
              </a:path>
            </a:pathLst>
          </a:custGeom>
          <a:solidFill>
            <a:srgbClr val="D2E8FF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566672" y="2772155"/>
            <a:ext cx="2178050" cy="546100"/>
          </a:xfrm>
          <a:custGeom>
            <a:avLst/>
            <a:gdLst/>
            <a:ahLst/>
            <a:cxnLst/>
            <a:rect l="l" t="t" r="r" b="b"/>
            <a:pathLst>
              <a:path w="2178050" h="546100">
                <a:moveTo>
                  <a:pt x="0" y="90932"/>
                </a:moveTo>
                <a:lnTo>
                  <a:pt x="7153" y="55560"/>
                </a:lnTo>
                <a:lnTo>
                  <a:pt x="26654" y="26654"/>
                </a:lnTo>
                <a:lnTo>
                  <a:pt x="55560" y="7153"/>
                </a:lnTo>
                <a:lnTo>
                  <a:pt x="90932" y="0"/>
                </a:lnTo>
                <a:lnTo>
                  <a:pt x="2086864" y="0"/>
                </a:lnTo>
                <a:lnTo>
                  <a:pt x="2122235" y="7153"/>
                </a:lnTo>
                <a:lnTo>
                  <a:pt x="2151141" y="26654"/>
                </a:lnTo>
                <a:lnTo>
                  <a:pt x="2170642" y="55560"/>
                </a:lnTo>
                <a:lnTo>
                  <a:pt x="2177795" y="90932"/>
                </a:lnTo>
                <a:lnTo>
                  <a:pt x="2177795" y="454660"/>
                </a:lnTo>
                <a:lnTo>
                  <a:pt x="2170642" y="490031"/>
                </a:lnTo>
                <a:lnTo>
                  <a:pt x="2151141" y="518937"/>
                </a:lnTo>
                <a:lnTo>
                  <a:pt x="2122235" y="538438"/>
                </a:lnTo>
                <a:lnTo>
                  <a:pt x="2086864" y="545592"/>
                </a:lnTo>
                <a:lnTo>
                  <a:pt x="90932" y="545592"/>
                </a:lnTo>
                <a:lnTo>
                  <a:pt x="55560" y="538438"/>
                </a:lnTo>
                <a:lnTo>
                  <a:pt x="26654" y="518937"/>
                </a:lnTo>
                <a:lnTo>
                  <a:pt x="7153" y="490031"/>
                </a:lnTo>
                <a:lnTo>
                  <a:pt x="0" y="454660"/>
                </a:lnTo>
                <a:lnTo>
                  <a:pt x="0" y="90932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1639061" y="2782570"/>
            <a:ext cx="203200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1610" marR="5080" indent="-169545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AB5F12"/>
                </a:solidFill>
                <a:latin typeface="Arial"/>
                <a:cs typeface="Arial"/>
              </a:rPr>
              <a:t>Insourcing</a:t>
            </a:r>
            <a:r>
              <a:rPr dirty="0" sz="1600" spc="-45" b="1">
                <a:solidFill>
                  <a:srgbClr val="AB5F12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AB5F12"/>
                </a:solidFill>
                <a:latin typeface="Arial"/>
                <a:cs typeface="Arial"/>
              </a:rPr>
              <a:t>customer  </a:t>
            </a:r>
            <a:r>
              <a:rPr dirty="0" sz="1600" spc="-10" b="1">
                <a:solidFill>
                  <a:srgbClr val="AB5F12"/>
                </a:solidFill>
                <a:latin typeface="Arial"/>
                <a:cs typeface="Arial"/>
              </a:rPr>
              <a:t>services </a:t>
            </a:r>
            <a:r>
              <a:rPr dirty="0" sz="1600" spc="-5" b="1">
                <a:solidFill>
                  <a:srgbClr val="AB5F12"/>
                </a:solidFill>
                <a:latin typeface="Arial"/>
                <a:cs typeface="Arial"/>
              </a:rPr>
              <a:t>&amp; billing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935223" y="1912620"/>
            <a:ext cx="2319655" cy="817244"/>
          </a:xfrm>
          <a:custGeom>
            <a:avLst/>
            <a:gdLst/>
            <a:ahLst/>
            <a:cxnLst/>
            <a:rect l="l" t="t" r="r" b="b"/>
            <a:pathLst>
              <a:path w="2319654" h="817244">
                <a:moveTo>
                  <a:pt x="2183384" y="0"/>
                </a:moveTo>
                <a:lnTo>
                  <a:pt x="136144" y="0"/>
                </a:lnTo>
                <a:lnTo>
                  <a:pt x="93114" y="6941"/>
                </a:lnTo>
                <a:lnTo>
                  <a:pt x="55741" y="26269"/>
                </a:lnTo>
                <a:lnTo>
                  <a:pt x="26269" y="55741"/>
                </a:lnTo>
                <a:lnTo>
                  <a:pt x="6941" y="93114"/>
                </a:lnTo>
                <a:lnTo>
                  <a:pt x="0" y="136143"/>
                </a:lnTo>
                <a:lnTo>
                  <a:pt x="0" y="680719"/>
                </a:lnTo>
                <a:lnTo>
                  <a:pt x="6941" y="723749"/>
                </a:lnTo>
                <a:lnTo>
                  <a:pt x="26269" y="761122"/>
                </a:lnTo>
                <a:lnTo>
                  <a:pt x="55741" y="790594"/>
                </a:lnTo>
                <a:lnTo>
                  <a:pt x="93114" y="809922"/>
                </a:lnTo>
                <a:lnTo>
                  <a:pt x="136144" y="816863"/>
                </a:lnTo>
                <a:lnTo>
                  <a:pt x="2183384" y="816863"/>
                </a:lnTo>
                <a:lnTo>
                  <a:pt x="2226413" y="809922"/>
                </a:lnTo>
                <a:lnTo>
                  <a:pt x="2263786" y="790594"/>
                </a:lnTo>
                <a:lnTo>
                  <a:pt x="2293258" y="761122"/>
                </a:lnTo>
                <a:lnTo>
                  <a:pt x="2312586" y="723749"/>
                </a:lnTo>
                <a:lnTo>
                  <a:pt x="2319528" y="680719"/>
                </a:lnTo>
                <a:lnTo>
                  <a:pt x="2319528" y="136143"/>
                </a:lnTo>
                <a:lnTo>
                  <a:pt x="2312586" y="93114"/>
                </a:lnTo>
                <a:lnTo>
                  <a:pt x="2293258" y="55741"/>
                </a:lnTo>
                <a:lnTo>
                  <a:pt x="2263786" y="26269"/>
                </a:lnTo>
                <a:lnTo>
                  <a:pt x="2226413" y="6941"/>
                </a:lnTo>
                <a:lnTo>
                  <a:pt x="2183384" y="0"/>
                </a:lnTo>
                <a:close/>
              </a:path>
            </a:pathLst>
          </a:custGeom>
          <a:solidFill>
            <a:srgbClr val="D2E8FF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935223" y="1912620"/>
            <a:ext cx="2319655" cy="817244"/>
          </a:xfrm>
          <a:custGeom>
            <a:avLst/>
            <a:gdLst/>
            <a:ahLst/>
            <a:cxnLst/>
            <a:rect l="l" t="t" r="r" b="b"/>
            <a:pathLst>
              <a:path w="2319654" h="817244">
                <a:moveTo>
                  <a:pt x="0" y="136143"/>
                </a:moveTo>
                <a:lnTo>
                  <a:pt x="6941" y="93114"/>
                </a:lnTo>
                <a:lnTo>
                  <a:pt x="26269" y="55741"/>
                </a:lnTo>
                <a:lnTo>
                  <a:pt x="55741" y="26269"/>
                </a:lnTo>
                <a:lnTo>
                  <a:pt x="93114" y="6941"/>
                </a:lnTo>
                <a:lnTo>
                  <a:pt x="136144" y="0"/>
                </a:lnTo>
                <a:lnTo>
                  <a:pt x="2183384" y="0"/>
                </a:lnTo>
                <a:lnTo>
                  <a:pt x="2226413" y="6941"/>
                </a:lnTo>
                <a:lnTo>
                  <a:pt x="2263786" y="26269"/>
                </a:lnTo>
                <a:lnTo>
                  <a:pt x="2293258" y="55741"/>
                </a:lnTo>
                <a:lnTo>
                  <a:pt x="2312586" y="93114"/>
                </a:lnTo>
                <a:lnTo>
                  <a:pt x="2319528" y="136143"/>
                </a:lnTo>
                <a:lnTo>
                  <a:pt x="2319528" y="680719"/>
                </a:lnTo>
                <a:lnTo>
                  <a:pt x="2312586" y="723749"/>
                </a:lnTo>
                <a:lnTo>
                  <a:pt x="2293258" y="761122"/>
                </a:lnTo>
                <a:lnTo>
                  <a:pt x="2263786" y="790594"/>
                </a:lnTo>
                <a:lnTo>
                  <a:pt x="2226413" y="809922"/>
                </a:lnTo>
                <a:lnTo>
                  <a:pt x="2183384" y="816863"/>
                </a:lnTo>
                <a:lnTo>
                  <a:pt x="136144" y="816863"/>
                </a:lnTo>
                <a:lnTo>
                  <a:pt x="93114" y="809922"/>
                </a:lnTo>
                <a:lnTo>
                  <a:pt x="55741" y="790594"/>
                </a:lnTo>
                <a:lnTo>
                  <a:pt x="26269" y="761122"/>
                </a:lnTo>
                <a:lnTo>
                  <a:pt x="6941" y="723749"/>
                </a:lnTo>
                <a:lnTo>
                  <a:pt x="0" y="680719"/>
                </a:lnTo>
                <a:lnTo>
                  <a:pt x="0" y="136143"/>
                </a:lnTo>
                <a:close/>
              </a:path>
            </a:pathLst>
          </a:custGeom>
          <a:ln w="1219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2995041" y="1935302"/>
            <a:ext cx="220091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AB5F12"/>
                </a:solidFill>
                <a:latin typeface="Arial"/>
                <a:cs typeface="Arial"/>
              </a:rPr>
              <a:t>Business expansion:  Legal, Financial &amp;  Stakeholder</a:t>
            </a:r>
            <a:r>
              <a:rPr dirty="0" sz="1600" spc="-40" b="1">
                <a:solidFill>
                  <a:srgbClr val="AB5F12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AB5F12"/>
                </a:solidFill>
                <a:latin typeface="Arial"/>
                <a:cs typeface="Arial"/>
              </a:rPr>
              <a:t>Reporting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469635" y="1427988"/>
            <a:ext cx="1702435" cy="546100"/>
          </a:xfrm>
          <a:custGeom>
            <a:avLst/>
            <a:gdLst/>
            <a:ahLst/>
            <a:cxnLst/>
            <a:rect l="l" t="t" r="r" b="b"/>
            <a:pathLst>
              <a:path w="1702434" h="546100">
                <a:moveTo>
                  <a:pt x="1611375" y="0"/>
                </a:moveTo>
                <a:lnTo>
                  <a:pt x="90931" y="0"/>
                </a:lnTo>
                <a:lnTo>
                  <a:pt x="55560" y="7153"/>
                </a:lnTo>
                <a:lnTo>
                  <a:pt x="26654" y="26654"/>
                </a:lnTo>
                <a:lnTo>
                  <a:pt x="7153" y="55560"/>
                </a:lnTo>
                <a:lnTo>
                  <a:pt x="0" y="90932"/>
                </a:lnTo>
                <a:lnTo>
                  <a:pt x="0" y="454660"/>
                </a:lnTo>
                <a:lnTo>
                  <a:pt x="7153" y="490031"/>
                </a:lnTo>
                <a:lnTo>
                  <a:pt x="26654" y="518937"/>
                </a:lnTo>
                <a:lnTo>
                  <a:pt x="55560" y="538438"/>
                </a:lnTo>
                <a:lnTo>
                  <a:pt x="90931" y="545591"/>
                </a:lnTo>
                <a:lnTo>
                  <a:pt x="1611375" y="545591"/>
                </a:lnTo>
                <a:lnTo>
                  <a:pt x="1646747" y="538438"/>
                </a:lnTo>
                <a:lnTo>
                  <a:pt x="1675653" y="518937"/>
                </a:lnTo>
                <a:lnTo>
                  <a:pt x="1695154" y="490031"/>
                </a:lnTo>
                <a:lnTo>
                  <a:pt x="1702308" y="454660"/>
                </a:lnTo>
                <a:lnTo>
                  <a:pt x="1702308" y="90932"/>
                </a:lnTo>
                <a:lnTo>
                  <a:pt x="1695154" y="55560"/>
                </a:lnTo>
                <a:lnTo>
                  <a:pt x="1675653" y="26654"/>
                </a:lnTo>
                <a:lnTo>
                  <a:pt x="1646747" y="7153"/>
                </a:lnTo>
                <a:lnTo>
                  <a:pt x="1611375" y="0"/>
                </a:lnTo>
                <a:close/>
              </a:path>
            </a:pathLst>
          </a:custGeom>
          <a:solidFill>
            <a:srgbClr val="D2E8FF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69635" y="1427988"/>
            <a:ext cx="1702435" cy="546100"/>
          </a:xfrm>
          <a:custGeom>
            <a:avLst/>
            <a:gdLst/>
            <a:ahLst/>
            <a:cxnLst/>
            <a:rect l="l" t="t" r="r" b="b"/>
            <a:pathLst>
              <a:path w="1702434" h="546100">
                <a:moveTo>
                  <a:pt x="0" y="90932"/>
                </a:moveTo>
                <a:lnTo>
                  <a:pt x="7153" y="55560"/>
                </a:lnTo>
                <a:lnTo>
                  <a:pt x="26654" y="26654"/>
                </a:lnTo>
                <a:lnTo>
                  <a:pt x="55560" y="7153"/>
                </a:lnTo>
                <a:lnTo>
                  <a:pt x="90931" y="0"/>
                </a:lnTo>
                <a:lnTo>
                  <a:pt x="1611375" y="0"/>
                </a:lnTo>
                <a:lnTo>
                  <a:pt x="1646747" y="7153"/>
                </a:lnTo>
                <a:lnTo>
                  <a:pt x="1675653" y="26654"/>
                </a:lnTo>
                <a:lnTo>
                  <a:pt x="1695154" y="55560"/>
                </a:lnTo>
                <a:lnTo>
                  <a:pt x="1702308" y="90932"/>
                </a:lnTo>
                <a:lnTo>
                  <a:pt x="1702308" y="454660"/>
                </a:lnTo>
                <a:lnTo>
                  <a:pt x="1695154" y="490031"/>
                </a:lnTo>
                <a:lnTo>
                  <a:pt x="1675653" y="518937"/>
                </a:lnTo>
                <a:lnTo>
                  <a:pt x="1646747" y="538438"/>
                </a:lnTo>
                <a:lnTo>
                  <a:pt x="1611375" y="545591"/>
                </a:lnTo>
                <a:lnTo>
                  <a:pt x="90931" y="545591"/>
                </a:lnTo>
                <a:lnTo>
                  <a:pt x="55560" y="538438"/>
                </a:lnTo>
                <a:lnTo>
                  <a:pt x="26654" y="518937"/>
                </a:lnTo>
                <a:lnTo>
                  <a:pt x="7153" y="490031"/>
                </a:lnTo>
                <a:lnTo>
                  <a:pt x="0" y="454660"/>
                </a:lnTo>
                <a:lnTo>
                  <a:pt x="0" y="90932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484621" y="1438147"/>
            <a:ext cx="167132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5280" marR="5080" indent="-323215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AB5F12"/>
                </a:solidFill>
                <a:latin typeface="Arial"/>
                <a:cs typeface="Arial"/>
              </a:rPr>
              <a:t>Further</a:t>
            </a:r>
            <a:r>
              <a:rPr dirty="0" sz="1600" spc="-55" b="1">
                <a:solidFill>
                  <a:srgbClr val="AB5F12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AB5F12"/>
                </a:solidFill>
                <a:latin typeface="Arial"/>
                <a:cs typeface="Arial"/>
              </a:rPr>
              <a:t>business  expansion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243571" y="1368552"/>
            <a:ext cx="1275715" cy="546100"/>
          </a:xfrm>
          <a:custGeom>
            <a:avLst/>
            <a:gdLst/>
            <a:ahLst/>
            <a:cxnLst/>
            <a:rect l="l" t="t" r="r" b="b"/>
            <a:pathLst>
              <a:path w="1275715" h="546100">
                <a:moveTo>
                  <a:pt x="1184655" y="0"/>
                </a:moveTo>
                <a:lnTo>
                  <a:pt x="90931" y="0"/>
                </a:lnTo>
                <a:lnTo>
                  <a:pt x="55560" y="7153"/>
                </a:lnTo>
                <a:lnTo>
                  <a:pt x="26654" y="26654"/>
                </a:lnTo>
                <a:lnTo>
                  <a:pt x="7153" y="55560"/>
                </a:lnTo>
                <a:lnTo>
                  <a:pt x="0" y="90932"/>
                </a:lnTo>
                <a:lnTo>
                  <a:pt x="0" y="454660"/>
                </a:lnTo>
                <a:lnTo>
                  <a:pt x="7153" y="490031"/>
                </a:lnTo>
                <a:lnTo>
                  <a:pt x="26654" y="518937"/>
                </a:lnTo>
                <a:lnTo>
                  <a:pt x="55560" y="538438"/>
                </a:lnTo>
                <a:lnTo>
                  <a:pt x="90931" y="545592"/>
                </a:lnTo>
                <a:lnTo>
                  <a:pt x="1184655" y="545592"/>
                </a:lnTo>
                <a:lnTo>
                  <a:pt x="1220027" y="538438"/>
                </a:lnTo>
                <a:lnTo>
                  <a:pt x="1248933" y="518937"/>
                </a:lnTo>
                <a:lnTo>
                  <a:pt x="1268434" y="490031"/>
                </a:lnTo>
                <a:lnTo>
                  <a:pt x="1275587" y="454660"/>
                </a:lnTo>
                <a:lnTo>
                  <a:pt x="1275587" y="90932"/>
                </a:lnTo>
                <a:lnTo>
                  <a:pt x="1268434" y="55560"/>
                </a:lnTo>
                <a:lnTo>
                  <a:pt x="1248933" y="26654"/>
                </a:lnTo>
                <a:lnTo>
                  <a:pt x="1220027" y="7153"/>
                </a:lnTo>
                <a:lnTo>
                  <a:pt x="1184655" y="0"/>
                </a:lnTo>
                <a:close/>
              </a:path>
            </a:pathLst>
          </a:custGeom>
          <a:solidFill>
            <a:srgbClr val="D2E8FF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243571" y="1368552"/>
            <a:ext cx="1275715" cy="546100"/>
          </a:xfrm>
          <a:custGeom>
            <a:avLst/>
            <a:gdLst/>
            <a:ahLst/>
            <a:cxnLst/>
            <a:rect l="l" t="t" r="r" b="b"/>
            <a:pathLst>
              <a:path w="1275715" h="546100">
                <a:moveTo>
                  <a:pt x="0" y="90932"/>
                </a:moveTo>
                <a:lnTo>
                  <a:pt x="7153" y="55560"/>
                </a:lnTo>
                <a:lnTo>
                  <a:pt x="26654" y="26654"/>
                </a:lnTo>
                <a:lnTo>
                  <a:pt x="55560" y="7153"/>
                </a:lnTo>
                <a:lnTo>
                  <a:pt x="90931" y="0"/>
                </a:lnTo>
                <a:lnTo>
                  <a:pt x="1184655" y="0"/>
                </a:lnTo>
                <a:lnTo>
                  <a:pt x="1220027" y="7153"/>
                </a:lnTo>
                <a:lnTo>
                  <a:pt x="1248933" y="26654"/>
                </a:lnTo>
                <a:lnTo>
                  <a:pt x="1268434" y="55560"/>
                </a:lnTo>
                <a:lnTo>
                  <a:pt x="1275587" y="90932"/>
                </a:lnTo>
                <a:lnTo>
                  <a:pt x="1275587" y="454660"/>
                </a:lnTo>
                <a:lnTo>
                  <a:pt x="1268434" y="490031"/>
                </a:lnTo>
                <a:lnTo>
                  <a:pt x="1248933" y="518937"/>
                </a:lnTo>
                <a:lnTo>
                  <a:pt x="1220027" y="538438"/>
                </a:lnTo>
                <a:lnTo>
                  <a:pt x="1184655" y="545592"/>
                </a:lnTo>
                <a:lnTo>
                  <a:pt x="90931" y="545592"/>
                </a:lnTo>
                <a:lnTo>
                  <a:pt x="55560" y="538438"/>
                </a:lnTo>
                <a:lnTo>
                  <a:pt x="26654" y="518937"/>
                </a:lnTo>
                <a:lnTo>
                  <a:pt x="7153" y="490031"/>
                </a:lnTo>
                <a:lnTo>
                  <a:pt x="0" y="454660"/>
                </a:lnTo>
                <a:lnTo>
                  <a:pt x="0" y="90932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7313168" y="1378711"/>
            <a:ext cx="113855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36220" marR="5080" indent="-224154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AB5F12"/>
                </a:solidFill>
                <a:latin typeface="Arial"/>
                <a:cs typeface="Arial"/>
              </a:rPr>
              <a:t>In</a:t>
            </a:r>
            <a:r>
              <a:rPr dirty="0" sz="1600" spc="-15" b="1">
                <a:solidFill>
                  <a:srgbClr val="AB5F12"/>
                </a:solidFill>
                <a:latin typeface="Arial"/>
                <a:cs typeface="Arial"/>
              </a:rPr>
              <a:t>t</a:t>
            </a:r>
            <a:r>
              <a:rPr dirty="0" sz="1600" spc="-5" b="1">
                <a:solidFill>
                  <a:srgbClr val="AB5F12"/>
                </a:solidFill>
                <a:latin typeface="Arial"/>
                <a:cs typeface="Arial"/>
              </a:rPr>
              <a:t>rod</a:t>
            </a:r>
            <a:r>
              <a:rPr dirty="0" sz="1600" spc="-15" b="1">
                <a:solidFill>
                  <a:srgbClr val="AB5F12"/>
                </a:solidFill>
                <a:latin typeface="Arial"/>
                <a:cs typeface="Arial"/>
              </a:rPr>
              <a:t>u</a:t>
            </a:r>
            <a:r>
              <a:rPr dirty="0" sz="1600" spc="-5" b="1">
                <a:solidFill>
                  <a:srgbClr val="AB5F12"/>
                </a:solidFill>
                <a:latin typeface="Arial"/>
                <a:cs typeface="Arial"/>
              </a:rPr>
              <a:t>cing  </a:t>
            </a:r>
            <a:r>
              <a:rPr dirty="0" sz="1600" spc="-45" b="1">
                <a:solidFill>
                  <a:srgbClr val="AB5F12"/>
                </a:solidFill>
                <a:latin typeface="Arial"/>
                <a:cs typeface="Arial"/>
              </a:rPr>
              <a:t>FARYS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8138159" y="2241550"/>
            <a:ext cx="968375" cy="527050"/>
          </a:xfrm>
          <a:custGeom>
            <a:avLst/>
            <a:gdLst/>
            <a:ahLst/>
            <a:cxnLst/>
            <a:rect l="l" t="t" r="r" b="b"/>
            <a:pathLst>
              <a:path w="968375" h="527050">
                <a:moveTo>
                  <a:pt x="50800" y="0"/>
                </a:moveTo>
                <a:lnTo>
                  <a:pt x="0" y="0"/>
                </a:lnTo>
                <a:lnTo>
                  <a:pt x="0" y="12700"/>
                </a:lnTo>
                <a:lnTo>
                  <a:pt x="50800" y="12700"/>
                </a:lnTo>
                <a:lnTo>
                  <a:pt x="50800" y="0"/>
                </a:lnTo>
                <a:close/>
              </a:path>
              <a:path w="968375" h="527050">
                <a:moveTo>
                  <a:pt x="139700" y="0"/>
                </a:moveTo>
                <a:lnTo>
                  <a:pt x="88900" y="0"/>
                </a:lnTo>
                <a:lnTo>
                  <a:pt x="88900" y="12700"/>
                </a:lnTo>
                <a:lnTo>
                  <a:pt x="139700" y="12700"/>
                </a:lnTo>
                <a:lnTo>
                  <a:pt x="139700" y="0"/>
                </a:lnTo>
                <a:close/>
              </a:path>
              <a:path w="968375" h="527050">
                <a:moveTo>
                  <a:pt x="228600" y="0"/>
                </a:moveTo>
                <a:lnTo>
                  <a:pt x="177800" y="0"/>
                </a:lnTo>
                <a:lnTo>
                  <a:pt x="177800" y="12700"/>
                </a:lnTo>
                <a:lnTo>
                  <a:pt x="228600" y="12700"/>
                </a:lnTo>
                <a:lnTo>
                  <a:pt x="228600" y="0"/>
                </a:lnTo>
                <a:close/>
              </a:path>
              <a:path w="968375" h="527050">
                <a:moveTo>
                  <a:pt x="317500" y="0"/>
                </a:moveTo>
                <a:lnTo>
                  <a:pt x="266700" y="0"/>
                </a:lnTo>
                <a:lnTo>
                  <a:pt x="266700" y="12700"/>
                </a:lnTo>
                <a:lnTo>
                  <a:pt x="317500" y="12700"/>
                </a:lnTo>
                <a:lnTo>
                  <a:pt x="317500" y="0"/>
                </a:lnTo>
                <a:close/>
              </a:path>
              <a:path w="968375" h="527050">
                <a:moveTo>
                  <a:pt x="406400" y="0"/>
                </a:moveTo>
                <a:lnTo>
                  <a:pt x="355600" y="0"/>
                </a:lnTo>
                <a:lnTo>
                  <a:pt x="355600" y="12700"/>
                </a:lnTo>
                <a:lnTo>
                  <a:pt x="406400" y="12700"/>
                </a:lnTo>
                <a:lnTo>
                  <a:pt x="406400" y="0"/>
                </a:lnTo>
                <a:close/>
              </a:path>
              <a:path w="968375" h="527050">
                <a:moveTo>
                  <a:pt x="495300" y="0"/>
                </a:moveTo>
                <a:lnTo>
                  <a:pt x="444500" y="0"/>
                </a:lnTo>
                <a:lnTo>
                  <a:pt x="444500" y="12700"/>
                </a:lnTo>
                <a:lnTo>
                  <a:pt x="495300" y="12700"/>
                </a:lnTo>
                <a:lnTo>
                  <a:pt x="495300" y="0"/>
                </a:lnTo>
                <a:close/>
              </a:path>
              <a:path w="968375" h="527050">
                <a:moveTo>
                  <a:pt x="584200" y="0"/>
                </a:moveTo>
                <a:lnTo>
                  <a:pt x="533400" y="0"/>
                </a:lnTo>
                <a:lnTo>
                  <a:pt x="533400" y="12700"/>
                </a:lnTo>
                <a:lnTo>
                  <a:pt x="584200" y="12700"/>
                </a:lnTo>
                <a:lnTo>
                  <a:pt x="584200" y="0"/>
                </a:lnTo>
                <a:close/>
              </a:path>
              <a:path w="968375" h="527050">
                <a:moveTo>
                  <a:pt x="673100" y="0"/>
                </a:moveTo>
                <a:lnTo>
                  <a:pt x="622300" y="0"/>
                </a:lnTo>
                <a:lnTo>
                  <a:pt x="622300" y="12700"/>
                </a:lnTo>
                <a:lnTo>
                  <a:pt x="673100" y="12700"/>
                </a:lnTo>
                <a:lnTo>
                  <a:pt x="673100" y="0"/>
                </a:lnTo>
                <a:close/>
              </a:path>
              <a:path w="968375" h="527050">
                <a:moveTo>
                  <a:pt x="762000" y="0"/>
                </a:moveTo>
                <a:lnTo>
                  <a:pt x="711200" y="0"/>
                </a:lnTo>
                <a:lnTo>
                  <a:pt x="711200" y="12700"/>
                </a:lnTo>
                <a:lnTo>
                  <a:pt x="762000" y="12700"/>
                </a:lnTo>
                <a:lnTo>
                  <a:pt x="762000" y="0"/>
                </a:lnTo>
                <a:close/>
              </a:path>
              <a:path w="968375" h="527050">
                <a:moveTo>
                  <a:pt x="850900" y="0"/>
                </a:moveTo>
                <a:lnTo>
                  <a:pt x="800100" y="0"/>
                </a:lnTo>
                <a:lnTo>
                  <a:pt x="800100" y="12700"/>
                </a:lnTo>
                <a:lnTo>
                  <a:pt x="850900" y="12700"/>
                </a:lnTo>
                <a:lnTo>
                  <a:pt x="850900" y="0"/>
                </a:lnTo>
                <a:close/>
              </a:path>
              <a:path w="968375" h="527050">
                <a:moveTo>
                  <a:pt x="923925" y="6350"/>
                </a:moveTo>
                <a:lnTo>
                  <a:pt x="923925" y="15875"/>
                </a:lnTo>
                <a:lnTo>
                  <a:pt x="936625" y="15875"/>
                </a:lnTo>
                <a:lnTo>
                  <a:pt x="936625" y="12700"/>
                </a:lnTo>
                <a:lnTo>
                  <a:pt x="930275" y="12700"/>
                </a:lnTo>
                <a:lnTo>
                  <a:pt x="923925" y="6350"/>
                </a:lnTo>
                <a:close/>
              </a:path>
              <a:path w="968375" h="527050">
                <a:moveTo>
                  <a:pt x="933831" y="0"/>
                </a:moveTo>
                <a:lnTo>
                  <a:pt x="889000" y="0"/>
                </a:lnTo>
                <a:lnTo>
                  <a:pt x="889000" y="12700"/>
                </a:lnTo>
                <a:lnTo>
                  <a:pt x="923925" y="12700"/>
                </a:lnTo>
                <a:lnTo>
                  <a:pt x="923925" y="6350"/>
                </a:lnTo>
                <a:lnTo>
                  <a:pt x="936625" y="6350"/>
                </a:lnTo>
                <a:lnTo>
                  <a:pt x="936625" y="2794"/>
                </a:lnTo>
                <a:lnTo>
                  <a:pt x="933831" y="0"/>
                </a:lnTo>
                <a:close/>
              </a:path>
              <a:path w="968375" h="527050">
                <a:moveTo>
                  <a:pt x="936625" y="6350"/>
                </a:moveTo>
                <a:lnTo>
                  <a:pt x="923925" y="6350"/>
                </a:lnTo>
                <a:lnTo>
                  <a:pt x="930275" y="12700"/>
                </a:lnTo>
                <a:lnTo>
                  <a:pt x="936625" y="12700"/>
                </a:lnTo>
                <a:lnTo>
                  <a:pt x="936625" y="6350"/>
                </a:lnTo>
                <a:close/>
              </a:path>
              <a:path w="968375" h="527050">
                <a:moveTo>
                  <a:pt x="936625" y="53975"/>
                </a:moveTo>
                <a:lnTo>
                  <a:pt x="923925" y="53975"/>
                </a:lnTo>
                <a:lnTo>
                  <a:pt x="923925" y="104775"/>
                </a:lnTo>
                <a:lnTo>
                  <a:pt x="936625" y="104775"/>
                </a:lnTo>
                <a:lnTo>
                  <a:pt x="936625" y="53975"/>
                </a:lnTo>
                <a:close/>
              </a:path>
              <a:path w="968375" h="527050">
                <a:moveTo>
                  <a:pt x="936625" y="142875"/>
                </a:moveTo>
                <a:lnTo>
                  <a:pt x="923925" y="142875"/>
                </a:lnTo>
                <a:lnTo>
                  <a:pt x="923925" y="193675"/>
                </a:lnTo>
                <a:lnTo>
                  <a:pt x="936625" y="193675"/>
                </a:lnTo>
                <a:lnTo>
                  <a:pt x="936625" y="142875"/>
                </a:lnTo>
                <a:close/>
              </a:path>
              <a:path w="968375" h="527050">
                <a:moveTo>
                  <a:pt x="936625" y="231775"/>
                </a:moveTo>
                <a:lnTo>
                  <a:pt x="923925" y="231775"/>
                </a:lnTo>
                <a:lnTo>
                  <a:pt x="923925" y="282575"/>
                </a:lnTo>
                <a:lnTo>
                  <a:pt x="936625" y="282575"/>
                </a:lnTo>
                <a:lnTo>
                  <a:pt x="936625" y="231775"/>
                </a:lnTo>
                <a:close/>
              </a:path>
              <a:path w="968375" h="527050">
                <a:moveTo>
                  <a:pt x="936625" y="320675"/>
                </a:moveTo>
                <a:lnTo>
                  <a:pt x="923925" y="320675"/>
                </a:lnTo>
                <a:lnTo>
                  <a:pt x="923925" y="371475"/>
                </a:lnTo>
                <a:lnTo>
                  <a:pt x="936625" y="371475"/>
                </a:lnTo>
                <a:lnTo>
                  <a:pt x="936625" y="320675"/>
                </a:lnTo>
                <a:close/>
              </a:path>
              <a:path w="968375" h="527050">
                <a:moveTo>
                  <a:pt x="923925" y="452128"/>
                </a:moveTo>
                <a:lnTo>
                  <a:pt x="915427" y="453838"/>
                </a:lnTo>
                <a:lnTo>
                  <a:pt x="903319" y="461994"/>
                </a:lnTo>
                <a:lnTo>
                  <a:pt x="895163" y="474102"/>
                </a:lnTo>
                <a:lnTo>
                  <a:pt x="892175" y="488950"/>
                </a:lnTo>
                <a:lnTo>
                  <a:pt x="895163" y="503797"/>
                </a:lnTo>
                <a:lnTo>
                  <a:pt x="903319" y="515905"/>
                </a:lnTo>
                <a:lnTo>
                  <a:pt x="915427" y="524061"/>
                </a:lnTo>
                <a:lnTo>
                  <a:pt x="930275" y="527050"/>
                </a:lnTo>
                <a:lnTo>
                  <a:pt x="945122" y="524061"/>
                </a:lnTo>
                <a:lnTo>
                  <a:pt x="957230" y="515905"/>
                </a:lnTo>
                <a:lnTo>
                  <a:pt x="965386" y="503797"/>
                </a:lnTo>
                <a:lnTo>
                  <a:pt x="968375" y="488950"/>
                </a:lnTo>
                <a:lnTo>
                  <a:pt x="965386" y="474102"/>
                </a:lnTo>
                <a:lnTo>
                  <a:pt x="957230" y="461994"/>
                </a:lnTo>
                <a:lnTo>
                  <a:pt x="954826" y="460375"/>
                </a:lnTo>
                <a:lnTo>
                  <a:pt x="923925" y="460375"/>
                </a:lnTo>
                <a:lnTo>
                  <a:pt x="923925" y="452128"/>
                </a:lnTo>
                <a:close/>
              </a:path>
              <a:path w="968375" h="527050">
                <a:moveTo>
                  <a:pt x="930275" y="450850"/>
                </a:moveTo>
                <a:lnTo>
                  <a:pt x="923925" y="452128"/>
                </a:lnTo>
                <a:lnTo>
                  <a:pt x="923925" y="460375"/>
                </a:lnTo>
                <a:lnTo>
                  <a:pt x="936625" y="460375"/>
                </a:lnTo>
                <a:lnTo>
                  <a:pt x="936625" y="452128"/>
                </a:lnTo>
                <a:lnTo>
                  <a:pt x="930275" y="450850"/>
                </a:lnTo>
                <a:close/>
              </a:path>
              <a:path w="968375" h="527050">
                <a:moveTo>
                  <a:pt x="936625" y="452128"/>
                </a:moveTo>
                <a:lnTo>
                  <a:pt x="936625" y="460375"/>
                </a:lnTo>
                <a:lnTo>
                  <a:pt x="954826" y="460375"/>
                </a:lnTo>
                <a:lnTo>
                  <a:pt x="945122" y="453838"/>
                </a:lnTo>
                <a:lnTo>
                  <a:pt x="936625" y="452128"/>
                </a:lnTo>
                <a:close/>
              </a:path>
              <a:path w="968375" h="527050">
                <a:moveTo>
                  <a:pt x="936625" y="409575"/>
                </a:moveTo>
                <a:lnTo>
                  <a:pt x="923925" y="409575"/>
                </a:lnTo>
                <a:lnTo>
                  <a:pt x="923925" y="452128"/>
                </a:lnTo>
                <a:lnTo>
                  <a:pt x="930275" y="450850"/>
                </a:lnTo>
                <a:lnTo>
                  <a:pt x="936625" y="450850"/>
                </a:lnTo>
                <a:lnTo>
                  <a:pt x="936625" y="409575"/>
                </a:lnTo>
                <a:close/>
              </a:path>
              <a:path w="968375" h="527050">
                <a:moveTo>
                  <a:pt x="936625" y="450850"/>
                </a:moveTo>
                <a:lnTo>
                  <a:pt x="930275" y="450850"/>
                </a:lnTo>
                <a:lnTo>
                  <a:pt x="936625" y="452128"/>
                </a:lnTo>
                <a:lnTo>
                  <a:pt x="936625" y="450850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678168" y="2532633"/>
            <a:ext cx="709930" cy="724535"/>
          </a:xfrm>
          <a:custGeom>
            <a:avLst/>
            <a:gdLst/>
            <a:ahLst/>
            <a:cxnLst/>
            <a:rect l="l" t="t" r="r" b="b"/>
            <a:pathLst>
              <a:path w="709929" h="724535">
                <a:moveTo>
                  <a:pt x="50800" y="0"/>
                </a:moveTo>
                <a:lnTo>
                  <a:pt x="0" y="0"/>
                </a:lnTo>
                <a:lnTo>
                  <a:pt x="0" y="12700"/>
                </a:lnTo>
                <a:lnTo>
                  <a:pt x="50800" y="12700"/>
                </a:lnTo>
                <a:lnTo>
                  <a:pt x="50800" y="0"/>
                </a:lnTo>
                <a:close/>
              </a:path>
              <a:path w="709929" h="724535">
                <a:moveTo>
                  <a:pt x="139700" y="0"/>
                </a:moveTo>
                <a:lnTo>
                  <a:pt x="88900" y="0"/>
                </a:lnTo>
                <a:lnTo>
                  <a:pt x="88900" y="12700"/>
                </a:lnTo>
                <a:lnTo>
                  <a:pt x="139700" y="12700"/>
                </a:lnTo>
                <a:lnTo>
                  <a:pt x="139700" y="0"/>
                </a:lnTo>
                <a:close/>
              </a:path>
              <a:path w="709929" h="724535">
                <a:moveTo>
                  <a:pt x="228600" y="0"/>
                </a:moveTo>
                <a:lnTo>
                  <a:pt x="177800" y="0"/>
                </a:lnTo>
                <a:lnTo>
                  <a:pt x="177800" y="12700"/>
                </a:lnTo>
                <a:lnTo>
                  <a:pt x="228600" y="12700"/>
                </a:lnTo>
                <a:lnTo>
                  <a:pt x="228600" y="0"/>
                </a:lnTo>
                <a:close/>
              </a:path>
              <a:path w="709929" h="724535">
                <a:moveTo>
                  <a:pt x="317500" y="0"/>
                </a:moveTo>
                <a:lnTo>
                  <a:pt x="266700" y="0"/>
                </a:lnTo>
                <a:lnTo>
                  <a:pt x="266700" y="12700"/>
                </a:lnTo>
                <a:lnTo>
                  <a:pt x="317500" y="12700"/>
                </a:lnTo>
                <a:lnTo>
                  <a:pt x="317500" y="0"/>
                </a:lnTo>
                <a:close/>
              </a:path>
              <a:path w="709929" h="724535">
                <a:moveTo>
                  <a:pt x="406400" y="0"/>
                </a:moveTo>
                <a:lnTo>
                  <a:pt x="355600" y="0"/>
                </a:lnTo>
                <a:lnTo>
                  <a:pt x="355600" y="12700"/>
                </a:lnTo>
                <a:lnTo>
                  <a:pt x="406400" y="12700"/>
                </a:lnTo>
                <a:lnTo>
                  <a:pt x="406400" y="0"/>
                </a:lnTo>
                <a:close/>
              </a:path>
              <a:path w="709929" h="724535">
                <a:moveTo>
                  <a:pt x="495300" y="0"/>
                </a:moveTo>
                <a:lnTo>
                  <a:pt x="444500" y="0"/>
                </a:lnTo>
                <a:lnTo>
                  <a:pt x="444500" y="12700"/>
                </a:lnTo>
                <a:lnTo>
                  <a:pt x="495300" y="12700"/>
                </a:lnTo>
                <a:lnTo>
                  <a:pt x="495300" y="0"/>
                </a:lnTo>
                <a:close/>
              </a:path>
              <a:path w="709929" h="724535">
                <a:moveTo>
                  <a:pt x="584200" y="0"/>
                </a:moveTo>
                <a:lnTo>
                  <a:pt x="533400" y="0"/>
                </a:lnTo>
                <a:lnTo>
                  <a:pt x="533400" y="12700"/>
                </a:lnTo>
                <a:lnTo>
                  <a:pt x="584200" y="12700"/>
                </a:lnTo>
                <a:lnTo>
                  <a:pt x="584200" y="0"/>
                </a:lnTo>
                <a:close/>
              </a:path>
              <a:path w="709929" h="724535">
                <a:moveTo>
                  <a:pt x="675385" y="0"/>
                </a:moveTo>
                <a:lnTo>
                  <a:pt x="622300" y="0"/>
                </a:lnTo>
                <a:lnTo>
                  <a:pt x="622300" y="12700"/>
                </a:lnTo>
                <a:lnTo>
                  <a:pt x="671829" y="12700"/>
                </a:lnTo>
                <a:lnTo>
                  <a:pt x="666749" y="7619"/>
                </a:lnTo>
                <a:lnTo>
                  <a:pt x="665479" y="7619"/>
                </a:lnTo>
                <a:lnTo>
                  <a:pt x="665479" y="6350"/>
                </a:lnTo>
                <a:lnTo>
                  <a:pt x="678179" y="6350"/>
                </a:lnTo>
                <a:lnTo>
                  <a:pt x="678179" y="2793"/>
                </a:lnTo>
                <a:lnTo>
                  <a:pt x="675385" y="0"/>
                </a:lnTo>
                <a:close/>
              </a:path>
              <a:path w="709929" h="724535">
                <a:moveTo>
                  <a:pt x="665479" y="6350"/>
                </a:moveTo>
                <a:lnTo>
                  <a:pt x="665479" y="7619"/>
                </a:lnTo>
                <a:lnTo>
                  <a:pt x="666749" y="7619"/>
                </a:lnTo>
                <a:lnTo>
                  <a:pt x="665479" y="6350"/>
                </a:lnTo>
                <a:close/>
              </a:path>
              <a:path w="709929" h="724535">
                <a:moveTo>
                  <a:pt x="678179" y="6350"/>
                </a:moveTo>
                <a:lnTo>
                  <a:pt x="665479" y="6350"/>
                </a:lnTo>
                <a:lnTo>
                  <a:pt x="666749" y="7619"/>
                </a:lnTo>
                <a:lnTo>
                  <a:pt x="678179" y="7619"/>
                </a:lnTo>
                <a:lnTo>
                  <a:pt x="678179" y="6350"/>
                </a:lnTo>
                <a:close/>
              </a:path>
              <a:path w="709929" h="724535">
                <a:moveTo>
                  <a:pt x="678179" y="45719"/>
                </a:moveTo>
                <a:lnTo>
                  <a:pt x="665479" y="45719"/>
                </a:lnTo>
                <a:lnTo>
                  <a:pt x="665479" y="96519"/>
                </a:lnTo>
                <a:lnTo>
                  <a:pt x="678179" y="96519"/>
                </a:lnTo>
                <a:lnTo>
                  <a:pt x="678179" y="45719"/>
                </a:lnTo>
                <a:close/>
              </a:path>
              <a:path w="709929" h="724535">
                <a:moveTo>
                  <a:pt x="678179" y="134619"/>
                </a:moveTo>
                <a:lnTo>
                  <a:pt x="665479" y="134619"/>
                </a:lnTo>
                <a:lnTo>
                  <a:pt x="665479" y="185419"/>
                </a:lnTo>
                <a:lnTo>
                  <a:pt x="678179" y="185419"/>
                </a:lnTo>
                <a:lnTo>
                  <a:pt x="678179" y="134619"/>
                </a:lnTo>
                <a:close/>
              </a:path>
              <a:path w="709929" h="724535">
                <a:moveTo>
                  <a:pt x="678179" y="223519"/>
                </a:moveTo>
                <a:lnTo>
                  <a:pt x="665479" y="223519"/>
                </a:lnTo>
                <a:lnTo>
                  <a:pt x="665479" y="274319"/>
                </a:lnTo>
                <a:lnTo>
                  <a:pt x="678179" y="274319"/>
                </a:lnTo>
                <a:lnTo>
                  <a:pt x="678179" y="223519"/>
                </a:lnTo>
                <a:close/>
              </a:path>
              <a:path w="709929" h="724535">
                <a:moveTo>
                  <a:pt x="678179" y="312419"/>
                </a:moveTo>
                <a:lnTo>
                  <a:pt x="665479" y="312419"/>
                </a:lnTo>
                <a:lnTo>
                  <a:pt x="665479" y="363219"/>
                </a:lnTo>
                <a:lnTo>
                  <a:pt x="678179" y="363219"/>
                </a:lnTo>
                <a:lnTo>
                  <a:pt x="678179" y="312419"/>
                </a:lnTo>
                <a:close/>
              </a:path>
              <a:path w="709929" h="724535">
                <a:moveTo>
                  <a:pt x="678179" y="401319"/>
                </a:moveTo>
                <a:lnTo>
                  <a:pt x="665479" y="401319"/>
                </a:lnTo>
                <a:lnTo>
                  <a:pt x="665479" y="452119"/>
                </a:lnTo>
                <a:lnTo>
                  <a:pt x="678179" y="452119"/>
                </a:lnTo>
                <a:lnTo>
                  <a:pt x="678179" y="401319"/>
                </a:lnTo>
                <a:close/>
              </a:path>
              <a:path w="709929" h="724535">
                <a:moveTo>
                  <a:pt x="678179" y="490219"/>
                </a:moveTo>
                <a:lnTo>
                  <a:pt x="665479" y="490219"/>
                </a:lnTo>
                <a:lnTo>
                  <a:pt x="665479" y="541019"/>
                </a:lnTo>
                <a:lnTo>
                  <a:pt x="678179" y="541019"/>
                </a:lnTo>
                <a:lnTo>
                  <a:pt x="678179" y="490219"/>
                </a:lnTo>
                <a:close/>
              </a:path>
              <a:path w="709929" h="724535">
                <a:moveTo>
                  <a:pt x="678179" y="579119"/>
                </a:moveTo>
                <a:lnTo>
                  <a:pt x="665479" y="579119"/>
                </a:lnTo>
                <a:lnTo>
                  <a:pt x="665479" y="629919"/>
                </a:lnTo>
                <a:lnTo>
                  <a:pt x="678179" y="629919"/>
                </a:lnTo>
                <a:lnTo>
                  <a:pt x="678179" y="579119"/>
                </a:lnTo>
                <a:close/>
              </a:path>
              <a:path w="709929" h="724535">
                <a:moveTo>
                  <a:pt x="671829" y="648080"/>
                </a:moveTo>
                <a:lnTo>
                  <a:pt x="657036" y="651069"/>
                </a:lnTo>
                <a:lnTo>
                  <a:pt x="644921" y="659225"/>
                </a:lnTo>
                <a:lnTo>
                  <a:pt x="636736" y="671333"/>
                </a:lnTo>
                <a:lnTo>
                  <a:pt x="633729" y="686180"/>
                </a:lnTo>
                <a:lnTo>
                  <a:pt x="636736" y="701028"/>
                </a:lnTo>
                <a:lnTo>
                  <a:pt x="644921" y="713136"/>
                </a:lnTo>
                <a:lnTo>
                  <a:pt x="657036" y="721292"/>
                </a:lnTo>
                <a:lnTo>
                  <a:pt x="671829" y="724280"/>
                </a:lnTo>
                <a:lnTo>
                  <a:pt x="686677" y="721292"/>
                </a:lnTo>
                <a:lnTo>
                  <a:pt x="698785" y="713136"/>
                </a:lnTo>
                <a:lnTo>
                  <a:pt x="706941" y="701028"/>
                </a:lnTo>
                <a:lnTo>
                  <a:pt x="709929" y="686180"/>
                </a:lnTo>
                <a:lnTo>
                  <a:pt x="665479" y="686180"/>
                </a:lnTo>
                <a:lnTo>
                  <a:pt x="665479" y="668019"/>
                </a:lnTo>
                <a:lnTo>
                  <a:pt x="704709" y="668019"/>
                </a:lnTo>
                <a:lnTo>
                  <a:pt x="698785" y="659225"/>
                </a:lnTo>
                <a:lnTo>
                  <a:pt x="686677" y="651069"/>
                </a:lnTo>
                <a:lnTo>
                  <a:pt x="671829" y="648080"/>
                </a:lnTo>
                <a:close/>
              </a:path>
              <a:path w="709929" h="724535">
                <a:moveTo>
                  <a:pt x="678179" y="668019"/>
                </a:moveTo>
                <a:lnTo>
                  <a:pt x="665479" y="668019"/>
                </a:lnTo>
                <a:lnTo>
                  <a:pt x="665479" y="686180"/>
                </a:lnTo>
                <a:lnTo>
                  <a:pt x="678179" y="686180"/>
                </a:lnTo>
                <a:lnTo>
                  <a:pt x="678179" y="668019"/>
                </a:lnTo>
                <a:close/>
              </a:path>
              <a:path w="709929" h="724535">
                <a:moveTo>
                  <a:pt x="704709" y="668019"/>
                </a:moveTo>
                <a:lnTo>
                  <a:pt x="678179" y="668019"/>
                </a:lnTo>
                <a:lnTo>
                  <a:pt x="678179" y="686180"/>
                </a:lnTo>
                <a:lnTo>
                  <a:pt x="709929" y="686180"/>
                </a:lnTo>
                <a:lnTo>
                  <a:pt x="706941" y="671333"/>
                </a:lnTo>
                <a:lnTo>
                  <a:pt x="704709" y="668019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228844" y="2916682"/>
            <a:ext cx="574040" cy="599440"/>
          </a:xfrm>
          <a:custGeom>
            <a:avLst/>
            <a:gdLst/>
            <a:ahLst/>
            <a:cxnLst/>
            <a:rect l="l" t="t" r="r" b="b"/>
            <a:pathLst>
              <a:path w="574039" h="599439">
                <a:moveTo>
                  <a:pt x="50800" y="0"/>
                </a:moveTo>
                <a:lnTo>
                  <a:pt x="0" y="0"/>
                </a:lnTo>
                <a:lnTo>
                  <a:pt x="0" y="12700"/>
                </a:lnTo>
                <a:lnTo>
                  <a:pt x="50800" y="12700"/>
                </a:lnTo>
                <a:lnTo>
                  <a:pt x="50800" y="0"/>
                </a:lnTo>
                <a:close/>
              </a:path>
              <a:path w="574039" h="599439">
                <a:moveTo>
                  <a:pt x="139700" y="0"/>
                </a:moveTo>
                <a:lnTo>
                  <a:pt x="88900" y="0"/>
                </a:lnTo>
                <a:lnTo>
                  <a:pt x="88900" y="12700"/>
                </a:lnTo>
                <a:lnTo>
                  <a:pt x="139700" y="12700"/>
                </a:lnTo>
                <a:lnTo>
                  <a:pt x="139700" y="0"/>
                </a:lnTo>
                <a:close/>
              </a:path>
              <a:path w="574039" h="599439">
                <a:moveTo>
                  <a:pt x="228600" y="0"/>
                </a:moveTo>
                <a:lnTo>
                  <a:pt x="177800" y="0"/>
                </a:lnTo>
                <a:lnTo>
                  <a:pt x="177800" y="12700"/>
                </a:lnTo>
                <a:lnTo>
                  <a:pt x="228600" y="12700"/>
                </a:lnTo>
                <a:lnTo>
                  <a:pt x="228600" y="0"/>
                </a:lnTo>
                <a:close/>
              </a:path>
              <a:path w="574039" h="599439">
                <a:moveTo>
                  <a:pt x="317500" y="0"/>
                </a:moveTo>
                <a:lnTo>
                  <a:pt x="266700" y="0"/>
                </a:lnTo>
                <a:lnTo>
                  <a:pt x="266700" y="12700"/>
                </a:lnTo>
                <a:lnTo>
                  <a:pt x="317500" y="12700"/>
                </a:lnTo>
                <a:lnTo>
                  <a:pt x="317500" y="0"/>
                </a:lnTo>
                <a:close/>
              </a:path>
              <a:path w="574039" h="599439">
                <a:moveTo>
                  <a:pt x="406400" y="0"/>
                </a:moveTo>
                <a:lnTo>
                  <a:pt x="355600" y="0"/>
                </a:lnTo>
                <a:lnTo>
                  <a:pt x="355600" y="12700"/>
                </a:lnTo>
                <a:lnTo>
                  <a:pt x="406400" y="12700"/>
                </a:lnTo>
                <a:lnTo>
                  <a:pt x="406400" y="0"/>
                </a:lnTo>
                <a:close/>
              </a:path>
              <a:path w="574039" h="599439">
                <a:moveTo>
                  <a:pt x="495300" y="0"/>
                </a:moveTo>
                <a:lnTo>
                  <a:pt x="444500" y="0"/>
                </a:lnTo>
                <a:lnTo>
                  <a:pt x="444500" y="12700"/>
                </a:lnTo>
                <a:lnTo>
                  <a:pt x="495300" y="12700"/>
                </a:lnTo>
                <a:lnTo>
                  <a:pt x="495300" y="0"/>
                </a:lnTo>
                <a:close/>
              </a:path>
              <a:path w="574039" h="599439">
                <a:moveTo>
                  <a:pt x="529335" y="6350"/>
                </a:moveTo>
                <a:lnTo>
                  <a:pt x="529335" y="54863"/>
                </a:lnTo>
                <a:lnTo>
                  <a:pt x="542035" y="54863"/>
                </a:lnTo>
                <a:lnTo>
                  <a:pt x="542035" y="12700"/>
                </a:lnTo>
                <a:lnTo>
                  <a:pt x="533400" y="12700"/>
                </a:lnTo>
                <a:lnTo>
                  <a:pt x="533400" y="10414"/>
                </a:lnTo>
                <a:lnTo>
                  <a:pt x="529335" y="6350"/>
                </a:lnTo>
                <a:close/>
              </a:path>
              <a:path w="574039" h="599439">
                <a:moveTo>
                  <a:pt x="533400" y="10414"/>
                </a:moveTo>
                <a:lnTo>
                  <a:pt x="533400" y="12700"/>
                </a:lnTo>
                <a:lnTo>
                  <a:pt x="535685" y="12700"/>
                </a:lnTo>
                <a:lnTo>
                  <a:pt x="533400" y="10414"/>
                </a:lnTo>
                <a:close/>
              </a:path>
              <a:path w="574039" h="599439">
                <a:moveTo>
                  <a:pt x="539241" y="0"/>
                </a:moveTo>
                <a:lnTo>
                  <a:pt x="533400" y="0"/>
                </a:lnTo>
                <a:lnTo>
                  <a:pt x="533400" y="10414"/>
                </a:lnTo>
                <a:lnTo>
                  <a:pt x="535685" y="12700"/>
                </a:lnTo>
                <a:lnTo>
                  <a:pt x="542035" y="12700"/>
                </a:lnTo>
                <a:lnTo>
                  <a:pt x="542035" y="2793"/>
                </a:lnTo>
                <a:lnTo>
                  <a:pt x="539241" y="0"/>
                </a:lnTo>
                <a:close/>
              </a:path>
              <a:path w="574039" h="599439">
                <a:moveTo>
                  <a:pt x="542035" y="92963"/>
                </a:moveTo>
                <a:lnTo>
                  <a:pt x="529335" y="92963"/>
                </a:lnTo>
                <a:lnTo>
                  <a:pt x="529335" y="143763"/>
                </a:lnTo>
                <a:lnTo>
                  <a:pt x="542035" y="143763"/>
                </a:lnTo>
                <a:lnTo>
                  <a:pt x="542035" y="92963"/>
                </a:lnTo>
                <a:close/>
              </a:path>
              <a:path w="574039" h="599439">
                <a:moveTo>
                  <a:pt x="542035" y="181863"/>
                </a:moveTo>
                <a:lnTo>
                  <a:pt x="529335" y="181863"/>
                </a:lnTo>
                <a:lnTo>
                  <a:pt x="529335" y="232663"/>
                </a:lnTo>
                <a:lnTo>
                  <a:pt x="542035" y="232663"/>
                </a:lnTo>
                <a:lnTo>
                  <a:pt x="542035" y="181863"/>
                </a:lnTo>
                <a:close/>
              </a:path>
              <a:path w="574039" h="599439">
                <a:moveTo>
                  <a:pt x="542035" y="270763"/>
                </a:moveTo>
                <a:lnTo>
                  <a:pt x="529335" y="270763"/>
                </a:lnTo>
                <a:lnTo>
                  <a:pt x="529335" y="321563"/>
                </a:lnTo>
                <a:lnTo>
                  <a:pt x="542035" y="321563"/>
                </a:lnTo>
                <a:lnTo>
                  <a:pt x="542035" y="270763"/>
                </a:lnTo>
                <a:close/>
              </a:path>
              <a:path w="574039" h="599439">
                <a:moveTo>
                  <a:pt x="542035" y="359663"/>
                </a:moveTo>
                <a:lnTo>
                  <a:pt x="529335" y="359663"/>
                </a:lnTo>
                <a:lnTo>
                  <a:pt x="529335" y="410463"/>
                </a:lnTo>
                <a:lnTo>
                  <a:pt x="542035" y="410463"/>
                </a:lnTo>
                <a:lnTo>
                  <a:pt x="542035" y="359663"/>
                </a:lnTo>
                <a:close/>
              </a:path>
              <a:path w="574039" h="599439">
                <a:moveTo>
                  <a:pt x="542035" y="448563"/>
                </a:moveTo>
                <a:lnTo>
                  <a:pt x="529335" y="448563"/>
                </a:lnTo>
                <a:lnTo>
                  <a:pt x="529335" y="499363"/>
                </a:lnTo>
                <a:lnTo>
                  <a:pt x="542035" y="499363"/>
                </a:lnTo>
                <a:lnTo>
                  <a:pt x="542035" y="448563"/>
                </a:lnTo>
                <a:close/>
              </a:path>
              <a:path w="574039" h="599439">
                <a:moveTo>
                  <a:pt x="535685" y="523239"/>
                </a:moveTo>
                <a:lnTo>
                  <a:pt x="520838" y="526246"/>
                </a:lnTo>
                <a:lnTo>
                  <a:pt x="508730" y="534431"/>
                </a:lnTo>
                <a:lnTo>
                  <a:pt x="500574" y="546546"/>
                </a:lnTo>
                <a:lnTo>
                  <a:pt x="497585" y="561339"/>
                </a:lnTo>
                <a:lnTo>
                  <a:pt x="500574" y="576187"/>
                </a:lnTo>
                <a:lnTo>
                  <a:pt x="508730" y="588295"/>
                </a:lnTo>
                <a:lnTo>
                  <a:pt x="520838" y="596451"/>
                </a:lnTo>
                <a:lnTo>
                  <a:pt x="535685" y="599439"/>
                </a:lnTo>
                <a:lnTo>
                  <a:pt x="550533" y="596451"/>
                </a:lnTo>
                <a:lnTo>
                  <a:pt x="562641" y="588295"/>
                </a:lnTo>
                <a:lnTo>
                  <a:pt x="570797" y="576187"/>
                </a:lnTo>
                <a:lnTo>
                  <a:pt x="573785" y="561339"/>
                </a:lnTo>
                <a:lnTo>
                  <a:pt x="529335" y="561339"/>
                </a:lnTo>
                <a:lnTo>
                  <a:pt x="529335" y="537463"/>
                </a:lnTo>
                <a:lnTo>
                  <a:pt x="564683" y="537463"/>
                </a:lnTo>
                <a:lnTo>
                  <a:pt x="562641" y="534431"/>
                </a:lnTo>
                <a:lnTo>
                  <a:pt x="550533" y="526246"/>
                </a:lnTo>
                <a:lnTo>
                  <a:pt x="535685" y="523239"/>
                </a:lnTo>
                <a:close/>
              </a:path>
              <a:path w="574039" h="599439">
                <a:moveTo>
                  <a:pt x="542035" y="537463"/>
                </a:moveTo>
                <a:lnTo>
                  <a:pt x="529335" y="537463"/>
                </a:lnTo>
                <a:lnTo>
                  <a:pt x="529335" y="561339"/>
                </a:lnTo>
                <a:lnTo>
                  <a:pt x="542035" y="561339"/>
                </a:lnTo>
                <a:lnTo>
                  <a:pt x="542035" y="537463"/>
                </a:lnTo>
                <a:close/>
              </a:path>
              <a:path w="574039" h="599439">
                <a:moveTo>
                  <a:pt x="564683" y="537463"/>
                </a:moveTo>
                <a:lnTo>
                  <a:pt x="542035" y="537463"/>
                </a:lnTo>
                <a:lnTo>
                  <a:pt x="542035" y="561339"/>
                </a:lnTo>
                <a:lnTo>
                  <a:pt x="573785" y="561339"/>
                </a:lnTo>
                <a:lnTo>
                  <a:pt x="570797" y="546546"/>
                </a:lnTo>
                <a:lnTo>
                  <a:pt x="564683" y="537463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785615" y="3486658"/>
            <a:ext cx="525780" cy="495300"/>
          </a:xfrm>
          <a:custGeom>
            <a:avLst/>
            <a:gdLst/>
            <a:ahLst/>
            <a:cxnLst/>
            <a:rect l="l" t="t" r="r" b="b"/>
            <a:pathLst>
              <a:path w="525779" h="495300">
                <a:moveTo>
                  <a:pt x="50800" y="0"/>
                </a:moveTo>
                <a:lnTo>
                  <a:pt x="0" y="0"/>
                </a:lnTo>
                <a:lnTo>
                  <a:pt x="0" y="12700"/>
                </a:lnTo>
                <a:lnTo>
                  <a:pt x="50800" y="12700"/>
                </a:lnTo>
                <a:lnTo>
                  <a:pt x="50800" y="0"/>
                </a:lnTo>
                <a:close/>
              </a:path>
              <a:path w="525779" h="495300">
                <a:moveTo>
                  <a:pt x="139700" y="0"/>
                </a:moveTo>
                <a:lnTo>
                  <a:pt x="88900" y="0"/>
                </a:lnTo>
                <a:lnTo>
                  <a:pt x="88900" y="12700"/>
                </a:lnTo>
                <a:lnTo>
                  <a:pt x="139700" y="12700"/>
                </a:lnTo>
                <a:lnTo>
                  <a:pt x="139700" y="0"/>
                </a:lnTo>
                <a:close/>
              </a:path>
              <a:path w="525779" h="495300">
                <a:moveTo>
                  <a:pt x="228600" y="0"/>
                </a:moveTo>
                <a:lnTo>
                  <a:pt x="177800" y="0"/>
                </a:lnTo>
                <a:lnTo>
                  <a:pt x="177800" y="12700"/>
                </a:lnTo>
                <a:lnTo>
                  <a:pt x="228600" y="12700"/>
                </a:lnTo>
                <a:lnTo>
                  <a:pt x="228600" y="0"/>
                </a:lnTo>
                <a:close/>
              </a:path>
              <a:path w="525779" h="495300">
                <a:moveTo>
                  <a:pt x="317500" y="0"/>
                </a:moveTo>
                <a:lnTo>
                  <a:pt x="266700" y="0"/>
                </a:lnTo>
                <a:lnTo>
                  <a:pt x="266700" y="12700"/>
                </a:lnTo>
                <a:lnTo>
                  <a:pt x="317500" y="12700"/>
                </a:lnTo>
                <a:lnTo>
                  <a:pt x="317500" y="0"/>
                </a:lnTo>
                <a:close/>
              </a:path>
              <a:path w="525779" h="495300">
                <a:moveTo>
                  <a:pt x="406400" y="0"/>
                </a:moveTo>
                <a:lnTo>
                  <a:pt x="355600" y="0"/>
                </a:lnTo>
                <a:lnTo>
                  <a:pt x="355600" y="12700"/>
                </a:lnTo>
                <a:lnTo>
                  <a:pt x="406400" y="12700"/>
                </a:lnTo>
                <a:lnTo>
                  <a:pt x="406400" y="0"/>
                </a:lnTo>
                <a:close/>
              </a:path>
              <a:path w="525779" h="495300">
                <a:moveTo>
                  <a:pt x="481075" y="6350"/>
                </a:moveTo>
                <a:lnTo>
                  <a:pt x="481075" y="14224"/>
                </a:lnTo>
                <a:lnTo>
                  <a:pt x="493775" y="14224"/>
                </a:lnTo>
                <a:lnTo>
                  <a:pt x="493775" y="12700"/>
                </a:lnTo>
                <a:lnTo>
                  <a:pt x="487425" y="12700"/>
                </a:lnTo>
                <a:lnTo>
                  <a:pt x="481075" y="6350"/>
                </a:lnTo>
                <a:close/>
              </a:path>
              <a:path w="525779" h="495300">
                <a:moveTo>
                  <a:pt x="490982" y="0"/>
                </a:moveTo>
                <a:lnTo>
                  <a:pt x="444500" y="0"/>
                </a:lnTo>
                <a:lnTo>
                  <a:pt x="444500" y="12700"/>
                </a:lnTo>
                <a:lnTo>
                  <a:pt x="481075" y="12700"/>
                </a:lnTo>
                <a:lnTo>
                  <a:pt x="481075" y="6350"/>
                </a:lnTo>
                <a:lnTo>
                  <a:pt x="493775" y="6350"/>
                </a:lnTo>
                <a:lnTo>
                  <a:pt x="493775" y="2793"/>
                </a:lnTo>
                <a:lnTo>
                  <a:pt x="490982" y="0"/>
                </a:lnTo>
                <a:close/>
              </a:path>
              <a:path w="525779" h="495300">
                <a:moveTo>
                  <a:pt x="493775" y="6350"/>
                </a:moveTo>
                <a:lnTo>
                  <a:pt x="481075" y="6350"/>
                </a:lnTo>
                <a:lnTo>
                  <a:pt x="487425" y="12700"/>
                </a:lnTo>
                <a:lnTo>
                  <a:pt x="493775" y="12700"/>
                </a:lnTo>
                <a:lnTo>
                  <a:pt x="493775" y="6350"/>
                </a:lnTo>
                <a:close/>
              </a:path>
              <a:path w="525779" h="495300">
                <a:moveTo>
                  <a:pt x="493775" y="52324"/>
                </a:moveTo>
                <a:lnTo>
                  <a:pt x="481075" y="52324"/>
                </a:lnTo>
                <a:lnTo>
                  <a:pt x="481075" y="103124"/>
                </a:lnTo>
                <a:lnTo>
                  <a:pt x="493775" y="103124"/>
                </a:lnTo>
                <a:lnTo>
                  <a:pt x="493775" y="52324"/>
                </a:lnTo>
                <a:close/>
              </a:path>
              <a:path w="525779" h="495300">
                <a:moveTo>
                  <a:pt x="493775" y="141223"/>
                </a:moveTo>
                <a:lnTo>
                  <a:pt x="481075" y="141223"/>
                </a:lnTo>
                <a:lnTo>
                  <a:pt x="481075" y="192023"/>
                </a:lnTo>
                <a:lnTo>
                  <a:pt x="493775" y="192023"/>
                </a:lnTo>
                <a:lnTo>
                  <a:pt x="493775" y="141223"/>
                </a:lnTo>
                <a:close/>
              </a:path>
              <a:path w="525779" h="495300">
                <a:moveTo>
                  <a:pt x="493775" y="230123"/>
                </a:moveTo>
                <a:lnTo>
                  <a:pt x="481075" y="230123"/>
                </a:lnTo>
                <a:lnTo>
                  <a:pt x="481075" y="280923"/>
                </a:lnTo>
                <a:lnTo>
                  <a:pt x="493775" y="280923"/>
                </a:lnTo>
                <a:lnTo>
                  <a:pt x="493775" y="230123"/>
                </a:lnTo>
                <a:close/>
              </a:path>
              <a:path w="525779" h="495300">
                <a:moveTo>
                  <a:pt x="493775" y="319023"/>
                </a:moveTo>
                <a:lnTo>
                  <a:pt x="481075" y="319023"/>
                </a:lnTo>
                <a:lnTo>
                  <a:pt x="481075" y="369823"/>
                </a:lnTo>
                <a:lnTo>
                  <a:pt x="493775" y="369823"/>
                </a:lnTo>
                <a:lnTo>
                  <a:pt x="493775" y="319023"/>
                </a:lnTo>
                <a:close/>
              </a:path>
              <a:path w="525779" h="495300">
                <a:moveTo>
                  <a:pt x="481075" y="420251"/>
                </a:moveTo>
                <a:lnTo>
                  <a:pt x="472578" y="421961"/>
                </a:lnTo>
                <a:lnTo>
                  <a:pt x="460470" y="430117"/>
                </a:lnTo>
                <a:lnTo>
                  <a:pt x="452314" y="442225"/>
                </a:lnTo>
                <a:lnTo>
                  <a:pt x="449325" y="457072"/>
                </a:lnTo>
                <a:lnTo>
                  <a:pt x="452314" y="471866"/>
                </a:lnTo>
                <a:lnTo>
                  <a:pt x="460470" y="483981"/>
                </a:lnTo>
                <a:lnTo>
                  <a:pt x="472578" y="492166"/>
                </a:lnTo>
                <a:lnTo>
                  <a:pt x="487425" y="495172"/>
                </a:lnTo>
                <a:lnTo>
                  <a:pt x="502273" y="492166"/>
                </a:lnTo>
                <a:lnTo>
                  <a:pt x="514381" y="483981"/>
                </a:lnTo>
                <a:lnTo>
                  <a:pt x="522537" y="471866"/>
                </a:lnTo>
                <a:lnTo>
                  <a:pt x="525526" y="457072"/>
                </a:lnTo>
                <a:lnTo>
                  <a:pt x="481075" y="457072"/>
                </a:lnTo>
                <a:lnTo>
                  <a:pt x="481075" y="420251"/>
                </a:lnTo>
                <a:close/>
              </a:path>
              <a:path w="525779" h="495300">
                <a:moveTo>
                  <a:pt x="487425" y="418972"/>
                </a:moveTo>
                <a:lnTo>
                  <a:pt x="481075" y="420251"/>
                </a:lnTo>
                <a:lnTo>
                  <a:pt x="481075" y="457072"/>
                </a:lnTo>
                <a:lnTo>
                  <a:pt x="493775" y="457072"/>
                </a:lnTo>
                <a:lnTo>
                  <a:pt x="493775" y="420251"/>
                </a:lnTo>
                <a:lnTo>
                  <a:pt x="487425" y="418972"/>
                </a:lnTo>
                <a:close/>
              </a:path>
              <a:path w="525779" h="495300">
                <a:moveTo>
                  <a:pt x="493775" y="420251"/>
                </a:moveTo>
                <a:lnTo>
                  <a:pt x="493775" y="457072"/>
                </a:lnTo>
                <a:lnTo>
                  <a:pt x="525526" y="457072"/>
                </a:lnTo>
                <a:lnTo>
                  <a:pt x="522537" y="442225"/>
                </a:lnTo>
                <a:lnTo>
                  <a:pt x="514381" y="430117"/>
                </a:lnTo>
                <a:lnTo>
                  <a:pt x="502273" y="421961"/>
                </a:lnTo>
                <a:lnTo>
                  <a:pt x="493775" y="420251"/>
                </a:lnTo>
                <a:close/>
              </a:path>
              <a:path w="525779" h="495300">
                <a:moveTo>
                  <a:pt x="493775" y="407923"/>
                </a:moveTo>
                <a:lnTo>
                  <a:pt x="481075" y="407923"/>
                </a:lnTo>
                <a:lnTo>
                  <a:pt x="481075" y="420251"/>
                </a:lnTo>
                <a:lnTo>
                  <a:pt x="487425" y="418972"/>
                </a:lnTo>
                <a:lnTo>
                  <a:pt x="493775" y="418972"/>
                </a:lnTo>
                <a:lnTo>
                  <a:pt x="493775" y="407923"/>
                </a:lnTo>
                <a:close/>
              </a:path>
              <a:path w="525779" h="495300">
                <a:moveTo>
                  <a:pt x="493775" y="418972"/>
                </a:moveTo>
                <a:lnTo>
                  <a:pt x="487425" y="418972"/>
                </a:lnTo>
                <a:lnTo>
                  <a:pt x="493775" y="420251"/>
                </a:lnTo>
                <a:lnTo>
                  <a:pt x="493775" y="418972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339339" y="4495546"/>
            <a:ext cx="719455" cy="266700"/>
          </a:xfrm>
          <a:custGeom>
            <a:avLst/>
            <a:gdLst/>
            <a:ahLst/>
            <a:cxnLst/>
            <a:rect l="l" t="t" r="r" b="b"/>
            <a:pathLst>
              <a:path w="719455" h="266700">
                <a:moveTo>
                  <a:pt x="50800" y="0"/>
                </a:moveTo>
                <a:lnTo>
                  <a:pt x="0" y="0"/>
                </a:lnTo>
                <a:lnTo>
                  <a:pt x="0" y="12699"/>
                </a:lnTo>
                <a:lnTo>
                  <a:pt x="50800" y="12699"/>
                </a:lnTo>
                <a:lnTo>
                  <a:pt x="50800" y="0"/>
                </a:lnTo>
                <a:close/>
              </a:path>
              <a:path w="719455" h="266700">
                <a:moveTo>
                  <a:pt x="139700" y="0"/>
                </a:moveTo>
                <a:lnTo>
                  <a:pt x="88900" y="0"/>
                </a:lnTo>
                <a:lnTo>
                  <a:pt x="88900" y="12699"/>
                </a:lnTo>
                <a:lnTo>
                  <a:pt x="139700" y="12699"/>
                </a:lnTo>
                <a:lnTo>
                  <a:pt x="139700" y="0"/>
                </a:lnTo>
                <a:close/>
              </a:path>
              <a:path w="719455" h="266700">
                <a:moveTo>
                  <a:pt x="228600" y="0"/>
                </a:moveTo>
                <a:lnTo>
                  <a:pt x="177800" y="0"/>
                </a:lnTo>
                <a:lnTo>
                  <a:pt x="177800" y="12699"/>
                </a:lnTo>
                <a:lnTo>
                  <a:pt x="228600" y="12699"/>
                </a:lnTo>
                <a:lnTo>
                  <a:pt x="228600" y="0"/>
                </a:lnTo>
                <a:close/>
              </a:path>
              <a:path w="719455" h="266700">
                <a:moveTo>
                  <a:pt x="317500" y="0"/>
                </a:moveTo>
                <a:lnTo>
                  <a:pt x="266700" y="0"/>
                </a:lnTo>
                <a:lnTo>
                  <a:pt x="266700" y="12699"/>
                </a:lnTo>
                <a:lnTo>
                  <a:pt x="317500" y="12699"/>
                </a:lnTo>
                <a:lnTo>
                  <a:pt x="317500" y="0"/>
                </a:lnTo>
                <a:close/>
              </a:path>
              <a:path w="719455" h="266700">
                <a:moveTo>
                  <a:pt x="406400" y="0"/>
                </a:moveTo>
                <a:lnTo>
                  <a:pt x="355600" y="0"/>
                </a:lnTo>
                <a:lnTo>
                  <a:pt x="355600" y="12699"/>
                </a:lnTo>
                <a:lnTo>
                  <a:pt x="406400" y="12699"/>
                </a:lnTo>
                <a:lnTo>
                  <a:pt x="406400" y="0"/>
                </a:lnTo>
                <a:close/>
              </a:path>
              <a:path w="719455" h="266700">
                <a:moveTo>
                  <a:pt x="495300" y="0"/>
                </a:moveTo>
                <a:lnTo>
                  <a:pt x="444500" y="0"/>
                </a:lnTo>
                <a:lnTo>
                  <a:pt x="444500" y="12699"/>
                </a:lnTo>
                <a:lnTo>
                  <a:pt x="495300" y="12699"/>
                </a:lnTo>
                <a:lnTo>
                  <a:pt x="495300" y="0"/>
                </a:lnTo>
                <a:close/>
              </a:path>
              <a:path w="719455" h="266700">
                <a:moveTo>
                  <a:pt x="584200" y="0"/>
                </a:moveTo>
                <a:lnTo>
                  <a:pt x="533400" y="0"/>
                </a:lnTo>
                <a:lnTo>
                  <a:pt x="533400" y="12699"/>
                </a:lnTo>
                <a:lnTo>
                  <a:pt x="584200" y="12699"/>
                </a:lnTo>
                <a:lnTo>
                  <a:pt x="584200" y="0"/>
                </a:lnTo>
                <a:close/>
              </a:path>
              <a:path w="719455" h="266700">
                <a:moveTo>
                  <a:pt x="673100" y="0"/>
                </a:moveTo>
                <a:lnTo>
                  <a:pt x="622300" y="0"/>
                </a:lnTo>
                <a:lnTo>
                  <a:pt x="622300" y="12699"/>
                </a:lnTo>
                <a:lnTo>
                  <a:pt x="673100" y="12699"/>
                </a:lnTo>
                <a:lnTo>
                  <a:pt x="673100" y="0"/>
                </a:lnTo>
                <a:close/>
              </a:path>
              <a:path w="719455" h="266700">
                <a:moveTo>
                  <a:pt x="687324" y="36575"/>
                </a:moveTo>
                <a:lnTo>
                  <a:pt x="674624" y="36575"/>
                </a:lnTo>
                <a:lnTo>
                  <a:pt x="674624" y="87375"/>
                </a:lnTo>
                <a:lnTo>
                  <a:pt x="687324" y="87375"/>
                </a:lnTo>
                <a:lnTo>
                  <a:pt x="687324" y="36575"/>
                </a:lnTo>
                <a:close/>
              </a:path>
              <a:path w="719455" h="266700">
                <a:moveTo>
                  <a:pt x="687324" y="125475"/>
                </a:moveTo>
                <a:lnTo>
                  <a:pt x="674624" y="125475"/>
                </a:lnTo>
                <a:lnTo>
                  <a:pt x="674624" y="176275"/>
                </a:lnTo>
                <a:lnTo>
                  <a:pt x="687324" y="176275"/>
                </a:lnTo>
                <a:lnTo>
                  <a:pt x="687324" y="125475"/>
                </a:lnTo>
                <a:close/>
              </a:path>
              <a:path w="719455" h="266700">
                <a:moveTo>
                  <a:pt x="680974" y="190245"/>
                </a:moveTo>
                <a:lnTo>
                  <a:pt x="666180" y="193252"/>
                </a:lnTo>
                <a:lnTo>
                  <a:pt x="654065" y="201437"/>
                </a:lnTo>
                <a:lnTo>
                  <a:pt x="645880" y="213552"/>
                </a:lnTo>
                <a:lnTo>
                  <a:pt x="642874" y="228345"/>
                </a:lnTo>
                <a:lnTo>
                  <a:pt x="645880" y="243193"/>
                </a:lnTo>
                <a:lnTo>
                  <a:pt x="654065" y="255301"/>
                </a:lnTo>
                <a:lnTo>
                  <a:pt x="666180" y="263457"/>
                </a:lnTo>
                <a:lnTo>
                  <a:pt x="680974" y="266445"/>
                </a:lnTo>
                <a:lnTo>
                  <a:pt x="695821" y="263457"/>
                </a:lnTo>
                <a:lnTo>
                  <a:pt x="707929" y="255301"/>
                </a:lnTo>
                <a:lnTo>
                  <a:pt x="716085" y="243193"/>
                </a:lnTo>
                <a:lnTo>
                  <a:pt x="719074" y="228345"/>
                </a:lnTo>
                <a:lnTo>
                  <a:pt x="674624" y="228345"/>
                </a:lnTo>
                <a:lnTo>
                  <a:pt x="674624" y="214375"/>
                </a:lnTo>
                <a:lnTo>
                  <a:pt x="716251" y="214375"/>
                </a:lnTo>
                <a:lnTo>
                  <a:pt x="716085" y="213552"/>
                </a:lnTo>
                <a:lnTo>
                  <a:pt x="707929" y="201437"/>
                </a:lnTo>
                <a:lnTo>
                  <a:pt x="695821" y="193252"/>
                </a:lnTo>
                <a:lnTo>
                  <a:pt x="680974" y="190245"/>
                </a:lnTo>
                <a:close/>
              </a:path>
              <a:path w="719455" h="266700">
                <a:moveTo>
                  <a:pt x="687324" y="214375"/>
                </a:moveTo>
                <a:lnTo>
                  <a:pt x="674624" y="214375"/>
                </a:lnTo>
                <a:lnTo>
                  <a:pt x="674624" y="228345"/>
                </a:lnTo>
                <a:lnTo>
                  <a:pt x="687324" y="228345"/>
                </a:lnTo>
                <a:lnTo>
                  <a:pt x="687324" y="214375"/>
                </a:lnTo>
                <a:close/>
              </a:path>
              <a:path w="719455" h="266700">
                <a:moveTo>
                  <a:pt x="716251" y="214375"/>
                </a:moveTo>
                <a:lnTo>
                  <a:pt x="687324" y="214375"/>
                </a:lnTo>
                <a:lnTo>
                  <a:pt x="687324" y="228345"/>
                </a:lnTo>
                <a:lnTo>
                  <a:pt x="719074" y="228345"/>
                </a:lnTo>
                <a:lnTo>
                  <a:pt x="716251" y="214375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5791200"/>
            <a:ext cx="9906000" cy="477520"/>
          </a:xfrm>
          <a:custGeom>
            <a:avLst/>
            <a:gdLst/>
            <a:ahLst/>
            <a:cxnLst/>
            <a:rect l="l" t="t" r="r" b="b"/>
            <a:pathLst>
              <a:path w="9906000" h="477520">
                <a:moveTo>
                  <a:pt x="0" y="477012"/>
                </a:moveTo>
                <a:lnTo>
                  <a:pt x="9906000" y="477012"/>
                </a:lnTo>
                <a:lnTo>
                  <a:pt x="9906000" y="0"/>
                </a:lnTo>
                <a:lnTo>
                  <a:pt x="0" y="0"/>
                </a:lnTo>
                <a:lnTo>
                  <a:pt x="0" y="477012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2422017" y="5858052"/>
            <a:ext cx="506539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Coming to one flexible source of the</a:t>
            </a:r>
            <a:r>
              <a:rPr dirty="0" sz="2000" spc="-1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truth</a:t>
            </a:r>
            <a:endParaRPr sz="2000">
              <a:latin typeface="Arial"/>
              <a:cs typeface="Arial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46" name="object 4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21</a:t>
            </a:fld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78181"/>
            <a:ext cx="3624579" cy="76517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155"/>
              </a:lnSpc>
              <a:spcBef>
                <a:spcPts val="95"/>
              </a:spcBef>
            </a:pPr>
            <a:r>
              <a:rPr dirty="0" sz="2800" spc="-5"/>
              <a:t>Outcome of the</a:t>
            </a:r>
            <a:r>
              <a:rPr dirty="0" sz="2800"/>
              <a:t> </a:t>
            </a:r>
            <a:r>
              <a:rPr dirty="0" sz="2800" spc="-5"/>
              <a:t>project</a:t>
            </a:r>
            <a:endParaRPr sz="2800"/>
          </a:p>
          <a:p>
            <a:pPr marL="12700">
              <a:lnSpc>
                <a:spcPts val="2675"/>
              </a:lnSpc>
            </a:pPr>
            <a:r>
              <a:rPr dirty="0" spc="-5">
                <a:solidFill>
                  <a:srgbClr val="E37D1A"/>
                </a:solidFill>
              </a:rPr>
              <a:t>The New</a:t>
            </a:r>
            <a:r>
              <a:rPr dirty="0" spc="-50">
                <a:solidFill>
                  <a:srgbClr val="E37D1A"/>
                </a:solidFill>
              </a:rPr>
              <a:t> </a:t>
            </a:r>
            <a:r>
              <a:rPr dirty="0" spc="-5">
                <a:solidFill>
                  <a:srgbClr val="E37D1A"/>
                </a:solidFill>
              </a:rPr>
              <a:t>Roadmap</a:t>
            </a:r>
          </a:p>
        </p:txBody>
      </p:sp>
      <p:sp>
        <p:nvSpPr>
          <p:cNvPr id="3" name="object 3"/>
          <p:cNvSpPr/>
          <p:nvPr/>
        </p:nvSpPr>
        <p:spPr>
          <a:xfrm>
            <a:off x="345947" y="1495044"/>
            <a:ext cx="1396365" cy="559435"/>
          </a:xfrm>
          <a:custGeom>
            <a:avLst/>
            <a:gdLst/>
            <a:ahLst/>
            <a:cxnLst/>
            <a:rect l="l" t="t" r="r" b="b"/>
            <a:pathLst>
              <a:path w="1396364" h="559435">
                <a:moveTo>
                  <a:pt x="1116838" y="0"/>
                </a:moveTo>
                <a:lnTo>
                  <a:pt x="0" y="0"/>
                </a:lnTo>
                <a:lnTo>
                  <a:pt x="0" y="559307"/>
                </a:lnTo>
                <a:lnTo>
                  <a:pt x="1116838" y="559307"/>
                </a:lnTo>
                <a:lnTo>
                  <a:pt x="1395984" y="279653"/>
                </a:lnTo>
                <a:lnTo>
                  <a:pt x="111683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41400" y="1623822"/>
            <a:ext cx="8051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Q1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2015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02663" y="1495044"/>
            <a:ext cx="1396365" cy="559435"/>
          </a:xfrm>
          <a:custGeom>
            <a:avLst/>
            <a:gdLst/>
            <a:ahLst/>
            <a:cxnLst/>
            <a:rect l="l" t="t" r="r" b="b"/>
            <a:pathLst>
              <a:path w="1396364" h="559435">
                <a:moveTo>
                  <a:pt x="1116838" y="0"/>
                </a:moveTo>
                <a:lnTo>
                  <a:pt x="0" y="0"/>
                </a:lnTo>
                <a:lnTo>
                  <a:pt x="279146" y="279653"/>
                </a:lnTo>
                <a:lnTo>
                  <a:pt x="0" y="559307"/>
                </a:lnTo>
                <a:lnTo>
                  <a:pt x="1116838" y="559307"/>
                </a:lnTo>
                <a:lnTo>
                  <a:pt x="1395984" y="279653"/>
                </a:lnTo>
                <a:lnTo>
                  <a:pt x="111683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842897" y="1623822"/>
            <a:ext cx="8051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Q2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2015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59379" y="1495044"/>
            <a:ext cx="1396365" cy="559435"/>
          </a:xfrm>
          <a:custGeom>
            <a:avLst/>
            <a:gdLst/>
            <a:ahLst/>
            <a:cxnLst/>
            <a:rect l="l" t="t" r="r" b="b"/>
            <a:pathLst>
              <a:path w="1396364" h="559435">
                <a:moveTo>
                  <a:pt x="1116837" y="0"/>
                </a:moveTo>
                <a:lnTo>
                  <a:pt x="0" y="0"/>
                </a:lnTo>
                <a:lnTo>
                  <a:pt x="279145" y="279653"/>
                </a:lnTo>
                <a:lnTo>
                  <a:pt x="0" y="559307"/>
                </a:lnTo>
                <a:lnTo>
                  <a:pt x="1116837" y="559307"/>
                </a:lnTo>
                <a:lnTo>
                  <a:pt x="1395983" y="279653"/>
                </a:lnTo>
                <a:lnTo>
                  <a:pt x="1116837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999994" y="1623822"/>
            <a:ext cx="8051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Q3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2015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16096" y="1495044"/>
            <a:ext cx="1396365" cy="559435"/>
          </a:xfrm>
          <a:custGeom>
            <a:avLst/>
            <a:gdLst/>
            <a:ahLst/>
            <a:cxnLst/>
            <a:rect l="l" t="t" r="r" b="b"/>
            <a:pathLst>
              <a:path w="1396364" h="559435">
                <a:moveTo>
                  <a:pt x="1116838" y="0"/>
                </a:moveTo>
                <a:lnTo>
                  <a:pt x="0" y="0"/>
                </a:lnTo>
                <a:lnTo>
                  <a:pt x="279145" y="279653"/>
                </a:lnTo>
                <a:lnTo>
                  <a:pt x="0" y="559307"/>
                </a:lnTo>
                <a:lnTo>
                  <a:pt x="1116838" y="559307"/>
                </a:lnTo>
                <a:lnTo>
                  <a:pt x="1395983" y="279653"/>
                </a:lnTo>
                <a:lnTo>
                  <a:pt x="111683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156964" y="1623822"/>
            <a:ext cx="8051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Q4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2015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972811" y="1495044"/>
            <a:ext cx="1396365" cy="559435"/>
          </a:xfrm>
          <a:custGeom>
            <a:avLst/>
            <a:gdLst/>
            <a:ahLst/>
            <a:cxnLst/>
            <a:rect l="l" t="t" r="r" b="b"/>
            <a:pathLst>
              <a:path w="1396364" h="559435">
                <a:moveTo>
                  <a:pt x="1116838" y="0"/>
                </a:moveTo>
                <a:lnTo>
                  <a:pt x="0" y="0"/>
                </a:lnTo>
                <a:lnTo>
                  <a:pt x="279146" y="279653"/>
                </a:lnTo>
                <a:lnTo>
                  <a:pt x="0" y="559307"/>
                </a:lnTo>
                <a:lnTo>
                  <a:pt x="1116838" y="559307"/>
                </a:lnTo>
                <a:lnTo>
                  <a:pt x="1395984" y="279653"/>
                </a:lnTo>
                <a:lnTo>
                  <a:pt x="111683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313934" y="1623822"/>
            <a:ext cx="8051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Q1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2016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129528" y="1495044"/>
            <a:ext cx="1396365" cy="559435"/>
          </a:xfrm>
          <a:custGeom>
            <a:avLst/>
            <a:gdLst/>
            <a:ahLst/>
            <a:cxnLst/>
            <a:rect l="l" t="t" r="r" b="b"/>
            <a:pathLst>
              <a:path w="1396365" h="559435">
                <a:moveTo>
                  <a:pt x="1116838" y="0"/>
                </a:moveTo>
                <a:lnTo>
                  <a:pt x="0" y="0"/>
                </a:lnTo>
                <a:lnTo>
                  <a:pt x="279146" y="279653"/>
                </a:lnTo>
                <a:lnTo>
                  <a:pt x="0" y="559307"/>
                </a:lnTo>
                <a:lnTo>
                  <a:pt x="1116838" y="559307"/>
                </a:lnTo>
                <a:lnTo>
                  <a:pt x="1395983" y="279653"/>
                </a:lnTo>
                <a:lnTo>
                  <a:pt x="111683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6470650" y="1623822"/>
            <a:ext cx="8058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Q2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2016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286243" y="1495044"/>
            <a:ext cx="1396365" cy="559435"/>
          </a:xfrm>
          <a:custGeom>
            <a:avLst/>
            <a:gdLst/>
            <a:ahLst/>
            <a:cxnLst/>
            <a:rect l="l" t="t" r="r" b="b"/>
            <a:pathLst>
              <a:path w="1396365" h="559435">
                <a:moveTo>
                  <a:pt x="1116837" y="0"/>
                </a:moveTo>
                <a:lnTo>
                  <a:pt x="0" y="0"/>
                </a:lnTo>
                <a:lnTo>
                  <a:pt x="279146" y="279653"/>
                </a:lnTo>
                <a:lnTo>
                  <a:pt x="0" y="559307"/>
                </a:lnTo>
                <a:lnTo>
                  <a:pt x="1116837" y="559307"/>
                </a:lnTo>
                <a:lnTo>
                  <a:pt x="1395983" y="279653"/>
                </a:lnTo>
                <a:lnTo>
                  <a:pt x="1116837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7627746" y="1623822"/>
            <a:ext cx="8051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Q3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2016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442959" y="1495044"/>
            <a:ext cx="1396365" cy="559435"/>
          </a:xfrm>
          <a:custGeom>
            <a:avLst/>
            <a:gdLst/>
            <a:ahLst/>
            <a:cxnLst/>
            <a:rect l="l" t="t" r="r" b="b"/>
            <a:pathLst>
              <a:path w="1396365" h="559435">
                <a:moveTo>
                  <a:pt x="1116838" y="0"/>
                </a:moveTo>
                <a:lnTo>
                  <a:pt x="0" y="0"/>
                </a:lnTo>
                <a:lnTo>
                  <a:pt x="279146" y="279653"/>
                </a:lnTo>
                <a:lnTo>
                  <a:pt x="0" y="559307"/>
                </a:lnTo>
                <a:lnTo>
                  <a:pt x="1116838" y="559307"/>
                </a:lnTo>
                <a:lnTo>
                  <a:pt x="1395984" y="279653"/>
                </a:lnTo>
                <a:lnTo>
                  <a:pt x="111683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8784717" y="1623822"/>
            <a:ext cx="8051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Q4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2016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3275" y="3305555"/>
            <a:ext cx="2638044" cy="633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37972" y="3432047"/>
            <a:ext cx="2103119" cy="4053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45947" y="3328415"/>
            <a:ext cx="2552700" cy="548640"/>
          </a:xfrm>
          <a:custGeom>
            <a:avLst/>
            <a:gdLst/>
            <a:ahLst/>
            <a:cxnLst/>
            <a:rect l="l" t="t" r="r" b="b"/>
            <a:pathLst>
              <a:path w="2552700" h="548639">
                <a:moveTo>
                  <a:pt x="2289683" y="0"/>
                </a:moveTo>
                <a:lnTo>
                  <a:pt x="0" y="0"/>
                </a:lnTo>
                <a:lnTo>
                  <a:pt x="0" y="548640"/>
                </a:lnTo>
                <a:lnTo>
                  <a:pt x="2289683" y="548640"/>
                </a:lnTo>
                <a:lnTo>
                  <a:pt x="2552700" y="274320"/>
                </a:lnTo>
                <a:lnTo>
                  <a:pt x="2289683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659079" y="3485134"/>
            <a:ext cx="18605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HANA upgrade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BW &amp;</a:t>
            </a:r>
            <a:r>
              <a:rPr dirty="0" sz="1200" spc="-14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CRM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3275" y="2109216"/>
            <a:ext cx="3794760" cy="6339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51687" y="2235707"/>
            <a:ext cx="3230880" cy="4053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45947" y="2132076"/>
            <a:ext cx="3709670" cy="548640"/>
          </a:xfrm>
          <a:custGeom>
            <a:avLst/>
            <a:gdLst/>
            <a:ahLst/>
            <a:cxnLst/>
            <a:rect l="l" t="t" r="r" b="b"/>
            <a:pathLst>
              <a:path w="3709670" h="548639">
                <a:moveTo>
                  <a:pt x="3438652" y="0"/>
                </a:moveTo>
                <a:lnTo>
                  <a:pt x="0" y="0"/>
                </a:lnTo>
                <a:lnTo>
                  <a:pt x="0" y="548639"/>
                </a:lnTo>
                <a:lnTo>
                  <a:pt x="3438652" y="548639"/>
                </a:lnTo>
                <a:lnTo>
                  <a:pt x="3709416" y="274320"/>
                </a:lnTo>
                <a:lnTo>
                  <a:pt x="3438652" y="0"/>
                </a:lnTo>
                <a:close/>
              </a:path>
            </a:pathLst>
          </a:custGeom>
          <a:solidFill>
            <a:srgbClr val="762C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672795" y="2289429"/>
            <a:ext cx="29857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Definition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new operation model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2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FFFFFF"/>
                </a:solidFill>
                <a:latin typeface="Arial"/>
                <a:cs typeface="Arial"/>
              </a:rPr>
              <a:t>FARYS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459991" y="5097779"/>
            <a:ext cx="2398776" cy="6339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857755" y="5141976"/>
            <a:ext cx="1571244" cy="5699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502663" y="5120640"/>
            <a:ext cx="2313940" cy="548640"/>
          </a:xfrm>
          <a:custGeom>
            <a:avLst/>
            <a:gdLst/>
            <a:ahLst/>
            <a:cxnLst/>
            <a:rect l="l" t="t" r="r" b="b"/>
            <a:pathLst>
              <a:path w="2313940" h="548639">
                <a:moveTo>
                  <a:pt x="2177161" y="0"/>
                </a:moveTo>
                <a:lnTo>
                  <a:pt x="0" y="0"/>
                </a:lnTo>
                <a:lnTo>
                  <a:pt x="0" y="548640"/>
                </a:lnTo>
                <a:lnTo>
                  <a:pt x="2177161" y="548640"/>
                </a:lnTo>
                <a:lnTo>
                  <a:pt x="2313432" y="274320"/>
                </a:lnTo>
                <a:lnTo>
                  <a:pt x="2177161" y="0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1979422" y="5196027"/>
            <a:ext cx="1326515" cy="374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37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Evaluation</a:t>
            </a:r>
            <a:r>
              <a:rPr dirty="0" sz="1200" spc="-9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37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Simple Finance</a:t>
            </a:r>
            <a:r>
              <a:rPr dirty="0" sz="1200" spc="-8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2.0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98704" y="5097779"/>
            <a:ext cx="1485900" cy="6339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55091" y="5141976"/>
            <a:ext cx="1357883" cy="5699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41375" y="5120640"/>
            <a:ext cx="1400810" cy="548640"/>
          </a:xfrm>
          <a:custGeom>
            <a:avLst/>
            <a:gdLst/>
            <a:ahLst/>
            <a:cxnLst/>
            <a:rect l="l" t="t" r="r" b="b"/>
            <a:pathLst>
              <a:path w="1400810" h="548639">
                <a:moveTo>
                  <a:pt x="1223772" y="0"/>
                </a:moveTo>
                <a:lnTo>
                  <a:pt x="0" y="0"/>
                </a:lnTo>
                <a:lnTo>
                  <a:pt x="0" y="548640"/>
                </a:lnTo>
                <a:lnTo>
                  <a:pt x="1223772" y="548640"/>
                </a:lnTo>
                <a:lnTo>
                  <a:pt x="1400556" y="274320"/>
                </a:lnTo>
                <a:lnTo>
                  <a:pt x="1223772" y="0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476199" y="5196027"/>
            <a:ext cx="1074420" cy="374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37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Simple</a:t>
            </a:r>
            <a:r>
              <a:rPr dirty="0" sz="1200" spc="-9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Finance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37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1.0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398520" y="2706623"/>
            <a:ext cx="1856231" cy="6339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372611" y="2670048"/>
            <a:ext cx="1862327" cy="7345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441191" y="2729483"/>
            <a:ext cx="1771014" cy="548640"/>
          </a:xfrm>
          <a:custGeom>
            <a:avLst/>
            <a:gdLst/>
            <a:ahLst/>
            <a:cxnLst/>
            <a:rect l="l" t="t" r="r" b="b"/>
            <a:pathLst>
              <a:path w="1771014" h="548639">
                <a:moveTo>
                  <a:pt x="1488821" y="0"/>
                </a:moveTo>
                <a:lnTo>
                  <a:pt x="0" y="0"/>
                </a:lnTo>
                <a:lnTo>
                  <a:pt x="0" y="548639"/>
                </a:lnTo>
                <a:lnTo>
                  <a:pt x="1488821" y="548639"/>
                </a:lnTo>
                <a:lnTo>
                  <a:pt x="1770888" y="274319"/>
                </a:lnTo>
                <a:lnTo>
                  <a:pt x="1488821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930140" y="3305555"/>
            <a:ext cx="2723388" cy="63398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872228" y="3267455"/>
            <a:ext cx="2692907" cy="7345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972811" y="3328415"/>
            <a:ext cx="2638425" cy="548640"/>
          </a:xfrm>
          <a:custGeom>
            <a:avLst/>
            <a:gdLst/>
            <a:ahLst/>
            <a:cxnLst/>
            <a:rect l="l" t="t" r="r" b="b"/>
            <a:pathLst>
              <a:path w="2638425" h="548639">
                <a:moveTo>
                  <a:pt x="2366264" y="0"/>
                </a:moveTo>
                <a:lnTo>
                  <a:pt x="0" y="0"/>
                </a:lnTo>
                <a:lnTo>
                  <a:pt x="0" y="548640"/>
                </a:lnTo>
                <a:lnTo>
                  <a:pt x="2366264" y="548640"/>
                </a:lnTo>
                <a:lnTo>
                  <a:pt x="2638043" y="274320"/>
                </a:lnTo>
                <a:lnTo>
                  <a:pt x="2366264" y="0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3494913" y="2722879"/>
            <a:ext cx="3910329" cy="1135380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12700" marR="2334260" indent="173355">
              <a:lnSpc>
                <a:spcPts val="1300"/>
              </a:lnSpc>
              <a:spcBef>
                <a:spcPts val="259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Implementation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 operational</a:t>
            </a:r>
            <a:r>
              <a:rPr dirty="0" sz="12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model</a:t>
            </a:r>
            <a:endParaRPr sz="1200">
              <a:latin typeface="Arial"/>
              <a:cs typeface="Arial"/>
            </a:endParaRPr>
          </a:p>
          <a:p>
            <a:pPr marL="550545">
              <a:lnSpc>
                <a:spcPts val="1275"/>
              </a:lnSpc>
            </a:pP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wave</a:t>
            </a:r>
            <a:r>
              <a:rPr dirty="0" sz="1200" spc="-9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  <a:p>
            <a:pPr algn="ctr" marL="1511935" marR="5080">
              <a:lnSpc>
                <a:spcPts val="1300"/>
              </a:lnSpc>
              <a:spcBef>
                <a:spcPts val="83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Implementation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4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Operational  model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wave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 including simple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finance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with embedded</a:t>
            </a:r>
            <a:r>
              <a:rPr dirty="0" sz="1200" spc="-12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BPC</a:t>
            </a:r>
            <a:endParaRPr sz="12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086855" y="3902964"/>
            <a:ext cx="2723388" cy="63398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028944" y="3864864"/>
            <a:ext cx="2692907" cy="73456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129528" y="3925823"/>
            <a:ext cx="2638425" cy="548640"/>
          </a:xfrm>
          <a:custGeom>
            <a:avLst/>
            <a:gdLst/>
            <a:ahLst/>
            <a:cxnLst/>
            <a:rect l="l" t="t" r="r" b="b"/>
            <a:pathLst>
              <a:path w="2638425" h="548639">
                <a:moveTo>
                  <a:pt x="2366264" y="0"/>
                </a:moveTo>
                <a:lnTo>
                  <a:pt x="0" y="0"/>
                </a:lnTo>
                <a:lnTo>
                  <a:pt x="0" y="548639"/>
                </a:lnTo>
                <a:lnTo>
                  <a:pt x="2366264" y="548639"/>
                </a:lnTo>
                <a:lnTo>
                  <a:pt x="2638044" y="274319"/>
                </a:lnTo>
                <a:lnTo>
                  <a:pt x="2366264" y="0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6151626" y="3918026"/>
            <a:ext cx="2411095" cy="53848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algn="ctr" marL="12065" marR="5080">
              <a:lnSpc>
                <a:spcPts val="1300"/>
              </a:lnSpc>
              <a:spcBef>
                <a:spcPts val="26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Implementation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7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Operational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model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wave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3 including simple  Finance Fiori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apps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03275" y="3902964"/>
            <a:ext cx="1595628" cy="63398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55676" y="3947159"/>
            <a:ext cx="1223772" cy="56997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45947" y="3925823"/>
            <a:ext cx="1510665" cy="548640"/>
          </a:xfrm>
          <a:custGeom>
            <a:avLst/>
            <a:gdLst/>
            <a:ahLst/>
            <a:cxnLst/>
            <a:rect l="l" t="t" r="r" b="b"/>
            <a:pathLst>
              <a:path w="1510664" h="548639">
                <a:moveTo>
                  <a:pt x="1258316" y="0"/>
                </a:moveTo>
                <a:lnTo>
                  <a:pt x="0" y="0"/>
                </a:lnTo>
                <a:lnTo>
                  <a:pt x="0" y="548639"/>
                </a:lnTo>
                <a:lnTo>
                  <a:pt x="1258316" y="548639"/>
                </a:lnTo>
                <a:lnTo>
                  <a:pt x="1510284" y="274319"/>
                </a:lnTo>
                <a:lnTo>
                  <a:pt x="1258316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577392" y="4000880"/>
            <a:ext cx="981075" cy="373380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12700" marR="5080" indent="252729">
              <a:lnSpc>
                <a:spcPts val="1300"/>
              </a:lnSpc>
              <a:spcBef>
                <a:spcPts val="259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Mobile  </a:t>
            </a:r>
            <a:r>
              <a:rPr dirty="0" sz="1200" spc="10">
                <a:solidFill>
                  <a:srgbClr val="253046"/>
                </a:solidFill>
                <a:latin typeface="Arial"/>
                <a:cs typeface="Arial"/>
              </a:rPr>
              <a:t>W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o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rkm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anag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</a:t>
            </a:r>
            <a:endParaRPr sz="120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541776" y="4500371"/>
            <a:ext cx="1712976" cy="63398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601211" y="4544567"/>
            <a:ext cx="1536191" cy="56997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584447" y="4523232"/>
            <a:ext cx="1628139" cy="548640"/>
          </a:xfrm>
          <a:custGeom>
            <a:avLst/>
            <a:gdLst/>
            <a:ahLst/>
            <a:cxnLst/>
            <a:rect l="l" t="t" r="r" b="b"/>
            <a:pathLst>
              <a:path w="1628139" h="548639">
                <a:moveTo>
                  <a:pt x="1327530" y="0"/>
                </a:moveTo>
                <a:lnTo>
                  <a:pt x="0" y="0"/>
                </a:lnTo>
                <a:lnTo>
                  <a:pt x="0" y="548640"/>
                </a:lnTo>
                <a:lnTo>
                  <a:pt x="1327530" y="548640"/>
                </a:lnTo>
                <a:lnTo>
                  <a:pt x="1627631" y="274320"/>
                </a:lnTo>
                <a:lnTo>
                  <a:pt x="1327530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3723259" y="4598670"/>
            <a:ext cx="1268730" cy="37338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 indent="16510">
              <a:lnSpc>
                <a:spcPts val="1300"/>
              </a:lnSpc>
              <a:spcBef>
                <a:spcPts val="26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Implementation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logistical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fiori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apps</a:t>
            </a:r>
            <a:endParaRPr sz="120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2391155" y="3902964"/>
            <a:ext cx="1452371" cy="63398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627376" y="3947159"/>
            <a:ext cx="954024" cy="56997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433827" y="3925823"/>
            <a:ext cx="1367155" cy="548640"/>
          </a:xfrm>
          <a:custGeom>
            <a:avLst/>
            <a:gdLst/>
            <a:ahLst/>
            <a:cxnLst/>
            <a:rect l="l" t="t" r="r" b="b"/>
            <a:pathLst>
              <a:path w="1367154" h="548639">
                <a:moveTo>
                  <a:pt x="1114933" y="0"/>
                </a:moveTo>
                <a:lnTo>
                  <a:pt x="0" y="0"/>
                </a:lnTo>
                <a:lnTo>
                  <a:pt x="0" y="548639"/>
                </a:lnTo>
                <a:lnTo>
                  <a:pt x="1114933" y="548639"/>
                </a:lnTo>
                <a:lnTo>
                  <a:pt x="1367027" y="274319"/>
                </a:lnTo>
                <a:lnTo>
                  <a:pt x="1114933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2748533" y="4000880"/>
            <a:ext cx="678815" cy="373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7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S4/HANA</a:t>
            </a:r>
            <a:endParaRPr sz="1200">
              <a:latin typeface="Arial"/>
              <a:cs typeface="Arial"/>
            </a:endParaRPr>
          </a:p>
          <a:p>
            <a:pPr marL="21590">
              <a:lnSpc>
                <a:spcPts val="137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3758184" y="5696711"/>
            <a:ext cx="2414016" cy="63398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820667" y="5823203"/>
            <a:ext cx="2287524" cy="40538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800855" y="5719571"/>
            <a:ext cx="2329180" cy="548640"/>
          </a:xfrm>
          <a:custGeom>
            <a:avLst/>
            <a:gdLst/>
            <a:ahLst/>
            <a:cxnLst/>
            <a:rect l="l" t="t" r="r" b="b"/>
            <a:pathLst>
              <a:path w="2329179" h="548639">
                <a:moveTo>
                  <a:pt x="2191512" y="0"/>
                </a:moveTo>
                <a:lnTo>
                  <a:pt x="0" y="0"/>
                </a:lnTo>
                <a:lnTo>
                  <a:pt x="0" y="548639"/>
                </a:lnTo>
                <a:lnTo>
                  <a:pt x="2191512" y="548639"/>
                </a:lnTo>
                <a:lnTo>
                  <a:pt x="2328672" y="274319"/>
                </a:lnTo>
                <a:lnTo>
                  <a:pt x="2191512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3942334" y="5876645"/>
            <a:ext cx="2043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Evaluation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Simple</a:t>
            </a:r>
            <a:r>
              <a:rPr dirty="0" sz="12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Logistics</a:t>
            </a:r>
            <a:endParaRPr sz="1200">
              <a:latin typeface="Arial"/>
              <a:cs typeface="Arial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63" name="object 6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21</a:t>
            </a:fld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1703" y="2798064"/>
            <a:ext cx="120396" cy="531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97330" y="2821685"/>
            <a:ext cx="8890" cy="432434"/>
          </a:xfrm>
          <a:custGeom>
            <a:avLst/>
            <a:gdLst/>
            <a:ahLst/>
            <a:cxnLst/>
            <a:rect l="l" t="t" r="r" b="b"/>
            <a:pathLst>
              <a:path w="8890" h="432435">
                <a:moveTo>
                  <a:pt x="0" y="0"/>
                </a:moveTo>
                <a:lnTo>
                  <a:pt x="8889" y="432053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4784" y="233629"/>
            <a:ext cx="358584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/>
              <a:t>How to move</a:t>
            </a:r>
            <a:r>
              <a:rPr dirty="0" sz="2800" spc="0"/>
              <a:t> </a:t>
            </a:r>
            <a:r>
              <a:rPr dirty="0" sz="2800" spc="-5"/>
              <a:t>forward?</a:t>
            </a:r>
            <a:endParaRPr sz="2800"/>
          </a:p>
        </p:txBody>
      </p:sp>
      <p:sp>
        <p:nvSpPr>
          <p:cNvPr id="5" name="object 5"/>
          <p:cNvSpPr/>
          <p:nvPr/>
        </p:nvSpPr>
        <p:spPr>
          <a:xfrm>
            <a:off x="925830" y="2248661"/>
            <a:ext cx="1424940" cy="570230"/>
          </a:xfrm>
          <a:custGeom>
            <a:avLst/>
            <a:gdLst/>
            <a:ahLst/>
            <a:cxnLst/>
            <a:rect l="l" t="t" r="r" b="b"/>
            <a:pathLst>
              <a:path w="1424939" h="570230">
                <a:moveTo>
                  <a:pt x="1139952" y="0"/>
                </a:moveTo>
                <a:lnTo>
                  <a:pt x="0" y="0"/>
                </a:lnTo>
                <a:lnTo>
                  <a:pt x="284988" y="284988"/>
                </a:lnTo>
                <a:lnTo>
                  <a:pt x="0" y="569976"/>
                </a:lnTo>
                <a:lnTo>
                  <a:pt x="1139952" y="569976"/>
                </a:lnTo>
                <a:lnTo>
                  <a:pt x="1424939" y="284988"/>
                </a:lnTo>
                <a:lnTo>
                  <a:pt x="1139952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25830" y="2248661"/>
            <a:ext cx="1424940" cy="570230"/>
          </a:xfrm>
          <a:custGeom>
            <a:avLst/>
            <a:gdLst/>
            <a:ahLst/>
            <a:cxnLst/>
            <a:rect l="l" t="t" r="r" b="b"/>
            <a:pathLst>
              <a:path w="1424939" h="570230">
                <a:moveTo>
                  <a:pt x="0" y="0"/>
                </a:moveTo>
                <a:lnTo>
                  <a:pt x="1139952" y="0"/>
                </a:lnTo>
                <a:lnTo>
                  <a:pt x="1424939" y="284988"/>
                </a:lnTo>
                <a:lnTo>
                  <a:pt x="1139952" y="569976"/>
                </a:lnTo>
                <a:lnTo>
                  <a:pt x="0" y="569976"/>
                </a:lnTo>
                <a:lnTo>
                  <a:pt x="284988" y="284988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273810" y="2388489"/>
            <a:ext cx="7664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solidFill>
                  <a:srgbClr val="FFFFFF"/>
                </a:solidFill>
                <a:latin typeface="Arial"/>
                <a:cs typeface="Arial"/>
              </a:rPr>
              <a:t>Discover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07514" y="2248661"/>
            <a:ext cx="1426845" cy="570230"/>
          </a:xfrm>
          <a:custGeom>
            <a:avLst/>
            <a:gdLst/>
            <a:ahLst/>
            <a:cxnLst/>
            <a:rect l="l" t="t" r="r" b="b"/>
            <a:pathLst>
              <a:path w="1426845" h="570230">
                <a:moveTo>
                  <a:pt x="1141476" y="0"/>
                </a:moveTo>
                <a:lnTo>
                  <a:pt x="0" y="0"/>
                </a:lnTo>
                <a:lnTo>
                  <a:pt x="284988" y="284988"/>
                </a:lnTo>
                <a:lnTo>
                  <a:pt x="0" y="569976"/>
                </a:lnTo>
                <a:lnTo>
                  <a:pt x="1141476" y="569976"/>
                </a:lnTo>
                <a:lnTo>
                  <a:pt x="1426464" y="284988"/>
                </a:lnTo>
                <a:lnTo>
                  <a:pt x="1141476" y="0"/>
                </a:lnTo>
                <a:close/>
              </a:path>
            </a:pathLst>
          </a:custGeom>
          <a:solidFill>
            <a:srgbClr val="04C5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07514" y="2248661"/>
            <a:ext cx="1426845" cy="570230"/>
          </a:xfrm>
          <a:custGeom>
            <a:avLst/>
            <a:gdLst/>
            <a:ahLst/>
            <a:cxnLst/>
            <a:rect l="l" t="t" r="r" b="b"/>
            <a:pathLst>
              <a:path w="1426845" h="570230">
                <a:moveTo>
                  <a:pt x="0" y="0"/>
                </a:moveTo>
                <a:lnTo>
                  <a:pt x="1141476" y="0"/>
                </a:lnTo>
                <a:lnTo>
                  <a:pt x="1426464" y="284988"/>
                </a:lnTo>
                <a:lnTo>
                  <a:pt x="1141476" y="569976"/>
                </a:lnTo>
                <a:lnTo>
                  <a:pt x="0" y="569976"/>
                </a:lnTo>
                <a:lnTo>
                  <a:pt x="284988" y="284988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587498" y="2388489"/>
            <a:ext cx="7048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solidFill>
                  <a:srgbClr val="FFFFFF"/>
                </a:solidFill>
                <a:latin typeface="Arial"/>
                <a:cs typeface="Arial"/>
              </a:rPr>
              <a:t>Prepare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90721" y="2248661"/>
            <a:ext cx="1426845" cy="570230"/>
          </a:xfrm>
          <a:custGeom>
            <a:avLst/>
            <a:gdLst/>
            <a:ahLst/>
            <a:cxnLst/>
            <a:rect l="l" t="t" r="r" b="b"/>
            <a:pathLst>
              <a:path w="1426845" h="570230">
                <a:moveTo>
                  <a:pt x="1141476" y="0"/>
                </a:moveTo>
                <a:lnTo>
                  <a:pt x="0" y="0"/>
                </a:lnTo>
                <a:lnTo>
                  <a:pt x="284988" y="284988"/>
                </a:lnTo>
                <a:lnTo>
                  <a:pt x="0" y="569976"/>
                </a:lnTo>
                <a:lnTo>
                  <a:pt x="1141476" y="569976"/>
                </a:lnTo>
                <a:lnTo>
                  <a:pt x="1426464" y="284988"/>
                </a:lnTo>
                <a:lnTo>
                  <a:pt x="1141476" y="0"/>
                </a:lnTo>
                <a:close/>
              </a:path>
            </a:pathLst>
          </a:custGeom>
          <a:solidFill>
            <a:srgbClr val="08C4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490721" y="2248661"/>
            <a:ext cx="1426845" cy="570230"/>
          </a:xfrm>
          <a:custGeom>
            <a:avLst/>
            <a:gdLst/>
            <a:ahLst/>
            <a:cxnLst/>
            <a:rect l="l" t="t" r="r" b="b"/>
            <a:pathLst>
              <a:path w="1426845" h="570230">
                <a:moveTo>
                  <a:pt x="0" y="0"/>
                </a:moveTo>
                <a:lnTo>
                  <a:pt x="1141476" y="0"/>
                </a:lnTo>
                <a:lnTo>
                  <a:pt x="1426464" y="284988"/>
                </a:lnTo>
                <a:lnTo>
                  <a:pt x="1141476" y="569976"/>
                </a:lnTo>
                <a:lnTo>
                  <a:pt x="0" y="569976"/>
                </a:lnTo>
                <a:lnTo>
                  <a:pt x="284988" y="284988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887851" y="2388489"/>
            <a:ext cx="66992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500" spc="-20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dirty="0" sz="1500" spc="-5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500" spc="-5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5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500" spc="-5">
                <a:solidFill>
                  <a:srgbClr val="FFFFFF"/>
                </a:solidFill>
                <a:latin typeface="Arial"/>
                <a:cs typeface="Arial"/>
              </a:rPr>
              <a:t>re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773929" y="2248661"/>
            <a:ext cx="1426845" cy="570230"/>
          </a:xfrm>
          <a:custGeom>
            <a:avLst/>
            <a:gdLst/>
            <a:ahLst/>
            <a:cxnLst/>
            <a:rect l="l" t="t" r="r" b="b"/>
            <a:pathLst>
              <a:path w="1426845" h="570230">
                <a:moveTo>
                  <a:pt x="1141476" y="0"/>
                </a:moveTo>
                <a:lnTo>
                  <a:pt x="0" y="0"/>
                </a:lnTo>
                <a:lnTo>
                  <a:pt x="284988" y="284988"/>
                </a:lnTo>
                <a:lnTo>
                  <a:pt x="0" y="569976"/>
                </a:lnTo>
                <a:lnTo>
                  <a:pt x="1141476" y="569976"/>
                </a:lnTo>
                <a:lnTo>
                  <a:pt x="1426464" y="284988"/>
                </a:lnTo>
                <a:lnTo>
                  <a:pt x="1141476" y="0"/>
                </a:lnTo>
                <a:close/>
              </a:path>
            </a:pathLst>
          </a:custGeom>
          <a:solidFill>
            <a:srgbClr val="86A045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773929" y="2248661"/>
            <a:ext cx="1426845" cy="570230"/>
          </a:xfrm>
          <a:custGeom>
            <a:avLst/>
            <a:gdLst/>
            <a:ahLst/>
            <a:cxnLst/>
            <a:rect l="l" t="t" r="r" b="b"/>
            <a:pathLst>
              <a:path w="1426845" h="570230">
                <a:moveTo>
                  <a:pt x="0" y="0"/>
                </a:moveTo>
                <a:lnTo>
                  <a:pt x="1141476" y="0"/>
                </a:lnTo>
                <a:lnTo>
                  <a:pt x="1426464" y="284988"/>
                </a:lnTo>
                <a:lnTo>
                  <a:pt x="1141476" y="569976"/>
                </a:lnTo>
                <a:lnTo>
                  <a:pt x="0" y="569976"/>
                </a:lnTo>
                <a:lnTo>
                  <a:pt x="284988" y="284988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5175630" y="2388489"/>
            <a:ext cx="66294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solidFill>
                  <a:srgbClr val="FFFFFF"/>
                </a:solidFill>
                <a:latin typeface="Arial"/>
                <a:cs typeface="Arial"/>
              </a:rPr>
              <a:t>Realize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057138" y="2248661"/>
            <a:ext cx="1426845" cy="570230"/>
          </a:xfrm>
          <a:custGeom>
            <a:avLst/>
            <a:gdLst/>
            <a:ahLst/>
            <a:cxnLst/>
            <a:rect l="l" t="t" r="r" b="b"/>
            <a:pathLst>
              <a:path w="1426845" h="570230">
                <a:moveTo>
                  <a:pt x="1141476" y="0"/>
                </a:moveTo>
                <a:lnTo>
                  <a:pt x="0" y="0"/>
                </a:lnTo>
                <a:lnTo>
                  <a:pt x="284988" y="284988"/>
                </a:lnTo>
                <a:lnTo>
                  <a:pt x="0" y="569976"/>
                </a:lnTo>
                <a:lnTo>
                  <a:pt x="1141476" y="569976"/>
                </a:lnTo>
                <a:lnTo>
                  <a:pt x="1426464" y="284988"/>
                </a:lnTo>
                <a:lnTo>
                  <a:pt x="1141476" y="0"/>
                </a:lnTo>
                <a:close/>
              </a:path>
            </a:pathLst>
          </a:custGeom>
          <a:solidFill>
            <a:srgbClr val="907E5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057138" y="2248661"/>
            <a:ext cx="1426845" cy="570230"/>
          </a:xfrm>
          <a:custGeom>
            <a:avLst/>
            <a:gdLst/>
            <a:ahLst/>
            <a:cxnLst/>
            <a:rect l="l" t="t" r="r" b="b"/>
            <a:pathLst>
              <a:path w="1426845" h="570230">
                <a:moveTo>
                  <a:pt x="0" y="0"/>
                </a:moveTo>
                <a:lnTo>
                  <a:pt x="1141476" y="0"/>
                </a:lnTo>
                <a:lnTo>
                  <a:pt x="1426464" y="284988"/>
                </a:lnTo>
                <a:lnTo>
                  <a:pt x="1141476" y="569976"/>
                </a:lnTo>
                <a:lnTo>
                  <a:pt x="0" y="569976"/>
                </a:lnTo>
                <a:lnTo>
                  <a:pt x="284988" y="284988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6481698" y="2388489"/>
            <a:ext cx="62039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solidFill>
                  <a:srgbClr val="FFFFFF"/>
                </a:solidFill>
                <a:latin typeface="Arial"/>
                <a:cs typeface="Arial"/>
              </a:rPr>
              <a:t>Deploy</a:t>
            </a:r>
            <a:endParaRPr sz="15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340345" y="2248661"/>
            <a:ext cx="1426845" cy="570230"/>
          </a:xfrm>
          <a:custGeom>
            <a:avLst/>
            <a:gdLst/>
            <a:ahLst/>
            <a:cxnLst/>
            <a:rect l="l" t="t" r="r" b="b"/>
            <a:pathLst>
              <a:path w="1426845" h="570230">
                <a:moveTo>
                  <a:pt x="1141476" y="0"/>
                </a:moveTo>
                <a:lnTo>
                  <a:pt x="0" y="0"/>
                </a:lnTo>
                <a:lnTo>
                  <a:pt x="284987" y="284988"/>
                </a:lnTo>
                <a:lnTo>
                  <a:pt x="0" y="569976"/>
                </a:lnTo>
                <a:lnTo>
                  <a:pt x="1141476" y="569976"/>
                </a:lnTo>
                <a:lnTo>
                  <a:pt x="1426463" y="284988"/>
                </a:lnTo>
                <a:lnTo>
                  <a:pt x="1141476" y="0"/>
                </a:lnTo>
                <a:close/>
              </a:path>
            </a:pathLst>
          </a:custGeom>
          <a:solidFill>
            <a:srgbClr val="7C7C7C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340345" y="2248661"/>
            <a:ext cx="1426845" cy="570230"/>
          </a:xfrm>
          <a:custGeom>
            <a:avLst/>
            <a:gdLst/>
            <a:ahLst/>
            <a:cxnLst/>
            <a:rect l="l" t="t" r="r" b="b"/>
            <a:pathLst>
              <a:path w="1426845" h="570230">
                <a:moveTo>
                  <a:pt x="0" y="0"/>
                </a:moveTo>
                <a:lnTo>
                  <a:pt x="1141476" y="0"/>
                </a:lnTo>
                <a:lnTo>
                  <a:pt x="1426463" y="284988"/>
                </a:lnTo>
                <a:lnTo>
                  <a:pt x="1141476" y="569976"/>
                </a:lnTo>
                <a:lnTo>
                  <a:pt x="0" y="569976"/>
                </a:lnTo>
                <a:lnTo>
                  <a:pt x="284987" y="284988"/>
                </a:lnTo>
                <a:lnTo>
                  <a:pt x="0" y="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7885556" y="2388489"/>
            <a:ext cx="37528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solidFill>
                  <a:srgbClr val="FFFFFF"/>
                </a:solidFill>
                <a:latin typeface="Arial"/>
                <a:cs typeface="Arial"/>
              </a:rPr>
              <a:t>Run</a:t>
            </a:r>
            <a:endParaRPr sz="15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354074" y="1823466"/>
            <a:ext cx="485140" cy="277495"/>
          </a:xfrm>
          <a:custGeom>
            <a:avLst/>
            <a:gdLst/>
            <a:ahLst/>
            <a:cxnLst/>
            <a:rect l="l" t="t" r="r" b="b"/>
            <a:pathLst>
              <a:path w="485139" h="277494">
                <a:moveTo>
                  <a:pt x="273938" y="195961"/>
                </a:moveTo>
                <a:lnTo>
                  <a:pt x="288254" y="227754"/>
                </a:lnTo>
                <a:lnTo>
                  <a:pt x="311594" y="253619"/>
                </a:lnTo>
                <a:lnTo>
                  <a:pt x="341697" y="271006"/>
                </a:lnTo>
                <a:lnTo>
                  <a:pt x="376300" y="277368"/>
                </a:lnTo>
                <a:lnTo>
                  <a:pt x="418623" y="268884"/>
                </a:lnTo>
                <a:lnTo>
                  <a:pt x="453040" y="245697"/>
                </a:lnTo>
                <a:lnTo>
                  <a:pt x="476170" y="211199"/>
                </a:lnTo>
                <a:lnTo>
                  <a:pt x="484631" y="168783"/>
                </a:lnTo>
                <a:lnTo>
                  <a:pt x="480867" y="142450"/>
                </a:lnTo>
                <a:lnTo>
                  <a:pt x="470328" y="118332"/>
                </a:lnTo>
                <a:lnTo>
                  <a:pt x="454146" y="97595"/>
                </a:lnTo>
                <a:lnTo>
                  <a:pt x="433450" y="81407"/>
                </a:lnTo>
                <a:lnTo>
                  <a:pt x="417141" y="67954"/>
                </a:lnTo>
                <a:lnTo>
                  <a:pt x="395462" y="55038"/>
                </a:lnTo>
                <a:lnTo>
                  <a:pt x="368710" y="43241"/>
                </a:lnTo>
                <a:lnTo>
                  <a:pt x="337184" y="33147"/>
                </a:lnTo>
                <a:lnTo>
                  <a:pt x="332732" y="20359"/>
                </a:lnTo>
                <a:lnTo>
                  <a:pt x="324326" y="9810"/>
                </a:lnTo>
                <a:lnTo>
                  <a:pt x="312539" y="2643"/>
                </a:lnTo>
                <a:lnTo>
                  <a:pt x="297942" y="0"/>
                </a:lnTo>
                <a:lnTo>
                  <a:pt x="288585" y="1597"/>
                </a:lnTo>
                <a:lnTo>
                  <a:pt x="279193" y="6016"/>
                </a:lnTo>
                <a:lnTo>
                  <a:pt x="270920" y="12698"/>
                </a:lnTo>
                <a:lnTo>
                  <a:pt x="264922" y="21082"/>
                </a:lnTo>
                <a:lnTo>
                  <a:pt x="258157" y="21082"/>
                </a:lnTo>
                <a:lnTo>
                  <a:pt x="219709" y="21082"/>
                </a:lnTo>
                <a:lnTo>
                  <a:pt x="213711" y="12698"/>
                </a:lnTo>
                <a:lnTo>
                  <a:pt x="205438" y="6016"/>
                </a:lnTo>
                <a:lnTo>
                  <a:pt x="196046" y="1597"/>
                </a:lnTo>
                <a:lnTo>
                  <a:pt x="186689" y="0"/>
                </a:lnTo>
                <a:lnTo>
                  <a:pt x="172092" y="2643"/>
                </a:lnTo>
                <a:lnTo>
                  <a:pt x="160305" y="9810"/>
                </a:lnTo>
                <a:lnTo>
                  <a:pt x="151899" y="20359"/>
                </a:lnTo>
                <a:lnTo>
                  <a:pt x="147447" y="33147"/>
                </a:lnTo>
                <a:lnTo>
                  <a:pt x="96946" y="51514"/>
                </a:lnTo>
                <a:lnTo>
                  <a:pt x="61674" y="71596"/>
                </a:lnTo>
                <a:lnTo>
                  <a:pt x="30098" y="96520"/>
                </a:lnTo>
                <a:lnTo>
                  <a:pt x="8286" y="129270"/>
                </a:lnTo>
                <a:lnTo>
                  <a:pt x="0" y="168783"/>
                </a:lnTo>
                <a:lnTo>
                  <a:pt x="8461" y="211199"/>
                </a:lnTo>
                <a:lnTo>
                  <a:pt x="31591" y="245697"/>
                </a:lnTo>
                <a:lnTo>
                  <a:pt x="66008" y="268884"/>
                </a:lnTo>
                <a:lnTo>
                  <a:pt x="108331" y="277368"/>
                </a:lnTo>
                <a:lnTo>
                  <a:pt x="142934" y="271006"/>
                </a:lnTo>
                <a:lnTo>
                  <a:pt x="173037" y="253619"/>
                </a:lnTo>
                <a:lnTo>
                  <a:pt x="196377" y="227754"/>
                </a:lnTo>
                <a:lnTo>
                  <a:pt x="210692" y="195961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561338" y="1919477"/>
            <a:ext cx="70485" cy="60960"/>
          </a:xfrm>
          <a:custGeom>
            <a:avLst/>
            <a:gdLst/>
            <a:ahLst/>
            <a:cxnLst/>
            <a:rect l="l" t="t" r="r" b="b"/>
            <a:pathLst>
              <a:path w="70485" h="60960">
                <a:moveTo>
                  <a:pt x="33528" y="0"/>
                </a:moveTo>
                <a:lnTo>
                  <a:pt x="48244" y="2714"/>
                </a:lnTo>
                <a:lnTo>
                  <a:pt x="59817" y="10287"/>
                </a:lnTo>
                <a:lnTo>
                  <a:pt x="67389" y="21859"/>
                </a:lnTo>
                <a:lnTo>
                  <a:pt x="70104" y="36575"/>
                </a:lnTo>
                <a:lnTo>
                  <a:pt x="64008" y="54863"/>
                </a:lnTo>
                <a:lnTo>
                  <a:pt x="64008" y="60960"/>
                </a:lnTo>
                <a:lnTo>
                  <a:pt x="30527" y="60960"/>
                </a:lnTo>
                <a:lnTo>
                  <a:pt x="13334" y="60960"/>
                </a:lnTo>
                <a:lnTo>
                  <a:pt x="7000" y="60960"/>
                </a:lnTo>
                <a:lnTo>
                  <a:pt x="6096" y="60960"/>
                </a:lnTo>
                <a:lnTo>
                  <a:pt x="6096" y="51816"/>
                </a:lnTo>
                <a:lnTo>
                  <a:pt x="0" y="36575"/>
                </a:lnTo>
                <a:lnTo>
                  <a:pt x="2666" y="21859"/>
                </a:lnTo>
                <a:lnTo>
                  <a:pt x="9906" y="10287"/>
                </a:lnTo>
                <a:lnTo>
                  <a:pt x="20574" y="2714"/>
                </a:lnTo>
                <a:lnTo>
                  <a:pt x="33528" y="0"/>
                </a:lnTo>
                <a:close/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389125" y="1919477"/>
            <a:ext cx="144780" cy="147955"/>
          </a:xfrm>
          <a:custGeom>
            <a:avLst/>
            <a:gdLst/>
            <a:ahLst/>
            <a:cxnLst/>
            <a:rect l="l" t="t" r="r" b="b"/>
            <a:pathLst>
              <a:path w="144780" h="147955">
                <a:moveTo>
                  <a:pt x="0" y="73913"/>
                </a:moveTo>
                <a:lnTo>
                  <a:pt x="5685" y="45166"/>
                </a:lnTo>
                <a:lnTo>
                  <a:pt x="21193" y="21669"/>
                </a:lnTo>
                <a:lnTo>
                  <a:pt x="44201" y="5816"/>
                </a:lnTo>
                <a:lnTo>
                  <a:pt x="72390" y="0"/>
                </a:lnTo>
                <a:lnTo>
                  <a:pt x="100578" y="5816"/>
                </a:lnTo>
                <a:lnTo>
                  <a:pt x="123586" y="21669"/>
                </a:lnTo>
                <a:lnTo>
                  <a:pt x="139094" y="45166"/>
                </a:lnTo>
                <a:lnTo>
                  <a:pt x="144780" y="73913"/>
                </a:lnTo>
                <a:lnTo>
                  <a:pt x="139094" y="102661"/>
                </a:lnTo>
                <a:lnTo>
                  <a:pt x="123586" y="126158"/>
                </a:lnTo>
                <a:lnTo>
                  <a:pt x="100578" y="142011"/>
                </a:lnTo>
                <a:lnTo>
                  <a:pt x="72390" y="147827"/>
                </a:lnTo>
                <a:lnTo>
                  <a:pt x="44201" y="142011"/>
                </a:lnTo>
                <a:lnTo>
                  <a:pt x="21193" y="126158"/>
                </a:lnTo>
                <a:lnTo>
                  <a:pt x="5685" y="102661"/>
                </a:lnTo>
                <a:lnTo>
                  <a:pt x="0" y="73913"/>
                </a:lnTo>
                <a:close/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660398" y="1922526"/>
            <a:ext cx="143510" cy="143510"/>
          </a:xfrm>
          <a:custGeom>
            <a:avLst/>
            <a:gdLst/>
            <a:ahLst/>
            <a:cxnLst/>
            <a:rect l="l" t="t" r="r" b="b"/>
            <a:pathLst>
              <a:path w="143510" h="143510">
                <a:moveTo>
                  <a:pt x="0" y="71627"/>
                </a:moveTo>
                <a:lnTo>
                  <a:pt x="5637" y="43773"/>
                </a:lnTo>
                <a:lnTo>
                  <a:pt x="21002" y="21002"/>
                </a:lnTo>
                <a:lnTo>
                  <a:pt x="43773" y="5637"/>
                </a:lnTo>
                <a:lnTo>
                  <a:pt x="71627" y="0"/>
                </a:lnTo>
                <a:lnTo>
                  <a:pt x="99482" y="5637"/>
                </a:lnTo>
                <a:lnTo>
                  <a:pt x="122253" y="21002"/>
                </a:lnTo>
                <a:lnTo>
                  <a:pt x="137618" y="43773"/>
                </a:lnTo>
                <a:lnTo>
                  <a:pt x="143256" y="71627"/>
                </a:lnTo>
                <a:lnTo>
                  <a:pt x="137618" y="99482"/>
                </a:lnTo>
                <a:lnTo>
                  <a:pt x="122253" y="122253"/>
                </a:lnTo>
                <a:lnTo>
                  <a:pt x="99482" y="137618"/>
                </a:lnTo>
                <a:lnTo>
                  <a:pt x="71627" y="143256"/>
                </a:lnTo>
                <a:lnTo>
                  <a:pt x="43773" y="137618"/>
                </a:lnTo>
                <a:lnTo>
                  <a:pt x="21002" y="122253"/>
                </a:lnTo>
                <a:lnTo>
                  <a:pt x="5637" y="99482"/>
                </a:lnTo>
                <a:lnTo>
                  <a:pt x="0" y="71627"/>
                </a:lnTo>
                <a:close/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736342" y="1649729"/>
            <a:ext cx="273050" cy="379730"/>
          </a:xfrm>
          <a:custGeom>
            <a:avLst/>
            <a:gdLst/>
            <a:ahLst/>
            <a:cxnLst/>
            <a:rect l="l" t="t" r="r" b="b"/>
            <a:pathLst>
              <a:path w="273050" h="379730">
                <a:moveTo>
                  <a:pt x="240283" y="379475"/>
                </a:moveTo>
                <a:lnTo>
                  <a:pt x="262763" y="379475"/>
                </a:lnTo>
                <a:lnTo>
                  <a:pt x="267843" y="379475"/>
                </a:lnTo>
                <a:lnTo>
                  <a:pt x="272795" y="374523"/>
                </a:lnTo>
                <a:lnTo>
                  <a:pt x="272795" y="42418"/>
                </a:lnTo>
                <a:lnTo>
                  <a:pt x="267843" y="37465"/>
                </a:lnTo>
                <a:lnTo>
                  <a:pt x="192658" y="37465"/>
                </a:lnTo>
                <a:lnTo>
                  <a:pt x="192658" y="21605"/>
                </a:lnTo>
                <a:lnTo>
                  <a:pt x="192658" y="13462"/>
                </a:lnTo>
                <a:lnTo>
                  <a:pt x="192658" y="10461"/>
                </a:lnTo>
                <a:lnTo>
                  <a:pt x="192658" y="10033"/>
                </a:lnTo>
                <a:lnTo>
                  <a:pt x="192658" y="4953"/>
                </a:lnTo>
                <a:lnTo>
                  <a:pt x="187706" y="0"/>
                </a:lnTo>
                <a:lnTo>
                  <a:pt x="82550" y="0"/>
                </a:lnTo>
                <a:lnTo>
                  <a:pt x="77596" y="4953"/>
                </a:lnTo>
                <a:lnTo>
                  <a:pt x="77596" y="37465"/>
                </a:lnTo>
                <a:lnTo>
                  <a:pt x="38536" y="37465"/>
                </a:lnTo>
                <a:lnTo>
                  <a:pt x="18478" y="37465"/>
                </a:lnTo>
                <a:lnTo>
                  <a:pt x="11088" y="37465"/>
                </a:lnTo>
                <a:lnTo>
                  <a:pt x="10032" y="37465"/>
                </a:lnTo>
                <a:lnTo>
                  <a:pt x="4952" y="37465"/>
                </a:lnTo>
                <a:lnTo>
                  <a:pt x="0" y="42418"/>
                </a:lnTo>
                <a:lnTo>
                  <a:pt x="0" y="374523"/>
                </a:lnTo>
                <a:lnTo>
                  <a:pt x="4952" y="379475"/>
                </a:lnTo>
                <a:lnTo>
                  <a:pt x="10032" y="379475"/>
                </a:lnTo>
                <a:lnTo>
                  <a:pt x="88153" y="379475"/>
                </a:lnTo>
                <a:lnTo>
                  <a:pt x="128269" y="379475"/>
                </a:lnTo>
                <a:lnTo>
                  <a:pt x="143049" y="379475"/>
                </a:lnTo>
                <a:lnTo>
                  <a:pt x="145160" y="379475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795777" y="1764029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69">
                <a:moveTo>
                  <a:pt x="0" y="25908"/>
                </a:moveTo>
                <a:lnTo>
                  <a:pt x="2030" y="15805"/>
                </a:lnTo>
                <a:lnTo>
                  <a:pt x="7572" y="7572"/>
                </a:lnTo>
                <a:lnTo>
                  <a:pt x="15805" y="2030"/>
                </a:lnTo>
                <a:lnTo>
                  <a:pt x="25908" y="0"/>
                </a:lnTo>
                <a:lnTo>
                  <a:pt x="36010" y="2030"/>
                </a:lnTo>
                <a:lnTo>
                  <a:pt x="44243" y="7572"/>
                </a:lnTo>
                <a:lnTo>
                  <a:pt x="49785" y="15805"/>
                </a:lnTo>
                <a:lnTo>
                  <a:pt x="51816" y="25908"/>
                </a:lnTo>
                <a:lnTo>
                  <a:pt x="49785" y="36010"/>
                </a:lnTo>
                <a:lnTo>
                  <a:pt x="44243" y="44243"/>
                </a:lnTo>
                <a:lnTo>
                  <a:pt x="36010" y="49785"/>
                </a:lnTo>
                <a:lnTo>
                  <a:pt x="25908" y="51816"/>
                </a:lnTo>
                <a:lnTo>
                  <a:pt x="15805" y="49785"/>
                </a:lnTo>
                <a:lnTo>
                  <a:pt x="7572" y="44243"/>
                </a:lnTo>
                <a:lnTo>
                  <a:pt x="2030" y="36010"/>
                </a:lnTo>
                <a:lnTo>
                  <a:pt x="0" y="25908"/>
                </a:lnTo>
                <a:close/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795777" y="1838705"/>
            <a:ext cx="52069" cy="53340"/>
          </a:xfrm>
          <a:custGeom>
            <a:avLst/>
            <a:gdLst/>
            <a:ahLst/>
            <a:cxnLst/>
            <a:rect l="l" t="t" r="r" b="b"/>
            <a:pathLst>
              <a:path w="52069" h="53339">
                <a:moveTo>
                  <a:pt x="0" y="26670"/>
                </a:moveTo>
                <a:lnTo>
                  <a:pt x="2030" y="16287"/>
                </a:lnTo>
                <a:lnTo>
                  <a:pt x="7572" y="7810"/>
                </a:lnTo>
                <a:lnTo>
                  <a:pt x="15805" y="2095"/>
                </a:lnTo>
                <a:lnTo>
                  <a:pt x="25908" y="0"/>
                </a:lnTo>
                <a:lnTo>
                  <a:pt x="36010" y="2095"/>
                </a:lnTo>
                <a:lnTo>
                  <a:pt x="44243" y="7810"/>
                </a:lnTo>
                <a:lnTo>
                  <a:pt x="49785" y="16287"/>
                </a:lnTo>
                <a:lnTo>
                  <a:pt x="51816" y="26670"/>
                </a:lnTo>
                <a:lnTo>
                  <a:pt x="49785" y="37052"/>
                </a:lnTo>
                <a:lnTo>
                  <a:pt x="44243" y="45529"/>
                </a:lnTo>
                <a:lnTo>
                  <a:pt x="36010" y="51244"/>
                </a:lnTo>
                <a:lnTo>
                  <a:pt x="25908" y="53340"/>
                </a:lnTo>
                <a:lnTo>
                  <a:pt x="15805" y="51244"/>
                </a:lnTo>
                <a:lnTo>
                  <a:pt x="7572" y="45529"/>
                </a:lnTo>
                <a:lnTo>
                  <a:pt x="2030" y="37052"/>
                </a:lnTo>
                <a:lnTo>
                  <a:pt x="0" y="26670"/>
                </a:lnTo>
                <a:close/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795777" y="1916429"/>
            <a:ext cx="52069" cy="53340"/>
          </a:xfrm>
          <a:custGeom>
            <a:avLst/>
            <a:gdLst/>
            <a:ahLst/>
            <a:cxnLst/>
            <a:rect l="l" t="t" r="r" b="b"/>
            <a:pathLst>
              <a:path w="52069" h="53339">
                <a:moveTo>
                  <a:pt x="0" y="26670"/>
                </a:moveTo>
                <a:lnTo>
                  <a:pt x="2030" y="16287"/>
                </a:lnTo>
                <a:lnTo>
                  <a:pt x="7572" y="7810"/>
                </a:lnTo>
                <a:lnTo>
                  <a:pt x="15805" y="2095"/>
                </a:lnTo>
                <a:lnTo>
                  <a:pt x="25908" y="0"/>
                </a:lnTo>
                <a:lnTo>
                  <a:pt x="36010" y="2095"/>
                </a:lnTo>
                <a:lnTo>
                  <a:pt x="44243" y="7810"/>
                </a:lnTo>
                <a:lnTo>
                  <a:pt x="49785" y="16287"/>
                </a:lnTo>
                <a:lnTo>
                  <a:pt x="51816" y="26670"/>
                </a:lnTo>
                <a:lnTo>
                  <a:pt x="49785" y="37052"/>
                </a:lnTo>
                <a:lnTo>
                  <a:pt x="44243" y="45529"/>
                </a:lnTo>
                <a:lnTo>
                  <a:pt x="36010" y="51244"/>
                </a:lnTo>
                <a:lnTo>
                  <a:pt x="25908" y="53340"/>
                </a:lnTo>
                <a:lnTo>
                  <a:pt x="15805" y="51244"/>
                </a:lnTo>
                <a:lnTo>
                  <a:pt x="7572" y="45529"/>
                </a:lnTo>
                <a:lnTo>
                  <a:pt x="2030" y="37052"/>
                </a:lnTo>
                <a:lnTo>
                  <a:pt x="0" y="26670"/>
                </a:lnTo>
                <a:close/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814066" y="1695450"/>
            <a:ext cx="116205" cy="21590"/>
          </a:xfrm>
          <a:custGeom>
            <a:avLst/>
            <a:gdLst/>
            <a:ahLst/>
            <a:cxnLst/>
            <a:rect l="l" t="t" r="r" b="b"/>
            <a:pathLst>
              <a:path w="116205" h="21589">
                <a:moveTo>
                  <a:pt x="115823" y="0"/>
                </a:moveTo>
                <a:lnTo>
                  <a:pt x="115823" y="9525"/>
                </a:lnTo>
                <a:lnTo>
                  <a:pt x="115823" y="16637"/>
                </a:lnTo>
                <a:lnTo>
                  <a:pt x="110743" y="21336"/>
                </a:lnTo>
                <a:lnTo>
                  <a:pt x="5079" y="21336"/>
                </a:lnTo>
                <a:lnTo>
                  <a:pt x="0" y="16637"/>
                </a:lnTo>
                <a:lnTo>
                  <a:pt x="0" y="9525"/>
                </a:lnTo>
                <a:lnTo>
                  <a:pt x="0" y="2412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875026" y="1774698"/>
            <a:ext cx="62865" cy="1905"/>
          </a:xfrm>
          <a:custGeom>
            <a:avLst/>
            <a:gdLst/>
            <a:ahLst/>
            <a:cxnLst/>
            <a:rect l="l" t="t" r="r" b="b"/>
            <a:pathLst>
              <a:path w="62864" h="1905">
                <a:moveTo>
                  <a:pt x="0" y="0"/>
                </a:moveTo>
                <a:lnTo>
                  <a:pt x="62484" y="1524"/>
                </a:lnTo>
              </a:path>
            </a:pathLst>
          </a:custGeom>
          <a:ln w="19811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875026" y="1864614"/>
            <a:ext cx="62865" cy="3175"/>
          </a:xfrm>
          <a:custGeom>
            <a:avLst/>
            <a:gdLst/>
            <a:ahLst/>
            <a:cxnLst/>
            <a:rect l="l" t="t" r="r" b="b"/>
            <a:pathLst>
              <a:path w="62864" h="3175">
                <a:moveTo>
                  <a:pt x="0" y="0"/>
                </a:moveTo>
                <a:lnTo>
                  <a:pt x="62484" y="3048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875026" y="1946910"/>
            <a:ext cx="62865" cy="3175"/>
          </a:xfrm>
          <a:custGeom>
            <a:avLst/>
            <a:gdLst/>
            <a:ahLst/>
            <a:cxnLst/>
            <a:rect l="l" t="t" r="r" b="b"/>
            <a:pathLst>
              <a:path w="62864" h="3175">
                <a:moveTo>
                  <a:pt x="0" y="0"/>
                </a:moveTo>
                <a:lnTo>
                  <a:pt x="62484" y="3048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946397" y="1654301"/>
            <a:ext cx="280670" cy="280670"/>
          </a:xfrm>
          <a:custGeom>
            <a:avLst/>
            <a:gdLst/>
            <a:ahLst/>
            <a:cxnLst/>
            <a:rect l="l" t="t" r="r" b="b"/>
            <a:pathLst>
              <a:path w="280670" h="280669">
                <a:moveTo>
                  <a:pt x="241935" y="43307"/>
                </a:moveTo>
                <a:lnTo>
                  <a:pt x="257484" y="64662"/>
                </a:lnTo>
                <a:lnTo>
                  <a:pt x="269652" y="87756"/>
                </a:lnTo>
                <a:lnTo>
                  <a:pt x="277582" y="112565"/>
                </a:lnTo>
                <a:lnTo>
                  <a:pt x="280415" y="139064"/>
                </a:lnTo>
                <a:lnTo>
                  <a:pt x="273210" y="183513"/>
                </a:lnTo>
                <a:lnTo>
                  <a:pt x="253191" y="222287"/>
                </a:lnTo>
                <a:lnTo>
                  <a:pt x="222753" y="252971"/>
                </a:lnTo>
                <a:lnTo>
                  <a:pt x="184294" y="273152"/>
                </a:lnTo>
                <a:lnTo>
                  <a:pt x="140207" y="280415"/>
                </a:lnTo>
                <a:lnTo>
                  <a:pt x="96121" y="273152"/>
                </a:lnTo>
                <a:lnTo>
                  <a:pt x="57662" y="252971"/>
                </a:lnTo>
                <a:lnTo>
                  <a:pt x="27224" y="222287"/>
                </a:lnTo>
                <a:lnTo>
                  <a:pt x="7205" y="183513"/>
                </a:lnTo>
                <a:lnTo>
                  <a:pt x="0" y="139064"/>
                </a:lnTo>
                <a:lnTo>
                  <a:pt x="7205" y="94853"/>
                </a:lnTo>
                <a:lnTo>
                  <a:pt x="27224" y="56647"/>
                </a:lnTo>
                <a:lnTo>
                  <a:pt x="57662" y="26639"/>
                </a:lnTo>
                <a:lnTo>
                  <a:pt x="96121" y="7025"/>
                </a:lnTo>
                <a:lnTo>
                  <a:pt x="140207" y="0"/>
                </a:lnTo>
                <a:lnTo>
                  <a:pt x="153719" y="464"/>
                </a:lnTo>
                <a:lnTo>
                  <a:pt x="167052" y="2000"/>
                </a:lnTo>
                <a:lnTo>
                  <a:pt x="179980" y="4822"/>
                </a:lnTo>
                <a:lnTo>
                  <a:pt x="192277" y="9144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179570" y="1917954"/>
            <a:ext cx="81280" cy="111760"/>
          </a:xfrm>
          <a:custGeom>
            <a:avLst/>
            <a:gdLst/>
            <a:ahLst/>
            <a:cxnLst/>
            <a:rect l="l" t="t" r="r" b="b"/>
            <a:pathLst>
              <a:path w="81279" h="111760">
                <a:moveTo>
                  <a:pt x="0" y="0"/>
                </a:moveTo>
                <a:lnTo>
                  <a:pt x="0" y="0"/>
                </a:lnTo>
                <a:lnTo>
                  <a:pt x="80771" y="111251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972305" y="1681733"/>
            <a:ext cx="224154" cy="226060"/>
          </a:xfrm>
          <a:custGeom>
            <a:avLst/>
            <a:gdLst/>
            <a:ahLst/>
            <a:cxnLst/>
            <a:rect l="l" t="t" r="r" b="b"/>
            <a:pathLst>
              <a:path w="224154" h="226060">
                <a:moveTo>
                  <a:pt x="0" y="111632"/>
                </a:moveTo>
                <a:lnTo>
                  <a:pt x="9090" y="68258"/>
                </a:lnTo>
                <a:lnTo>
                  <a:pt x="33670" y="32765"/>
                </a:lnTo>
                <a:lnTo>
                  <a:pt x="69705" y="8798"/>
                </a:lnTo>
                <a:lnTo>
                  <a:pt x="113157" y="0"/>
                </a:lnTo>
                <a:lnTo>
                  <a:pt x="156251" y="8798"/>
                </a:lnTo>
                <a:lnTo>
                  <a:pt x="191500" y="32765"/>
                </a:lnTo>
                <a:lnTo>
                  <a:pt x="215294" y="68258"/>
                </a:lnTo>
                <a:lnTo>
                  <a:pt x="224028" y="111632"/>
                </a:lnTo>
                <a:lnTo>
                  <a:pt x="215294" y="156329"/>
                </a:lnTo>
                <a:lnTo>
                  <a:pt x="191500" y="192500"/>
                </a:lnTo>
                <a:lnTo>
                  <a:pt x="156251" y="216717"/>
                </a:lnTo>
                <a:lnTo>
                  <a:pt x="113157" y="225551"/>
                </a:lnTo>
                <a:lnTo>
                  <a:pt x="69705" y="216717"/>
                </a:lnTo>
                <a:lnTo>
                  <a:pt x="33670" y="192500"/>
                </a:lnTo>
                <a:lnTo>
                  <a:pt x="9090" y="156329"/>
                </a:lnTo>
                <a:lnTo>
                  <a:pt x="0" y="111632"/>
                </a:lnTo>
                <a:close/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296661" y="1741170"/>
            <a:ext cx="376555" cy="294640"/>
          </a:xfrm>
          <a:custGeom>
            <a:avLst/>
            <a:gdLst/>
            <a:ahLst/>
            <a:cxnLst/>
            <a:rect l="l" t="t" r="r" b="b"/>
            <a:pathLst>
              <a:path w="376554" h="294639">
                <a:moveTo>
                  <a:pt x="0" y="141350"/>
                </a:moveTo>
                <a:lnTo>
                  <a:pt x="0" y="40131"/>
                </a:lnTo>
                <a:lnTo>
                  <a:pt x="98805" y="120268"/>
                </a:lnTo>
                <a:lnTo>
                  <a:pt x="98805" y="40131"/>
                </a:lnTo>
                <a:lnTo>
                  <a:pt x="201549" y="122174"/>
                </a:lnTo>
                <a:lnTo>
                  <a:pt x="201549" y="40131"/>
                </a:lnTo>
                <a:lnTo>
                  <a:pt x="296545" y="137540"/>
                </a:lnTo>
                <a:lnTo>
                  <a:pt x="328929" y="0"/>
                </a:lnTo>
                <a:lnTo>
                  <a:pt x="376427" y="0"/>
                </a:lnTo>
                <a:lnTo>
                  <a:pt x="376427" y="294131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223509" y="1875282"/>
            <a:ext cx="288290" cy="169545"/>
          </a:xfrm>
          <a:custGeom>
            <a:avLst/>
            <a:gdLst/>
            <a:ahLst/>
            <a:cxnLst/>
            <a:rect l="l" t="t" r="r" b="b"/>
            <a:pathLst>
              <a:path w="288289" h="169544">
                <a:moveTo>
                  <a:pt x="72009" y="6984"/>
                </a:moveTo>
                <a:lnTo>
                  <a:pt x="72009" y="29745"/>
                </a:lnTo>
                <a:lnTo>
                  <a:pt x="72009" y="41433"/>
                </a:lnTo>
                <a:lnTo>
                  <a:pt x="72009" y="45739"/>
                </a:lnTo>
                <a:lnTo>
                  <a:pt x="72009" y="46354"/>
                </a:lnTo>
                <a:lnTo>
                  <a:pt x="69723" y="48640"/>
                </a:lnTo>
                <a:lnTo>
                  <a:pt x="58038" y="48640"/>
                </a:lnTo>
                <a:lnTo>
                  <a:pt x="55752" y="48640"/>
                </a:lnTo>
                <a:lnTo>
                  <a:pt x="39497" y="30098"/>
                </a:lnTo>
                <a:lnTo>
                  <a:pt x="27812" y="37083"/>
                </a:lnTo>
                <a:lnTo>
                  <a:pt x="37211" y="60197"/>
                </a:lnTo>
                <a:lnTo>
                  <a:pt x="30225" y="67182"/>
                </a:lnTo>
                <a:lnTo>
                  <a:pt x="15468" y="65861"/>
                </a:lnTo>
                <a:lnTo>
                  <a:pt x="7889" y="65182"/>
                </a:lnTo>
                <a:lnTo>
                  <a:pt x="5097" y="64932"/>
                </a:lnTo>
                <a:lnTo>
                  <a:pt x="4699" y="64896"/>
                </a:lnTo>
                <a:lnTo>
                  <a:pt x="0" y="76453"/>
                </a:lnTo>
                <a:lnTo>
                  <a:pt x="13436" y="84530"/>
                </a:lnTo>
                <a:lnTo>
                  <a:pt x="20335" y="88677"/>
                </a:lnTo>
                <a:lnTo>
                  <a:pt x="22877" y="90205"/>
                </a:lnTo>
                <a:lnTo>
                  <a:pt x="23240" y="90423"/>
                </a:lnTo>
                <a:lnTo>
                  <a:pt x="23240" y="92709"/>
                </a:lnTo>
                <a:lnTo>
                  <a:pt x="23240" y="94995"/>
                </a:lnTo>
                <a:lnTo>
                  <a:pt x="23240" y="97281"/>
                </a:lnTo>
                <a:lnTo>
                  <a:pt x="2286" y="111251"/>
                </a:lnTo>
                <a:lnTo>
                  <a:pt x="6985" y="125094"/>
                </a:lnTo>
                <a:lnTo>
                  <a:pt x="21742" y="121130"/>
                </a:lnTo>
                <a:lnTo>
                  <a:pt x="29321" y="119094"/>
                </a:lnTo>
                <a:lnTo>
                  <a:pt x="32113" y="118344"/>
                </a:lnTo>
                <a:lnTo>
                  <a:pt x="32512" y="118237"/>
                </a:lnTo>
                <a:lnTo>
                  <a:pt x="34798" y="120522"/>
                </a:lnTo>
                <a:lnTo>
                  <a:pt x="37211" y="122808"/>
                </a:lnTo>
                <a:lnTo>
                  <a:pt x="37211" y="125094"/>
                </a:lnTo>
                <a:lnTo>
                  <a:pt x="33172" y="139852"/>
                </a:lnTo>
                <a:lnTo>
                  <a:pt x="31099" y="147431"/>
                </a:lnTo>
                <a:lnTo>
                  <a:pt x="30335" y="150223"/>
                </a:lnTo>
                <a:lnTo>
                  <a:pt x="30225" y="150621"/>
                </a:lnTo>
                <a:lnTo>
                  <a:pt x="41782" y="157606"/>
                </a:lnTo>
                <a:lnTo>
                  <a:pt x="51180" y="145565"/>
                </a:lnTo>
                <a:lnTo>
                  <a:pt x="56006" y="139382"/>
                </a:lnTo>
                <a:lnTo>
                  <a:pt x="57784" y="137104"/>
                </a:lnTo>
                <a:lnTo>
                  <a:pt x="58038" y="136778"/>
                </a:lnTo>
                <a:lnTo>
                  <a:pt x="60451" y="136778"/>
                </a:lnTo>
                <a:lnTo>
                  <a:pt x="65024" y="136778"/>
                </a:lnTo>
                <a:lnTo>
                  <a:pt x="67310" y="136778"/>
                </a:lnTo>
                <a:lnTo>
                  <a:pt x="72743" y="151463"/>
                </a:lnTo>
                <a:lnTo>
                  <a:pt x="75533" y="159003"/>
                </a:lnTo>
                <a:lnTo>
                  <a:pt x="76561" y="161782"/>
                </a:lnTo>
                <a:lnTo>
                  <a:pt x="76707" y="162178"/>
                </a:lnTo>
                <a:lnTo>
                  <a:pt x="90550" y="159892"/>
                </a:lnTo>
                <a:lnTo>
                  <a:pt x="89229" y="143813"/>
                </a:lnTo>
                <a:lnTo>
                  <a:pt x="88550" y="135556"/>
                </a:lnTo>
                <a:lnTo>
                  <a:pt x="88300" y="132514"/>
                </a:lnTo>
                <a:lnTo>
                  <a:pt x="88264" y="132079"/>
                </a:lnTo>
                <a:lnTo>
                  <a:pt x="92963" y="132079"/>
                </a:lnTo>
                <a:lnTo>
                  <a:pt x="95250" y="129793"/>
                </a:lnTo>
                <a:lnTo>
                  <a:pt x="97536" y="129793"/>
                </a:lnTo>
                <a:lnTo>
                  <a:pt x="118490" y="141350"/>
                </a:lnTo>
                <a:lnTo>
                  <a:pt x="127762" y="129793"/>
                </a:lnTo>
                <a:lnTo>
                  <a:pt x="111505" y="111251"/>
                </a:lnTo>
                <a:lnTo>
                  <a:pt x="111505" y="108965"/>
                </a:lnTo>
                <a:lnTo>
                  <a:pt x="113791" y="104266"/>
                </a:lnTo>
                <a:lnTo>
                  <a:pt x="113791" y="101980"/>
                </a:lnTo>
                <a:lnTo>
                  <a:pt x="137032" y="94995"/>
                </a:lnTo>
                <a:lnTo>
                  <a:pt x="139318" y="85725"/>
                </a:lnTo>
                <a:lnTo>
                  <a:pt x="116204" y="76453"/>
                </a:lnTo>
                <a:lnTo>
                  <a:pt x="118490" y="62610"/>
                </a:lnTo>
                <a:lnTo>
                  <a:pt x="133248" y="62610"/>
                </a:lnTo>
                <a:lnTo>
                  <a:pt x="140827" y="62610"/>
                </a:lnTo>
                <a:lnTo>
                  <a:pt x="143619" y="62610"/>
                </a:lnTo>
                <a:lnTo>
                  <a:pt x="144017" y="62610"/>
                </a:lnTo>
                <a:lnTo>
                  <a:pt x="144017" y="60197"/>
                </a:lnTo>
                <a:lnTo>
                  <a:pt x="146303" y="57912"/>
                </a:lnTo>
                <a:lnTo>
                  <a:pt x="148716" y="53339"/>
                </a:lnTo>
                <a:lnTo>
                  <a:pt x="132461" y="34797"/>
                </a:lnTo>
                <a:lnTo>
                  <a:pt x="141731" y="25526"/>
                </a:lnTo>
                <a:lnTo>
                  <a:pt x="162560" y="37083"/>
                </a:lnTo>
                <a:lnTo>
                  <a:pt x="164973" y="34797"/>
                </a:lnTo>
                <a:lnTo>
                  <a:pt x="167259" y="32384"/>
                </a:lnTo>
                <a:lnTo>
                  <a:pt x="171830" y="32384"/>
                </a:lnTo>
                <a:lnTo>
                  <a:pt x="169187" y="17700"/>
                </a:lnTo>
                <a:lnTo>
                  <a:pt x="167830" y="10159"/>
                </a:lnTo>
                <a:lnTo>
                  <a:pt x="167330" y="7381"/>
                </a:lnTo>
                <a:lnTo>
                  <a:pt x="167259" y="6984"/>
                </a:lnTo>
                <a:lnTo>
                  <a:pt x="178815" y="2285"/>
                </a:lnTo>
                <a:lnTo>
                  <a:pt x="192786" y="23113"/>
                </a:lnTo>
                <a:lnTo>
                  <a:pt x="195072" y="23113"/>
                </a:lnTo>
                <a:lnTo>
                  <a:pt x="199770" y="23113"/>
                </a:lnTo>
                <a:lnTo>
                  <a:pt x="202056" y="23113"/>
                </a:lnTo>
                <a:lnTo>
                  <a:pt x="211327" y="0"/>
                </a:lnTo>
                <a:lnTo>
                  <a:pt x="225298" y="2285"/>
                </a:lnTo>
                <a:lnTo>
                  <a:pt x="225298" y="17043"/>
                </a:lnTo>
                <a:lnTo>
                  <a:pt x="225298" y="24622"/>
                </a:lnTo>
                <a:lnTo>
                  <a:pt x="225298" y="27414"/>
                </a:lnTo>
                <a:lnTo>
                  <a:pt x="225298" y="27812"/>
                </a:lnTo>
                <a:lnTo>
                  <a:pt x="227584" y="27812"/>
                </a:lnTo>
                <a:lnTo>
                  <a:pt x="229997" y="30098"/>
                </a:lnTo>
                <a:lnTo>
                  <a:pt x="234568" y="32384"/>
                </a:lnTo>
                <a:lnTo>
                  <a:pt x="253237" y="16255"/>
                </a:lnTo>
                <a:lnTo>
                  <a:pt x="262509" y="25526"/>
                </a:lnTo>
                <a:lnTo>
                  <a:pt x="250825" y="46354"/>
                </a:lnTo>
                <a:lnTo>
                  <a:pt x="253237" y="48640"/>
                </a:lnTo>
                <a:lnTo>
                  <a:pt x="255524" y="50926"/>
                </a:lnTo>
                <a:lnTo>
                  <a:pt x="255524" y="53339"/>
                </a:lnTo>
                <a:lnTo>
                  <a:pt x="270281" y="51944"/>
                </a:lnTo>
                <a:lnTo>
                  <a:pt x="277860" y="51228"/>
                </a:lnTo>
                <a:lnTo>
                  <a:pt x="280652" y="50964"/>
                </a:lnTo>
                <a:lnTo>
                  <a:pt x="281050" y="50926"/>
                </a:lnTo>
                <a:lnTo>
                  <a:pt x="285750" y="62610"/>
                </a:lnTo>
                <a:lnTo>
                  <a:pt x="264794" y="76453"/>
                </a:lnTo>
                <a:lnTo>
                  <a:pt x="264794" y="78739"/>
                </a:lnTo>
                <a:lnTo>
                  <a:pt x="264794" y="83438"/>
                </a:lnTo>
                <a:lnTo>
                  <a:pt x="264794" y="85725"/>
                </a:lnTo>
                <a:lnTo>
                  <a:pt x="288036" y="94995"/>
                </a:lnTo>
                <a:lnTo>
                  <a:pt x="285750" y="108965"/>
                </a:lnTo>
                <a:lnTo>
                  <a:pt x="270992" y="108965"/>
                </a:lnTo>
                <a:lnTo>
                  <a:pt x="263413" y="108965"/>
                </a:lnTo>
                <a:lnTo>
                  <a:pt x="260621" y="108965"/>
                </a:lnTo>
                <a:lnTo>
                  <a:pt x="260223" y="108965"/>
                </a:lnTo>
                <a:lnTo>
                  <a:pt x="260223" y="111251"/>
                </a:lnTo>
                <a:lnTo>
                  <a:pt x="257810" y="113537"/>
                </a:lnTo>
                <a:lnTo>
                  <a:pt x="255524" y="115823"/>
                </a:lnTo>
                <a:lnTo>
                  <a:pt x="264922" y="127938"/>
                </a:lnTo>
                <a:lnTo>
                  <a:pt x="269748" y="134159"/>
                </a:lnTo>
                <a:lnTo>
                  <a:pt x="271525" y="136451"/>
                </a:lnTo>
                <a:lnTo>
                  <a:pt x="271779" y="136778"/>
                </a:lnTo>
                <a:lnTo>
                  <a:pt x="262509" y="146050"/>
                </a:lnTo>
                <a:lnTo>
                  <a:pt x="241553" y="134365"/>
                </a:lnTo>
                <a:lnTo>
                  <a:pt x="239267" y="136778"/>
                </a:lnTo>
                <a:lnTo>
                  <a:pt x="236981" y="139064"/>
                </a:lnTo>
                <a:lnTo>
                  <a:pt x="232282" y="139064"/>
                </a:lnTo>
                <a:lnTo>
                  <a:pt x="234999" y="153822"/>
                </a:lnTo>
                <a:lnTo>
                  <a:pt x="236394" y="161401"/>
                </a:lnTo>
                <a:lnTo>
                  <a:pt x="236908" y="164193"/>
                </a:lnTo>
                <a:lnTo>
                  <a:pt x="236981" y="164591"/>
                </a:lnTo>
                <a:lnTo>
                  <a:pt x="223012" y="169163"/>
                </a:lnTo>
                <a:lnTo>
                  <a:pt x="216257" y="155801"/>
                </a:lnTo>
                <a:lnTo>
                  <a:pt x="212788" y="148939"/>
                </a:lnTo>
                <a:lnTo>
                  <a:pt x="211510" y="146411"/>
                </a:lnTo>
                <a:lnTo>
                  <a:pt x="211327" y="146050"/>
                </a:lnTo>
                <a:lnTo>
                  <a:pt x="209041" y="148335"/>
                </a:lnTo>
                <a:lnTo>
                  <a:pt x="204469" y="148335"/>
                </a:lnTo>
                <a:lnTo>
                  <a:pt x="202056" y="148335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402262" y="1935289"/>
            <a:ext cx="49530" cy="50800"/>
          </a:xfrm>
          <a:custGeom>
            <a:avLst/>
            <a:gdLst/>
            <a:ahLst/>
            <a:cxnLst/>
            <a:rect l="l" t="t" r="r" b="b"/>
            <a:pathLst>
              <a:path w="49529" h="50800">
                <a:moveTo>
                  <a:pt x="5905" y="8445"/>
                </a:moveTo>
                <a:lnTo>
                  <a:pt x="13723" y="2639"/>
                </a:lnTo>
                <a:lnTo>
                  <a:pt x="22637" y="0"/>
                </a:lnTo>
                <a:lnTo>
                  <a:pt x="31980" y="980"/>
                </a:lnTo>
                <a:lnTo>
                  <a:pt x="41084" y="6032"/>
                </a:lnTo>
                <a:lnTo>
                  <a:pt x="46747" y="14063"/>
                </a:lnTo>
                <a:lnTo>
                  <a:pt x="49339" y="23225"/>
                </a:lnTo>
                <a:lnTo>
                  <a:pt x="48406" y="32839"/>
                </a:lnTo>
                <a:lnTo>
                  <a:pt x="43497" y="42227"/>
                </a:lnTo>
                <a:lnTo>
                  <a:pt x="35677" y="48033"/>
                </a:lnTo>
                <a:lnTo>
                  <a:pt x="26749" y="50672"/>
                </a:lnTo>
                <a:lnTo>
                  <a:pt x="17369" y="49692"/>
                </a:lnTo>
                <a:lnTo>
                  <a:pt x="8191" y="44640"/>
                </a:lnTo>
                <a:lnTo>
                  <a:pt x="2547" y="36270"/>
                </a:lnTo>
                <a:lnTo>
                  <a:pt x="0" y="26542"/>
                </a:lnTo>
                <a:lnTo>
                  <a:pt x="976" y="16815"/>
                </a:lnTo>
                <a:lnTo>
                  <a:pt x="5905" y="8445"/>
                </a:lnTo>
                <a:close/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271261" y="1944370"/>
            <a:ext cx="46355" cy="45720"/>
          </a:xfrm>
          <a:custGeom>
            <a:avLst/>
            <a:gdLst/>
            <a:ahLst/>
            <a:cxnLst/>
            <a:rect l="l" t="t" r="r" b="b"/>
            <a:pathLst>
              <a:path w="46354" h="45719">
                <a:moveTo>
                  <a:pt x="5841" y="8255"/>
                </a:moveTo>
                <a:lnTo>
                  <a:pt x="12303" y="2591"/>
                </a:lnTo>
                <a:lnTo>
                  <a:pt x="20288" y="0"/>
                </a:lnTo>
                <a:lnTo>
                  <a:pt x="28702" y="932"/>
                </a:lnTo>
                <a:lnTo>
                  <a:pt x="36449" y="5842"/>
                </a:lnTo>
                <a:lnTo>
                  <a:pt x="43166" y="12303"/>
                </a:lnTo>
                <a:lnTo>
                  <a:pt x="45894" y="20288"/>
                </a:lnTo>
                <a:lnTo>
                  <a:pt x="45075" y="28702"/>
                </a:lnTo>
                <a:lnTo>
                  <a:pt x="41148" y="36449"/>
                </a:lnTo>
                <a:lnTo>
                  <a:pt x="33365" y="43130"/>
                </a:lnTo>
                <a:lnTo>
                  <a:pt x="24701" y="45608"/>
                </a:lnTo>
                <a:lnTo>
                  <a:pt x="16037" y="44110"/>
                </a:lnTo>
                <a:lnTo>
                  <a:pt x="8254" y="38862"/>
                </a:lnTo>
                <a:lnTo>
                  <a:pt x="2591" y="32400"/>
                </a:lnTo>
                <a:lnTo>
                  <a:pt x="0" y="24415"/>
                </a:lnTo>
                <a:lnTo>
                  <a:pt x="932" y="16001"/>
                </a:lnTo>
                <a:lnTo>
                  <a:pt x="5841" y="8255"/>
                </a:lnTo>
                <a:close/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622668" y="1646682"/>
            <a:ext cx="247015" cy="382905"/>
          </a:xfrm>
          <a:custGeom>
            <a:avLst/>
            <a:gdLst/>
            <a:ahLst/>
            <a:cxnLst/>
            <a:rect l="l" t="t" r="r" b="b"/>
            <a:pathLst>
              <a:path w="247015" h="382905">
                <a:moveTo>
                  <a:pt x="0" y="382523"/>
                </a:moveTo>
                <a:lnTo>
                  <a:pt x="54699" y="382523"/>
                </a:lnTo>
                <a:lnTo>
                  <a:pt x="82788" y="382523"/>
                </a:lnTo>
                <a:lnTo>
                  <a:pt x="93136" y="382523"/>
                </a:lnTo>
                <a:lnTo>
                  <a:pt x="94614" y="382523"/>
                </a:lnTo>
                <a:lnTo>
                  <a:pt x="108223" y="378991"/>
                </a:lnTo>
                <a:lnTo>
                  <a:pt x="114141" y="371220"/>
                </a:lnTo>
                <a:lnTo>
                  <a:pt x="115439" y="363450"/>
                </a:lnTo>
                <a:lnTo>
                  <a:pt x="115188" y="359917"/>
                </a:lnTo>
                <a:lnTo>
                  <a:pt x="98522" y="280255"/>
                </a:lnTo>
                <a:lnTo>
                  <a:pt x="89963" y="239347"/>
                </a:lnTo>
                <a:lnTo>
                  <a:pt x="86810" y="224276"/>
                </a:lnTo>
                <a:lnTo>
                  <a:pt x="86359" y="222122"/>
                </a:lnTo>
                <a:lnTo>
                  <a:pt x="121566" y="239674"/>
                </a:lnTo>
                <a:lnTo>
                  <a:pt x="165798" y="246808"/>
                </a:lnTo>
                <a:lnTo>
                  <a:pt x="210411" y="244679"/>
                </a:lnTo>
                <a:lnTo>
                  <a:pt x="246760" y="234441"/>
                </a:lnTo>
                <a:lnTo>
                  <a:pt x="212842" y="195380"/>
                </a:lnTo>
                <a:lnTo>
                  <a:pt x="178910" y="156304"/>
                </a:lnTo>
                <a:lnTo>
                  <a:pt x="144970" y="117220"/>
                </a:lnTo>
                <a:lnTo>
                  <a:pt x="111030" y="78137"/>
                </a:lnTo>
                <a:lnTo>
                  <a:pt x="77098" y="39061"/>
                </a:lnTo>
                <a:lnTo>
                  <a:pt x="43179" y="0"/>
                </a:lnTo>
                <a:lnTo>
                  <a:pt x="29402" y="43983"/>
                </a:lnTo>
                <a:lnTo>
                  <a:pt x="25447" y="92789"/>
                </a:lnTo>
                <a:lnTo>
                  <a:pt x="36518" y="141999"/>
                </a:lnTo>
                <a:lnTo>
                  <a:pt x="67817" y="187197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610350" y="1862582"/>
            <a:ext cx="49530" cy="142240"/>
          </a:xfrm>
          <a:custGeom>
            <a:avLst/>
            <a:gdLst/>
            <a:ahLst/>
            <a:cxnLst/>
            <a:rect l="l" t="t" r="r" b="b"/>
            <a:pathLst>
              <a:path w="49529" h="142239">
                <a:moveTo>
                  <a:pt x="49402" y="0"/>
                </a:moveTo>
                <a:lnTo>
                  <a:pt x="20841" y="82085"/>
                </a:lnTo>
                <a:lnTo>
                  <a:pt x="6175" y="124237"/>
                </a:lnTo>
                <a:lnTo>
                  <a:pt x="771" y="139767"/>
                </a:lnTo>
                <a:lnTo>
                  <a:pt x="0" y="141985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690486" y="1673479"/>
            <a:ext cx="175260" cy="160655"/>
          </a:xfrm>
          <a:custGeom>
            <a:avLst/>
            <a:gdLst/>
            <a:ahLst/>
            <a:cxnLst/>
            <a:rect l="l" t="t" r="r" b="b"/>
            <a:pathLst>
              <a:path w="175259" h="160655">
                <a:moveTo>
                  <a:pt x="0" y="160400"/>
                </a:moveTo>
                <a:lnTo>
                  <a:pt x="32468" y="130460"/>
                </a:lnTo>
                <a:lnTo>
                  <a:pt x="66865" y="99949"/>
                </a:lnTo>
                <a:lnTo>
                  <a:pt x="101262" y="69818"/>
                </a:lnTo>
                <a:lnTo>
                  <a:pt x="133731" y="41021"/>
                </a:lnTo>
                <a:lnTo>
                  <a:pt x="129540" y="36957"/>
                </a:lnTo>
                <a:lnTo>
                  <a:pt x="125476" y="30734"/>
                </a:lnTo>
                <a:lnTo>
                  <a:pt x="125476" y="22606"/>
                </a:lnTo>
                <a:lnTo>
                  <a:pt x="127593" y="13823"/>
                </a:lnTo>
                <a:lnTo>
                  <a:pt x="133175" y="6635"/>
                </a:lnTo>
                <a:lnTo>
                  <a:pt x="141067" y="1781"/>
                </a:lnTo>
                <a:lnTo>
                  <a:pt x="150114" y="0"/>
                </a:lnTo>
                <a:lnTo>
                  <a:pt x="160091" y="1781"/>
                </a:lnTo>
                <a:lnTo>
                  <a:pt x="167925" y="6635"/>
                </a:lnTo>
                <a:lnTo>
                  <a:pt x="173045" y="13823"/>
                </a:lnTo>
                <a:lnTo>
                  <a:pt x="174879" y="22606"/>
                </a:lnTo>
                <a:lnTo>
                  <a:pt x="173396" y="31367"/>
                </a:lnTo>
                <a:lnTo>
                  <a:pt x="169211" y="38782"/>
                </a:lnTo>
                <a:lnTo>
                  <a:pt x="162716" y="44269"/>
                </a:lnTo>
                <a:lnTo>
                  <a:pt x="154305" y="47244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914459" y="1631442"/>
            <a:ext cx="132080" cy="386080"/>
          </a:xfrm>
          <a:custGeom>
            <a:avLst/>
            <a:gdLst/>
            <a:ahLst/>
            <a:cxnLst/>
            <a:rect l="l" t="t" r="r" b="b"/>
            <a:pathLst>
              <a:path w="132079" h="386080">
                <a:moveTo>
                  <a:pt x="66093" y="385572"/>
                </a:moveTo>
                <a:lnTo>
                  <a:pt x="73030" y="369776"/>
                </a:lnTo>
                <a:lnTo>
                  <a:pt x="87207" y="358743"/>
                </a:lnTo>
                <a:lnTo>
                  <a:pt x="104098" y="347281"/>
                </a:lnTo>
                <a:lnTo>
                  <a:pt x="119179" y="330200"/>
                </a:lnTo>
                <a:lnTo>
                  <a:pt x="128190" y="310971"/>
                </a:lnTo>
                <a:lnTo>
                  <a:pt x="131546" y="292195"/>
                </a:lnTo>
                <a:lnTo>
                  <a:pt x="131734" y="277943"/>
                </a:lnTo>
                <a:lnTo>
                  <a:pt x="131244" y="272288"/>
                </a:lnTo>
                <a:lnTo>
                  <a:pt x="112619" y="253835"/>
                </a:lnTo>
                <a:lnTo>
                  <a:pt x="70919" y="207819"/>
                </a:lnTo>
                <a:lnTo>
                  <a:pt x="27410" y="148254"/>
                </a:lnTo>
                <a:lnTo>
                  <a:pt x="3355" y="89154"/>
                </a:lnTo>
                <a:lnTo>
                  <a:pt x="0" y="43719"/>
                </a:lnTo>
                <a:lnTo>
                  <a:pt x="5466" y="16573"/>
                </a:lnTo>
                <a:lnTo>
                  <a:pt x="15910" y="3429"/>
                </a:lnTo>
                <a:lnTo>
                  <a:pt x="27485" y="0"/>
                </a:lnTo>
                <a:lnTo>
                  <a:pt x="45356" y="8181"/>
                </a:lnTo>
                <a:lnTo>
                  <a:pt x="56441" y="23828"/>
                </a:lnTo>
                <a:lnTo>
                  <a:pt x="62097" y="39022"/>
                </a:lnTo>
                <a:lnTo>
                  <a:pt x="63680" y="45847"/>
                </a:lnTo>
                <a:lnTo>
                  <a:pt x="62624" y="51143"/>
                </a:lnTo>
                <a:lnTo>
                  <a:pt x="60664" y="66595"/>
                </a:lnTo>
                <a:lnTo>
                  <a:pt x="61267" y="125349"/>
                </a:lnTo>
                <a:lnTo>
                  <a:pt x="75255" y="169632"/>
                </a:lnTo>
                <a:lnTo>
                  <a:pt x="98970" y="217773"/>
                </a:lnTo>
                <a:lnTo>
                  <a:pt x="121328" y="256436"/>
                </a:lnTo>
                <a:lnTo>
                  <a:pt x="131244" y="272288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986521" y="1524761"/>
            <a:ext cx="86995" cy="151130"/>
          </a:xfrm>
          <a:custGeom>
            <a:avLst/>
            <a:gdLst/>
            <a:ahLst/>
            <a:cxnLst/>
            <a:rect l="l" t="t" r="r" b="b"/>
            <a:pathLst>
              <a:path w="86995" h="151130">
                <a:moveTo>
                  <a:pt x="86868" y="0"/>
                </a:moveTo>
                <a:lnTo>
                  <a:pt x="85359" y="1474"/>
                </a:lnTo>
                <a:lnTo>
                  <a:pt x="82042" y="6365"/>
                </a:lnTo>
                <a:lnTo>
                  <a:pt x="78724" y="15376"/>
                </a:lnTo>
                <a:lnTo>
                  <a:pt x="77216" y="29210"/>
                </a:lnTo>
                <a:lnTo>
                  <a:pt x="78347" y="42989"/>
                </a:lnTo>
                <a:lnTo>
                  <a:pt x="80835" y="52006"/>
                </a:lnTo>
                <a:lnTo>
                  <a:pt x="83323" y="56927"/>
                </a:lnTo>
                <a:lnTo>
                  <a:pt x="84454" y="58420"/>
                </a:lnTo>
                <a:lnTo>
                  <a:pt x="79855" y="59100"/>
                </a:lnTo>
                <a:lnTo>
                  <a:pt x="69373" y="62055"/>
                </a:lnTo>
                <a:lnTo>
                  <a:pt x="57987" y="68653"/>
                </a:lnTo>
                <a:lnTo>
                  <a:pt x="50673" y="80263"/>
                </a:lnTo>
                <a:lnTo>
                  <a:pt x="45884" y="93852"/>
                </a:lnTo>
                <a:lnTo>
                  <a:pt x="41322" y="104679"/>
                </a:lnTo>
                <a:lnTo>
                  <a:pt x="35403" y="111839"/>
                </a:lnTo>
                <a:lnTo>
                  <a:pt x="26543" y="114426"/>
                </a:lnTo>
                <a:lnTo>
                  <a:pt x="22169" y="115786"/>
                </a:lnTo>
                <a:lnTo>
                  <a:pt x="25939" y="119872"/>
                </a:lnTo>
                <a:lnTo>
                  <a:pt x="30614" y="126696"/>
                </a:lnTo>
                <a:lnTo>
                  <a:pt x="28955" y="136271"/>
                </a:lnTo>
                <a:lnTo>
                  <a:pt x="21377" y="144714"/>
                </a:lnTo>
                <a:lnTo>
                  <a:pt x="11763" y="149050"/>
                </a:lnTo>
                <a:lnTo>
                  <a:pt x="3506" y="150647"/>
                </a:lnTo>
                <a:lnTo>
                  <a:pt x="0" y="150875"/>
                </a:lnTo>
              </a:path>
            </a:pathLst>
          </a:custGeom>
          <a:ln w="19811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102111" y="1631442"/>
            <a:ext cx="134620" cy="386080"/>
          </a:xfrm>
          <a:custGeom>
            <a:avLst/>
            <a:gdLst/>
            <a:ahLst/>
            <a:cxnLst/>
            <a:rect l="l" t="t" r="r" b="b"/>
            <a:pathLst>
              <a:path w="134620" h="386080">
                <a:moveTo>
                  <a:pt x="66401" y="385572"/>
                </a:moveTo>
                <a:lnTo>
                  <a:pt x="60757" y="369776"/>
                </a:lnTo>
                <a:lnTo>
                  <a:pt x="46874" y="358743"/>
                </a:lnTo>
                <a:lnTo>
                  <a:pt x="29325" y="347281"/>
                </a:lnTo>
                <a:lnTo>
                  <a:pt x="12680" y="330200"/>
                </a:lnTo>
                <a:lnTo>
                  <a:pt x="3595" y="310971"/>
                </a:lnTo>
                <a:lnTo>
                  <a:pt x="202" y="292195"/>
                </a:lnTo>
                <a:lnTo>
                  <a:pt x="0" y="277943"/>
                </a:lnTo>
                <a:lnTo>
                  <a:pt x="488" y="272288"/>
                </a:lnTo>
                <a:lnTo>
                  <a:pt x="19351" y="253835"/>
                </a:lnTo>
                <a:lnTo>
                  <a:pt x="61765" y="207819"/>
                </a:lnTo>
                <a:lnTo>
                  <a:pt x="106465" y="148254"/>
                </a:lnTo>
                <a:lnTo>
                  <a:pt x="132187" y="89154"/>
                </a:lnTo>
                <a:lnTo>
                  <a:pt x="134179" y="43719"/>
                </a:lnTo>
                <a:lnTo>
                  <a:pt x="127932" y="16573"/>
                </a:lnTo>
                <a:lnTo>
                  <a:pt x="117113" y="3429"/>
                </a:lnTo>
                <a:lnTo>
                  <a:pt x="105390" y="0"/>
                </a:lnTo>
                <a:lnTo>
                  <a:pt x="88370" y="8181"/>
                </a:lnTo>
                <a:lnTo>
                  <a:pt x="77053" y="23828"/>
                </a:lnTo>
                <a:lnTo>
                  <a:pt x="70760" y="39022"/>
                </a:lnTo>
                <a:lnTo>
                  <a:pt x="68814" y="45847"/>
                </a:lnTo>
                <a:lnTo>
                  <a:pt x="69887" y="51143"/>
                </a:lnTo>
                <a:lnTo>
                  <a:pt x="71878" y="66595"/>
                </a:lnTo>
                <a:lnTo>
                  <a:pt x="71227" y="125349"/>
                </a:lnTo>
                <a:lnTo>
                  <a:pt x="58138" y="169632"/>
                </a:lnTo>
                <a:lnTo>
                  <a:pt x="34047" y="217773"/>
                </a:lnTo>
                <a:lnTo>
                  <a:pt x="10862" y="256436"/>
                </a:lnTo>
                <a:lnTo>
                  <a:pt x="488" y="272288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8073390" y="1524761"/>
            <a:ext cx="90170" cy="151130"/>
          </a:xfrm>
          <a:custGeom>
            <a:avLst/>
            <a:gdLst/>
            <a:ahLst/>
            <a:cxnLst/>
            <a:rect l="l" t="t" r="r" b="b"/>
            <a:pathLst>
              <a:path w="90170" h="151130">
                <a:moveTo>
                  <a:pt x="0" y="0"/>
                </a:moveTo>
                <a:lnTo>
                  <a:pt x="1904" y="1474"/>
                </a:lnTo>
                <a:lnTo>
                  <a:pt x="6095" y="6365"/>
                </a:lnTo>
                <a:lnTo>
                  <a:pt x="10286" y="15376"/>
                </a:lnTo>
                <a:lnTo>
                  <a:pt x="12191" y="29210"/>
                </a:lnTo>
                <a:lnTo>
                  <a:pt x="11041" y="42989"/>
                </a:lnTo>
                <a:lnTo>
                  <a:pt x="8509" y="52006"/>
                </a:lnTo>
                <a:lnTo>
                  <a:pt x="5976" y="56927"/>
                </a:lnTo>
                <a:lnTo>
                  <a:pt x="4825" y="58420"/>
                </a:lnTo>
                <a:lnTo>
                  <a:pt x="9465" y="59100"/>
                </a:lnTo>
                <a:lnTo>
                  <a:pt x="20034" y="62055"/>
                </a:lnTo>
                <a:lnTo>
                  <a:pt x="31507" y="68653"/>
                </a:lnTo>
                <a:lnTo>
                  <a:pt x="38861" y="80263"/>
                </a:lnTo>
                <a:lnTo>
                  <a:pt x="42654" y="93852"/>
                </a:lnTo>
                <a:lnTo>
                  <a:pt x="47386" y="104679"/>
                </a:lnTo>
                <a:lnTo>
                  <a:pt x="53953" y="111839"/>
                </a:lnTo>
                <a:lnTo>
                  <a:pt x="63245" y="114426"/>
                </a:lnTo>
                <a:lnTo>
                  <a:pt x="67222" y="115786"/>
                </a:lnTo>
                <a:lnTo>
                  <a:pt x="62579" y="119872"/>
                </a:lnTo>
                <a:lnTo>
                  <a:pt x="57030" y="126696"/>
                </a:lnTo>
                <a:lnTo>
                  <a:pt x="58292" y="136271"/>
                </a:lnTo>
                <a:lnTo>
                  <a:pt x="67359" y="144714"/>
                </a:lnTo>
                <a:lnTo>
                  <a:pt x="77771" y="149050"/>
                </a:lnTo>
                <a:lnTo>
                  <a:pt x="86350" y="150647"/>
                </a:lnTo>
                <a:lnTo>
                  <a:pt x="89915" y="150875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983473" y="1681733"/>
            <a:ext cx="186055" cy="1905"/>
          </a:xfrm>
          <a:custGeom>
            <a:avLst/>
            <a:gdLst/>
            <a:ahLst/>
            <a:cxnLst/>
            <a:rect l="l" t="t" r="r" b="b"/>
            <a:pathLst>
              <a:path w="186054" h="1905">
                <a:moveTo>
                  <a:pt x="-9905" y="762"/>
                </a:moveTo>
                <a:lnTo>
                  <a:pt x="195833" y="762"/>
                </a:lnTo>
              </a:path>
            </a:pathLst>
          </a:custGeom>
          <a:ln w="21335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856994" y="2029205"/>
            <a:ext cx="864235" cy="0"/>
          </a:xfrm>
          <a:custGeom>
            <a:avLst/>
            <a:gdLst/>
            <a:ahLst/>
            <a:cxnLst/>
            <a:rect l="l" t="t" r="r" b="b"/>
            <a:pathLst>
              <a:path w="864235" h="0">
                <a:moveTo>
                  <a:pt x="0" y="0"/>
                </a:moveTo>
                <a:lnTo>
                  <a:pt x="864107" y="0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009138" y="2029205"/>
            <a:ext cx="1152525" cy="0"/>
          </a:xfrm>
          <a:custGeom>
            <a:avLst/>
            <a:gdLst/>
            <a:ahLst/>
            <a:cxnLst/>
            <a:rect l="l" t="t" r="r" b="b"/>
            <a:pathLst>
              <a:path w="1152525" h="0">
                <a:moveTo>
                  <a:pt x="0" y="0"/>
                </a:moveTo>
                <a:lnTo>
                  <a:pt x="1152525" y="0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306061" y="2029205"/>
            <a:ext cx="936625" cy="0"/>
          </a:xfrm>
          <a:custGeom>
            <a:avLst/>
            <a:gdLst/>
            <a:ahLst/>
            <a:cxnLst/>
            <a:rect l="l" t="t" r="r" b="b"/>
            <a:pathLst>
              <a:path w="936625" h="0">
                <a:moveTo>
                  <a:pt x="0" y="0"/>
                </a:moveTo>
                <a:lnTo>
                  <a:pt x="936116" y="0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673090" y="2029205"/>
            <a:ext cx="936625" cy="0"/>
          </a:xfrm>
          <a:custGeom>
            <a:avLst/>
            <a:gdLst/>
            <a:ahLst/>
            <a:cxnLst/>
            <a:rect l="l" t="t" r="r" b="b"/>
            <a:pathLst>
              <a:path w="936625" h="0">
                <a:moveTo>
                  <a:pt x="0" y="0"/>
                </a:moveTo>
                <a:lnTo>
                  <a:pt x="936116" y="0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753606" y="2029205"/>
            <a:ext cx="1224280" cy="0"/>
          </a:xfrm>
          <a:custGeom>
            <a:avLst/>
            <a:gdLst/>
            <a:ahLst/>
            <a:cxnLst/>
            <a:rect l="l" t="t" r="r" b="b"/>
            <a:pathLst>
              <a:path w="1224279" h="0">
                <a:moveTo>
                  <a:pt x="0" y="0"/>
                </a:moveTo>
                <a:lnTo>
                  <a:pt x="1224152" y="0"/>
                </a:lnTo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738627" y="2798064"/>
            <a:ext cx="120395" cy="5318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794254" y="2821685"/>
            <a:ext cx="8890" cy="432434"/>
          </a:xfrm>
          <a:custGeom>
            <a:avLst/>
            <a:gdLst/>
            <a:ahLst/>
            <a:cxnLst/>
            <a:rect l="l" t="t" r="r" b="b"/>
            <a:pathLst>
              <a:path w="8889" h="432435">
                <a:moveTo>
                  <a:pt x="0" y="0"/>
                </a:moveTo>
                <a:lnTo>
                  <a:pt x="8889" y="432053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034028" y="2798064"/>
            <a:ext cx="120396" cy="5318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089653" y="2821685"/>
            <a:ext cx="8890" cy="432434"/>
          </a:xfrm>
          <a:custGeom>
            <a:avLst/>
            <a:gdLst/>
            <a:ahLst/>
            <a:cxnLst/>
            <a:rect l="l" t="t" r="r" b="b"/>
            <a:pathLst>
              <a:path w="8889" h="432435">
                <a:moveTo>
                  <a:pt x="0" y="0"/>
                </a:moveTo>
                <a:lnTo>
                  <a:pt x="8890" y="432053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329428" y="2798064"/>
            <a:ext cx="120396" cy="5318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385053" y="2821685"/>
            <a:ext cx="8890" cy="432434"/>
          </a:xfrm>
          <a:custGeom>
            <a:avLst/>
            <a:gdLst/>
            <a:ahLst/>
            <a:cxnLst/>
            <a:rect l="l" t="t" r="r" b="b"/>
            <a:pathLst>
              <a:path w="8889" h="432435">
                <a:moveTo>
                  <a:pt x="0" y="0"/>
                </a:moveTo>
                <a:lnTo>
                  <a:pt x="8890" y="432053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626352" y="2798064"/>
            <a:ext cx="120396" cy="5318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681978" y="2821685"/>
            <a:ext cx="8890" cy="432434"/>
          </a:xfrm>
          <a:custGeom>
            <a:avLst/>
            <a:gdLst/>
            <a:ahLst/>
            <a:cxnLst/>
            <a:rect l="l" t="t" r="r" b="b"/>
            <a:pathLst>
              <a:path w="8890" h="432435">
                <a:moveTo>
                  <a:pt x="0" y="0"/>
                </a:moveTo>
                <a:lnTo>
                  <a:pt x="8890" y="432053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921752" y="2798064"/>
            <a:ext cx="120396" cy="5318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977378" y="2821685"/>
            <a:ext cx="8890" cy="432434"/>
          </a:xfrm>
          <a:custGeom>
            <a:avLst/>
            <a:gdLst/>
            <a:ahLst/>
            <a:cxnLst/>
            <a:rect l="l" t="t" r="r" b="b"/>
            <a:pathLst>
              <a:path w="8890" h="432435">
                <a:moveTo>
                  <a:pt x="0" y="0"/>
                </a:moveTo>
                <a:lnTo>
                  <a:pt x="8890" y="432053"/>
                </a:lnTo>
              </a:path>
            </a:pathLst>
          </a:custGeom>
          <a:ln w="25908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921258" y="3252978"/>
            <a:ext cx="1170940" cy="541020"/>
          </a:xfrm>
          <a:custGeom>
            <a:avLst/>
            <a:gdLst/>
            <a:ahLst/>
            <a:cxnLst/>
            <a:rect l="l" t="t" r="r" b="b"/>
            <a:pathLst>
              <a:path w="1170939" h="541020">
                <a:moveTo>
                  <a:pt x="1080261" y="0"/>
                </a:moveTo>
                <a:lnTo>
                  <a:pt x="90169" y="0"/>
                </a:lnTo>
                <a:lnTo>
                  <a:pt x="55072" y="7088"/>
                </a:lnTo>
                <a:lnTo>
                  <a:pt x="26411" y="26416"/>
                </a:lnTo>
                <a:lnTo>
                  <a:pt x="7086" y="55078"/>
                </a:lnTo>
                <a:lnTo>
                  <a:pt x="0" y="90170"/>
                </a:lnTo>
                <a:lnTo>
                  <a:pt x="0" y="450850"/>
                </a:lnTo>
                <a:lnTo>
                  <a:pt x="7086" y="485941"/>
                </a:lnTo>
                <a:lnTo>
                  <a:pt x="26411" y="514604"/>
                </a:lnTo>
                <a:lnTo>
                  <a:pt x="55072" y="533931"/>
                </a:lnTo>
                <a:lnTo>
                  <a:pt x="90169" y="541020"/>
                </a:lnTo>
                <a:lnTo>
                  <a:pt x="1080261" y="541020"/>
                </a:lnTo>
                <a:lnTo>
                  <a:pt x="1115353" y="533931"/>
                </a:lnTo>
                <a:lnTo>
                  <a:pt x="1144015" y="514604"/>
                </a:lnTo>
                <a:lnTo>
                  <a:pt x="1163343" y="485941"/>
                </a:lnTo>
                <a:lnTo>
                  <a:pt x="1170431" y="450850"/>
                </a:lnTo>
                <a:lnTo>
                  <a:pt x="1170431" y="90170"/>
                </a:lnTo>
                <a:lnTo>
                  <a:pt x="1163343" y="55078"/>
                </a:lnTo>
                <a:lnTo>
                  <a:pt x="1144016" y="26416"/>
                </a:lnTo>
                <a:lnTo>
                  <a:pt x="1115353" y="7088"/>
                </a:lnTo>
                <a:lnTo>
                  <a:pt x="1080261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921258" y="3252978"/>
            <a:ext cx="1170940" cy="541020"/>
          </a:xfrm>
          <a:custGeom>
            <a:avLst/>
            <a:gdLst/>
            <a:ahLst/>
            <a:cxnLst/>
            <a:rect l="l" t="t" r="r" b="b"/>
            <a:pathLst>
              <a:path w="1170939" h="541020">
                <a:moveTo>
                  <a:pt x="0" y="90170"/>
                </a:moveTo>
                <a:lnTo>
                  <a:pt x="7086" y="55078"/>
                </a:lnTo>
                <a:lnTo>
                  <a:pt x="26411" y="26416"/>
                </a:lnTo>
                <a:lnTo>
                  <a:pt x="55072" y="7088"/>
                </a:lnTo>
                <a:lnTo>
                  <a:pt x="90169" y="0"/>
                </a:lnTo>
                <a:lnTo>
                  <a:pt x="1080261" y="0"/>
                </a:lnTo>
                <a:lnTo>
                  <a:pt x="1115353" y="7088"/>
                </a:lnTo>
                <a:lnTo>
                  <a:pt x="1144016" y="26416"/>
                </a:lnTo>
                <a:lnTo>
                  <a:pt x="1163343" y="55078"/>
                </a:lnTo>
                <a:lnTo>
                  <a:pt x="1170431" y="90170"/>
                </a:lnTo>
                <a:lnTo>
                  <a:pt x="1170431" y="450850"/>
                </a:lnTo>
                <a:lnTo>
                  <a:pt x="1163343" y="485941"/>
                </a:lnTo>
                <a:lnTo>
                  <a:pt x="1144016" y="514604"/>
                </a:lnTo>
                <a:lnTo>
                  <a:pt x="1115353" y="533931"/>
                </a:lnTo>
                <a:lnTo>
                  <a:pt x="1080261" y="541020"/>
                </a:lnTo>
                <a:lnTo>
                  <a:pt x="90169" y="541020"/>
                </a:lnTo>
                <a:lnTo>
                  <a:pt x="55072" y="533931"/>
                </a:lnTo>
                <a:lnTo>
                  <a:pt x="26411" y="514604"/>
                </a:lnTo>
                <a:lnTo>
                  <a:pt x="7086" y="485941"/>
                </a:lnTo>
                <a:lnTo>
                  <a:pt x="0" y="450850"/>
                </a:lnTo>
                <a:lnTo>
                  <a:pt x="0" y="90170"/>
                </a:lnTo>
                <a:close/>
              </a:path>
            </a:pathLst>
          </a:custGeom>
          <a:ln w="25908">
            <a:solidFill>
              <a:srgbClr val="006D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1175715" y="3338576"/>
            <a:ext cx="659765" cy="3619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S/4</a:t>
            </a:r>
            <a:r>
              <a:rPr dirty="0" sz="11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HANA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Pilot</a:t>
            </a:r>
            <a:endParaRPr sz="11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2218182" y="3252978"/>
            <a:ext cx="1169035" cy="541020"/>
          </a:xfrm>
          <a:custGeom>
            <a:avLst/>
            <a:gdLst/>
            <a:ahLst/>
            <a:cxnLst/>
            <a:rect l="l" t="t" r="r" b="b"/>
            <a:pathLst>
              <a:path w="1169035" h="541020">
                <a:moveTo>
                  <a:pt x="1078738" y="0"/>
                </a:moveTo>
                <a:lnTo>
                  <a:pt x="90169" y="0"/>
                </a:lnTo>
                <a:lnTo>
                  <a:pt x="55078" y="7088"/>
                </a:lnTo>
                <a:lnTo>
                  <a:pt x="26415" y="26416"/>
                </a:lnTo>
                <a:lnTo>
                  <a:pt x="7088" y="55078"/>
                </a:lnTo>
                <a:lnTo>
                  <a:pt x="0" y="90170"/>
                </a:lnTo>
                <a:lnTo>
                  <a:pt x="0" y="450850"/>
                </a:lnTo>
                <a:lnTo>
                  <a:pt x="7088" y="485941"/>
                </a:lnTo>
                <a:lnTo>
                  <a:pt x="26415" y="514604"/>
                </a:lnTo>
                <a:lnTo>
                  <a:pt x="55078" y="533931"/>
                </a:lnTo>
                <a:lnTo>
                  <a:pt x="90169" y="541020"/>
                </a:lnTo>
                <a:lnTo>
                  <a:pt x="1078738" y="541020"/>
                </a:lnTo>
                <a:lnTo>
                  <a:pt x="1113829" y="533931"/>
                </a:lnTo>
                <a:lnTo>
                  <a:pt x="1142491" y="514604"/>
                </a:lnTo>
                <a:lnTo>
                  <a:pt x="1161819" y="485941"/>
                </a:lnTo>
                <a:lnTo>
                  <a:pt x="1168908" y="450850"/>
                </a:lnTo>
                <a:lnTo>
                  <a:pt x="1168908" y="90170"/>
                </a:lnTo>
                <a:lnTo>
                  <a:pt x="1161819" y="55078"/>
                </a:lnTo>
                <a:lnTo>
                  <a:pt x="1142492" y="26416"/>
                </a:lnTo>
                <a:lnTo>
                  <a:pt x="1113829" y="7088"/>
                </a:lnTo>
                <a:lnTo>
                  <a:pt x="1078738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218182" y="3252978"/>
            <a:ext cx="1169035" cy="541020"/>
          </a:xfrm>
          <a:custGeom>
            <a:avLst/>
            <a:gdLst/>
            <a:ahLst/>
            <a:cxnLst/>
            <a:rect l="l" t="t" r="r" b="b"/>
            <a:pathLst>
              <a:path w="1169035" h="541020">
                <a:moveTo>
                  <a:pt x="0" y="90170"/>
                </a:moveTo>
                <a:lnTo>
                  <a:pt x="7088" y="55078"/>
                </a:lnTo>
                <a:lnTo>
                  <a:pt x="26415" y="26416"/>
                </a:lnTo>
                <a:lnTo>
                  <a:pt x="55078" y="7088"/>
                </a:lnTo>
                <a:lnTo>
                  <a:pt x="90169" y="0"/>
                </a:lnTo>
                <a:lnTo>
                  <a:pt x="1078738" y="0"/>
                </a:lnTo>
                <a:lnTo>
                  <a:pt x="1113829" y="7088"/>
                </a:lnTo>
                <a:lnTo>
                  <a:pt x="1142492" y="26416"/>
                </a:lnTo>
                <a:lnTo>
                  <a:pt x="1161819" y="55078"/>
                </a:lnTo>
                <a:lnTo>
                  <a:pt x="1168908" y="90170"/>
                </a:lnTo>
                <a:lnTo>
                  <a:pt x="1168908" y="450850"/>
                </a:lnTo>
                <a:lnTo>
                  <a:pt x="1161819" y="485941"/>
                </a:lnTo>
                <a:lnTo>
                  <a:pt x="1142491" y="514604"/>
                </a:lnTo>
                <a:lnTo>
                  <a:pt x="1113829" y="533931"/>
                </a:lnTo>
                <a:lnTo>
                  <a:pt x="1078738" y="541020"/>
                </a:lnTo>
                <a:lnTo>
                  <a:pt x="90169" y="541020"/>
                </a:lnTo>
                <a:lnTo>
                  <a:pt x="55078" y="533931"/>
                </a:lnTo>
                <a:lnTo>
                  <a:pt x="26415" y="514604"/>
                </a:lnTo>
                <a:lnTo>
                  <a:pt x="7088" y="485941"/>
                </a:lnTo>
                <a:lnTo>
                  <a:pt x="0" y="450850"/>
                </a:lnTo>
                <a:lnTo>
                  <a:pt x="0" y="90170"/>
                </a:lnTo>
                <a:close/>
              </a:path>
            </a:pathLst>
          </a:custGeom>
          <a:ln w="25908">
            <a:solidFill>
              <a:srgbClr val="006D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 txBox="1"/>
          <p:nvPr/>
        </p:nvSpPr>
        <p:spPr>
          <a:xfrm>
            <a:off x="2392807" y="3254755"/>
            <a:ext cx="817244" cy="529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  <a:spcBef>
                <a:spcPts val="105"/>
              </a:spcBef>
            </a:pP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Evaluate  industry</a:t>
            </a:r>
            <a:r>
              <a:rPr dirty="0" sz="11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best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practices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3513582" y="3252978"/>
            <a:ext cx="1170940" cy="541020"/>
          </a:xfrm>
          <a:custGeom>
            <a:avLst/>
            <a:gdLst/>
            <a:ahLst/>
            <a:cxnLst/>
            <a:rect l="l" t="t" r="r" b="b"/>
            <a:pathLst>
              <a:path w="1170939" h="541020">
                <a:moveTo>
                  <a:pt x="1080262" y="0"/>
                </a:moveTo>
                <a:lnTo>
                  <a:pt x="90169" y="0"/>
                </a:lnTo>
                <a:lnTo>
                  <a:pt x="55078" y="7088"/>
                </a:lnTo>
                <a:lnTo>
                  <a:pt x="26415" y="26416"/>
                </a:lnTo>
                <a:lnTo>
                  <a:pt x="7088" y="55078"/>
                </a:lnTo>
                <a:lnTo>
                  <a:pt x="0" y="90170"/>
                </a:lnTo>
                <a:lnTo>
                  <a:pt x="0" y="450850"/>
                </a:lnTo>
                <a:lnTo>
                  <a:pt x="7088" y="485941"/>
                </a:lnTo>
                <a:lnTo>
                  <a:pt x="26415" y="514604"/>
                </a:lnTo>
                <a:lnTo>
                  <a:pt x="55078" y="533931"/>
                </a:lnTo>
                <a:lnTo>
                  <a:pt x="90169" y="541020"/>
                </a:lnTo>
                <a:lnTo>
                  <a:pt x="1080262" y="541020"/>
                </a:lnTo>
                <a:lnTo>
                  <a:pt x="1115353" y="533931"/>
                </a:lnTo>
                <a:lnTo>
                  <a:pt x="1144015" y="514604"/>
                </a:lnTo>
                <a:lnTo>
                  <a:pt x="1163343" y="485941"/>
                </a:lnTo>
                <a:lnTo>
                  <a:pt x="1170431" y="450850"/>
                </a:lnTo>
                <a:lnTo>
                  <a:pt x="1170431" y="90170"/>
                </a:lnTo>
                <a:lnTo>
                  <a:pt x="1163343" y="55078"/>
                </a:lnTo>
                <a:lnTo>
                  <a:pt x="1144015" y="26416"/>
                </a:lnTo>
                <a:lnTo>
                  <a:pt x="1115353" y="7088"/>
                </a:lnTo>
                <a:lnTo>
                  <a:pt x="1080262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513582" y="3252978"/>
            <a:ext cx="1170940" cy="541020"/>
          </a:xfrm>
          <a:custGeom>
            <a:avLst/>
            <a:gdLst/>
            <a:ahLst/>
            <a:cxnLst/>
            <a:rect l="l" t="t" r="r" b="b"/>
            <a:pathLst>
              <a:path w="1170939" h="541020">
                <a:moveTo>
                  <a:pt x="0" y="90170"/>
                </a:moveTo>
                <a:lnTo>
                  <a:pt x="7088" y="55078"/>
                </a:lnTo>
                <a:lnTo>
                  <a:pt x="26415" y="26416"/>
                </a:lnTo>
                <a:lnTo>
                  <a:pt x="55078" y="7088"/>
                </a:lnTo>
                <a:lnTo>
                  <a:pt x="90169" y="0"/>
                </a:lnTo>
                <a:lnTo>
                  <a:pt x="1080262" y="0"/>
                </a:lnTo>
                <a:lnTo>
                  <a:pt x="1115353" y="7088"/>
                </a:lnTo>
                <a:lnTo>
                  <a:pt x="1144015" y="26416"/>
                </a:lnTo>
                <a:lnTo>
                  <a:pt x="1163343" y="55078"/>
                </a:lnTo>
                <a:lnTo>
                  <a:pt x="1170431" y="90170"/>
                </a:lnTo>
                <a:lnTo>
                  <a:pt x="1170431" y="450850"/>
                </a:lnTo>
                <a:lnTo>
                  <a:pt x="1163343" y="485941"/>
                </a:lnTo>
                <a:lnTo>
                  <a:pt x="1144015" y="514604"/>
                </a:lnTo>
                <a:lnTo>
                  <a:pt x="1115353" y="533931"/>
                </a:lnTo>
                <a:lnTo>
                  <a:pt x="1080262" y="541020"/>
                </a:lnTo>
                <a:lnTo>
                  <a:pt x="90169" y="541020"/>
                </a:lnTo>
                <a:lnTo>
                  <a:pt x="55078" y="533931"/>
                </a:lnTo>
                <a:lnTo>
                  <a:pt x="26415" y="514604"/>
                </a:lnTo>
                <a:lnTo>
                  <a:pt x="7088" y="485941"/>
                </a:lnTo>
                <a:lnTo>
                  <a:pt x="0" y="450850"/>
                </a:lnTo>
                <a:lnTo>
                  <a:pt x="0" y="90170"/>
                </a:lnTo>
                <a:close/>
              </a:path>
            </a:pathLst>
          </a:custGeom>
          <a:ln w="25908">
            <a:solidFill>
              <a:srgbClr val="006D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 txBox="1"/>
          <p:nvPr/>
        </p:nvSpPr>
        <p:spPr>
          <a:xfrm>
            <a:off x="3646423" y="3338576"/>
            <a:ext cx="903605" cy="3619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Configure</a:t>
            </a:r>
            <a:r>
              <a:rPr dirty="0" sz="11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adapt</a:t>
            </a:r>
            <a:endParaRPr sz="1100">
              <a:latin typeface="Arial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4810505" y="3252978"/>
            <a:ext cx="1169035" cy="541020"/>
          </a:xfrm>
          <a:custGeom>
            <a:avLst/>
            <a:gdLst/>
            <a:ahLst/>
            <a:cxnLst/>
            <a:rect l="l" t="t" r="r" b="b"/>
            <a:pathLst>
              <a:path w="1169035" h="541020">
                <a:moveTo>
                  <a:pt x="1078738" y="0"/>
                </a:moveTo>
                <a:lnTo>
                  <a:pt x="90170" y="0"/>
                </a:lnTo>
                <a:lnTo>
                  <a:pt x="55078" y="7088"/>
                </a:lnTo>
                <a:lnTo>
                  <a:pt x="26416" y="26416"/>
                </a:lnTo>
                <a:lnTo>
                  <a:pt x="7088" y="55078"/>
                </a:lnTo>
                <a:lnTo>
                  <a:pt x="0" y="90170"/>
                </a:lnTo>
                <a:lnTo>
                  <a:pt x="0" y="450850"/>
                </a:lnTo>
                <a:lnTo>
                  <a:pt x="7088" y="485941"/>
                </a:lnTo>
                <a:lnTo>
                  <a:pt x="26416" y="514604"/>
                </a:lnTo>
                <a:lnTo>
                  <a:pt x="55078" y="533931"/>
                </a:lnTo>
                <a:lnTo>
                  <a:pt x="90170" y="541020"/>
                </a:lnTo>
                <a:lnTo>
                  <a:pt x="1078738" y="541020"/>
                </a:lnTo>
                <a:lnTo>
                  <a:pt x="1113829" y="533931"/>
                </a:lnTo>
                <a:lnTo>
                  <a:pt x="1142491" y="514604"/>
                </a:lnTo>
                <a:lnTo>
                  <a:pt x="1161819" y="485941"/>
                </a:lnTo>
                <a:lnTo>
                  <a:pt x="1168908" y="450850"/>
                </a:lnTo>
                <a:lnTo>
                  <a:pt x="1168908" y="90170"/>
                </a:lnTo>
                <a:lnTo>
                  <a:pt x="1161819" y="55078"/>
                </a:lnTo>
                <a:lnTo>
                  <a:pt x="1142492" y="26416"/>
                </a:lnTo>
                <a:lnTo>
                  <a:pt x="1113829" y="7088"/>
                </a:lnTo>
                <a:lnTo>
                  <a:pt x="1078738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810505" y="3252978"/>
            <a:ext cx="1169035" cy="541020"/>
          </a:xfrm>
          <a:custGeom>
            <a:avLst/>
            <a:gdLst/>
            <a:ahLst/>
            <a:cxnLst/>
            <a:rect l="l" t="t" r="r" b="b"/>
            <a:pathLst>
              <a:path w="1169035" h="541020">
                <a:moveTo>
                  <a:pt x="0" y="90170"/>
                </a:moveTo>
                <a:lnTo>
                  <a:pt x="7088" y="55078"/>
                </a:lnTo>
                <a:lnTo>
                  <a:pt x="26416" y="26416"/>
                </a:lnTo>
                <a:lnTo>
                  <a:pt x="55078" y="7088"/>
                </a:lnTo>
                <a:lnTo>
                  <a:pt x="90170" y="0"/>
                </a:lnTo>
                <a:lnTo>
                  <a:pt x="1078738" y="0"/>
                </a:lnTo>
                <a:lnTo>
                  <a:pt x="1113829" y="7088"/>
                </a:lnTo>
                <a:lnTo>
                  <a:pt x="1142492" y="26416"/>
                </a:lnTo>
                <a:lnTo>
                  <a:pt x="1161819" y="55078"/>
                </a:lnTo>
                <a:lnTo>
                  <a:pt x="1168908" y="90170"/>
                </a:lnTo>
                <a:lnTo>
                  <a:pt x="1168908" y="450850"/>
                </a:lnTo>
                <a:lnTo>
                  <a:pt x="1161819" y="485941"/>
                </a:lnTo>
                <a:lnTo>
                  <a:pt x="1142491" y="514604"/>
                </a:lnTo>
                <a:lnTo>
                  <a:pt x="1113829" y="533931"/>
                </a:lnTo>
                <a:lnTo>
                  <a:pt x="1078738" y="541020"/>
                </a:lnTo>
                <a:lnTo>
                  <a:pt x="90170" y="541020"/>
                </a:lnTo>
                <a:lnTo>
                  <a:pt x="55078" y="533931"/>
                </a:lnTo>
                <a:lnTo>
                  <a:pt x="26416" y="514604"/>
                </a:lnTo>
                <a:lnTo>
                  <a:pt x="7088" y="485941"/>
                </a:lnTo>
                <a:lnTo>
                  <a:pt x="0" y="450850"/>
                </a:lnTo>
                <a:lnTo>
                  <a:pt x="0" y="90170"/>
                </a:lnTo>
                <a:close/>
              </a:path>
            </a:pathLst>
          </a:custGeom>
          <a:ln w="25908">
            <a:solidFill>
              <a:srgbClr val="006D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105905" y="3252978"/>
            <a:ext cx="1170940" cy="541020"/>
          </a:xfrm>
          <a:custGeom>
            <a:avLst/>
            <a:gdLst/>
            <a:ahLst/>
            <a:cxnLst/>
            <a:rect l="l" t="t" r="r" b="b"/>
            <a:pathLst>
              <a:path w="1170940" h="541020">
                <a:moveTo>
                  <a:pt x="1080262" y="0"/>
                </a:moveTo>
                <a:lnTo>
                  <a:pt x="90170" y="0"/>
                </a:lnTo>
                <a:lnTo>
                  <a:pt x="55078" y="7088"/>
                </a:lnTo>
                <a:lnTo>
                  <a:pt x="26416" y="26416"/>
                </a:lnTo>
                <a:lnTo>
                  <a:pt x="7088" y="55078"/>
                </a:lnTo>
                <a:lnTo>
                  <a:pt x="0" y="90170"/>
                </a:lnTo>
                <a:lnTo>
                  <a:pt x="0" y="450850"/>
                </a:lnTo>
                <a:lnTo>
                  <a:pt x="7088" y="485941"/>
                </a:lnTo>
                <a:lnTo>
                  <a:pt x="26416" y="514604"/>
                </a:lnTo>
                <a:lnTo>
                  <a:pt x="55078" y="533931"/>
                </a:lnTo>
                <a:lnTo>
                  <a:pt x="90170" y="541020"/>
                </a:lnTo>
                <a:lnTo>
                  <a:pt x="1080262" y="541020"/>
                </a:lnTo>
                <a:lnTo>
                  <a:pt x="1115353" y="533931"/>
                </a:lnTo>
                <a:lnTo>
                  <a:pt x="1144016" y="514604"/>
                </a:lnTo>
                <a:lnTo>
                  <a:pt x="1163343" y="485941"/>
                </a:lnTo>
                <a:lnTo>
                  <a:pt x="1170432" y="450850"/>
                </a:lnTo>
                <a:lnTo>
                  <a:pt x="1170432" y="90170"/>
                </a:lnTo>
                <a:lnTo>
                  <a:pt x="1163343" y="55078"/>
                </a:lnTo>
                <a:lnTo>
                  <a:pt x="1144016" y="26416"/>
                </a:lnTo>
                <a:lnTo>
                  <a:pt x="1115353" y="7088"/>
                </a:lnTo>
                <a:lnTo>
                  <a:pt x="1080262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105905" y="3252978"/>
            <a:ext cx="1170940" cy="541020"/>
          </a:xfrm>
          <a:custGeom>
            <a:avLst/>
            <a:gdLst/>
            <a:ahLst/>
            <a:cxnLst/>
            <a:rect l="l" t="t" r="r" b="b"/>
            <a:pathLst>
              <a:path w="1170940" h="541020">
                <a:moveTo>
                  <a:pt x="0" y="90170"/>
                </a:moveTo>
                <a:lnTo>
                  <a:pt x="7088" y="55078"/>
                </a:lnTo>
                <a:lnTo>
                  <a:pt x="26416" y="26416"/>
                </a:lnTo>
                <a:lnTo>
                  <a:pt x="55078" y="7088"/>
                </a:lnTo>
                <a:lnTo>
                  <a:pt x="90170" y="0"/>
                </a:lnTo>
                <a:lnTo>
                  <a:pt x="1080262" y="0"/>
                </a:lnTo>
                <a:lnTo>
                  <a:pt x="1115353" y="7088"/>
                </a:lnTo>
                <a:lnTo>
                  <a:pt x="1144016" y="26416"/>
                </a:lnTo>
                <a:lnTo>
                  <a:pt x="1163343" y="55078"/>
                </a:lnTo>
                <a:lnTo>
                  <a:pt x="1170432" y="90170"/>
                </a:lnTo>
                <a:lnTo>
                  <a:pt x="1170432" y="450850"/>
                </a:lnTo>
                <a:lnTo>
                  <a:pt x="1163343" y="485941"/>
                </a:lnTo>
                <a:lnTo>
                  <a:pt x="1144016" y="514604"/>
                </a:lnTo>
                <a:lnTo>
                  <a:pt x="1115353" y="533931"/>
                </a:lnTo>
                <a:lnTo>
                  <a:pt x="1080262" y="541020"/>
                </a:lnTo>
                <a:lnTo>
                  <a:pt x="90170" y="541020"/>
                </a:lnTo>
                <a:lnTo>
                  <a:pt x="55078" y="533931"/>
                </a:lnTo>
                <a:lnTo>
                  <a:pt x="26416" y="514604"/>
                </a:lnTo>
                <a:lnTo>
                  <a:pt x="7088" y="485941"/>
                </a:lnTo>
                <a:lnTo>
                  <a:pt x="0" y="450850"/>
                </a:lnTo>
                <a:lnTo>
                  <a:pt x="0" y="90170"/>
                </a:lnTo>
                <a:close/>
              </a:path>
            </a:pathLst>
          </a:custGeom>
          <a:ln w="25908">
            <a:solidFill>
              <a:srgbClr val="006D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7401306" y="3252978"/>
            <a:ext cx="1170940" cy="541020"/>
          </a:xfrm>
          <a:custGeom>
            <a:avLst/>
            <a:gdLst/>
            <a:ahLst/>
            <a:cxnLst/>
            <a:rect l="l" t="t" r="r" b="b"/>
            <a:pathLst>
              <a:path w="1170940" h="541020">
                <a:moveTo>
                  <a:pt x="1080262" y="0"/>
                </a:moveTo>
                <a:lnTo>
                  <a:pt x="90170" y="0"/>
                </a:lnTo>
                <a:lnTo>
                  <a:pt x="55078" y="7088"/>
                </a:lnTo>
                <a:lnTo>
                  <a:pt x="26416" y="26416"/>
                </a:lnTo>
                <a:lnTo>
                  <a:pt x="7088" y="55078"/>
                </a:lnTo>
                <a:lnTo>
                  <a:pt x="0" y="90170"/>
                </a:lnTo>
                <a:lnTo>
                  <a:pt x="0" y="450850"/>
                </a:lnTo>
                <a:lnTo>
                  <a:pt x="7088" y="485941"/>
                </a:lnTo>
                <a:lnTo>
                  <a:pt x="26416" y="514604"/>
                </a:lnTo>
                <a:lnTo>
                  <a:pt x="55078" y="533931"/>
                </a:lnTo>
                <a:lnTo>
                  <a:pt x="90170" y="541020"/>
                </a:lnTo>
                <a:lnTo>
                  <a:pt x="1080262" y="541020"/>
                </a:lnTo>
                <a:lnTo>
                  <a:pt x="1115353" y="533931"/>
                </a:lnTo>
                <a:lnTo>
                  <a:pt x="1144016" y="514604"/>
                </a:lnTo>
                <a:lnTo>
                  <a:pt x="1163343" y="485941"/>
                </a:lnTo>
                <a:lnTo>
                  <a:pt x="1170432" y="450850"/>
                </a:lnTo>
                <a:lnTo>
                  <a:pt x="1170432" y="90170"/>
                </a:lnTo>
                <a:lnTo>
                  <a:pt x="1163343" y="55078"/>
                </a:lnTo>
                <a:lnTo>
                  <a:pt x="1144016" y="26416"/>
                </a:lnTo>
                <a:lnTo>
                  <a:pt x="1115353" y="7088"/>
                </a:lnTo>
                <a:lnTo>
                  <a:pt x="1080262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7401306" y="3252978"/>
            <a:ext cx="1170940" cy="541020"/>
          </a:xfrm>
          <a:custGeom>
            <a:avLst/>
            <a:gdLst/>
            <a:ahLst/>
            <a:cxnLst/>
            <a:rect l="l" t="t" r="r" b="b"/>
            <a:pathLst>
              <a:path w="1170940" h="541020">
                <a:moveTo>
                  <a:pt x="0" y="90170"/>
                </a:moveTo>
                <a:lnTo>
                  <a:pt x="7088" y="55078"/>
                </a:lnTo>
                <a:lnTo>
                  <a:pt x="26416" y="26416"/>
                </a:lnTo>
                <a:lnTo>
                  <a:pt x="55078" y="7088"/>
                </a:lnTo>
                <a:lnTo>
                  <a:pt x="90170" y="0"/>
                </a:lnTo>
                <a:lnTo>
                  <a:pt x="1080262" y="0"/>
                </a:lnTo>
                <a:lnTo>
                  <a:pt x="1115353" y="7088"/>
                </a:lnTo>
                <a:lnTo>
                  <a:pt x="1144016" y="26416"/>
                </a:lnTo>
                <a:lnTo>
                  <a:pt x="1163343" y="55078"/>
                </a:lnTo>
                <a:lnTo>
                  <a:pt x="1170432" y="90170"/>
                </a:lnTo>
                <a:lnTo>
                  <a:pt x="1170432" y="450850"/>
                </a:lnTo>
                <a:lnTo>
                  <a:pt x="1163343" y="485941"/>
                </a:lnTo>
                <a:lnTo>
                  <a:pt x="1144016" y="514604"/>
                </a:lnTo>
                <a:lnTo>
                  <a:pt x="1115353" y="533931"/>
                </a:lnTo>
                <a:lnTo>
                  <a:pt x="1080262" y="541020"/>
                </a:lnTo>
                <a:lnTo>
                  <a:pt x="90170" y="541020"/>
                </a:lnTo>
                <a:lnTo>
                  <a:pt x="55078" y="533931"/>
                </a:lnTo>
                <a:lnTo>
                  <a:pt x="26416" y="514604"/>
                </a:lnTo>
                <a:lnTo>
                  <a:pt x="7088" y="485941"/>
                </a:lnTo>
                <a:lnTo>
                  <a:pt x="0" y="450850"/>
                </a:lnTo>
                <a:lnTo>
                  <a:pt x="0" y="90170"/>
                </a:lnTo>
                <a:close/>
              </a:path>
            </a:pathLst>
          </a:custGeom>
          <a:ln w="25908">
            <a:solidFill>
              <a:srgbClr val="006D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992124" y="3864864"/>
            <a:ext cx="791210" cy="215265"/>
          </a:xfrm>
          <a:custGeom>
            <a:avLst/>
            <a:gdLst/>
            <a:ahLst/>
            <a:cxnLst/>
            <a:rect l="l" t="t" r="r" b="b"/>
            <a:pathLst>
              <a:path w="791210" h="215264">
                <a:moveTo>
                  <a:pt x="397256" y="0"/>
                </a:moveTo>
                <a:lnTo>
                  <a:pt x="378708" y="33575"/>
                </a:lnTo>
                <a:lnTo>
                  <a:pt x="314690" y="107442"/>
                </a:lnTo>
                <a:lnTo>
                  <a:pt x="192641" y="181308"/>
                </a:lnTo>
                <a:lnTo>
                  <a:pt x="0" y="214884"/>
                </a:lnTo>
                <a:lnTo>
                  <a:pt x="790956" y="214884"/>
                </a:lnTo>
                <a:lnTo>
                  <a:pt x="598281" y="181308"/>
                </a:lnTo>
                <a:lnTo>
                  <a:pt x="477520" y="107442"/>
                </a:lnTo>
                <a:lnTo>
                  <a:pt x="415051" y="33575"/>
                </a:lnTo>
                <a:lnTo>
                  <a:pt x="397256" y="0"/>
                </a:lnTo>
                <a:close/>
              </a:path>
            </a:pathLst>
          </a:custGeom>
          <a:solidFill>
            <a:srgbClr val="C2B9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920496" y="4079747"/>
            <a:ext cx="3744595" cy="1800225"/>
          </a:xfrm>
          <a:custGeom>
            <a:avLst/>
            <a:gdLst/>
            <a:ahLst/>
            <a:cxnLst/>
            <a:rect l="l" t="t" r="r" b="b"/>
            <a:pathLst>
              <a:path w="3744595" h="1800225">
                <a:moveTo>
                  <a:pt x="3637153" y="0"/>
                </a:moveTo>
                <a:lnTo>
                  <a:pt x="107340" y="0"/>
                </a:lnTo>
                <a:lnTo>
                  <a:pt x="65558" y="8427"/>
                </a:lnTo>
                <a:lnTo>
                  <a:pt x="31438" y="31416"/>
                </a:lnTo>
                <a:lnTo>
                  <a:pt x="8435" y="65526"/>
                </a:lnTo>
                <a:lnTo>
                  <a:pt x="0" y="107314"/>
                </a:lnTo>
                <a:lnTo>
                  <a:pt x="0" y="1692503"/>
                </a:lnTo>
                <a:lnTo>
                  <a:pt x="8435" y="1734285"/>
                </a:lnTo>
                <a:lnTo>
                  <a:pt x="31438" y="1768405"/>
                </a:lnTo>
                <a:lnTo>
                  <a:pt x="65558" y="1791408"/>
                </a:lnTo>
                <a:lnTo>
                  <a:pt x="107340" y="1799843"/>
                </a:lnTo>
                <a:lnTo>
                  <a:pt x="3637153" y="1799843"/>
                </a:lnTo>
                <a:lnTo>
                  <a:pt x="3678941" y="1791408"/>
                </a:lnTo>
                <a:lnTo>
                  <a:pt x="3713051" y="1768405"/>
                </a:lnTo>
                <a:lnTo>
                  <a:pt x="3736040" y="1734285"/>
                </a:lnTo>
                <a:lnTo>
                  <a:pt x="3744467" y="1692503"/>
                </a:lnTo>
                <a:lnTo>
                  <a:pt x="3744467" y="107314"/>
                </a:lnTo>
                <a:lnTo>
                  <a:pt x="3736040" y="65526"/>
                </a:lnTo>
                <a:lnTo>
                  <a:pt x="3713051" y="31416"/>
                </a:lnTo>
                <a:lnTo>
                  <a:pt x="3678941" y="8427"/>
                </a:lnTo>
                <a:lnTo>
                  <a:pt x="3637153" y="0"/>
                </a:lnTo>
                <a:close/>
              </a:path>
            </a:pathLst>
          </a:custGeom>
          <a:solidFill>
            <a:srgbClr val="C2B9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 txBox="1"/>
          <p:nvPr/>
        </p:nvSpPr>
        <p:spPr>
          <a:xfrm>
            <a:off x="1048003" y="4128033"/>
            <a:ext cx="3506470" cy="14738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08585" indent="-95885">
              <a:lnSpc>
                <a:spcPct val="100000"/>
              </a:lnSpc>
              <a:spcBef>
                <a:spcPts val="700"/>
              </a:spcBef>
              <a:buChar char="•"/>
              <a:tabLst>
                <a:tab pos="109220" algn="l"/>
              </a:tabLst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Deploy a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S/4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HANA sandbox or</a:t>
            </a:r>
            <a:r>
              <a:rPr dirty="0" sz="10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Pilot</a:t>
            </a:r>
            <a:endParaRPr sz="1000">
              <a:latin typeface="Arial"/>
              <a:cs typeface="Arial"/>
            </a:endParaRPr>
          </a:p>
          <a:p>
            <a:pPr marL="108585" marR="57785" indent="-95885">
              <a:lnSpc>
                <a:spcPct val="100000"/>
              </a:lnSpc>
              <a:spcBef>
                <a:spcPts val="600"/>
              </a:spcBef>
              <a:buChar char="•"/>
              <a:tabLst>
                <a:tab pos="109220" algn="l"/>
              </a:tabLst>
            </a:pP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Validate with </a:t>
            </a:r>
            <a:r>
              <a:rPr dirty="0" sz="1000">
                <a:solidFill>
                  <a:srgbClr val="253046"/>
                </a:solidFill>
                <a:latin typeface="Arial"/>
                <a:cs typeface="Arial"/>
              </a:rPr>
              <a:t>key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users Standard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functionality by using  best practices</a:t>
            </a:r>
            <a:r>
              <a:rPr dirty="0" sz="10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deployment</a:t>
            </a:r>
            <a:endParaRPr sz="1000">
              <a:latin typeface="Arial"/>
              <a:cs typeface="Arial"/>
            </a:endParaRPr>
          </a:p>
          <a:p>
            <a:pPr marL="108585" marR="5080" indent="-95885">
              <a:lnSpc>
                <a:spcPct val="100000"/>
              </a:lnSpc>
              <a:spcBef>
                <a:spcPts val="600"/>
              </a:spcBef>
              <a:buChar char="•"/>
              <a:tabLst>
                <a:tab pos="109220" algn="l"/>
              </a:tabLst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Detailed custom code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analysis with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emphasis on  “replacement by standard” &amp; custom code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adaptation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to</a:t>
            </a:r>
            <a:r>
              <a:rPr dirty="0" sz="1000" spc="-9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S4H</a:t>
            </a:r>
            <a:endParaRPr sz="1000">
              <a:latin typeface="Arial"/>
              <a:cs typeface="Arial"/>
            </a:endParaRPr>
          </a:p>
          <a:p>
            <a:pPr marL="108585" indent="-95885">
              <a:lnSpc>
                <a:spcPct val="100000"/>
              </a:lnSpc>
              <a:spcBef>
                <a:spcPts val="600"/>
              </a:spcBef>
              <a:buChar char="•"/>
              <a:tabLst>
                <a:tab pos="109220" algn="l"/>
              </a:tabLst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Identify quick</a:t>
            </a:r>
            <a:r>
              <a:rPr dirty="0" sz="10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wins</a:t>
            </a:r>
            <a:endParaRPr sz="1000">
              <a:latin typeface="Arial"/>
              <a:cs typeface="Arial"/>
            </a:endParaRPr>
          </a:p>
          <a:p>
            <a:pPr marL="108585" indent="-95885">
              <a:lnSpc>
                <a:spcPct val="100000"/>
              </a:lnSpc>
              <a:spcBef>
                <a:spcPts val="600"/>
              </a:spcBef>
              <a:buChar char="•"/>
              <a:tabLst>
                <a:tab pos="109220" algn="l"/>
              </a:tabLst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Identify gaps and adapt the</a:t>
            </a:r>
            <a:r>
              <a:rPr dirty="0" sz="10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platform</a:t>
            </a:r>
            <a:endParaRPr sz="1000">
              <a:latin typeface="Arial"/>
              <a:cs typeface="Arial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2289048" y="3864864"/>
            <a:ext cx="789940" cy="215265"/>
          </a:xfrm>
          <a:custGeom>
            <a:avLst/>
            <a:gdLst/>
            <a:ahLst/>
            <a:cxnLst/>
            <a:rect l="l" t="t" r="r" b="b"/>
            <a:pathLst>
              <a:path w="789939" h="215264">
                <a:moveTo>
                  <a:pt x="396494" y="0"/>
                </a:moveTo>
                <a:lnTo>
                  <a:pt x="377975" y="33575"/>
                </a:lnTo>
                <a:lnTo>
                  <a:pt x="314070" y="107442"/>
                </a:lnTo>
                <a:lnTo>
                  <a:pt x="192254" y="181308"/>
                </a:lnTo>
                <a:lnTo>
                  <a:pt x="0" y="214884"/>
                </a:lnTo>
                <a:lnTo>
                  <a:pt x="789432" y="214884"/>
                </a:lnTo>
                <a:lnTo>
                  <a:pt x="597144" y="181308"/>
                </a:lnTo>
                <a:lnTo>
                  <a:pt x="476615" y="107442"/>
                </a:lnTo>
                <a:lnTo>
                  <a:pt x="414260" y="33575"/>
                </a:lnTo>
                <a:lnTo>
                  <a:pt x="396494" y="0"/>
                </a:lnTo>
                <a:close/>
              </a:path>
            </a:pathLst>
          </a:custGeom>
          <a:solidFill>
            <a:srgbClr val="C2B9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584447" y="3864864"/>
            <a:ext cx="791210" cy="215265"/>
          </a:xfrm>
          <a:custGeom>
            <a:avLst/>
            <a:gdLst/>
            <a:ahLst/>
            <a:cxnLst/>
            <a:rect l="l" t="t" r="r" b="b"/>
            <a:pathLst>
              <a:path w="791210" h="215264">
                <a:moveTo>
                  <a:pt x="397255" y="0"/>
                </a:moveTo>
                <a:lnTo>
                  <a:pt x="378708" y="33575"/>
                </a:lnTo>
                <a:lnTo>
                  <a:pt x="314690" y="107442"/>
                </a:lnTo>
                <a:lnTo>
                  <a:pt x="192641" y="181308"/>
                </a:lnTo>
                <a:lnTo>
                  <a:pt x="0" y="214884"/>
                </a:lnTo>
                <a:lnTo>
                  <a:pt x="790955" y="214884"/>
                </a:lnTo>
                <a:lnTo>
                  <a:pt x="598281" y="181308"/>
                </a:lnTo>
                <a:lnTo>
                  <a:pt x="477519" y="107442"/>
                </a:lnTo>
                <a:lnTo>
                  <a:pt x="415051" y="33575"/>
                </a:lnTo>
                <a:lnTo>
                  <a:pt x="397255" y="0"/>
                </a:lnTo>
                <a:close/>
              </a:path>
            </a:pathLst>
          </a:custGeom>
          <a:solidFill>
            <a:srgbClr val="C2B9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881371" y="3864864"/>
            <a:ext cx="789940" cy="215265"/>
          </a:xfrm>
          <a:custGeom>
            <a:avLst/>
            <a:gdLst/>
            <a:ahLst/>
            <a:cxnLst/>
            <a:rect l="l" t="t" r="r" b="b"/>
            <a:pathLst>
              <a:path w="789939" h="215264">
                <a:moveTo>
                  <a:pt x="396493" y="0"/>
                </a:moveTo>
                <a:lnTo>
                  <a:pt x="377975" y="33575"/>
                </a:lnTo>
                <a:lnTo>
                  <a:pt x="314071" y="107442"/>
                </a:lnTo>
                <a:lnTo>
                  <a:pt x="192254" y="181308"/>
                </a:lnTo>
                <a:lnTo>
                  <a:pt x="0" y="214884"/>
                </a:lnTo>
                <a:lnTo>
                  <a:pt x="789431" y="214884"/>
                </a:lnTo>
                <a:lnTo>
                  <a:pt x="597144" y="181308"/>
                </a:lnTo>
                <a:lnTo>
                  <a:pt x="476615" y="107442"/>
                </a:lnTo>
                <a:lnTo>
                  <a:pt x="414260" y="33575"/>
                </a:lnTo>
                <a:lnTo>
                  <a:pt x="396493" y="0"/>
                </a:lnTo>
                <a:close/>
              </a:path>
            </a:pathLst>
          </a:custGeom>
          <a:solidFill>
            <a:srgbClr val="C2B9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809744" y="4081271"/>
            <a:ext cx="1169035" cy="1800225"/>
          </a:xfrm>
          <a:custGeom>
            <a:avLst/>
            <a:gdLst/>
            <a:ahLst/>
            <a:cxnLst/>
            <a:rect l="l" t="t" r="r" b="b"/>
            <a:pathLst>
              <a:path w="1169035" h="1800225">
                <a:moveTo>
                  <a:pt x="1043939" y="0"/>
                </a:moveTo>
                <a:lnTo>
                  <a:pt x="124967" y="0"/>
                </a:lnTo>
                <a:lnTo>
                  <a:pt x="76348" y="9828"/>
                </a:lnTo>
                <a:lnTo>
                  <a:pt x="36623" y="36623"/>
                </a:lnTo>
                <a:lnTo>
                  <a:pt x="9828" y="76348"/>
                </a:lnTo>
                <a:lnTo>
                  <a:pt x="0" y="124967"/>
                </a:lnTo>
                <a:lnTo>
                  <a:pt x="0" y="1674888"/>
                </a:lnTo>
                <a:lnTo>
                  <a:pt x="9828" y="1723527"/>
                </a:lnTo>
                <a:lnTo>
                  <a:pt x="36623" y="1763245"/>
                </a:lnTo>
                <a:lnTo>
                  <a:pt x="76348" y="1790024"/>
                </a:lnTo>
                <a:lnTo>
                  <a:pt x="124967" y="1799843"/>
                </a:lnTo>
                <a:lnTo>
                  <a:pt x="1043939" y="1799843"/>
                </a:lnTo>
                <a:lnTo>
                  <a:pt x="1092559" y="1790024"/>
                </a:lnTo>
                <a:lnTo>
                  <a:pt x="1132284" y="1763245"/>
                </a:lnTo>
                <a:lnTo>
                  <a:pt x="1159079" y="1723527"/>
                </a:lnTo>
                <a:lnTo>
                  <a:pt x="1168907" y="1674888"/>
                </a:lnTo>
                <a:lnTo>
                  <a:pt x="1168907" y="124967"/>
                </a:lnTo>
                <a:lnTo>
                  <a:pt x="1159079" y="76348"/>
                </a:lnTo>
                <a:lnTo>
                  <a:pt x="1132284" y="36623"/>
                </a:lnTo>
                <a:lnTo>
                  <a:pt x="1092559" y="9828"/>
                </a:lnTo>
                <a:lnTo>
                  <a:pt x="1043939" y="0"/>
                </a:lnTo>
                <a:close/>
              </a:path>
            </a:pathLst>
          </a:custGeom>
          <a:solidFill>
            <a:srgbClr val="C2B9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176771" y="3864864"/>
            <a:ext cx="791210" cy="215265"/>
          </a:xfrm>
          <a:custGeom>
            <a:avLst/>
            <a:gdLst/>
            <a:ahLst/>
            <a:cxnLst/>
            <a:rect l="l" t="t" r="r" b="b"/>
            <a:pathLst>
              <a:path w="791209" h="215264">
                <a:moveTo>
                  <a:pt x="397255" y="0"/>
                </a:moveTo>
                <a:lnTo>
                  <a:pt x="378708" y="33575"/>
                </a:lnTo>
                <a:lnTo>
                  <a:pt x="314690" y="107442"/>
                </a:lnTo>
                <a:lnTo>
                  <a:pt x="192641" y="181308"/>
                </a:lnTo>
                <a:lnTo>
                  <a:pt x="0" y="214884"/>
                </a:lnTo>
                <a:lnTo>
                  <a:pt x="790955" y="214884"/>
                </a:lnTo>
                <a:lnTo>
                  <a:pt x="598281" y="181308"/>
                </a:lnTo>
                <a:lnTo>
                  <a:pt x="477520" y="107442"/>
                </a:lnTo>
                <a:lnTo>
                  <a:pt x="415051" y="33575"/>
                </a:lnTo>
                <a:lnTo>
                  <a:pt x="397255" y="0"/>
                </a:lnTo>
                <a:close/>
              </a:path>
            </a:pathLst>
          </a:custGeom>
          <a:solidFill>
            <a:srgbClr val="C2B9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6105144" y="4081271"/>
            <a:ext cx="1170940" cy="1800225"/>
          </a:xfrm>
          <a:custGeom>
            <a:avLst/>
            <a:gdLst/>
            <a:ahLst/>
            <a:cxnLst/>
            <a:rect l="l" t="t" r="r" b="b"/>
            <a:pathLst>
              <a:path w="1170940" h="1800225">
                <a:moveTo>
                  <a:pt x="1045336" y="0"/>
                </a:moveTo>
                <a:lnTo>
                  <a:pt x="125094" y="0"/>
                </a:lnTo>
                <a:lnTo>
                  <a:pt x="76402" y="9830"/>
                </a:lnTo>
                <a:lnTo>
                  <a:pt x="36639" y="36639"/>
                </a:lnTo>
                <a:lnTo>
                  <a:pt x="9830" y="76402"/>
                </a:lnTo>
                <a:lnTo>
                  <a:pt x="0" y="125094"/>
                </a:lnTo>
                <a:lnTo>
                  <a:pt x="0" y="1674723"/>
                </a:lnTo>
                <a:lnTo>
                  <a:pt x="9830" y="1723425"/>
                </a:lnTo>
                <a:lnTo>
                  <a:pt x="36639" y="1763196"/>
                </a:lnTo>
                <a:lnTo>
                  <a:pt x="76402" y="1790011"/>
                </a:lnTo>
                <a:lnTo>
                  <a:pt x="125094" y="1799843"/>
                </a:lnTo>
                <a:lnTo>
                  <a:pt x="1045336" y="1799843"/>
                </a:lnTo>
                <a:lnTo>
                  <a:pt x="1094029" y="1790011"/>
                </a:lnTo>
                <a:lnTo>
                  <a:pt x="1133792" y="1763196"/>
                </a:lnTo>
                <a:lnTo>
                  <a:pt x="1160601" y="1723425"/>
                </a:lnTo>
                <a:lnTo>
                  <a:pt x="1170431" y="1674723"/>
                </a:lnTo>
                <a:lnTo>
                  <a:pt x="1170431" y="125094"/>
                </a:lnTo>
                <a:lnTo>
                  <a:pt x="1160601" y="76402"/>
                </a:lnTo>
                <a:lnTo>
                  <a:pt x="1133792" y="36639"/>
                </a:lnTo>
                <a:lnTo>
                  <a:pt x="1094029" y="9830"/>
                </a:lnTo>
                <a:lnTo>
                  <a:pt x="1045336" y="0"/>
                </a:lnTo>
                <a:close/>
              </a:path>
            </a:pathLst>
          </a:custGeom>
          <a:solidFill>
            <a:srgbClr val="C2B9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7473695" y="3864864"/>
            <a:ext cx="789940" cy="216535"/>
          </a:xfrm>
          <a:custGeom>
            <a:avLst/>
            <a:gdLst/>
            <a:ahLst/>
            <a:cxnLst/>
            <a:rect l="l" t="t" r="r" b="b"/>
            <a:pathLst>
              <a:path w="789940" h="216535">
                <a:moveTo>
                  <a:pt x="396494" y="0"/>
                </a:moveTo>
                <a:lnTo>
                  <a:pt x="377975" y="33813"/>
                </a:lnTo>
                <a:lnTo>
                  <a:pt x="314070" y="108204"/>
                </a:lnTo>
                <a:lnTo>
                  <a:pt x="192254" y="182594"/>
                </a:lnTo>
                <a:lnTo>
                  <a:pt x="0" y="216408"/>
                </a:lnTo>
                <a:lnTo>
                  <a:pt x="789431" y="216408"/>
                </a:lnTo>
                <a:lnTo>
                  <a:pt x="597144" y="182594"/>
                </a:lnTo>
                <a:lnTo>
                  <a:pt x="476615" y="108204"/>
                </a:lnTo>
                <a:lnTo>
                  <a:pt x="414260" y="33813"/>
                </a:lnTo>
                <a:lnTo>
                  <a:pt x="396494" y="0"/>
                </a:lnTo>
                <a:close/>
              </a:path>
            </a:pathLst>
          </a:custGeom>
          <a:solidFill>
            <a:srgbClr val="C2B9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7400543" y="4081271"/>
            <a:ext cx="1170940" cy="1800225"/>
          </a:xfrm>
          <a:custGeom>
            <a:avLst/>
            <a:gdLst/>
            <a:ahLst/>
            <a:cxnLst/>
            <a:rect l="l" t="t" r="r" b="b"/>
            <a:pathLst>
              <a:path w="1170940" h="1800225">
                <a:moveTo>
                  <a:pt x="1045336" y="0"/>
                </a:moveTo>
                <a:lnTo>
                  <a:pt x="125095" y="0"/>
                </a:lnTo>
                <a:lnTo>
                  <a:pt x="76402" y="9830"/>
                </a:lnTo>
                <a:lnTo>
                  <a:pt x="36639" y="36639"/>
                </a:lnTo>
                <a:lnTo>
                  <a:pt x="9830" y="76402"/>
                </a:lnTo>
                <a:lnTo>
                  <a:pt x="0" y="125094"/>
                </a:lnTo>
                <a:lnTo>
                  <a:pt x="0" y="1674723"/>
                </a:lnTo>
                <a:lnTo>
                  <a:pt x="9830" y="1723425"/>
                </a:lnTo>
                <a:lnTo>
                  <a:pt x="36639" y="1763196"/>
                </a:lnTo>
                <a:lnTo>
                  <a:pt x="76402" y="1790011"/>
                </a:lnTo>
                <a:lnTo>
                  <a:pt x="125095" y="1799843"/>
                </a:lnTo>
                <a:lnTo>
                  <a:pt x="1045336" y="1799843"/>
                </a:lnTo>
                <a:lnTo>
                  <a:pt x="1094029" y="1790011"/>
                </a:lnTo>
                <a:lnTo>
                  <a:pt x="1133792" y="1763196"/>
                </a:lnTo>
                <a:lnTo>
                  <a:pt x="1160601" y="1723425"/>
                </a:lnTo>
                <a:lnTo>
                  <a:pt x="1170431" y="1674723"/>
                </a:lnTo>
                <a:lnTo>
                  <a:pt x="1170431" y="125094"/>
                </a:lnTo>
                <a:lnTo>
                  <a:pt x="1160601" y="76402"/>
                </a:lnTo>
                <a:lnTo>
                  <a:pt x="1133792" y="36639"/>
                </a:lnTo>
                <a:lnTo>
                  <a:pt x="1094029" y="9830"/>
                </a:lnTo>
                <a:lnTo>
                  <a:pt x="1045336" y="0"/>
                </a:lnTo>
                <a:close/>
              </a:path>
            </a:pathLst>
          </a:custGeom>
          <a:solidFill>
            <a:srgbClr val="C2B9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 txBox="1"/>
          <p:nvPr/>
        </p:nvSpPr>
        <p:spPr>
          <a:xfrm>
            <a:off x="4954523" y="3280737"/>
            <a:ext cx="3495675" cy="2468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86690">
              <a:lnSpc>
                <a:spcPts val="1220"/>
              </a:lnSpc>
            </a:pP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Migrate,</a:t>
            </a:r>
            <a:endParaRPr sz="1100">
              <a:latin typeface="Arial"/>
              <a:cs typeface="Arial"/>
            </a:endParaRPr>
          </a:p>
          <a:p>
            <a:pPr marL="144145">
              <a:lnSpc>
                <a:spcPts val="990"/>
              </a:lnSpc>
              <a:tabLst>
                <a:tab pos="1495425" algn="l"/>
                <a:tab pos="2715260" algn="l"/>
              </a:tabLst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Integrate,	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Roll-out	</a:t>
            </a:r>
            <a:r>
              <a:rPr dirty="0" baseline="32828" sz="1650">
                <a:solidFill>
                  <a:srgbClr val="FFFFFF"/>
                </a:solidFill>
                <a:latin typeface="Arial"/>
                <a:cs typeface="Arial"/>
              </a:rPr>
              <a:t>Operate</a:t>
            </a:r>
            <a:r>
              <a:rPr dirty="0" baseline="32828" sz="1650" spc="-202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baseline="32828" sz="165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endParaRPr baseline="32828" sz="1650">
              <a:latin typeface="Arial"/>
              <a:cs typeface="Arial"/>
            </a:endParaRPr>
          </a:p>
          <a:p>
            <a:pPr algn="ctr" marR="6350">
              <a:lnSpc>
                <a:spcPts val="990"/>
              </a:lnSpc>
              <a:tabLst>
                <a:tab pos="2583180" algn="l"/>
              </a:tabLst>
            </a:pPr>
            <a:r>
              <a:rPr dirty="0" baseline="-32828" sz="1650" spc="-7">
                <a:solidFill>
                  <a:srgbClr val="FFFFFF"/>
                </a:solidFill>
                <a:latin typeface="Arial"/>
                <a:cs typeface="Arial"/>
              </a:rPr>
              <a:t>Expand	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Support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Times New Roman"/>
              <a:cs typeface="Times New Roman"/>
            </a:endParaRPr>
          </a:p>
          <a:p>
            <a:pPr marL="85090" marR="296545" indent="-85725">
              <a:lnSpc>
                <a:spcPct val="100000"/>
              </a:lnSpc>
              <a:tabLst>
                <a:tab pos="1296035" algn="l"/>
                <a:tab pos="1381125" algn="l"/>
                <a:tab pos="2592070" algn="l"/>
                <a:tab pos="2677795" algn="l"/>
              </a:tabLst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•</a:t>
            </a:r>
            <a:r>
              <a:rPr dirty="0" sz="1000" spc="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Industrialized	•</a:t>
            </a:r>
            <a:r>
              <a:rPr dirty="0" sz="1000" spc="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Support</a:t>
            </a:r>
            <a:r>
              <a:rPr dirty="0" sz="1000" spc="-1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end	•</a:t>
            </a:r>
            <a:r>
              <a:rPr dirty="0" sz="1000" spc="-4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Business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system		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user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training		process</a:t>
            </a:r>
            <a:endParaRPr sz="1000">
              <a:latin typeface="Arial"/>
              <a:cs typeface="Arial"/>
            </a:endParaRPr>
          </a:p>
          <a:p>
            <a:pPr marL="85090">
              <a:lnSpc>
                <a:spcPct val="100000"/>
              </a:lnSpc>
              <a:tabLst>
                <a:tab pos="1381125" algn="l"/>
                <a:tab pos="2677795" algn="l"/>
              </a:tabLst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migration	for platform	operations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381125" algn="l"/>
                <a:tab pos="2677795" algn="l"/>
              </a:tabLst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•</a:t>
            </a:r>
            <a:r>
              <a:rPr dirty="0" sz="1000" spc="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Integrate</a:t>
            </a:r>
            <a:r>
              <a:rPr dirty="0" sz="1000" spc="-1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the	changes	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and</a:t>
            </a:r>
            <a:endParaRPr sz="1000">
              <a:latin typeface="Arial"/>
              <a:cs typeface="Arial"/>
            </a:endParaRPr>
          </a:p>
          <a:p>
            <a:pPr marL="85090">
              <a:lnSpc>
                <a:spcPct val="100000"/>
              </a:lnSpc>
              <a:tabLst>
                <a:tab pos="1296035" algn="l"/>
                <a:tab pos="2677795" algn="l"/>
              </a:tabLst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platform	•</a:t>
            </a:r>
            <a:r>
              <a:rPr dirty="0" sz="1000" spc="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Support	administration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tabLst>
                <a:tab pos="1381125" algn="l"/>
                <a:tab pos="2592070" algn="l"/>
              </a:tabLst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•</a:t>
            </a:r>
            <a:r>
              <a:rPr dirty="0" sz="1000" spc="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Activate	training</a:t>
            </a:r>
            <a:r>
              <a:rPr dirty="0" sz="1000" spc="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for	•</a:t>
            </a:r>
            <a:r>
              <a:rPr dirty="0" sz="1000" spc="-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Management</a:t>
            </a:r>
            <a:endParaRPr sz="1000">
              <a:latin typeface="Arial"/>
              <a:cs typeface="Arial"/>
            </a:endParaRPr>
          </a:p>
          <a:p>
            <a:pPr marL="85090">
              <a:lnSpc>
                <a:spcPct val="100000"/>
              </a:lnSpc>
              <a:tabLst>
                <a:tab pos="1381125" algn="l"/>
                <a:tab pos="2677795" algn="l"/>
              </a:tabLst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required	process	of</a:t>
            </a:r>
            <a:r>
              <a:rPr dirty="0" sz="1000" spc="-1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continuous</a:t>
            </a:r>
            <a:endParaRPr sz="1000">
              <a:latin typeface="Arial"/>
              <a:cs typeface="Arial"/>
            </a:endParaRPr>
          </a:p>
          <a:p>
            <a:pPr marL="85090">
              <a:lnSpc>
                <a:spcPct val="100000"/>
              </a:lnSpc>
              <a:tabLst>
                <a:tab pos="1381125" algn="l"/>
                <a:tab pos="2677795" algn="l"/>
              </a:tabLst>
            </a:pP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system	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changes	improvement</a:t>
            </a:r>
            <a:endParaRPr sz="1000">
              <a:latin typeface="Arial"/>
              <a:cs typeface="Arial"/>
            </a:endParaRPr>
          </a:p>
          <a:p>
            <a:pPr marL="85090">
              <a:lnSpc>
                <a:spcPts val="1200"/>
              </a:lnSpc>
              <a:tabLst>
                <a:tab pos="1296035" algn="l"/>
                <a:tab pos="2677795" algn="l"/>
              </a:tabLst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extensions	•</a:t>
            </a:r>
            <a:r>
              <a:rPr dirty="0" sz="1000" spc="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Premium	and</a:t>
            </a:r>
            <a:r>
              <a:rPr dirty="0" sz="1000" spc="-1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innovation</a:t>
            </a:r>
            <a:endParaRPr sz="1000">
              <a:latin typeface="Arial"/>
              <a:cs typeface="Arial"/>
            </a:endParaRPr>
          </a:p>
          <a:p>
            <a:pPr algn="ctr" marR="302260">
              <a:lnSpc>
                <a:spcPts val="1200"/>
              </a:lnSpc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support</a:t>
            </a:r>
            <a:endParaRPr sz="1000">
              <a:latin typeface="Arial"/>
              <a:cs typeface="Arial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4736591" y="2833116"/>
            <a:ext cx="4032885" cy="3253740"/>
          </a:xfrm>
          <a:custGeom>
            <a:avLst/>
            <a:gdLst/>
            <a:ahLst/>
            <a:cxnLst/>
            <a:rect l="l" t="t" r="r" b="b"/>
            <a:pathLst>
              <a:path w="4032884" h="3253740">
                <a:moveTo>
                  <a:pt x="0" y="3253739"/>
                </a:moveTo>
                <a:lnTo>
                  <a:pt x="4032504" y="3253739"/>
                </a:lnTo>
                <a:lnTo>
                  <a:pt x="4032504" y="0"/>
                </a:lnTo>
                <a:lnTo>
                  <a:pt x="0" y="0"/>
                </a:lnTo>
                <a:lnTo>
                  <a:pt x="0" y="3253739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94" name="object 9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21</a:t>
            </a:fld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9603" y="191515"/>
            <a:ext cx="416242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Typical </a:t>
            </a:r>
            <a:r>
              <a:rPr dirty="0" spc="-5"/>
              <a:t>Roadmap 2017 </a:t>
            </a:r>
            <a:r>
              <a:rPr dirty="0"/>
              <a:t>–</a:t>
            </a:r>
            <a:r>
              <a:rPr dirty="0" spc="55"/>
              <a:t> </a:t>
            </a:r>
            <a:r>
              <a:rPr dirty="0" spc="-10"/>
              <a:t>2020</a:t>
            </a:r>
          </a:p>
        </p:txBody>
      </p:sp>
      <p:sp>
        <p:nvSpPr>
          <p:cNvPr id="3" name="object 3"/>
          <p:cNvSpPr/>
          <p:nvPr/>
        </p:nvSpPr>
        <p:spPr>
          <a:xfrm>
            <a:off x="1953767" y="1685544"/>
            <a:ext cx="7636764" cy="3835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000630" y="1467611"/>
            <a:ext cx="7643241" cy="398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000630" y="1739138"/>
            <a:ext cx="7547609" cy="3712210"/>
          </a:xfrm>
          <a:custGeom>
            <a:avLst/>
            <a:gdLst/>
            <a:ahLst/>
            <a:cxnLst/>
            <a:rect l="l" t="t" r="r" b="b"/>
            <a:pathLst>
              <a:path w="7547609" h="3712210">
                <a:moveTo>
                  <a:pt x="0" y="0"/>
                </a:moveTo>
                <a:lnTo>
                  <a:pt x="2184" y="62797"/>
                </a:lnTo>
                <a:lnTo>
                  <a:pt x="6433" y="125337"/>
                </a:lnTo>
                <a:lnTo>
                  <a:pt x="12730" y="187612"/>
                </a:lnTo>
                <a:lnTo>
                  <a:pt x="21059" y="249614"/>
                </a:lnTo>
                <a:lnTo>
                  <a:pt x="31403" y="311335"/>
                </a:lnTo>
                <a:lnTo>
                  <a:pt x="43746" y="372766"/>
                </a:lnTo>
                <a:lnTo>
                  <a:pt x="58072" y="433901"/>
                </a:lnTo>
                <a:lnTo>
                  <a:pt x="74365" y="494729"/>
                </a:lnTo>
                <a:lnTo>
                  <a:pt x="92608" y="555245"/>
                </a:lnTo>
                <a:lnTo>
                  <a:pt x="112785" y="615439"/>
                </a:lnTo>
                <a:lnTo>
                  <a:pt x="134880" y="675304"/>
                </a:lnTo>
                <a:lnTo>
                  <a:pt x="158876" y="734832"/>
                </a:lnTo>
                <a:lnTo>
                  <a:pt x="184757" y="794014"/>
                </a:lnTo>
                <a:lnTo>
                  <a:pt x="212508" y="852843"/>
                </a:lnTo>
                <a:lnTo>
                  <a:pt x="242110" y="911311"/>
                </a:lnTo>
                <a:lnTo>
                  <a:pt x="273549" y="969409"/>
                </a:lnTo>
                <a:lnTo>
                  <a:pt x="306807" y="1027130"/>
                </a:lnTo>
                <a:lnTo>
                  <a:pt x="341870" y="1084465"/>
                </a:lnTo>
                <a:lnTo>
                  <a:pt x="378719" y="1141407"/>
                </a:lnTo>
                <a:lnTo>
                  <a:pt x="417340" y="1197947"/>
                </a:lnTo>
                <a:lnTo>
                  <a:pt x="457715" y="1254078"/>
                </a:lnTo>
                <a:lnTo>
                  <a:pt x="499829" y="1309791"/>
                </a:lnTo>
                <a:lnTo>
                  <a:pt x="543665" y="1365078"/>
                </a:lnTo>
                <a:lnTo>
                  <a:pt x="589206" y="1419932"/>
                </a:lnTo>
                <a:lnTo>
                  <a:pt x="636438" y="1474345"/>
                </a:lnTo>
                <a:lnTo>
                  <a:pt x="685342" y="1528308"/>
                </a:lnTo>
                <a:lnTo>
                  <a:pt x="735903" y="1581813"/>
                </a:lnTo>
                <a:lnTo>
                  <a:pt x="788105" y="1634852"/>
                </a:lnTo>
                <a:lnTo>
                  <a:pt x="841932" y="1687418"/>
                </a:lnTo>
                <a:lnTo>
                  <a:pt x="897366" y="1739502"/>
                </a:lnTo>
                <a:lnTo>
                  <a:pt x="925681" y="1765361"/>
                </a:lnTo>
                <a:lnTo>
                  <a:pt x="954392" y="1791097"/>
                </a:lnTo>
                <a:lnTo>
                  <a:pt x="983497" y="1816708"/>
                </a:lnTo>
                <a:lnTo>
                  <a:pt x="1012993" y="1842194"/>
                </a:lnTo>
                <a:lnTo>
                  <a:pt x="1042880" y="1867553"/>
                </a:lnTo>
                <a:lnTo>
                  <a:pt x="1073154" y="1892785"/>
                </a:lnTo>
                <a:lnTo>
                  <a:pt x="1103814" y="1917888"/>
                </a:lnTo>
                <a:lnTo>
                  <a:pt x="1134858" y="1942862"/>
                </a:lnTo>
                <a:lnTo>
                  <a:pt x="1166283" y="1967705"/>
                </a:lnTo>
                <a:lnTo>
                  <a:pt x="1198088" y="1992417"/>
                </a:lnTo>
                <a:lnTo>
                  <a:pt x="1230270" y="2016997"/>
                </a:lnTo>
                <a:lnTo>
                  <a:pt x="1262828" y="2041443"/>
                </a:lnTo>
                <a:lnTo>
                  <a:pt x="1295759" y="2065755"/>
                </a:lnTo>
                <a:lnTo>
                  <a:pt x="1329062" y="2089931"/>
                </a:lnTo>
                <a:lnTo>
                  <a:pt x="1362734" y="2113970"/>
                </a:lnTo>
                <a:lnTo>
                  <a:pt x="1396774" y="2137873"/>
                </a:lnTo>
                <a:lnTo>
                  <a:pt x="1431179" y="2161636"/>
                </a:lnTo>
                <a:lnTo>
                  <a:pt x="1465947" y="2185261"/>
                </a:lnTo>
                <a:lnTo>
                  <a:pt x="1501077" y="2208745"/>
                </a:lnTo>
                <a:lnTo>
                  <a:pt x="1536566" y="2232087"/>
                </a:lnTo>
                <a:lnTo>
                  <a:pt x="1572412" y="2255287"/>
                </a:lnTo>
                <a:lnTo>
                  <a:pt x="1608613" y="2278343"/>
                </a:lnTo>
                <a:lnTo>
                  <a:pt x="1645167" y="2301255"/>
                </a:lnTo>
                <a:lnTo>
                  <a:pt x="1682072" y="2324022"/>
                </a:lnTo>
                <a:lnTo>
                  <a:pt x="1719327" y="2346642"/>
                </a:lnTo>
                <a:lnTo>
                  <a:pt x="1756928" y="2369114"/>
                </a:lnTo>
                <a:lnTo>
                  <a:pt x="1794874" y="2391438"/>
                </a:lnTo>
                <a:lnTo>
                  <a:pt x="1833164" y="2413613"/>
                </a:lnTo>
                <a:lnTo>
                  <a:pt x="1871794" y="2435637"/>
                </a:lnTo>
                <a:lnTo>
                  <a:pt x="1910763" y="2457509"/>
                </a:lnTo>
                <a:lnTo>
                  <a:pt x="1950069" y="2479229"/>
                </a:lnTo>
                <a:lnTo>
                  <a:pt x="1989709" y="2500796"/>
                </a:lnTo>
                <a:lnTo>
                  <a:pt x="2029683" y="2522208"/>
                </a:lnTo>
                <a:lnTo>
                  <a:pt x="2069987" y="2543464"/>
                </a:lnTo>
                <a:lnTo>
                  <a:pt x="2110619" y="2564564"/>
                </a:lnTo>
                <a:lnTo>
                  <a:pt x="2151579" y="2585507"/>
                </a:lnTo>
                <a:lnTo>
                  <a:pt x="2192863" y="2606291"/>
                </a:lnTo>
                <a:lnTo>
                  <a:pt x="2234469" y="2626915"/>
                </a:lnTo>
                <a:lnTo>
                  <a:pt x="2276396" y="2647379"/>
                </a:lnTo>
                <a:lnTo>
                  <a:pt x="2318642" y="2667681"/>
                </a:lnTo>
                <a:lnTo>
                  <a:pt x="2361204" y="2687821"/>
                </a:lnTo>
                <a:lnTo>
                  <a:pt x="2404080" y="2707798"/>
                </a:lnTo>
                <a:lnTo>
                  <a:pt x="2447269" y="2727610"/>
                </a:lnTo>
                <a:lnTo>
                  <a:pt x="2490768" y="2747256"/>
                </a:lnTo>
                <a:lnTo>
                  <a:pt x="2534575" y="2766736"/>
                </a:lnTo>
                <a:lnTo>
                  <a:pt x="2578689" y="2786048"/>
                </a:lnTo>
                <a:lnTo>
                  <a:pt x="2623107" y="2805192"/>
                </a:lnTo>
                <a:lnTo>
                  <a:pt x="2667827" y="2824166"/>
                </a:lnTo>
                <a:lnTo>
                  <a:pt x="2712847" y="2842969"/>
                </a:lnTo>
                <a:lnTo>
                  <a:pt x="2758166" y="2861601"/>
                </a:lnTo>
                <a:lnTo>
                  <a:pt x="2803780" y="2880061"/>
                </a:lnTo>
                <a:lnTo>
                  <a:pt x="2849688" y="2898347"/>
                </a:lnTo>
                <a:lnTo>
                  <a:pt x="2895889" y="2916458"/>
                </a:lnTo>
                <a:lnTo>
                  <a:pt x="2942379" y="2934394"/>
                </a:lnTo>
                <a:lnTo>
                  <a:pt x="2989158" y="2952153"/>
                </a:lnTo>
                <a:lnTo>
                  <a:pt x="3036222" y="2969735"/>
                </a:lnTo>
                <a:lnTo>
                  <a:pt x="3083570" y="2987138"/>
                </a:lnTo>
                <a:lnTo>
                  <a:pt x="3131200" y="3004362"/>
                </a:lnTo>
                <a:lnTo>
                  <a:pt x="3179109" y="3021405"/>
                </a:lnTo>
                <a:lnTo>
                  <a:pt x="3227297" y="3038267"/>
                </a:lnTo>
                <a:lnTo>
                  <a:pt x="3275760" y="3054945"/>
                </a:lnTo>
                <a:lnTo>
                  <a:pt x="3324497" y="3071441"/>
                </a:lnTo>
                <a:lnTo>
                  <a:pt x="3373505" y="3087752"/>
                </a:lnTo>
                <a:lnTo>
                  <a:pt x="3422783" y="3103877"/>
                </a:lnTo>
                <a:lnTo>
                  <a:pt x="3472329" y="3119815"/>
                </a:lnTo>
                <a:lnTo>
                  <a:pt x="3522140" y="3135566"/>
                </a:lnTo>
                <a:lnTo>
                  <a:pt x="3572214" y="3151129"/>
                </a:lnTo>
                <a:lnTo>
                  <a:pt x="3622550" y="3166502"/>
                </a:lnTo>
                <a:lnTo>
                  <a:pt x="3673146" y="3181684"/>
                </a:lnTo>
                <a:lnTo>
                  <a:pt x="3723999" y="3196675"/>
                </a:lnTo>
                <a:lnTo>
                  <a:pt x="3775107" y="3211473"/>
                </a:lnTo>
                <a:lnTo>
                  <a:pt x="3826468" y="3226077"/>
                </a:lnTo>
                <a:lnTo>
                  <a:pt x="3878081" y="3240487"/>
                </a:lnTo>
                <a:lnTo>
                  <a:pt x="3929943" y="3254701"/>
                </a:lnTo>
                <a:lnTo>
                  <a:pt x="3982052" y="3268719"/>
                </a:lnTo>
                <a:lnTo>
                  <a:pt x="4034406" y="3282539"/>
                </a:lnTo>
                <a:lnTo>
                  <a:pt x="4087003" y="3296160"/>
                </a:lnTo>
                <a:lnTo>
                  <a:pt x="4139842" y="3309582"/>
                </a:lnTo>
                <a:lnTo>
                  <a:pt x="4192919" y="3322803"/>
                </a:lnTo>
                <a:lnTo>
                  <a:pt x="4246233" y="3335823"/>
                </a:lnTo>
                <a:lnTo>
                  <a:pt x="4299783" y="3348640"/>
                </a:lnTo>
                <a:lnTo>
                  <a:pt x="4353565" y="3361253"/>
                </a:lnTo>
                <a:lnTo>
                  <a:pt x="4407578" y="3373662"/>
                </a:lnTo>
                <a:lnTo>
                  <a:pt x="4461820" y="3385865"/>
                </a:lnTo>
                <a:lnTo>
                  <a:pt x="4516289" y="3397862"/>
                </a:lnTo>
                <a:lnTo>
                  <a:pt x="4570983" y="3409650"/>
                </a:lnTo>
                <a:lnTo>
                  <a:pt x="4625899" y="3421231"/>
                </a:lnTo>
                <a:lnTo>
                  <a:pt x="4681036" y="3432601"/>
                </a:lnTo>
                <a:lnTo>
                  <a:pt x="4736392" y="3443761"/>
                </a:lnTo>
                <a:lnTo>
                  <a:pt x="4791964" y="3454709"/>
                </a:lnTo>
                <a:lnTo>
                  <a:pt x="4847751" y="3465445"/>
                </a:lnTo>
                <a:lnTo>
                  <a:pt x="4903751" y="3475967"/>
                </a:lnTo>
                <a:lnTo>
                  <a:pt x="4959961" y="3486274"/>
                </a:lnTo>
                <a:lnTo>
                  <a:pt x="5016379" y="3496366"/>
                </a:lnTo>
                <a:lnTo>
                  <a:pt x="5073004" y="3506241"/>
                </a:lnTo>
                <a:lnTo>
                  <a:pt x="5129833" y="3515899"/>
                </a:lnTo>
                <a:lnTo>
                  <a:pt x="5186865" y="3525337"/>
                </a:lnTo>
                <a:lnTo>
                  <a:pt x="5244097" y="3534556"/>
                </a:lnTo>
                <a:lnTo>
                  <a:pt x="5301527" y="3543555"/>
                </a:lnTo>
                <a:lnTo>
                  <a:pt x="5359154" y="3552332"/>
                </a:lnTo>
                <a:lnTo>
                  <a:pt x="5416975" y="3560886"/>
                </a:lnTo>
                <a:lnTo>
                  <a:pt x="5474988" y="3569216"/>
                </a:lnTo>
                <a:lnTo>
                  <a:pt x="5533191" y="3577322"/>
                </a:lnTo>
                <a:lnTo>
                  <a:pt x="5591582" y="3585202"/>
                </a:lnTo>
                <a:lnTo>
                  <a:pt x="5650159" y="3592855"/>
                </a:lnTo>
                <a:lnTo>
                  <a:pt x="5708920" y="3600281"/>
                </a:lnTo>
                <a:lnTo>
                  <a:pt x="5767864" y="3607478"/>
                </a:lnTo>
                <a:lnTo>
                  <a:pt x="5826987" y="3614445"/>
                </a:lnTo>
                <a:lnTo>
                  <a:pt x="5886288" y="3621182"/>
                </a:lnTo>
                <a:lnTo>
                  <a:pt x="5945765" y="3627687"/>
                </a:lnTo>
                <a:lnTo>
                  <a:pt x="6005416" y="3633959"/>
                </a:lnTo>
                <a:lnTo>
                  <a:pt x="6065239" y="3639998"/>
                </a:lnTo>
                <a:lnTo>
                  <a:pt x="6125231" y="3645802"/>
                </a:lnTo>
                <a:lnTo>
                  <a:pt x="6185391" y="3651370"/>
                </a:lnTo>
                <a:lnTo>
                  <a:pt x="6245717" y="3656701"/>
                </a:lnTo>
                <a:lnTo>
                  <a:pt x="6306207" y="3661795"/>
                </a:lnTo>
                <a:lnTo>
                  <a:pt x="6366858" y="3666650"/>
                </a:lnTo>
                <a:lnTo>
                  <a:pt x="6427669" y="3671266"/>
                </a:lnTo>
                <a:lnTo>
                  <a:pt x="6488637" y="3675640"/>
                </a:lnTo>
                <a:lnTo>
                  <a:pt x="6549761" y="3679773"/>
                </a:lnTo>
                <a:lnTo>
                  <a:pt x="6611038" y="3683664"/>
                </a:lnTo>
                <a:lnTo>
                  <a:pt x="6672467" y="3687310"/>
                </a:lnTo>
                <a:lnTo>
                  <a:pt x="6734045" y="3690712"/>
                </a:lnTo>
                <a:lnTo>
                  <a:pt x="6795770" y="3693868"/>
                </a:lnTo>
                <a:lnTo>
                  <a:pt x="6857641" y="3696777"/>
                </a:lnTo>
                <a:lnTo>
                  <a:pt x="6919655" y="3699439"/>
                </a:lnTo>
                <a:lnTo>
                  <a:pt x="6981810" y="3701852"/>
                </a:lnTo>
                <a:lnTo>
                  <a:pt x="7044105" y="3704015"/>
                </a:lnTo>
                <a:lnTo>
                  <a:pt x="7106537" y="3705927"/>
                </a:lnTo>
                <a:lnTo>
                  <a:pt x="7169104" y="3707588"/>
                </a:lnTo>
                <a:lnTo>
                  <a:pt x="7231804" y="3708996"/>
                </a:lnTo>
                <a:lnTo>
                  <a:pt x="7294635" y="3710150"/>
                </a:lnTo>
                <a:lnTo>
                  <a:pt x="7357595" y="3711050"/>
                </a:lnTo>
                <a:lnTo>
                  <a:pt x="7420682" y="3711693"/>
                </a:lnTo>
                <a:lnTo>
                  <a:pt x="7483894" y="3712080"/>
                </a:lnTo>
                <a:lnTo>
                  <a:pt x="7547229" y="3712210"/>
                </a:lnTo>
              </a:path>
            </a:pathLst>
          </a:custGeom>
          <a:ln w="9144">
            <a:solidFill>
              <a:srgbClr val="BCB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287011" y="1676400"/>
            <a:ext cx="5303520" cy="29946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34002" y="1722373"/>
            <a:ext cx="5213985" cy="2879090"/>
          </a:xfrm>
          <a:custGeom>
            <a:avLst/>
            <a:gdLst/>
            <a:ahLst/>
            <a:cxnLst/>
            <a:rect l="l" t="t" r="r" b="b"/>
            <a:pathLst>
              <a:path w="5213984" h="2879090">
                <a:moveTo>
                  <a:pt x="0" y="0"/>
                </a:moveTo>
                <a:lnTo>
                  <a:pt x="2508" y="68115"/>
                </a:lnTo>
                <a:lnTo>
                  <a:pt x="7803" y="135835"/>
                </a:lnTo>
                <a:lnTo>
                  <a:pt x="15854" y="203143"/>
                </a:lnTo>
                <a:lnTo>
                  <a:pt x="26630" y="270021"/>
                </a:lnTo>
                <a:lnTo>
                  <a:pt x="40099" y="336452"/>
                </a:lnTo>
                <a:lnTo>
                  <a:pt x="56232" y="402419"/>
                </a:lnTo>
                <a:lnTo>
                  <a:pt x="74997" y="467905"/>
                </a:lnTo>
                <a:lnTo>
                  <a:pt x="96363" y="532894"/>
                </a:lnTo>
                <a:lnTo>
                  <a:pt x="120299" y="597367"/>
                </a:lnTo>
                <a:lnTo>
                  <a:pt x="146775" y="661308"/>
                </a:lnTo>
                <a:lnTo>
                  <a:pt x="175760" y="724700"/>
                </a:lnTo>
                <a:lnTo>
                  <a:pt x="207222" y="787526"/>
                </a:lnTo>
                <a:lnTo>
                  <a:pt x="241130" y="849768"/>
                </a:lnTo>
                <a:lnTo>
                  <a:pt x="277455" y="911410"/>
                </a:lnTo>
                <a:lnTo>
                  <a:pt x="316164" y="972435"/>
                </a:lnTo>
                <a:lnTo>
                  <a:pt x="357228" y="1032825"/>
                </a:lnTo>
                <a:lnTo>
                  <a:pt x="400615" y="1092564"/>
                </a:lnTo>
                <a:lnTo>
                  <a:pt x="446294" y="1151634"/>
                </a:lnTo>
                <a:lnTo>
                  <a:pt x="494234" y="1210018"/>
                </a:lnTo>
                <a:lnTo>
                  <a:pt x="519042" y="1238948"/>
                </a:lnTo>
                <a:lnTo>
                  <a:pt x="544404" y="1267699"/>
                </a:lnTo>
                <a:lnTo>
                  <a:pt x="570317" y="1296271"/>
                </a:lnTo>
                <a:lnTo>
                  <a:pt x="596775" y="1324661"/>
                </a:lnTo>
                <a:lnTo>
                  <a:pt x="623775" y="1352867"/>
                </a:lnTo>
                <a:lnTo>
                  <a:pt x="651314" y="1380886"/>
                </a:lnTo>
                <a:lnTo>
                  <a:pt x="679387" y="1408716"/>
                </a:lnTo>
                <a:lnTo>
                  <a:pt x="707990" y="1436357"/>
                </a:lnTo>
                <a:lnTo>
                  <a:pt x="737120" y="1463804"/>
                </a:lnTo>
                <a:lnTo>
                  <a:pt x="766774" y="1491056"/>
                </a:lnTo>
                <a:lnTo>
                  <a:pt x="796946" y="1518112"/>
                </a:lnTo>
                <a:lnTo>
                  <a:pt x="827633" y="1544968"/>
                </a:lnTo>
                <a:lnTo>
                  <a:pt x="858831" y="1571623"/>
                </a:lnTo>
                <a:lnTo>
                  <a:pt x="890537" y="1598074"/>
                </a:lnTo>
                <a:lnTo>
                  <a:pt x="922747" y="1624320"/>
                </a:lnTo>
                <a:lnTo>
                  <a:pt x="955456" y="1650359"/>
                </a:lnTo>
                <a:lnTo>
                  <a:pt x="988661" y="1676187"/>
                </a:lnTo>
                <a:lnTo>
                  <a:pt x="1022358" y="1701804"/>
                </a:lnTo>
                <a:lnTo>
                  <a:pt x="1056543" y="1727206"/>
                </a:lnTo>
                <a:lnTo>
                  <a:pt x="1091212" y="1752392"/>
                </a:lnTo>
                <a:lnTo>
                  <a:pt x="1126361" y="1777360"/>
                </a:lnTo>
                <a:lnTo>
                  <a:pt x="1161987" y="1802107"/>
                </a:lnTo>
                <a:lnTo>
                  <a:pt x="1198086" y="1826632"/>
                </a:lnTo>
                <a:lnTo>
                  <a:pt x="1234653" y="1850932"/>
                </a:lnTo>
                <a:lnTo>
                  <a:pt x="1271686" y="1875005"/>
                </a:lnTo>
                <a:lnTo>
                  <a:pt x="1309179" y="1898849"/>
                </a:lnTo>
                <a:lnTo>
                  <a:pt x="1347130" y="1922462"/>
                </a:lnTo>
                <a:lnTo>
                  <a:pt x="1385534" y="1945841"/>
                </a:lnTo>
                <a:lnTo>
                  <a:pt x="1424387" y="1968986"/>
                </a:lnTo>
                <a:lnTo>
                  <a:pt x="1463686" y="1991892"/>
                </a:lnTo>
                <a:lnTo>
                  <a:pt x="1503427" y="2014559"/>
                </a:lnTo>
                <a:lnTo>
                  <a:pt x="1543605" y="2036984"/>
                </a:lnTo>
                <a:lnTo>
                  <a:pt x="1584218" y="2059165"/>
                </a:lnTo>
                <a:lnTo>
                  <a:pt x="1625260" y="2081100"/>
                </a:lnTo>
                <a:lnTo>
                  <a:pt x="1666729" y="2102787"/>
                </a:lnTo>
                <a:lnTo>
                  <a:pt x="1708621" y="2124224"/>
                </a:lnTo>
                <a:lnTo>
                  <a:pt x="1750931" y="2145408"/>
                </a:lnTo>
                <a:lnTo>
                  <a:pt x="1793655" y="2166337"/>
                </a:lnTo>
                <a:lnTo>
                  <a:pt x="1836791" y="2187010"/>
                </a:lnTo>
                <a:lnTo>
                  <a:pt x="1880333" y="2207423"/>
                </a:lnTo>
                <a:lnTo>
                  <a:pt x="1924279" y="2227576"/>
                </a:lnTo>
                <a:lnTo>
                  <a:pt x="1968624" y="2247466"/>
                </a:lnTo>
                <a:lnTo>
                  <a:pt x="2013364" y="2267090"/>
                </a:lnTo>
                <a:lnTo>
                  <a:pt x="2058496" y="2286447"/>
                </a:lnTo>
                <a:lnTo>
                  <a:pt x="2104015" y="2305534"/>
                </a:lnTo>
                <a:lnTo>
                  <a:pt x="2149918" y="2324349"/>
                </a:lnTo>
                <a:lnTo>
                  <a:pt x="2196202" y="2342891"/>
                </a:lnTo>
                <a:lnTo>
                  <a:pt x="2242861" y="2361157"/>
                </a:lnTo>
                <a:lnTo>
                  <a:pt x="2289892" y="2379145"/>
                </a:lnTo>
                <a:lnTo>
                  <a:pt x="2337292" y="2396852"/>
                </a:lnTo>
                <a:lnTo>
                  <a:pt x="2385056" y="2414277"/>
                </a:lnTo>
                <a:lnTo>
                  <a:pt x="2433181" y="2431418"/>
                </a:lnTo>
                <a:lnTo>
                  <a:pt x="2481663" y="2448272"/>
                </a:lnTo>
                <a:lnTo>
                  <a:pt x="2530497" y="2464837"/>
                </a:lnTo>
                <a:lnTo>
                  <a:pt x="2579681" y="2481112"/>
                </a:lnTo>
                <a:lnTo>
                  <a:pt x="2629210" y="2497093"/>
                </a:lnTo>
                <a:lnTo>
                  <a:pt x="2679080" y="2512779"/>
                </a:lnTo>
                <a:lnTo>
                  <a:pt x="2729287" y="2528168"/>
                </a:lnTo>
                <a:lnTo>
                  <a:pt x="2779828" y="2543258"/>
                </a:lnTo>
                <a:lnTo>
                  <a:pt x="2830699" y="2558045"/>
                </a:lnTo>
                <a:lnTo>
                  <a:pt x="2881896" y="2572530"/>
                </a:lnTo>
                <a:lnTo>
                  <a:pt x="2933414" y="2586708"/>
                </a:lnTo>
                <a:lnTo>
                  <a:pt x="2985251" y="2600579"/>
                </a:lnTo>
                <a:lnTo>
                  <a:pt x="3037402" y="2614139"/>
                </a:lnTo>
                <a:lnTo>
                  <a:pt x="3089864" y="2627387"/>
                </a:lnTo>
                <a:lnTo>
                  <a:pt x="3142632" y="2640321"/>
                </a:lnTo>
                <a:lnTo>
                  <a:pt x="3195702" y="2652938"/>
                </a:lnTo>
                <a:lnTo>
                  <a:pt x="3249072" y="2665237"/>
                </a:lnTo>
                <a:lnTo>
                  <a:pt x="3302737" y="2677215"/>
                </a:lnTo>
                <a:lnTo>
                  <a:pt x="3356692" y="2688870"/>
                </a:lnTo>
                <a:lnTo>
                  <a:pt x="3410935" y="2700200"/>
                </a:lnTo>
                <a:lnTo>
                  <a:pt x="3465461" y="2711203"/>
                </a:lnTo>
                <a:lnTo>
                  <a:pt x="3520267" y="2721876"/>
                </a:lnTo>
                <a:lnTo>
                  <a:pt x="3575348" y="2732219"/>
                </a:lnTo>
                <a:lnTo>
                  <a:pt x="3630701" y="2742227"/>
                </a:lnTo>
                <a:lnTo>
                  <a:pt x="3686322" y="2751900"/>
                </a:lnTo>
                <a:lnTo>
                  <a:pt x="3742208" y="2761235"/>
                </a:lnTo>
                <a:lnTo>
                  <a:pt x="3798353" y="2770230"/>
                </a:lnTo>
                <a:lnTo>
                  <a:pt x="3854755" y="2778883"/>
                </a:lnTo>
                <a:lnTo>
                  <a:pt x="3911409" y="2787192"/>
                </a:lnTo>
                <a:lnTo>
                  <a:pt x="3968311" y="2795155"/>
                </a:lnTo>
                <a:lnTo>
                  <a:pt x="4025459" y="2802769"/>
                </a:lnTo>
                <a:lnTo>
                  <a:pt x="4082847" y="2810032"/>
                </a:lnTo>
                <a:lnTo>
                  <a:pt x="4140473" y="2816943"/>
                </a:lnTo>
                <a:lnTo>
                  <a:pt x="4198331" y="2823499"/>
                </a:lnTo>
                <a:lnTo>
                  <a:pt x="4256419" y="2829697"/>
                </a:lnTo>
                <a:lnTo>
                  <a:pt x="4314732" y="2835537"/>
                </a:lnTo>
                <a:lnTo>
                  <a:pt x="4373267" y="2841015"/>
                </a:lnTo>
                <a:lnTo>
                  <a:pt x="4432020" y="2846130"/>
                </a:lnTo>
                <a:lnTo>
                  <a:pt x="4490986" y="2850879"/>
                </a:lnTo>
                <a:lnTo>
                  <a:pt x="4550163" y="2855261"/>
                </a:lnTo>
                <a:lnTo>
                  <a:pt x="4609545" y="2859273"/>
                </a:lnTo>
                <a:lnTo>
                  <a:pt x="4669130" y="2862913"/>
                </a:lnTo>
                <a:lnTo>
                  <a:pt x="4728913" y="2866178"/>
                </a:lnTo>
                <a:lnTo>
                  <a:pt x="4788891" y="2869068"/>
                </a:lnTo>
                <a:lnTo>
                  <a:pt x="4849059" y="2871579"/>
                </a:lnTo>
                <a:lnTo>
                  <a:pt x="4909414" y="2873710"/>
                </a:lnTo>
                <a:lnTo>
                  <a:pt x="4969953" y="2875458"/>
                </a:lnTo>
                <a:lnTo>
                  <a:pt x="5030670" y="2876821"/>
                </a:lnTo>
                <a:lnTo>
                  <a:pt x="5091562" y="2877798"/>
                </a:lnTo>
                <a:lnTo>
                  <a:pt x="5152626" y="2878385"/>
                </a:lnTo>
                <a:lnTo>
                  <a:pt x="5213858" y="2878582"/>
                </a:lnTo>
              </a:path>
            </a:pathLst>
          </a:custGeom>
          <a:ln w="9143">
            <a:solidFill>
              <a:srgbClr val="FDC9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740652" y="1688592"/>
            <a:ext cx="2849879" cy="19430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787895" y="1708276"/>
            <a:ext cx="2760345" cy="1853564"/>
          </a:xfrm>
          <a:custGeom>
            <a:avLst/>
            <a:gdLst/>
            <a:ahLst/>
            <a:cxnLst/>
            <a:rect l="l" t="t" r="r" b="b"/>
            <a:pathLst>
              <a:path w="2760345" h="1853564">
                <a:moveTo>
                  <a:pt x="0" y="0"/>
                </a:moveTo>
                <a:lnTo>
                  <a:pt x="592" y="38777"/>
                </a:lnTo>
                <a:lnTo>
                  <a:pt x="2360" y="77360"/>
                </a:lnTo>
                <a:lnTo>
                  <a:pt x="5293" y="115741"/>
                </a:lnTo>
                <a:lnTo>
                  <a:pt x="9380" y="153912"/>
                </a:lnTo>
                <a:lnTo>
                  <a:pt x="14608" y="191866"/>
                </a:lnTo>
                <a:lnTo>
                  <a:pt x="20966" y="229595"/>
                </a:lnTo>
                <a:lnTo>
                  <a:pt x="28444" y="267091"/>
                </a:lnTo>
                <a:lnTo>
                  <a:pt x="37028" y="304346"/>
                </a:lnTo>
                <a:lnTo>
                  <a:pt x="46708" y="341353"/>
                </a:lnTo>
                <a:lnTo>
                  <a:pt x="57473" y="378104"/>
                </a:lnTo>
                <a:lnTo>
                  <a:pt x="69310" y="414592"/>
                </a:lnTo>
                <a:lnTo>
                  <a:pt x="82208" y="450807"/>
                </a:lnTo>
                <a:lnTo>
                  <a:pt x="96156" y="486744"/>
                </a:lnTo>
                <a:lnTo>
                  <a:pt x="111141" y="522393"/>
                </a:lnTo>
                <a:lnTo>
                  <a:pt x="127154" y="557748"/>
                </a:lnTo>
                <a:lnTo>
                  <a:pt x="144181" y="592800"/>
                </a:lnTo>
                <a:lnTo>
                  <a:pt x="162212" y="627542"/>
                </a:lnTo>
                <a:lnTo>
                  <a:pt x="181235" y="661966"/>
                </a:lnTo>
                <a:lnTo>
                  <a:pt x="201239" y="696064"/>
                </a:lnTo>
                <a:lnTo>
                  <a:pt x="222211" y="729829"/>
                </a:lnTo>
                <a:lnTo>
                  <a:pt x="244141" y="763252"/>
                </a:lnTo>
                <a:lnTo>
                  <a:pt x="267017" y="796327"/>
                </a:lnTo>
                <a:lnTo>
                  <a:pt x="290827" y="829045"/>
                </a:lnTo>
                <a:lnTo>
                  <a:pt x="315560" y="861398"/>
                </a:lnTo>
                <a:lnTo>
                  <a:pt x="341204" y="893380"/>
                </a:lnTo>
                <a:lnTo>
                  <a:pt x="367748" y="924982"/>
                </a:lnTo>
                <a:lnTo>
                  <a:pt x="395181" y="956196"/>
                </a:lnTo>
                <a:lnTo>
                  <a:pt x="423490" y="987014"/>
                </a:lnTo>
                <a:lnTo>
                  <a:pt x="452665" y="1017430"/>
                </a:lnTo>
                <a:lnTo>
                  <a:pt x="482693" y="1047435"/>
                </a:lnTo>
                <a:lnTo>
                  <a:pt x="513563" y="1077021"/>
                </a:lnTo>
                <a:lnTo>
                  <a:pt x="545265" y="1106181"/>
                </a:lnTo>
                <a:lnTo>
                  <a:pt x="577785" y="1134907"/>
                </a:lnTo>
                <a:lnTo>
                  <a:pt x="611113" y="1163191"/>
                </a:lnTo>
                <a:lnTo>
                  <a:pt x="645237" y="1191026"/>
                </a:lnTo>
                <a:lnTo>
                  <a:pt x="680146" y="1218404"/>
                </a:lnTo>
                <a:lnTo>
                  <a:pt x="715827" y="1245316"/>
                </a:lnTo>
                <a:lnTo>
                  <a:pt x="752271" y="1271756"/>
                </a:lnTo>
                <a:lnTo>
                  <a:pt x="789464" y="1297715"/>
                </a:lnTo>
                <a:lnTo>
                  <a:pt x="827396" y="1323187"/>
                </a:lnTo>
                <a:lnTo>
                  <a:pt x="866055" y="1348162"/>
                </a:lnTo>
                <a:lnTo>
                  <a:pt x="905430" y="1372634"/>
                </a:lnTo>
                <a:lnTo>
                  <a:pt x="945508" y="1396594"/>
                </a:lnTo>
                <a:lnTo>
                  <a:pt x="986279" y="1420035"/>
                </a:lnTo>
                <a:lnTo>
                  <a:pt x="1027730" y="1442949"/>
                </a:lnTo>
                <a:lnTo>
                  <a:pt x="1069851" y="1465329"/>
                </a:lnTo>
                <a:lnTo>
                  <a:pt x="1112630" y="1487166"/>
                </a:lnTo>
                <a:lnTo>
                  <a:pt x="1156056" y="1508454"/>
                </a:lnTo>
                <a:lnTo>
                  <a:pt x="1200116" y="1529183"/>
                </a:lnTo>
                <a:lnTo>
                  <a:pt x="1244799" y="1549347"/>
                </a:lnTo>
                <a:lnTo>
                  <a:pt x="1290094" y="1568938"/>
                </a:lnTo>
                <a:lnTo>
                  <a:pt x="1335990" y="1587947"/>
                </a:lnTo>
                <a:lnTo>
                  <a:pt x="1382474" y="1606368"/>
                </a:lnTo>
                <a:lnTo>
                  <a:pt x="1429535" y="1624192"/>
                </a:lnTo>
                <a:lnTo>
                  <a:pt x="1477163" y="1641412"/>
                </a:lnTo>
                <a:lnTo>
                  <a:pt x="1525344" y="1658021"/>
                </a:lnTo>
                <a:lnTo>
                  <a:pt x="1574068" y="1674009"/>
                </a:lnTo>
                <a:lnTo>
                  <a:pt x="1623323" y="1689370"/>
                </a:lnTo>
                <a:lnTo>
                  <a:pt x="1673097" y="1704096"/>
                </a:lnTo>
                <a:lnTo>
                  <a:pt x="1723380" y="1718179"/>
                </a:lnTo>
                <a:lnTo>
                  <a:pt x="1774159" y="1731611"/>
                </a:lnTo>
                <a:lnTo>
                  <a:pt x="1825424" y="1744385"/>
                </a:lnTo>
                <a:lnTo>
                  <a:pt x="1877162" y="1756493"/>
                </a:lnTo>
                <a:lnTo>
                  <a:pt x="1929361" y="1767927"/>
                </a:lnTo>
                <a:lnTo>
                  <a:pt x="1982012" y="1778679"/>
                </a:lnTo>
                <a:lnTo>
                  <a:pt x="2035101" y="1788742"/>
                </a:lnTo>
                <a:lnTo>
                  <a:pt x="2088618" y="1798108"/>
                </a:lnTo>
                <a:lnTo>
                  <a:pt x="2142550" y="1806769"/>
                </a:lnTo>
                <a:lnTo>
                  <a:pt x="2196887" y="1814717"/>
                </a:lnTo>
                <a:lnTo>
                  <a:pt x="2251617" y="1821946"/>
                </a:lnTo>
                <a:lnTo>
                  <a:pt x="2306728" y="1828446"/>
                </a:lnTo>
                <a:lnTo>
                  <a:pt x="2362209" y="1834210"/>
                </a:lnTo>
                <a:lnTo>
                  <a:pt x="2418049" y="1839231"/>
                </a:lnTo>
                <a:lnTo>
                  <a:pt x="2474235" y="1843501"/>
                </a:lnTo>
                <a:lnTo>
                  <a:pt x="2530756" y="1847012"/>
                </a:lnTo>
                <a:lnTo>
                  <a:pt x="2587601" y="1849756"/>
                </a:lnTo>
                <a:lnTo>
                  <a:pt x="2644758" y="1851726"/>
                </a:lnTo>
                <a:lnTo>
                  <a:pt x="2702216" y="1852913"/>
                </a:lnTo>
                <a:lnTo>
                  <a:pt x="2759963" y="1853311"/>
                </a:lnTo>
              </a:path>
            </a:pathLst>
          </a:custGeom>
          <a:ln w="9144">
            <a:solidFill>
              <a:srgbClr val="009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72717" y="1722882"/>
            <a:ext cx="8350250" cy="2908300"/>
          </a:xfrm>
          <a:custGeom>
            <a:avLst/>
            <a:gdLst/>
            <a:ahLst/>
            <a:cxnLst/>
            <a:rect l="l" t="t" r="r" b="b"/>
            <a:pathLst>
              <a:path w="8350250" h="2908300">
                <a:moveTo>
                  <a:pt x="8349996" y="0"/>
                </a:moveTo>
                <a:lnTo>
                  <a:pt x="0" y="2907791"/>
                </a:lnTo>
              </a:path>
            </a:pathLst>
          </a:custGeom>
          <a:ln w="28956">
            <a:solidFill>
              <a:srgbClr val="2D2D2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179314" y="1768601"/>
            <a:ext cx="4337685" cy="4160520"/>
          </a:xfrm>
          <a:custGeom>
            <a:avLst/>
            <a:gdLst/>
            <a:ahLst/>
            <a:cxnLst/>
            <a:rect l="l" t="t" r="r" b="b"/>
            <a:pathLst>
              <a:path w="4337684" h="4160520">
                <a:moveTo>
                  <a:pt x="4337304" y="0"/>
                </a:moveTo>
                <a:lnTo>
                  <a:pt x="0" y="4160520"/>
                </a:lnTo>
              </a:path>
            </a:pathLst>
          </a:custGeom>
          <a:ln w="28956">
            <a:solidFill>
              <a:srgbClr val="2D2D2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29639" y="1696211"/>
            <a:ext cx="256540" cy="2905125"/>
          </a:xfrm>
          <a:custGeom>
            <a:avLst/>
            <a:gdLst/>
            <a:ahLst/>
            <a:cxnLst/>
            <a:rect l="l" t="t" r="r" b="b"/>
            <a:pathLst>
              <a:path w="256540" h="2905125">
                <a:moveTo>
                  <a:pt x="0" y="2904744"/>
                </a:moveTo>
                <a:lnTo>
                  <a:pt x="256031" y="2904744"/>
                </a:lnTo>
                <a:lnTo>
                  <a:pt x="256031" y="0"/>
                </a:lnTo>
                <a:lnTo>
                  <a:pt x="0" y="0"/>
                </a:lnTo>
                <a:lnTo>
                  <a:pt x="0" y="2904744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902932" y="2633740"/>
            <a:ext cx="281305" cy="10344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z="1800" spc="-55" b="1">
                <a:latin typeface="Arial"/>
                <a:cs typeface="Arial"/>
              </a:rPr>
              <a:t>A</a:t>
            </a:r>
            <a:r>
              <a:rPr dirty="0" sz="1800" b="1">
                <a:latin typeface="Arial"/>
                <a:cs typeface="Arial"/>
              </a:rPr>
              <a:t>nal</a:t>
            </a:r>
            <a:r>
              <a:rPr dirty="0" sz="1800" spc="-15" b="1">
                <a:latin typeface="Arial"/>
                <a:cs typeface="Arial"/>
              </a:rPr>
              <a:t>y</a:t>
            </a:r>
            <a:r>
              <a:rPr dirty="0" sz="1800" b="1">
                <a:latin typeface="Arial"/>
                <a:cs typeface="Arial"/>
              </a:rPr>
              <a:t>ti</a:t>
            </a:r>
            <a:r>
              <a:rPr dirty="0" sz="1800" spc="0" b="1">
                <a:latin typeface="Arial"/>
                <a:cs typeface="Arial"/>
              </a:rPr>
              <a:t>c</a:t>
            </a:r>
            <a:r>
              <a:rPr dirty="0" sz="1800" b="1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85672" y="5955791"/>
            <a:ext cx="3956685" cy="277495"/>
          </a:xfrm>
          <a:prstGeom prst="rect">
            <a:avLst/>
          </a:prstGeom>
          <a:solidFill>
            <a:srgbClr val="BEBEBE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R="635">
              <a:lnSpc>
                <a:spcPts val="1980"/>
              </a:lnSpc>
            </a:pPr>
            <a:r>
              <a:rPr dirty="0" sz="1800" spc="-5" b="1">
                <a:latin typeface="Arial"/>
                <a:cs typeface="Arial"/>
              </a:rPr>
              <a:t>Finance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37988" y="5955791"/>
            <a:ext cx="4310380" cy="277495"/>
          </a:xfrm>
          <a:prstGeom prst="rect">
            <a:avLst/>
          </a:prstGeom>
          <a:solidFill>
            <a:srgbClr val="BEBEBE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635">
              <a:lnSpc>
                <a:spcPts val="1980"/>
              </a:lnSpc>
            </a:pPr>
            <a:r>
              <a:rPr dirty="0" sz="1800" spc="-5" b="1">
                <a:latin typeface="Arial"/>
                <a:cs typeface="Arial"/>
              </a:rPr>
              <a:t>ERP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29639" y="4678679"/>
            <a:ext cx="256540" cy="1554480"/>
          </a:xfrm>
          <a:custGeom>
            <a:avLst/>
            <a:gdLst/>
            <a:ahLst/>
            <a:cxnLst/>
            <a:rect l="l" t="t" r="r" b="b"/>
            <a:pathLst>
              <a:path w="256540" h="1554479">
                <a:moveTo>
                  <a:pt x="0" y="1554480"/>
                </a:moveTo>
                <a:lnTo>
                  <a:pt x="256031" y="1554480"/>
                </a:lnTo>
                <a:lnTo>
                  <a:pt x="256031" y="0"/>
                </a:lnTo>
                <a:lnTo>
                  <a:pt x="0" y="0"/>
                </a:lnTo>
                <a:lnTo>
                  <a:pt x="0" y="155448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252215" y="2743200"/>
            <a:ext cx="1786127" cy="5532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02508" y="2787395"/>
            <a:ext cx="1616964" cy="5044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299459" y="2767583"/>
            <a:ext cx="1691639" cy="459105"/>
          </a:xfrm>
          <a:custGeom>
            <a:avLst/>
            <a:gdLst/>
            <a:ahLst/>
            <a:cxnLst/>
            <a:rect l="l" t="t" r="r" b="b"/>
            <a:pathLst>
              <a:path w="1691639" h="459105">
                <a:moveTo>
                  <a:pt x="0" y="105282"/>
                </a:moveTo>
                <a:lnTo>
                  <a:pt x="8270" y="64293"/>
                </a:lnTo>
                <a:lnTo>
                  <a:pt x="30829" y="30829"/>
                </a:lnTo>
                <a:lnTo>
                  <a:pt x="64293" y="8270"/>
                </a:lnTo>
                <a:lnTo>
                  <a:pt x="105282" y="0"/>
                </a:lnTo>
                <a:lnTo>
                  <a:pt x="1586356" y="0"/>
                </a:lnTo>
                <a:lnTo>
                  <a:pt x="1627346" y="8270"/>
                </a:lnTo>
                <a:lnTo>
                  <a:pt x="1660810" y="30829"/>
                </a:lnTo>
                <a:lnTo>
                  <a:pt x="1683369" y="64293"/>
                </a:lnTo>
                <a:lnTo>
                  <a:pt x="1691639" y="105282"/>
                </a:lnTo>
                <a:lnTo>
                  <a:pt x="1691639" y="353440"/>
                </a:lnTo>
                <a:lnTo>
                  <a:pt x="1683369" y="394430"/>
                </a:lnTo>
                <a:lnTo>
                  <a:pt x="1660810" y="427894"/>
                </a:lnTo>
                <a:lnTo>
                  <a:pt x="1627346" y="450453"/>
                </a:lnTo>
                <a:lnTo>
                  <a:pt x="1586356" y="458724"/>
                </a:lnTo>
                <a:lnTo>
                  <a:pt x="105282" y="458724"/>
                </a:lnTo>
                <a:lnTo>
                  <a:pt x="64293" y="450453"/>
                </a:lnTo>
                <a:lnTo>
                  <a:pt x="30829" y="427894"/>
                </a:lnTo>
                <a:lnTo>
                  <a:pt x="8270" y="394430"/>
                </a:lnTo>
                <a:lnTo>
                  <a:pt x="0" y="353440"/>
                </a:lnTo>
                <a:lnTo>
                  <a:pt x="0" y="105282"/>
                </a:lnTo>
                <a:close/>
              </a:path>
            </a:pathLst>
          </a:custGeom>
          <a:ln w="9144">
            <a:solidFill>
              <a:srgbClr val="009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409315" y="2829814"/>
            <a:ext cx="136906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BPC Optimized for</a:t>
            </a:r>
            <a:r>
              <a:rPr dirty="0" sz="10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S/4  </a:t>
            </a:r>
            <a:r>
              <a:rPr dirty="0" sz="1000" spc="-15" b="1">
                <a:solidFill>
                  <a:srgbClr val="FFFFFF"/>
                </a:solidFill>
                <a:latin typeface="Arial"/>
                <a:cs typeface="Arial"/>
              </a:rPr>
              <a:t>HANA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78382" y="1270761"/>
            <a:ext cx="59245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4A4A4A"/>
                </a:solidFill>
                <a:latin typeface="Arial"/>
                <a:cs typeface="Arial"/>
              </a:rPr>
              <a:t>2017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99358" y="1270761"/>
            <a:ext cx="59245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4A4A4A"/>
                </a:solidFill>
                <a:latin typeface="Arial"/>
                <a:cs typeface="Arial"/>
              </a:rPr>
              <a:t>2018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088123" y="1761744"/>
            <a:ext cx="1449324" cy="5532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138416" y="1805939"/>
            <a:ext cx="1153668" cy="50444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135368" y="1786127"/>
            <a:ext cx="1355090" cy="459105"/>
          </a:xfrm>
          <a:custGeom>
            <a:avLst/>
            <a:gdLst/>
            <a:ahLst/>
            <a:cxnLst/>
            <a:rect l="l" t="t" r="r" b="b"/>
            <a:pathLst>
              <a:path w="1355090" h="459105">
                <a:moveTo>
                  <a:pt x="0" y="105283"/>
                </a:moveTo>
                <a:lnTo>
                  <a:pt x="8270" y="64293"/>
                </a:lnTo>
                <a:lnTo>
                  <a:pt x="30829" y="30829"/>
                </a:lnTo>
                <a:lnTo>
                  <a:pt x="64293" y="8270"/>
                </a:lnTo>
                <a:lnTo>
                  <a:pt x="105282" y="0"/>
                </a:lnTo>
                <a:lnTo>
                  <a:pt x="1249552" y="0"/>
                </a:lnTo>
                <a:lnTo>
                  <a:pt x="1290542" y="8270"/>
                </a:lnTo>
                <a:lnTo>
                  <a:pt x="1324006" y="30829"/>
                </a:lnTo>
                <a:lnTo>
                  <a:pt x="1346565" y="64293"/>
                </a:lnTo>
                <a:lnTo>
                  <a:pt x="1354835" y="105283"/>
                </a:lnTo>
                <a:lnTo>
                  <a:pt x="1354835" y="353441"/>
                </a:lnTo>
                <a:lnTo>
                  <a:pt x="1346565" y="394430"/>
                </a:lnTo>
                <a:lnTo>
                  <a:pt x="1324006" y="427894"/>
                </a:lnTo>
                <a:lnTo>
                  <a:pt x="1290542" y="450453"/>
                </a:lnTo>
                <a:lnTo>
                  <a:pt x="1249552" y="458724"/>
                </a:lnTo>
                <a:lnTo>
                  <a:pt x="105282" y="458724"/>
                </a:lnTo>
                <a:lnTo>
                  <a:pt x="64293" y="450453"/>
                </a:lnTo>
                <a:lnTo>
                  <a:pt x="30829" y="427894"/>
                </a:lnTo>
                <a:lnTo>
                  <a:pt x="8270" y="394430"/>
                </a:lnTo>
                <a:lnTo>
                  <a:pt x="0" y="353441"/>
                </a:lnTo>
                <a:lnTo>
                  <a:pt x="0" y="105283"/>
                </a:lnTo>
                <a:close/>
              </a:path>
            </a:pathLst>
          </a:custGeom>
          <a:ln w="9144">
            <a:solidFill>
              <a:srgbClr val="009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192395" y="1270761"/>
            <a:ext cx="59372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4A4A4A"/>
                </a:solidFill>
                <a:latin typeface="Arial"/>
                <a:cs typeface="Arial"/>
              </a:rPr>
              <a:t>2019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230111" y="2895600"/>
            <a:ext cx="1517904" cy="5425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277355" y="2933700"/>
            <a:ext cx="986027" cy="5044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272784" y="2915411"/>
            <a:ext cx="1432560" cy="457200"/>
          </a:xfrm>
          <a:custGeom>
            <a:avLst/>
            <a:gdLst/>
            <a:ahLst/>
            <a:cxnLst/>
            <a:rect l="l" t="t" r="r" b="b"/>
            <a:pathLst>
              <a:path w="1432559" h="457200">
                <a:moveTo>
                  <a:pt x="1327658" y="0"/>
                </a:moveTo>
                <a:lnTo>
                  <a:pt x="104901" y="0"/>
                </a:lnTo>
                <a:lnTo>
                  <a:pt x="64079" y="8247"/>
                </a:lnTo>
                <a:lnTo>
                  <a:pt x="30733" y="30734"/>
                </a:lnTo>
                <a:lnTo>
                  <a:pt x="8247" y="64079"/>
                </a:lnTo>
                <a:lnTo>
                  <a:pt x="0" y="104901"/>
                </a:lnTo>
                <a:lnTo>
                  <a:pt x="0" y="352298"/>
                </a:lnTo>
                <a:lnTo>
                  <a:pt x="8247" y="393120"/>
                </a:lnTo>
                <a:lnTo>
                  <a:pt x="30734" y="426466"/>
                </a:lnTo>
                <a:lnTo>
                  <a:pt x="64079" y="448952"/>
                </a:lnTo>
                <a:lnTo>
                  <a:pt x="104901" y="457200"/>
                </a:lnTo>
                <a:lnTo>
                  <a:pt x="1327658" y="457200"/>
                </a:lnTo>
                <a:lnTo>
                  <a:pt x="1368480" y="448952"/>
                </a:lnTo>
                <a:lnTo>
                  <a:pt x="1401826" y="426466"/>
                </a:lnTo>
                <a:lnTo>
                  <a:pt x="1424312" y="393120"/>
                </a:lnTo>
                <a:lnTo>
                  <a:pt x="1432560" y="352298"/>
                </a:lnTo>
                <a:lnTo>
                  <a:pt x="1432560" y="104901"/>
                </a:lnTo>
                <a:lnTo>
                  <a:pt x="1424312" y="64079"/>
                </a:lnTo>
                <a:lnTo>
                  <a:pt x="1401826" y="30734"/>
                </a:lnTo>
                <a:lnTo>
                  <a:pt x="1368480" y="8247"/>
                </a:lnTo>
                <a:lnTo>
                  <a:pt x="1327658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6383782" y="2976752"/>
            <a:ext cx="77279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latin typeface="Arial"/>
                <a:cs typeface="Arial"/>
              </a:rPr>
              <a:t>Process  </a:t>
            </a:r>
            <a:r>
              <a:rPr dirty="0" sz="1000" spc="-5" b="1">
                <a:latin typeface="Arial"/>
                <a:cs typeface="Arial"/>
              </a:rPr>
              <a:t>optimi</a:t>
            </a:r>
            <a:r>
              <a:rPr dirty="0" sz="1000" b="1">
                <a:latin typeface="Arial"/>
                <a:cs typeface="Arial"/>
              </a:rPr>
              <a:t>z</a:t>
            </a:r>
            <a:r>
              <a:rPr dirty="0" sz="1000" spc="-5" b="1">
                <a:latin typeface="Arial"/>
                <a:cs typeface="Arial"/>
              </a:rPr>
              <a:t>ation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121395" y="3188207"/>
            <a:ext cx="1345692" cy="5532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173211" y="3230879"/>
            <a:ext cx="1239011" cy="50444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168640" y="3212592"/>
            <a:ext cx="1251585" cy="459105"/>
          </a:xfrm>
          <a:custGeom>
            <a:avLst/>
            <a:gdLst/>
            <a:ahLst/>
            <a:cxnLst/>
            <a:rect l="l" t="t" r="r" b="b"/>
            <a:pathLst>
              <a:path w="1251584" h="459104">
                <a:moveTo>
                  <a:pt x="0" y="105283"/>
                </a:moveTo>
                <a:lnTo>
                  <a:pt x="8270" y="64293"/>
                </a:lnTo>
                <a:lnTo>
                  <a:pt x="30829" y="30829"/>
                </a:lnTo>
                <a:lnTo>
                  <a:pt x="64293" y="8270"/>
                </a:lnTo>
                <a:lnTo>
                  <a:pt x="105282" y="0"/>
                </a:lnTo>
                <a:lnTo>
                  <a:pt x="1145920" y="0"/>
                </a:lnTo>
                <a:lnTo>
                  <a:pt x="1186910" y="8270"/>
                </a:lnTo>
                <a:lnTo>
                  <a:pt x="1220374" y="30829"/>
                </a:lnTo>
                <a:lnTo>
                  <a:pt x="1242933" y="64293"/>
                </a:lnTo>
                <a:lnTo>
                  <a:pt x="1251203" y="105283"/>
                </a:lnTo>
                <a:lnTo>
                  <a:pt x="1251203" y="353441"/>
                </a:lnTo>
                <a:lnTo>
                  <a:pt x="1242933" y="394430"/>
                </a:lnTo>
                <a:lnTo>
                  <a:pt x="1220374" y="427894"/>
                </a:lnTo>
                <a:lnTo>
                  <a:pt x="1186910" y="450453"/>
                </a:lnTo>
                <a:lnTo>
                  <a:pt x="1145920" y="458724"/>
                </a:lnTo>
                <a:lnTo>
                  <a:pt x="105282" y="458724"/>
                </a:lnTo>
                <a:lnTo>
                  <a:pt x="64293" y="450453"/>
                </a:lnTo>
                <a:lnTo>
                  <a:pt x="30829" y="427894"/>
                </a:lnTo>
                <a:lnTo>
                  <a:pt x="8270" y="394430"/>
                </a:lnTo>
                <a:lnTo>
                  <a:pt x="0" y="353441"/>
                </a:lnTo>
                <a:lnTo>
                  <a:pt x="0" y="105283"/>
                </a:lnTo>
                <a:close/>
              </a:path>
            </a:pathLst>
          </a:custGeom>
          <a:ln w="9143">
            <a:solidFill>
              <a:srgbClr val="009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8280272" y="3274314"/>
            <a:ext cx="98996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FFFFFF"/>
                </a:solidFill>
                <a:latin typeface="Arial"/>
                <a:cs typeface="Arial"/>
              </a:rPr>
              <a:t>Automation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and  IoT</a:t>
            </a:r>
            <a:r>
              <a:rPr dirty="0" sz="10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integration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714488" y="2371344"/>
            <a:ext cx="1592579" cy="72847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776971" y="2426207"/>
            <a:ext cx="1175003" cy="65684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761731" y="2395727"/>
            <a:ext cx="1498600" cy="634365"/>
          </a:xfrm>
          <a:custGeom>
            <a:avLst/>
            <a:gdLst/>
            <a:ahLst/>
            <a:cxnLst/>
            <a:rect l="l" t="t" r="r" b="b"/>
            <a:pathLst>
              <a:path w="1498600" h="634364">
                <a:moveTo>
                  <a:pt x="0" y="145542"/>
                </a:moveTo>
                <a:lnTo>
                  <a:pt x="7418" y="99535"/>
                </a:lnTo>
                <a:lnTo>
                  <a:pt x="28078" y="59582"/>
                </a:lnTo>
                <a:lnTo>
                  <a:pt x="59582" y="28078"/>
                </a:lnTo>
                <a:lnTo>
                  <a:pt x="99535" y="7418"/>
                </a:lnTo>
                <a:lnTo>
                  <a:pt x="145542" y="0"/>
                </a:lnTo>
                <a:lnTo>
                  <a:pt x="1352550" y="0"/>
                </a:lnTo>
                <a:lnTo>
                  <a:pt x="1398556" y="7418"/>
                </a:lnTo>
                <a:lnTo>
                  <a:pt x="1438509" y="28078"/>
                </a:lnTo>
                <a:lnTo>
                  <a:pt x="1470013" y="59582"/>
                </a:lnTo>
                <a:lnTo>
                  <a:pt x="1490673" y="99535"/>
                </a:lnTo>
                <a:lnTo>
                  <a:pt x="1498092" y="145542"/>
                </a:lnTo>
                <a:lnTo>
                  <a:pt x="1498092" y="488442"/>
                </a:lnTo>
                <a:lnTo>
                  <a:pt x="1490673" y="534448"/>
                </a:lnTo>
                <a:lnTo>
                  <a:pt x="1470013" y="574401"/>
                </a:lnTo>
                <a:lnTo>
                  <a:pt x="1438509" y="605905"/>
                </a:lnTo>
                <a:lnTo>
                  <a:pt x="1398556" y="626565"/>
                </a:lnTo>
                <a:lnTo>
                  <a:pt x="1352550" y="633984"/>
                </a:lnTo>
                <a:lnTo>
                  <a:pt x="145542" y="633984"/>
                </a:lnTo>
                <a:lnTo>
                  <a:pt x="99535" y="626565"/>
                </a:lnTo>
                <a:lnTo>
                  <a:pt x="59582" y="605905"/>
                </a:lnTo>
                <a:lnTo>
                  <a:pt x="28078" y="574401"/>
                </a:lnTo>
                <a:lnTo>
                  <a:pt x="7418" y="534448"/>
                </a:lnTo>
                <a:lnTo>
                  <a:pt x="0" y="488442"/>
                </a:lnTo>
                <a:lnTo>
                  <a:pt x="0" y="145542"/>
                </a:lnTo>
                <a:close/>
              </a:path>
            </a:pathLst>
          </a:custGeom>
          <a:ln w="9143">
            <a:solidFill>
              <a:srgbClr val="009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7883779" y="2469642"/>
            <a:ext cx="92710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Deployment of  Corporate</a:t>
            </a:r>
            <a:r>
              <a:rPr dirty="0" sz="10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mini  </a:t>
            </a:r>
            <a:r>
              <a:rPr dirty="0" sz="1000" spc="-10" b="1">
                <a:solidFill>
                  <a:srgbClr val="FFFFFF"/>
                </a:solidFill>
                <a:latin typeface="Arial"/>
                <a:cs typeface="Arial"/>
              </a:rPr>
              <a:t>Apps-Fiori</a:t>
            </a:r>
            <a:endParaRPr sz="10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517635" y="1443227"/>
            <a:ext cx="1173479" cy="11750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593835" y="1722120"/>
            <a:ext cx="1022603" cy="67208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564880" y="1467611"/>
            <a:ext cx="1079500" cy="1080770"/>
          </a:xfrm>
          <a:custGeom>
            <a:avLst/>
            <a:gdLst/>
            <a:ahLst/>
            <a:cxnLst/>
            <a:rect l="l" t="t" r="r" b="b"/>
            <a:pathLst>
              <a:path w="1079500" h="1080770">
                <a:moveTo>
                  <a:pt x="0" y="540258"/>
                </a:moveTo>
                <a:lnTo>
                  <a:pt x="2204" y="491091"/>
                </a:lnTo>
                <a:lnTo>
                  <a:pt x="8692" y="443159"/>
                </a:lnTo>
                <a:lnTo>
                  <a:pt x="19272" y="396654"/>
                </a:lnTo>
                <a:lnTo>
                  <a:pt x="33753" y="351765"/>
                </a:lnTo>
                <a:lnTo>
                  <a:pt x="51946" y="308685"/>
                </a:lnTo>
                <a:lnTo>
                  <a:pt x="73660" y="267603"/>
                </a:lnTo>
                <a:lnTo>
                  <a:pt x="98703" y="228710"/>
                </a:lnTo>
                <a:lnTo>
                  <a:pt x="126887" y="192198"/>
                </a:lnTo>
                <a:lnTo>
                  <a:pt x="158019" y="158257"/>
                </a:lnTo>
                <a:lnTo>
                  <a:pt x="191911" y="127079"/>
                </a:lnTo>
                <a:lnTo>
                  <a:pt x="228370" y="98854"/>
                </a:lnTo>
                <a:lnTo>
                  <a:pt x="267208" y="73772"/>
                </a:lnTo>
                <a:lnTo>
                  <a:pt x="308232" y="52026"/>
                </a:lnTo>
                <a:lnTo>
                  <a:pt x="351253" y="33806"/>
                </a:lnTo>
                <a:lnTo>
                  <a:pt x="396081" y="19302"/>
                </a:lnTo>
                <a:lnTo>
                  <a:pt x="442524" y="8706"/>
                </a:lnTo>
                <a:lnTo>
                  <a:pt x="490392" y="2208"/>
                </a:lnTo>
                <a:lnTo>
                  <a:pt x="539496" y="0"/>
                </a:lnTo>
                <a:lnTo>
                  <a:pt x="588599" y="2208"/>
                </a:lnTo>
                <a:lnTo>
                  <a:pt x="636467" y="8706"/>
                </a:lnTo>
                <a:lnTo>
                  <a:pt x="682910" y="19302"/>
                </a:lnTo>
                <a:lnTo>
                  <a:pt x="727738" y="33806"/>
                </a:lnTo>
                <a:lnTo>
                  <a:pt x="770759" y="52026"/>
                </a:lnTo>
                <a:lnTo>
                  <a:pt x="811784" y="73772"/>
                </a:lnTo>
                <a:lnTo>
                  <a:pt x="850621" y="98854"/>
                </a:lnTo>
                <a:lnTo>
                  <a:pt x="887080" y="127079"/>
                </a:lnTo>
                <a:lnTo>
                  <a:pt x="920972" y="158257"/>
                </a:lnTo>
                <a:lnTo>
                  <a:pt x="952104" y="192198"/>
                </a:lnTo>
                <a:lnTo>
                  <a:pt x="980288" y="228710"/>
                </a:lnTo>
                <a:lnTo>
                  <a:pt x="1005332" y="267603"/>
                </a:lnTo>
                <a:lnTo>
                  <a:pt x="1027045" y="308685"/>
                </a:lnTo>
                <a:lnTo>
                  <a:pt x="1045238" y="351765"/>
                </a:lnTo>
                <a:lnTo>
                  <a:pt x="1059719" y="396654"/>
                </a:lnTo>
                <a:lnTo>
                  <a:pt x="1070299" y="443159"/>
                </a:lnTo>
                <a:lnTo>
                  <a:pt x="1076787" y="491091"/>
                </a:lnTo>
                <a:lnTo>
                  <a:pt x="1078992" y="540258"/>
                </a:lnTo>
                <a:lnTo>
                  <a:pt x="1076787" y="589424"/>
                </a:lnTo>
                <a:lnTo>
                  <a:pt x="1070299" y="637356"/>
                </a:lnTo>
                <a:lnTo>
                  <a:pt x="1059719" y="683861"/>
                </a:lnTo>
                <a:lnTo>
                  <a:pt x="1045238" y="728750"/>
                </a:lnTo>
                <a:lnTo>
                  <a:pt x="1027045" y="771830"/>
                </a:lnTo>
                <a:lnTo>
                  <a:pt x="1005331" y="812912"/>
                </a:lnTo>
                <a:lnTo>
                  <a:pt x="980288" y="851805"/>
                </a:lnTo>
                <a:lnTo>
                  <a:pt x="952104" y="888317"/>
                </a:lnTo>
                <a:lnTo>
                  <a:pt x="920972" y="922258"/>
                </a:lnTo>
                <a:lnTo>
                  <a:pt x="887080" y="953436"/>
                </a:lnTo>
                <a:lnTo>
                  <a:pt x="850621" y="981661"/>
                </a:lnTo>
                <a:lnTo>
                  <a:pt x="811783" y="1006743"/>
                </a:lnTo>
                <a:lnTo>
                  <a:pt x="770759" y="1028489"/>
                </a:lnTo>
                <a:lnTo>
                  <a:pt x="727738" y="1046709"/>
                </a:lnTo>
                <a:lnTo>
                  <a:pt x="682910" y="1061213"/>
                </a:lnTo>
                <a:lnTo>
                  <a:pt x="636467" y="1071809"/>
                </a:lnTo>
                <a:lnTo>
                  <a:pt x="588599" y="1078307"/>
                </a:lnTo>
                <a:lnTo>
                  <a:pt x="539496" y="1080515"/>
                </a:lnTo>
                <a:lnTo>
                  <a:pt x="490392" y="1078307"/>
                </a:lnTo>
                <a:lnTo>
                  <a:pt x="442524" y="1071809"/>
                </a:lnTo>
                <a:lnTo>
                  <a:pt x="396081" y="1061213"/>
                </a:lnTo>
                <a:lnTo>
                  <a:pt x="351253" y="1046709"/>
                </a:lnTo>
                <a:lnTo>
                  <a:pt x="308232" y="1028489"/>
                </a:lnTo>
                <a:lnTo>
                  <a:pt x="267207" y="1006743"/>
                </a:lnTo>
                <a:lnTo>
                  <a:pt x="228370" y="981661"/>
                </a:lnTo>
                <a:lnTo>
                  <a:pt x="191911" y="953436"/>
                </a:lnTo>
                <a:lnTo>
                  <a:pt x="158019" y="922258"/>
                </a:lnTo>
                <a:lnTo>
                  <a:pt x="126887" y="888317"/>
                </a:lnTo>
                <a:lnTo>
                  <a:pt x="98703" y="851805"/>
                </a:lnTo>
                <a:lnTo>
                  <a:pt x="73659" y="812912"/>
                </a:lnTo>
                <a:lnTo>
                  <a:pt x="51946" y="771830"/>
                </a:lnTo>
                <a:lnTo>
                  <a:pt x="33753" y="728750"/>
                </a:lnTo>
                <a:lnTo>
                  <a:pt x="19272" y="683861"/>
                </a:lnTo>
                <a:lnTo>
                  <a:pt x="8692" y="637356"/>
                </a:lnTo>
                <a:lnTo>
                  <a:pt x="2204" y="589424"/>
                </a:lnTo>
                <a:lnTo>
                  <a:pt x="0" y="540258"/>
                </a:lnTo>
                <a:close/>
              </a:path>
            </a:pathLst>
          </a:custGeom>
          <a:ln w="9144">
            <a:solidFill>
              <a:srgbClr val="FDC9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8731377" y="1776222"/>
            <a:ext cx="74930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88265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1E5FBA"/>
                </a:solidFill>
                <a:latin typeface="Arial"/>
                <a:cs typeface="Arial"/>
              </a:rPr>
              <a:t>Digital  </a:t>
            </a:r>
            <a:r>
              <a:rPr dirty="0" sz="1400" b="1">
                <a:solidFill>
                  <a:srgbClr val="1E5FBA"/>
                </a:solidFill>
                <a:latin typeface="Arial"/>
                <a:cs typeface="Arial"/>
              </a:rPr>
              <a:t>Platf</a:t>
            </a:r>
            <a:r>
              <a:rPr dirty="0" sz="1400" spc="-10" b="1">
                <a:solidFill>
                  <a:srgbClr val="1E5FBA"/>
                </a:solidFill>
                <a:latin typeface="Arial"/>
                <a:cs typeface="Arial"/>
              </a:rPr>
              <a:t>o</a:t>
            </a:r>
            <a:r>
              <a:rPr dirty="0" sz="1400" b="1">
                <a:solidFill>
                  <a:srgbClr val="1E5FBA"/>
                </a:solidFill>
                <a:latin typeface="Arial"/>
                <a:cs typeface="Arial"/>
              </a:rPr>
              <a:t>r</a:t>
            </a:r>
            <a:r>
              <a:rPr dirty="0" sz="1400" b="1">
                <a:solidFill>
                  <a:srgbClr val="1E5FBA"/>
                </a:solidFill>
                <a:latin typeface="Arial"/>
                <a:cs typeface="Arial"/>
              </a:rPr>
              <a:t>m</a:t>
            </a:r>
            <a:endParaRPr sz="14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418076" y="1778507"/>
            <a:ext cx="1231391" cy="72847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480559" y="1833372"/>
            <a:ext cx="958596" cy="65684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465320" y="1802892"/>
            <a:ext cx="1137285" cy="634365"/>
          </a:xfrm>
          <a:custGeom>
            <a:avLst/>
            <a:gdLst/>
            <a:ahLst/>
            <a:cxnLst/>
            <a:rect l="l" t="t" r="r" b="b"/>
            <a:pathLst>
              <a:path w="1137285" h="634364">
                <a:moveTo>
                  <a:pt x="0" y="145542"/>
                </a:moveTo>
                <a:lnTo>
                  <a:pt x="7418" y="99535"/>
                </a:lnTo>
                <a:lnTo>
                  <a:pt x="28078" y="59582"/>
                </a:lnTo>
                <a:lnTo>
                  <a:pt x="59582" y="28078"/>
                </a:lnTo>
                <a:lnTo>
                  <a:pt x="99535" y="7418"/>
                </a:lnTo>
                <a:lnTo>
                  <a:pt x="145541" y="0"/>
                </a:lnTo>
                <a:lnTo>
                  <a:pt x="991362" y="0"/>
                </a:lnTo>
                <a:lnTo>
                  <a:pt x="1037368" y="7418"/>
                </a:lnTo>
                <a:lnTo>
                  <a:pt x="1077321" y="28078"/>
                </a:lnTo>
                <a:lnTo>
                  <a:pt x="1108825" y="59582"/>
                </a:lnTo>
                <a:lnTo>
                  <a:pt x="1129485" y="99535"/>
                </a:lnTo>
                <a:lnTo>
                  <a:pt x="1136903" y="145542"/>
                </a:lnTo>
                <a:lnTo>
                  <a:pt x="1136903" y="488442"/>
                </a:lnTo>
                <a:lnTo>
                  <a:pt x="1129485" y="534448"/>
                </a:lnTo>
                <a:lnTo>
                  <a:pt x="1108825" y="574401"/>
                </a:lnTo>
                <a:lnTo>
                  <a:pt x="1077321" y="605905"/>
                </a:lnTo>
                <a:lnTo>
                  <a:pt x="1037368" y="626565"/>
                </a:lnTo>
                <a:lnTo>
                  <a:pt x="991362" y="633984"/>
                </a:lnTo>
                <a:lnTo>
                  <a:pt x="145541" y="633984"/>
                </a:lnTo>
                <a:lnTo>
                  <a:pt x="99535" y="626565"/>
                </a:lnTo>
                <a:lnTo>
                  <a:pt x="59582" y="605905"/>
                </a:lnTo>
                <a:lnTo>
                  <a:pt x="28078" y="574401"/>
                </a:lnTo>
                <a:lnTo>
                  <a:pt x="7418" y="534448"/>
                </a:lnTo>
                <a:lnTo>
                  <a:pt x="0" y="488442"/>
                </a:lnTo>
                <a:lnTo>
                  <a:pt x="0" y="145542"/>
                </a:lnTo>
                <a:close/>
              </a:path>
            </a:pathLst>
          </a:custGeom>
          <a:ln w="9144">
            <a:solidFill>
              <a:srgbClr val="EC741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806952" y="5398008"/>
            <a:ext cx="2830068" cy="5425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852671" y="5436108"/>
            <a:ext cx="2575560" cy="50444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849623" y="5417820"/>
            <a:ext cx="2745105" cy="457200"/>
          </a:xfrm>
          <a:custGeom>
            <a:avLst/>
            <a:gdLst/>
            <a:ahLst/>
            <a:cxnLst/>
            <a:rect l="l" t="t" r="r" b="b"/>
            <a:pathLst>
              <a:path w="2745104" h="457200">
                <a:moveTo>
                  <a:pt x="2639822" y="0"/>
                </a:moveTo>
                <a:lnTo>
                  <a:pt x="104901" y="0"/>
                </a:lnTo>
                <a:lnTo>
                  <a:pt x="64079" y="8247"/>
                </a:lnTo>
                <a:lnTo>
                  <a:pt x="30734" y="30733"/>
                </a:lnTo>
                <a:lnTo>
                  <a:pt x="8247" y="64079"/>
                </a:lnTo>
                <a:lnTo>
                  <a:pt x="0" y="104901"/>
                </a:lnTo>
                <a:lnTo>
                  <a:pt x="0" y="352247"/>
                </a:lnTo>
                <a:lnTo>
                  <a:pt x="8247" y="393099"/>
                </a:lnTo>
                <a:lnTo>
                  <a:pt x="30733" y="426459"/>
                </a:lnTo>
                <a:lnTo>
                  <a:pt x="64079" y="448952"/>
                </a:lnTo>
                <a:lnTo>
                  <a:pt x="104901" y="457199"/>
                </a:lnTo>
                <a:lnTo>
                  <a:pt x="2639822" y="457199"/>
                </a:lnTo>
                <a:lnTo>
                  <a:pt x="2680644" y="448952"/>
                </a:lnTo>
                <a:lnTo>
                  <a:pt x="2713990" y="426459"/>
                </a:lnTo>
                <a:lnTo>
                  <a:pt x="2736476" y="393099"/>
                </a:lnTo>
                <a:lnTo>
                  <a:pt x="2744724" y="352247"/>
                </a:lnTo>
                <a:lnTo>
                  <a:pt x="2744724" y="104901"/>
                </a:lnTo>
                <a:lnTo>
                  <a:pt x="2736476" y="64079"/>
                </a:lnTo>
                <a:lnTo>
                  <a:pt x="2713990" y="30733"/>
                </a:lnTo>
                <a:lnTo>
                  <a:pt x="2680644" y="8247"/>
                </a:lnTo>
                <a:lnTo>
                  <a:pt x="2639822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3960367" y="5479796"/>
            <a:ext cx="232727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15" b="1">
                <a:latin typeface="Arial"/>
                <a:cs typeface="Arial"/>
              </a:rPr>
              <a:t>Analyze </a:t>
            </a:r>
            <a:r>
              <a:rPr dirty="0" sz="1000" spc="-5" b="1">
                <a:latin typeface="Arial"/>
                <a:cs typeface="Arial"/>
              </a:rPr>
              <a:t>impact of </a:t>
            </a:r>
            <a:r>
              <a:rPr dirty="0" sz="1000" spc="-20" b="1">
                <a:latin typeface="Arial"/>
                <a:cs typeface="Arial"/>
              </a:rPr>
              <a:t>SAP </a:t>
            </a:r>
            <a:r>
              <a:rPr dirty="0" sz="1000" spc="-5" b="1">
                <a:latin typeface="Arial"/>
                <a:cs typeface="Arial"/>
              </a:rPr>
              <a:t>end-of support  policy for ECC</a:t>
            </a:r>
            <a:r>
              <a:rPr dirty="0" sz="1000" spc="-4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components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720330" y="1270761"/>
            <a:ext cx="59245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4A4A4A"/>
                </a:solidFill>
                <a:latin typeface="Arial"/>
                <a:cs typeface="Arial"/>
              </a:rPr>
              <a:t>2020</a:t>
            </a:r>
            <a:endParaRPr sz="200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1610867" y="1909572"/>
            <a:ext cx="1810511" cy="71932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668779" y="1959864"/>
            <a:ext cx="1330452" cy="65684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653539" y="1929383"/>
            <a:ext cx="1725295" cy="634365"/>
          </a:xfrm>
          <a:custGeom>
            <a:avLst/>
            <a:gdLst/>
            <a:ahLst/>
            <a:cxnLst/>
            <a:rect l="l" t="t" r="r" b="b"/>
            <a:pathLst>
              <a:path w="1725295" h="634364">
                <a:moveTo>
                  <a:pt x="1579626" y="0"/>
                </a:moveTo>
                <a:lnTo>
                  <a:pt x="145542" y="0"/>
                </a:lnTo>
                <a:lnTo>
                  <a:pt x="99535" y="7418"/>
                </a:lnTo>
                <a:lnTo>
                  <a:pt x="59582" y="28078"/>
                </a:lnTo>
                <a:lnTo>
                  <a:pt x="28078" y="59582"/>
                </a:lnTo>
                <a:lnTo>
                  <a:pt x="7418" y="99535"/>
                </a:lnTo>
                <a:lnTo>
                  <a:pt x="0" y="145541"/>
                </a:lnTo>
                <a:lnTo>
                  <a:pt x="0" y="488441"/>
                </a:lnTo>
                <a:lnTo>
                  <a:pt x="7418" y="534448"/>
                </a:lnTo>
                <a:lnTo>
                  <a:pt x="28078" y="574401"/>
                </a:lnTo>
                <a:lnTo>
                  <a:pt x="59582" y="605905"/>
                </a:lnTo>
                <a:lnTo>
                  <a:pt x="99535" y="626565"/>
                </a:lnTo>
                <a:lnTo>
                  <a:pt x="145542" y="633983"/>
                </a:lnTo>
                <a:lnTo>
                  <a:pt x="1579626" y="633983"/>
                </a:lnTo>
                <a:lnTo>
                  <a:pt x="1625632" y="626565"/>
                </a:lnTo>
                <a:lnTo>
                  <a:pt x="1665585" y="605905"/>
                </a:lnTo>
                <a:lnTo>
                  <a:pt x="1697089" y="574401"/>
                </a:lnTo>
                <a:lnTo>
                  <a:pt x="1717749" y="534448"/>
                </a:lnTo>
                <a:lnTo>
                  <a:pt x="1725168" y="488441"/>
                </a:lnTo>
                <a:lnTo>
                  <a:pt x="1725168" y="145541"/>
                </a:lnTo>
                <a:lnTo>
                  <a:pt x="1717749" y="99535"/>
                </a:lnTo>
                <a:lnTo>
                  <a:pt x="1697089" y="59582"/>
                </a:lnTo>
                <a:lnTo>
                  <a:pt x="1665585" y="28078"/>
                </a:lnTo>
                <a:lnTo>
                  <a:pt x="1625632" y="7418"/>
                </a:lnTo>
                <a:lnTo>
                  <a:pt x="157962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1774951" y="2002663"/>
            <a:ext cx="108140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latin typeface="Arial"/>
                <a:cs typeface="Arial"/>
              </a:rPr>
              <a:t>Understand </a:t>
            </a:r>
            <a:r>
              <a:rPr dirty="0" sz="1000" spc="-20" b="1">
                <a:latin typeface="Arial"/>
                <a:cs typeface="Arial"/>
              </a:rPr>
              <a:t>SAP  </a:t>
            </a:r>
            <a:r>
              <a:rPr dirty="0" sz="1000" spc="-5" b="1">
                <a:latin typeface="Arial"/>
                <a:cs typeface="Arial"/>
              </a:rPr>
              <a:t>roadmap for</a:t>
            </a:r>
            <a:r>
              <a:rPr dirty="0" sz="1000" spc="-70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BW4  </a:t>
            </a:r>
            <a:r>
              <a:rPr dirty="0" sz="1000" spc="-15" b="1">
                <a:latin typeface="Arial"/>
                <a:cs typeface="Arial"/>
              </a:rPr>
              <a:t>HANA</a:t>
            </a:r>
            <a:endParaRPr sz="10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584960" y="3919728"/>
            <a:ext cx="1691639" cy="71932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642872" y="3970020"/>
            <a:ext cx="1539239" cy="65684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627632" y="3939540"/>
            <a:ext cx="1606550" cy="634365"/>
          </a:xfrm>
          <a:custGeom>
            <a:avLst/>
            <a:gdLst/>
            <a:ahLst/>
            <a:cxnLst/>
            <a:rect l="l" t="t" r="r" b="b"/>
            <a:pathLst>
              <a:path w="1606550" h="634364">
                <a:moveTo>
                  <a:pt x="1460754" y="0"/>
                </a:moveTo>
                <a:lnTo>
                  <a:pt x="145542" y="0"/>
                </a:lnTo>
                <a:lnTo>
                  <a:pt x="99535" y="7418"/>
                </a:lnTo>
                <a:lnTo>
                  <a:pt x="59582" y="28078"/>
                </a:lnTo>
                <a:lnTo>
                  <a:pt x="28078" y="59582"/>
                </a:lnTo>
                <a:lnTo>
                  <a:pt x="7418" y="99535"/>
                </a:lnTo>
                <a:lnTo>
                  <a:pt x="0" y="145542"/>
                </a:lnTo>
                <a:lnTo>
                  <a:pt x="0" y="488442"/>
                </a:lnTo>
                <a:lnTo>
                  <a:pt x="7418" y="534448"/>
                </a:lnTo>
                <a:lnTo>
                  <a:pt x="28078" y="574401"/>
                </a:lnTo>
                <a:lnTo>
                  <a:pt x="59582" y="605905"/>
                </a:lnTo>
                <a:lnTo>
                  <a:pt x="99535" y="626565"/>
                </a:lnTo>
                <a:lnTo>
                  <a:pt x="145542" y="633984"/>
                </a:lnTo>
                <a:lnTo>
                  <a:pt x="1460754" y="633984"/>
                </a:lnTo>
                <a:lnTo>
                  <a:pt x="1506760" y="626565"/>
                </a:lnTo>
                <a:lnTo>
                  <a:pt x="1546713" y="605905"/>
                </a:lnTo>
                <a:lnTo>
                  <a:pt x="1578217" y="574401"/>
                </a:lnTo>
                <a:lnTo>
                  <a:pt x="1598877" y="534448"/>
                </a:lnTo>
                <a:lnTo>
                  <a:pt x="1606295" y="488442"/>
                </a:lnTo>
                <a:lnTo>
                  <a:pt x="1606295" y="145542"/>
                </a:lnTo>
                <a:lnTo>
                  <a:pt x="1598877" y="99535"/>
                </a:lnTo>
                <a:lnTo>
                  <a:pt x="1578217" y="59582"/>
                </a:lnTo>
                <a:lnTo>
                  <a:pt x="1546713" y="28078"/>
                </a:lnTo>
                <a:lnTo>
                  <a:pt x="1506760" y="7418"/>
                </a:lnTo>
                <a:lnTo>
                  <a:pt x="1460754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 txBox="1"/>
          <p:nvPr/>
        </p:nvSpPr>
        <p:spPr>
          <a:xfrm>
            <a:off x="1749044" y="4012819"/>
            <a:ext cx="129032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latin typeface="Arial"/>
                <a:cs typeface="Arial"/>
              </a:rPr>
              <a:t>Understand </a:t>
            </a:r>
            <a:r>
              <a:rPr dirty="0" sz="1000" spc="-20" b="1">
                <a:latin typeface="Arial"/>
                <a:cs typeface="Arial"/>
              </a:rPr>
              <a:t>SAP  </a:t>
            </a:r>
            <a:r>
              <a:rPr dirty="0" sz="1000" spc="-5" b="1">
                <a:latin typeface="Arial"/>
                <a:cs typeface="Arial"/>
              </a:rPr>
              <a:t>strategy for</a:t>
            </a:r>
            <a:r>
              <a:rPr dirty="0" sz="1000" spc="-5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Planning  &amp;</a:t>
            </a:r>
            <a:r>
              <a:rPr dirty="0" sz="1000" spc="-6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Consolidation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2990088" y="3288791"/>
            <a:ext cx="1693164" cy="896111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060192" y="3351276"/>
            <a:ext cx="1539240" cy="80924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032760" y="3308603"/>
            <a:ext cx="1607820" cy="810895"/>
          </a:xfrm>
          <a:custGeom>
            <a:avLst/>
            <a:gdLst/>
            <a:ahLst/>
            <a:cxnLst/>
            <a:rect l="l" t="t" r="r" b="b"/>
            <a:pathLst>
              <a:path w="1607820" h="810895">
                <a:moveTo>
                  <a:pt x="1421638" y="0"/>
                </a:moveTo>
                <a:lnTo>
                  <a:pt x="186181" y="0"/>
                </a:lnTo>
                <a:lnTo>
                  <a:pt x="136671" y="6647"/>
                </a:lnTo>
                <a:lnTo>
                  <a:pt x="92192" y="25409"/>
                </a:lnTo>
                <a:lnTo>
                  <a:pt x="54514" y="54514"/>
                </a:lnTo>
                <a:lnTo>
                  <a:pt x="25409" y="92192"/>
                </a:lnTo>
                <a:lnTo>
                  <a:pt x="6647" y="136671"/>
                </a:lnTo>
                <a:lnTo>
                  <a:pt x="0" y="186182"/>
                </a:lnTo>
                <a:lnTo>
                  <a:pt x="0" y="624586"/>
                </a:lnTo>
                <a:lnTo>
                  <a:pt x="6647" y="674096"/>
                </a:lnTo>
                <a:lnTo>
                  <a:pt x="25409" y="718575"/>
                </a:lnTo>
                <a:lnTo>
                  <a:pt x="54514" y="756253"/>
                </a:lnTo>
                <a:lnTo>
                  <a:pt x="92192" y="785358"/>
                </a:lnTo>
                <a:lnTo>
                  <a:pt x="136671" y="804120"/>
                </a:lnTo>
                <a:lnTo>
                  <a:pt x="186181" y="810768"/>
                </a:lnTo>
                <a:lnTo>
                  <a:pt x="1421638" y="810768"/>
                </a:lnTo>
                <a:lnTo>
                  <a:pt x="1471148" y="804120"/>
                </a:lnTo>
                <a:lnTo>
                  <a:pt x="1515627" y="785358"/>
                </a:lnTo>
                <a:lnTo>
                  <a:pt x="1553305" y="756253"/>
                </a:lnTo>
                <a:lnTo>
                  <a:pt x="1582410" y="718575"/>
                </a:lnTo>
                <a:lnTo>
                  <a:pt x="1601172" y="674096"/>
                </a:lnTo>
                <a:lnTo>
                  <a:pt x="1607819" y="624586"/>
                </a:lnTo>
                <a:lnTo>
                  <a:pt x="1607819" y="186182"/>
                </a:lnTo>
                <a:lnTo>
                  <a:pt x="1601172" y="136671"/>
                </a:lnTo>
                <a:lnTo>
                  <a:pt x="1582410" y="92192"/>
                </a:lnTo>
                <a:lnTo>
                  <a:pt x="1553305" y="54514"/>
                </a:lnTo>
                <a:lnTo>
                  <a:pt x="1515627" y="25409"/>
                </a:lnTo>
                <a:lnTo>
                  <a:pt x="1471148" y="6647"/>
                </a:lnTo>
                <a:lnTo>
                  <a:pt x="1421638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3166617" y="3394709"/>
            <a:ext cx="129095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15" b="1">
                <a:latin typeface="Arial"/>
                <a:cs typeface="Arial"/>
              </a:rPr>
              <a:t>Analyze </a:t>
            </a:r>
            <a:r>
              <a:rPr dirty="0" sz="1000" spc="-5" b="1">
                <a:latin typeface="Arial"/>
                <a:cs typeface="Arial"/>
              </a:rPr>
              <a:t>impact of  </a:t>
            </a:r>
            <a:r>
              <a:rPr dirty="0" sz="1000" spc="-20" b="1">
                <a:latin typeface="Arial"/>
                <a:cs typeface="Arial"/>
              </a:rPr>
              <a:t>SAP </a:t>
            </a:r>
            <a:r>
              <a:rPr dirty="0" sz="1000" spc="-5" b="1">
                <a:latin typeface="Arial"/>
                <a:cs typeface="Arial"/>
              </a:rPr>
              <a:t>end-of support  policy for Planning</a:t>
            </a:r>
            <a:r>
              <a:rPr dirty="0" sz="1000" spc="-60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&amp;  Consolidation</a:t>
            </a:r>
            <a:r>
              <a:rPr dirty="0" sz="1000" spc="-50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tools</a:t>
            </a:r>
            <a:endParaRPr sz="100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6295644" y="3531108"/>
            <a:ext cx="1527048" cy="55321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6347459" y="3573779"/>
            <a:ext cx="1379219" cy="5044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6342888" y="3555491"/>
            <a:ext cx="1432560" cy="459105"/>
          </a:xfrm>
          <a:custGeom>
            <a:avLst/>
            <a:gdLst/>
            <a:ahLst/>
            <a:cxnLst/>
            <a:rect l="l" t="t" r="r" b="b"/>
            <a:pathLst>
              <a:path w="1432559" h="459104">
                <a:moveTo>
                  <a:pt x="0" y="105283"/>
                </a:moveTo>
                <a:lnTo>
                  <a:pt x="8270" y="64293"/>
                </a:lnTo>
                <a:lnTo>
                  <a:pt x="30829" y="30829"/>
                </a:lnTo>
                <a:lnTo>
                  <a:pt x="64293" y="8270"/>
                </a:lnTo>
                <a:lnTo>
                  <a:pt x="105283" y="0"/>
                </a:lnTo>
                <a:lnTo>
                  <a:pt x="1327277" y="0"/>
                </a:lnTo>
                <a:lnTo>
                  <a:pt x="1368266" y="8270"/>
                </a:lnTo>
                <a:lnTo>
                  <a:pt x="1401730" y="30829"/>
                </a:lnTo>
                <a:lnTo>
                  <a:pt x="1424289" y="64293"/>
                </a:lnTo>
                <a:lnTo>
                  <a:pt x="1432560" y="105283"/>
                </a:lnTo>
                <a:lnTo>
                  <a:pt x="1432560" y="353441"/>
                </a:lnTo>
                <a:lnTo>
                  <a:pt x="1424289" y="394430"/>
                </a:lnTo>
                <a:lnTo>
                  <a:pt x="1401730" y="427894"/>
                </a:lnTo>
                <a:lnTo>
                  <a:pt x="1368266" y="450453"/>
                </a:lnTo>
                <a:lnTo>
                  <a:pt x="1327277" y="458724"/>
                </a:lnTo>
                <a:lnTo>
                  <a:pt x="105283" y="458724"/>
                </a:lnTo>
                <a:lnTo>
                  <a:pt x="64293" y="450453"/>
                </a:lnTo>
                <a:lnTo>
                  <a:pt x="30829" y="427894"/>
                </a:lnTo>
                <a:lnTo>
                  <a:pt x="8270" y="394430"/>
                </a:lnTo>
                <a:lnTo>
                  <a:pt x="0" y="353441"/>
                </a:lnTo>
                <a:lnTo>
                  <a:pt x="0" y="105283"/>
                </a:lnTo>
                <a:close/>
              </a:path>
            </a:pathLst>
          </a:custGeom>
          <a:ln w="9144">
            <a:solidFill>
              <a:srgbClr val="009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 txBox="1"/>
          <p:nvPr/>
        </p:nvSpPr>
        <p:spPr>
          <a:xfrm>
            <a:off x="6453885" y="3617467"/>
            <a:ext cx="116776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Roll-out of Fiori  </a:t>
            </a:r>
            <a:r>
              <a:rPr dirty="0" sz="1000" spc="-15" b="1">
                <a:solidFill>
                  <a:srgbClr val="FFFFFF"/>
                </a:solidFill>
                <a:latin typeface="Arial"/>
                <a:cs typeface="Arial"/>
              </a:rPr>
              <a:t>Apps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for S/4</a:t>
            </a:r>
            <a:r>
              <a:rPr dirty="0" sz="1000" spc="-15" b="1">
                <a:solidFill>
                  <a:srgbClr val="FFFFFF"/>
                </a:solidFill>
                <a:latin typeface="Arial"/>
                <a:cs typeface="Arial"/>
              </a:rPr>
              <a:t> HANA</a:t>
            </a:r>
            <a:endParaRPr sz="100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1844039" y="4797552"/>
            <a:ext cx="1693164" cy="93116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911095" y="4858511"/>
            <a:ext cx="1533144" cy="84734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886711" y="4817364"/>
            <a:ext cx="1607820" cy="845819"/>
          </a:xfrm>
          <a:custGeom>
            <a:avLst/>
            <a:gdLst/>
            <a:ahLst/>
            <a:cxnLst/>
            <a:rect l="l" t="t" r="r" b="b"/>
            <a:pathLst>
              <a:path w="1607820" h="845820">
                <a:moveTo>
                  <a:pt x="1413637" y="0"/>
                </a:moveTo>
                <a:lnTo>
                  <a:pt x="194182" y="0"/>
                </a:lnTo>
                <a:lnTo>
                  <a:pt x="149636" y="5124"/>
                </a:lnTo>
                <a:lnTo>
                  <a:pt x="108755" y="19724"/>
                </a:lnTo>
                <a:lnTo>
                  <a:pt x="72701" y="42637"/>
                </a:lnTo>
                <a:lnTo>
                  <a:pt x="42637" y="72701"/>
                </a:lnTo>
                <a:lnTo>
                  <a:pt x="19724" y="108755"/>
                </a:lnTo>
                <a:lnTo>
                  <a:pt x="5124" y="149636"/>
                </a:lnTo>
                <a:lnTo>
                  <a:pt x="0" y="194183"/>
                </a:lnTo>
                <a:lnTo>
                  <a:pt x="0" y="651637"/>
                </a:lnTo>
                <a:lnTo>
                  <a:pt x="5124" y="696183"/>
                </a:lnTo>
                <a:lnTo>
                  <a:pt x="19724" y="737064"/>
                </a:lnTo>
                <a:lnTo>
                  <a:pt x="42637" y="773118"/>
                </a:lnTo>
                <a:lnTo>
                  <a:pt x="72701" y="803182"/>
                </a:lnTo>
                <a:lnTo>
                  <a:pt x="108755" y="826095"/>
                </a:lnTo>
                <a:lnTo>
                  <a:pt x="149636" y="840695"/>
                </a:lnTo>
                <a:lnTo>
                  <a:pt x="194182" y="845820"/>
                </a:lnTo>
                <a:lnTo>
                  <a:pt x="1413637" y="845820"/>
                </a:lnTo>
                <a:lnTo>
                  <a:pt x="1458183" y="840695"/>
                </a:lnTo>
                <a:lnTo>
                  <a:pt x="1499064" y="826095"/>
                </a:lnTo>
                <a:lnTo>
                  <a:pt x="1535118" y="803182"/>
                </a:lnTo>
                <a:lnTo>
                  <a:pt x="1565182" y="773118"/>
                </a:lnTo>
                <a:lnTo>
                  <a:pt x="1588095" y="737064"/>
                </a:lnTo>
                <a:lnTo>
                  <a:pt x="1602695" y="696183"/>
                </a:lnTo>
                <a:lnTo>
                  <a:pt x="1607820" y="651637"/>
                </a:lnTo>
                <a:lnTo>
                  <a:pt x="1607820" y="194183"/>
                </a:lnTo>
                <a:lnTo>
                  <a:pt x="1602695" y="149636"/>
                </a:lnTo>
                <a:lnTo>
                  <a:pt x="1588095" y="108755"/>
                </a:lnTo>
                <a:lnTo>
                  <a:pt x="1565182" y="72701"/>
                </a:lnTo>
                <a:lnTo>
                  <a:pt x="1535118" y="42637"/>
                </a:lnTo>
                <a:lnTo>
                  <a:pt x="1499064" y="19724"/>
                </a:lnTo>
                <a:lnTo>
                  <a:pt x="1458183" y="5124"/>
                </a:lnTo>
                <a:lnTo>
                  <a:pt x="1413637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 txBox="1"/>
          <p:nvPr/>
        </p:nvSpPr>
        <p:spPr>
          <a:xfrm>
            <a:off x="2022475" y="4903165"/>
            <a:ext cx="1280160" cy="667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latin typeface="Arial"/>
                <a:cs typeface="Arial"/>
              </a:rPr>
              <a:t>Understand S/4  </a:t>
            </a:r>
            <a:r>
              <a:rPr dirty="0" sz="1050" spc="-5" b="1">
                <a:latin typeface="Arial"/>
                <a:cs typeface="Arial"/>
              </a:rPr>
              <a:t>HANA </a:t>
            </a:r>
            <a:r>
              <a:rPr dirty="0" sz="1050" b="1">
                <a:latin typeface="Arial"/>
                <a:cs typeface="Arial"/>
              </a:rPr>
              <a:t>impact </a:t>
            </a:r>
            <a:r>
              <a:rPr dirty="0" sz="1050" spc="-5" b="1">
                <a:latin typeface="Arial"/>
                <a:cs typeface="Arial"/>
              </a:rPr>
              <a:t>in  </a:t>
            </a:r>
            <a:r>
              <a:rPr dirty="0" sz="1050" b="1">
                <a:latin typeface="Arial"/>
                <a:cs typeface="Arial"/>
              </a:rPr>
              <a:t>Finance</a:t>
            </a:r>
            <a:r>
              <a:rPr dirty="0" sz="1050" spc="-95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accounting  &amp;</a:t>
            </a:r>
            <a:r>
              <a:rPr dirty="0" sz="1050" spc="-100" b="1">
                <a:latin typeface="Arial"/>
                <a:cs typeface="Arial"/>
              </a:rPr>
              <a:t> </a:t>
            </a:r>
            <a:r>
              <a:rPr dirty="0" sz="1050" spc="-5" b="1">
                <a:latin typeface="Arial"/>
                <a:cs typeface="Arial"/>
              </a:rPr>
              <a:t>Billing</a:t>
            </a:r>
            <a:endParaRPr sz="105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7562088" y="5042915"/>
            <a:ext cx="1310640" cy="71932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7620000" y="5093208"/>
            <a:ext cx="1200911" cy="656843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7604759" y="5062728"/>
            <a:ext cx="1225550" cy="634365"/>
          </a:xfrm>
          <a:custGeom>
            <a:avLst/>
            <a:gdLst/>
            <a:ahLst/>
            <a:cxnLst/>
            <a:rect l="l" t="t" r="r" b="b"/>
            <a:pathLst>
              <a:path w="1225550" h="634364">
                <a:moveTo>
                  <a:pt x="1079754" y="0"/>
                </a:moveTo>
                <a:lnTo>
                  <a:pt x="145542" y="0"/>
                </a:lnTo>
                <a:lnTo>
                  <a:pt x="99535" y="7418"/>
                </a:lnTo>
                <a:lnTo>
                  <a:pt x="59582" y="28078"/>
                </a:lnTo>
                <a:lnTo>
                  <a:pt x="28078" y="59582"/>
                </a:lnTo>
                <a:lnTo>
                  <a:pt x="7418" y="99535"/>
                </a:lnTo>
                <a:lnTo>
                  <a:pt x="0" y="145542"/>
                </a:lnTo>
                <a:lnTo>
                  <a:pt x="0" y="488442"/>
                </a:lnTo>
                <a:lnTo>
                  <a:pt x="7418" y="534443"/>
                </a:lnTo>
                <a:lnTo>
                  <a:pt x="28078" y="574396"/>
                </a:lnTo>
                <a:lnTo>
                  <a:pt x="59582" y="605902"/>
                </a:lnTo>
                <a:lnTo>
                  <a:pt x="99535" y="626563"/>
                </a:lnTo>
                <a:lnTo>
                  <a:pt x="145542" y="633984"/>
                </a:lnTo>
                <a:lnTo>
                  <a:pt x="1079754" y="633984"/>
                </a:lnTo>
                <a:lnTo>
                  <a:pt x="1125760" y="626563"/>
                </a:lnTo>
                <a:lnTo>
                  <a:pt x="1165713" y="605902"/>
                </a:lnTo>
                <a:lnTo>
                  <a:pt x="1197217" y="574396"/>
                </a:lnTo>
                <a:lnTo>
                  <a:pt x="1217877" y="534443"/>
                </a:lnTo>
                <a:lnTo>
                  <a:pt x="1225296" y="488442"/>
                </a:lnTo>
                <a:lnTo>
                  <a:pt x="1225296" y="145542"/>
                </a:lnTo>
                <a:lnTo>
                  <a:pt x="1217877" y="99535"/>
                </a:lnTo>
                <a:lnTo>
                  <a:pt x="1197217" y="59582"/>
                </a:lnTo>
                <a:lnTo>
                  <a:pt x="1165713" y="28078"/>
                </a:lnTo>
                <a:lnTo>
                  <a:pt x="1125760" y="7418"/>
                </a:lnTo>
                <a:lnTo>
                  <a:pt x="1079754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 txBox="1"/>
          <p:nvPr/>
        </p:nvSpPr>
        <p:spPr>
          <a:xfrm>
            <a:off x="7727060" y="5136896"/>
            <a:ext cx="953769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latin typeface="Arial"/>
                <a:cs typeface="Arial"/>
              </a:rPr>
              <a:t>Understand</a:t>
            </a:r>
            <a:r>
              <a:rPr dirty="0" sz="1000" spc="-70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S/4  </a:t>
            </a:r>
            <a:r>
              <a:rPr dirty="0" sz="1000" spc="-15" b="1">
                <a:latin typeface="Arial"/>
                <a:cs typeface="Arial"/>
              </a:rPr>
              <a:t>HANA </a:t>
            </a:r>
            <a:r>
              <a:rPr dirty="0" sz="1000" spc="-5" b="1">
                <a:latin typeface="Arial"/>
                <a:cs typeface="Arial"/>
              </a:rPr>
              <a:t>impact  in</a:t>
            </a:r>
            <a:r>
              <a:rPr dirty="0" sz="1000" spc="-7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Logistics</a:t>
            </a:r>
            <a:endParaRPr sz="1000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3485388" y="4265676"/>
            <a:ext cx="1040891" cy="90525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560064" y="4334255"/>
            <a:ext cx="864108" cy="80924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532632" y="4290059"/>
            <a:ext cx="946785" cy="810895"/>
          </a:xfrm>
          <a:custGeom>
            <a:avLst/>
            <a:gdLst/>
            <a:ahLst/>
            <a:cxnLst/>
            <a:rect l="l" t="t" r="r" b="b"/>
            <a:pathLst>
              <a:path w="946785" h="810895">
                <a:moveTo>
                  <a:pt x="0" y="186181"/>
                </a:moveTo>
                <a:lnTo>
                  <a:pt x="6647" y="136671"/>
                </a:lnTo>
                <a:lnTo>
                  <a:pt x="25409" y="92192"/>
                </a:lnTo>
                <a:lnTo>
                  <a:pt x="54514" y="54514"/>
                </a:lnTo>
                <a:lnTo>
                  <a:pt x="92192" y="25409"/>
                </a:lnTo>
                <a:lnTo>
                  <a:pt x="136671" y="6647"/>
                </a:lnTo>
                <a:lnTo>
                  <a:pt x="186181" y="0"/>
                </a:lnTo>
                <a:lnTo>
                  <a:pt x="760221" y="0"/>
                </a:lnTo>
                <a:lnTo>
                  <a:pt x="809732" y="6647"/>
                </a:lnTo>
                <a:lnTo>
                  <a:pt x="854211" y="25409"/>
                </a:lnTo>
                <a:lnTo>
                  <a:pt x="891889" y="54514"/>
                </a:lnTo>
                <a:lnTo>
                  <a:pt x="920994" y="92192"/>
                </a:lnTo>
                <a:lnTo>
                  <a:pt x="939756" y="136671"/>
                </a:lnTo>
                <a:lnTo>
                  <a:pt x="946403" y="186181"/>
                </a:lnTo>
                <a:lnTo>
                  <a:pt x="946403" y="624585"/>
                </a:lnTo>
                <a:lnTo>
                  <a:pt x="939756" y="674096"/>
                </a:lnTo>
                <a:lnTo>
                  <a:pt x="920994" y="718575"/>
                </a:lnTo>
                <a:lnTo>
                  <a:pt x="891889" y="756253"/>
                </a:lnTo>
                <a:lnTo>
                  <a:pt x="854211" y="785358"/>
                </a:lnTo>
                <a:lnTo>
                  <a:pt x="809732" y="804120"/>
                </a:lnTo>
                <a:lnTo>
                  <a:pt x="760221" y="810767"/>
                </a:lnTo>
                <a:lnTo>
                  <a:pt x="186181" y="810767"/>
                </a:lnTo>
                <a:lnTo>
                  <a:pt x="136671" y="804120"/>
                </a:lnTo>
                <a:lnTo>
                  <a:pt x="92192" y="785358"/>
                </a:lnTo>
                <a:lnTo>
                  <a:pt x="54514" y="756253"/>
                </a:lnTo>
                <a:lnTo>
                  <a:pt x="25409" y="718575"/>
                </a:lnTo>
                <a:lnTo>
                  <a:pt x="6647" y="674096"/>
                </a:lnTo>
                <a:lnTo>
                  <a:pt x="0" y="624585"/>
                </a:lnTo>
                <a:lnTo>
                  <a:pt x="0" y="186181"/>
                </a:lnTo>
                <a:close/>
              </a:path>
            </a:pathLst>
          </a:custGeom>
          <a:ln w="9144">
            <a:solidFill>
              <a:srgbClr val="EC741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3667125" y="4376115"/>
            <a:ext cx="61214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S/4</a:t>
            </a:r>
            <a:r>
              <a:rPr dirty="0" sz="10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5" b="1">
                <a:solidFill>
                  <a:srgbClr val="FFFFFF"/>
                </a:solidFill>
                <a:latin typeface="Arial"/>
                <a:cs typeface="Arial"/>
              </a:rPr>
              <a:t>HANA</a:t>
            </a:r>
            <a:endParaRPr sz="1000">
              <a:latin typeface="Arial"/>
              <a:cs typeface="Arial"/>
            </a:endParaRPr>
          </a:p>
          <a:p>
            <a:pPr marL="12700" marR="13335">
              <a:lnSpc>
                <a:spcPct val="100000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Pilot in  cloud 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(optio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al)</a:t>
            </a:r>
            <a:endParaRPr sz="1000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4296155" y="3861815"/>
            <a:ext cx="2045207" cy="72847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358640" y="3916679"/>
            <a:ext cx="1836419" cy="6568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4343400" y="3886200"/>
            <a:ext cx="1950720" cy="634365"/>
          </a:xfrm>
          <a:custGeom>
            <a:avLst/>
            <a:gdLst/>
            <a:ahLst/>
            <a:cxnLst/>
            <a:rect l="l" t="t" r="r" b="b"/>
            <a:pathLst>
              <a:path w="1950720" h="634364">
                <a:moveTo>
                  <a:pt x="0" y="145542"/>
                </a:moveTo>
                <a:lnTo>
                  <a:pt x="7418" y="99535"/>
                </a:lnTo>
                <a:lnTo>
                  <a:pt x="28078" y="59582"/>
                </a:lnTo>
                <a:lnTo>
                  <a:pt x="59582" y="28078"/>
                </a:lnTo>
                <a:lnTo>
                  <a:pt x="99535" y="7418"/>
                </a:lnTo>
                <a:lnTo>
                  <a:pt x="145541" y="0"/>
                </a:lnTo>
                <a:lnTo>
                  <a:pt x="1805177" y="0"/>
                </a:lnTo>
                <a:lnTo>
                  <a:pt x="1851184" y="7418"/>
                </a:lnTo>
                <a:lnTo>
                  <a:pt x="1891137" y="28078"/>
                </a:lnTo>
                <a:lnTo>
                  <a:pt x="1922641" y="59582"/>
                </a:lnTo>
                <a:lnTo>
                  <a:pt x="1943301" y="99535"/>
                </a:lnTo>
                <a:lnTo>
                  <a:pt x="1950720" y="145542"/>
                </a:lnTo>
                <a:lnTo>
                  <a:pt x="1950720" y="488442"/>
                </a:lnTo>
                <a:lnTo>
                  <a:pt x="1943301" y="534448"/>
                </a:lnTo>
                <a:lnTo>
                  <a:pt x="1922641" y="574401"/>
                </a:lnTo>
                <a:lnTo>
                  <a:pt x="1891137" y="605905"/>
                </a:lnTo>
                <a:lnTo>
                  <a:pt x="1851184" y="626565"/>
                </a:lnTo>
                <a:lnTo>
                  <a:pt x="1805177" y="633983"/>
                </a:lnTo>
                <a:lnTo>
                  <a:pt x="145541" y="633983"/>
                </a:lnTo>
                <a:lnTo>
                  <a:pt x="99535" y="626565"/>
                </a:lnTo>
                <a:lnTo>
                  <a:pt x="59582" y="605905"/>
                </a:lnTo>
                <a:lnTo>
                  <a:pt x="28078" y="574401"/>
                </a:lnTo>
                <a:lnTo>
                  <a:pt x="7418" y="534448"/>
                </a:lnTo>
                <a:lnTo>
                  <a:pt x="0" y="488442"/>
                </a:lnTo>
                <a:lnTo>
                  <a:pt x="0" y="145542"/>
                </a:lnTo>
                <a:close/>
              </a:path>
            </a:pathLst>
          </a:custGeom>
          <a:ln w="9144">
            <a:solidFill>
              <a:srgbClr val="EC741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 txBox="1"/>
          <p:nvPr/>
        </p:nvSpPr>
        <p:spPr>
          <a:xfrm>
            <a:off x="4465701" y="3959097"/>
            <a:ext cx="158813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S/4 </a:t>
            </a:r>
            <a:r>
              <a:rPr dirty="0" sz="1000" spc="-15" b="1">
                <a:solidFill>
                  <a:srgbClr val="FFFFFF"/>
                </a:solidFill>
                <a:latin typeface="Arial"/>
                <a:cs typeface="Arial"/>
              </a:rPr>
              <a:t>HANA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implementation  Finance &amp; Billing</a:t>
            </a:r>
            <a:r>
              <a:rPr dirty="0" sz="10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endParaRPr sz="10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465701" y="4264278"/>
            <a:ext cx="483234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Utilities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4666488" y="4875276"/>
            <a:ext cx="2630423" cy="54406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713732" y="4913376"/>
            <a:ext cx="2374391" cy="50444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709159" y="4895088"/>
            <a:ext cx="2545080" cy="459105"/>
          </a:xfrm>
          <a:custGeom>
            <a:avLst/>
            <a:gdLst/>
            <a:ahLst/>
            <a:cxnLst/>
            <a:rect l="l" t="t" r="r" b="b"/>
            <a:pathLst>
              <a:path w="2545079" h="459104">
                <a:moveTo>
                  <a:pt x="2439796" y="0"/>
                </a:moveTo>
                <a:lnTo>
                  <a:pt x="105282" y="0"/>
                </a:lnTo>
                <a:lnTo>
                  <a:pt x="64293" y="8270"/>
                </a:lnTo>
                <a:lnTo>
                  <a:pt x="30829" y="30829"/>
                </a:lnTo>
                <a:lnTo>
                  <a:pt x="8270" y="64293"/>
                </a:lnTo>
                <a:lnTo>
                  <a:pt x="0" y="105282"/>
                </a:lnTo>
                <a:lnTo>
                  <a:pt x="0" y="353441"/>
                </a:lnTo>
                <a:lnTo>
                  <a:pt x="8270" y="394430"/>
                </a:lnTo>
                <a:lnTo>
                  <a:pt x="30829" y="427894"/>
                </a:lnTo>
                <a:lnTo>
                  <a:pt x="64293" y="450453"/>
                </a:lnTo>
                <a:lnTo>
                  <a:pt x="105282" y="458724"/>
                </a:lnTo>
                <a:lnTo>
                  <a:pt x="2439796" y="458724"/>
                </a:lnTo>
                <a:lnTo>
                  <a:pt x="2480786" y="450453"/>
                </a:lnTo>
                <a:lnTo>
                  <a:pt x="2514250" y="427894"/>
                </a:lnTo>
                <a:lnTo>
                  <a:pt x="2536809" y="394430"/>
                </a:lnTo>
                <a:lnTo>
                  <a:pt x="2545080" y="353441"/>
                </a:lnTo>
                <a:lnTo>
                  <a:pt x="2545080" y="105282"/>
                </a:lnTo>
                <a:lnTo>
                  <a:pt x="2536809" y="64293"/>
                </a:lnTo>
                <a:lnTo>
                  <a:pt x="2514250" y="30829"/>
                </a:lnTo>
                <a:lnTo>
                  <a:pt x="2480786" y="8270"/>
                </a:lnTo>
                <a:lnTo>
                  <a:pt x="243979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 txBox="1"/>
          <p:nvPr/>
        </p:nvSpPr>
        <p:spPr>
          <a:xfrm>
            <a:off x="4819903" y="4957064"/>
            <a:ext cx="212598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latin typeface="Arial"/>
                <a:cs typeface="Arial"/>
              </a:rPr>
              <a:t>Understand real Business Case</a:t>
            </a:r>
            <a:r>
              <a:rPr dirty="0" sz="1000" spc="-4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for  S/4</a:t>
            </a:r>
            <a:r>
              <a:rPr dirty="0" sz="1000" spc="-80" b="1">
                <a:latin typeface="Arial"/>
                <a:cs typeface="Arial"/>
              </a:rPr>
              <a:t> </a:t>
            </a:r>
            <a:r>
              <a:rPr dirty="0" sz="1000" spc="-15" b="1">
                <a:latin typeface="Arial"/>
                <a:cs typeface="Arial"/>
              </a:rPr>
              <a:t>HANA</a:t>
            </a:r>
            <a:endParaRPr sz="1000">
              <a:latin typeface="Arial"/>
              <a:cs typeface="Arial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7548371" y="3861815"/>
            <a:ext cx="1819655" cy="90373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7621523" y="3928871"/>
            <a:ext cx="1335024" cy="80924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7595616" y="3886200"/>
            <a:ext cx="1725295" cy="809625"/>
          </a:xfrm>
          <a:custGeom>
            <a:avLst/>
            <a:gdLst/>
            <a:ahLst/>
            <a:cxnLst/>
            <a:rect l="l" t="t" r="r" b="b"/>
            <a:pathLst>
              <a:path w="1725295" h="809625">
                <a:moveTo>
                  <a:pt x="0" y="185800"/>
                </a:moveTo>
                <a:lnTo>
                  <a:pt x="6636" y="136407"/>
                </a:lnTo>
                <a:lnTo>
                  <a:pt x="25367" y="92023"/>
                </a:lnTo>
                <a:lnTo>
                  <a:pt x="54419" y="54419"/>
                </a:lnTo>
                <a:lnTo>
                  <a:pt x="92023" y="25367"/>
                </a:lnTo>
                <a:lnTo>
                  <a:pt x="136407" y="6636"/>
                </a:lnTo>
                <a:lnTo>
                  <a:pt x="185800" y="0"/>
                </a:lnTo>
                <a:lnTo>
                  <a:pt x="1539366" y="0"/>
                </a:lnTo>
                <a:lnTo>
                  <a:pt x="1588760" y="6636"/>
                </a:lnTo>
                <a:lnTo>
                  <a:pt x="1633144" y="25367"/>
                </a:lnTo>
                <a:lnTo>
                  <a:pt x="1670748" y="54419"/>
                </a:lnTo>
                <a:lnTo>
                  <a:pt x="1699800" y="92023"/>
                </a:lnTo>
                <a:lnTo>
                  <a:pt x="1718531" y="136407"/>
                </a:lnTo>
                <a:lnTo>
                  <a:pt x="1725167" y="185800"/>
                </a:lnTo>
                <a:lnTo>
                  <a:pt x="1725167" y="623443"/>
                </a:lnTo>
                <a:lnTo>
                  <a:pt x="1718531" y="672836"/>
                </a:lnTo>
                <a:lnTo>
                  <a:pt x="1699800" y="717220"/>
                </a:lnTo>
                <a:lnTo>
                  <a:pt x="1670748" y="754824"/>
                </a:lnTo>
                <a:lnTo>
                  <a:pt x="1633144" y="783876"/>
                </a:lnTo>
                <a:lnTo>
                  <a:pt x="1588760" y="802607"/>
                </a:lnTo>
                <a:lnTo>
                  <a:pt x="1539366" y="809244"/>
                </a:lnTo>
                <a:lnTo>
                  <a:pt x="185800" y="809244"/>
                </a:lnTo>
                <a:lnTo>
                  <a:pt x="136407" y="802607"/>
                </a:lnTo>
                <a:lnTo>
                  <a:pt x="92023" y="783876"/>
                </a:lnTo>
                <a:lnTo>
                  <a:pt x="54419" y="754824"/>
                </a:lnTo>
                <a:lnTo>
                  <a:pt x="25367" y="717220"/>
                </a:lnTo>
                <a:lnTo>
                  <a:pt x="6636" y="672836"/>
                </a:lnTo>
                <a:lnTo>
                  <a:pt x="0" y="623443"/>
                </a:lnTo>
                <a:lnTo>
                  <a:pt x="0" y="185800"/>
                </a:lnTo>
                <a:close/>
              </a:path>
            </a:pathLst>
          </a:custGeom>
          <a:ln w="9144">
            <a:solidFill>
              <a:srgbClr val="EC741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 txBox="1"/>
          <p:nvPr/>
        </p:nvSpPr>
        <p:spPr>
          <a:xfrm>
            <a:off x="7729855" y="3970731"/>
            <a:ext cx="108267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S/4</a:t>
            </a:r>
            <a:r>
              <a:rPr dirty="0" sz="10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5" b="1">
                <a:solidFill>
                  <a:srgbClr val="FFFFFF"/>
                </a:solidFill>
                <a:latin typeface="Arial"/>
                <a:cs typeface="Arial"/>
              </a:rPr>
              <a:t>HANA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implementation  Logistics &amp;</a:t>
            </a:r>
            <a:r>
              <a:rPr dirty="0" sz="10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5" b="1">
                <a:solidFill>
                  <a:srgbClr val="FFFFFF"/>
                </a:solidFill>
                <a:latin typeface="Arial"/>
                <a:cs typeface="Arial"/>
              </a:rPr>
              <a:t>Asset 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Management</a:t>
            </a:r>
            <a:endParaRPr sz="1000">
              <a:latin typeface="Arial"/>
              <a:cs typeface="Arial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4838700" y="2336292"/>
            <a:ext cx="1432560" cy="72847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901184" y="2391155"/>
            <a:ext cx="1295400" cy="65684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885944" y="2360676"/>
            <a:ext cx="1338580" cy="634365"/>
          </a:xfrm>
          <a:custGeom>
            <a:avLst/>
            <a:gdLst/>
            <a:ahLst/>
            <a:cxnLst/>
            <a:rect l="l" t="t" r="r" b="b"/>
            <a:pathLst>
              <a:path w="1338579" h="634364">
                <a:moveTo>
                  <a:pt x="0" y="145541"/>
                </a:moveTo>
                <a:lnTo>
                  <a:pt x="7418" y="99535"/>
                </a:lnTo>
                <a:lnTo>
                  <a:pt x="28078" y="59582"/>
                </a:lnTo>
                <a:lnTo>
                  <a:pt x="59582" y="28078"/>
                </a:lnTo>
                <a:lnTo>
                  <a:pt x="99535" y="7418"/>
                </a:lnTo>
                <a:lnTo>
                  <a:pt x="145541" y="0"/>
                </a:lnTo>
                <a:lnTo>
                  <a:pt x="1192529" y="0"/>
                </a:lnTo>
                <a:lnTo>
                  <a:pt x="1238536" y="7418"/>
                </a:lnTo>
                <a:lnTo>
                  <a:pt x="1278489" y="28078"/>
                </a:lnTo>
                <a:lnTo>
                  <a:pt x="1309993" y="59582"/>
                </a:lnTo>
                <a:lnTo>
                  <a:pt x="1330653" y="99535"/>
                </a:lnTo>
                <a:lnTo>
                  <a:pt x="1338071" y="145541"/>
                </a:lnTo>
                <a:lnTo>
                  <a:pt x="1338071" y="488441"/>
                </a:lnTo>
                <a:lnTo>
                  <a:pt x="1330653" y="534448"/>
                </a:lnTo>
                <a:lnTo>
                  <a:pt x="1309993" y="574401"/>
                </a:lnTo>
                <a:lnTo>
                  <a:pt x="1278489" y="605905"/>
                </a:lnTo>
                <a:lnTo>
                  <a:pt x="1238536" y="626565"/>
                </a:lnTo>
                <a:lnTo>
                  <a:pt x="1192529" y="633984"/>
                </a:lnTo>
                <a:lnTo>
                  <a:pt x="145541" y="633984"/>
                </a:lnTo>
                <a:lnTo>
                  <a:pt x="99535" y="626565"/>
                </a:lnTo>
                <a:lnTo>
                  <a:pt x="59582" y="605905"/>
                </a:lnTo>
                <a:lnTo>
                  <a:pt x="28078" y="574401"/>
                </a:lnTo>
                <a:lnTo>
                  <a:pt x="7418" y="534448"/>
                </a:lnTo>
                <a:lnTo>
                  <a:pt x="0" y="488441"/>
                </a:lnTo>
                <a:lnTo>
                  <a:pt x="0" y="145541"/>
                </a:lnTo>
                <a:close/>
              </a:path>
            </a:pathLst>
          </a:custGeom>
          <a:ln w="9144">
            <a:solidFill>
              <a:srgbClr val="009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 txBox="1"/>
          <p:nvPr/>
        </p:nvSpPr>
        <p:spPr>
          <a:xfrm>
            <a:off x="4586732" y="1875789"/>
            <a:ext cx="1468755" cy="888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BW4</a:t>
            </a:r>
            <a:r>
              <a:rPr dirty="0" sz="10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5" b="1">
                <a:solidFill>
                  <a:srgbClr val="FFFFFF"/>
                </a:solidFill>
                <a:latin typeface="Arial"/>
                <a:cs typeface="Arial"/>
              </a:rPr>
              <a:t>HANA</a:t>
            </a:r>
            <a:endParaRPr sz="1000">
              <a:latin typeface="Arial"/>
              <a:cs typeface="Arial"/>
            </a:endParaRPr>
          </a:p>
          <a:p>
            <a:pPr marL="12700" marR="869950">
              <a:lnSpc>
                <a:spcPct val="100000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Upgrade 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(optio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al)</a:t>
            </a:r>
            <a:endParaRPr sz="1000">
              <a:latin typeface="Arial"/>
              <a:cs typeface="Arial"/>
            </a:endParaRPr>
          </a:p>
          <a:p>
            <a:pPr marL="434340" marR="5080">
              <a:lnSpc>
                <a:spcPct val="100000"/>
              </a:lnSpc>
              <a:spcBef>
                <a:spcPts val="79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Migrate</a:t>
            </a:r>
            <a:r>
              <a:rPr dirty="0" sz="10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Planning  solutions to</a:t>
            </a:r>
            <a:r>
              <a:rPr dirty="0" sz="10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BPC</a:t>
            </a:r>
            <a:endParaRPr sz="10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5008879" y="2739008"/>
            <a:ext cx="106616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Optimized for</a:t>
            </a:r>
            <a:r>
              <a:rPr dirty="0" sz="10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S/4</a:t>
            </a:r>
            <a:endParaRPr sz="1000">
              <a:latin typeface="Arial"/>
              <a:cs typeface="Arial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6105144" y="2168651"/>
            <a:ext cx="1810511" cy="542544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150864" y="2206751"/>
            <a:ext cx="1607819" cy="50444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147815" y="2188464"/>
            <a:ext cx="1725295" cy="457200"/>
          </a:xfrm>
          <a:custGeom>
            <a:avLst/>
            <a:gdLst/>
            <a:ahLst/>
            <a:cxnLst/>
            <a:rect l="l" t="t" r="r" b="b"/>
            <a:pathLst>
              <a:path w="1725295" h="457200">
                <a:moveTo>
                  <a:pt x="1620265" y="0"/>
                </a:moveTo>
                <a:lnTo>
                  <a:pt x="104901" y="0"/>
                </a:lnTo>
                <a:lnTo>
                  <a:pt x="64079" y="8247"/>
                </a:lnTo>
                <a:lnTo>
                  <a:pt x="30733" y="30734"/>
                </a:lnTo>
                <a:lnTo>
                  <a:pt x="8247" y="64079"/>
                </a:lnTo>
                <a:lnTo>
                  <a:pt x="0" y="104901"/>
                </a:lnTo>
                <a:lnTo>
                  <a:pt x="0" y="352298"/>
                </a:lnTo>
                <a:lnTo>
                  <a:pt x="8247" y="393120"/>
                </a:lnTo>
                <a:lnTo>
                  <a:pt x="30734" y="426466"/>
                </a:lnTo>
                <a:lnTo>
                  <a:pt x="64079" y="448952"/>
                </a:lnTo>
                <a:lnTo>
                  <a:pt x="104901" y="457200"/>
                </a:lnTo>
                <a:lnTo>
                  <a:pt x="1620265" y="457200"/>
                </a:lnTo>
                <a:lnTo>
                  <a:pt x="1661088" y="448952"/>
                </a:lnTo>
                <a:lnTo>
                  <a:pt x="1694434" y="426466"/>
                </a:lnTo>
                <a:lnTo>
                  <a:pt x="1716920" y="393120"/>
                </a:lnTo>
                <a:lnTo>
                  <a:pt x="1725167" y="352298"/>
                </a:lnTo>
                <a:lnTo>
                  <a:pt x="1725167" y="104901"/>
                </a:lnTo>
                <a:lnTo>
                  <a:pt x="1716920" y="64079"/>
                </a:lnTo>
                <a:lnTo>
                  <a:pt x="1694434" y="30734"/>
                </a:lnTo>
                <a:lnTo>
                  <a:pt x="1661088" y="8247"/>
                </a:lnTo>
                <a:lnTo>
                  <a:pt x="1620265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 txBox="1"/>
          <p:nvPr/>
        </p:nvSpPr>
        <p:spPr>
          <a:xfrm>
            <a:off x="6257671" y="1848104"/>
            <a:ext cx="1893570" cy="579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00076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Deployment</a:t>
            </a:r>
            <a:r>
              <a:rPr dirty="0" sz="10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of  CFO</a:t>
            </a:r>
            <a:r>
              <a:rPr dirty="0" sz="10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Cockpit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dirty="0" sz="1000" spc="-5" b="1">
                <a:latin typeface="Arial"/>
                <a:cs typeface="Arial"/>
              </a:rPr>
              <a:t>Integration Planning</a:t>
            </a:r>
            <a:r>
              <a:rPr dirty="0" sz="1000" spc="-4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+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6257671" y="2401951"/>
            <a:ext cx="47879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40" b="1">
                <a:latin typeface="Arial"/>
                <a:cs typeface="Arial"/>
              </a:rPr>
              <a:t>A</a:t>
            </a:r>
            <a:r>
              <a:rPr dirty="0" sz="1000" spc="-5" b="1">
                <a:latin typeface="Arial"/>
                <a:cs typeface="Arial"/>
              </a:rPr>
              <a:t>ctu</a:t>
            </a:r>
            <a:r>
              <a:rPr dirty="0" sz="1000" spc="-5" b="1">
                <a:latin typeface="Arial"/>
                <a:cs typeface="Arial"/>
              </a:rPr>
              <a:t>als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4608576" y="2939795"/>
            <a:ext cx="1588008" cy="55321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660391" y="2983992"/>
            <a:ext cx="1502664" cy="50444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655820" y="2964179"/>
            <a:ext cx="1493520" cy="459105"/>
          </a:xfrm>
          <a:custGeom>
            <a:avLst/>
            <a:gdLst/>
            <a:ahLst/>
            <a:cxnLst/>
            <a:rect l="l" t="t" r="r" b="b"/>
            <a:pathLst>
              <a:path w="1493520" h="459104">
                <a:moveTo>
                  <a:pt x="0" y="105283"/>
                </a:moveTo>
                <a:lnTo>
                  <a:pt x="8270" y="64293"/>
                </a:lnTo>
                <a:lnTo>
                  <a:pt x="30829" y="30829"/>
                </a:lnTo>
                <a:lnTo>
                  <a:pt x="64293" y="8270"/>
                </a:lnTo>
                <a:lnTo>
                  <a:pt x="105282" y="0"/>
                </a:lnTo>
                <a:lnTo>
                  <a:pt x="1388237" y="0"/>
                </a:lnTo>
                <a:lnTo>
                  <a:pt x="1429226" y="8270"/>
                </a:lnTo>
                <a:lnTo>
                  <a:pt x="1462690" y="30829"/>
                </a:lnTo>
                <a:lnTo>
                  <a:pt x="1485249" y="64293"/>
                </a:lnTo>
                <a:lnTo>
                  <a:pt x="1493519" y="105283"/>
                </a:lnTo>
                <a:lnTo>
                  <a:pt x="1493519" y="353441"/>
                </a:lnTo>
                <a:lnTo>
                  <a:pt x="1485249" y="394430"/>
                </a:lnTo>
                <a:lnTo>
                  <a:pt x="1462690" y="427894"/>
                </a:lnTo>
                <a:lnTo>
                  <a:pt x="1429226" y="450453"/>
                </a:lnTo>
                <a:lnTo>
                  <a:pt x="1388237" y="458724"/>
                </a:lnTo>
                <a:lnTo>
                  <a:pt x="105282" y="458724"/>
                </a:lnTo>
                <a:lnTo>
                  <a:pt x="64293" y="450453"/>
                </a:lnTo>
                <a:lnTo>
                  <a:pt x="30829" y="427894"/>
                </a:lnTo>
                <a:lnTo>
                  <a:pt x="8270" y="394430"/>
                </a:lnTo>
                <a:lnTo>
                  <a:pt x="0" y="353441"/>
                </a:lnTo>
                <a:lnTo>
                  <a:pt x="0" y="105283"/>
                </a:lnTo>
                <a:close/>
              </a:path>
            </a:pathLst>
          </a:custGeom>
          <a:ln w="9144">
            <a:solidFill>
              <a:srgbClr val="009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 txBox="1"/>
          <p:nvPr/>
        </p:nvSpPr>
        <p:spPr>
          <a:xfrm>
            <a:off x="4766817" y="3026155"/>
            <a:ext cx="125857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Integrate CDS</a:t>
            </a:r>
            <a:r>
              <a:rPr dirty="0" sz="10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Views  to BI platform</a:t>
            </a:r>
            <a:r>
              <a:rPr dirty="0" sz="10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(s)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5820155" y="4223003"/>
            <a:ext cx="1723644" cy="720851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5878067" y="4273296"/>
            <a:ext cx="1609343" cy="65684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5862828" y="4242815"/>
            <a:ext cx="1638300" cy="635635"/>
          </a:xfrm>
          <a:custGeom>
            <a:avLst/>
            <a:gdLst/>
            <a:ahLst/>
            <a:cxnLst/>
            <a:rect l="l" t="t" r="r" b="b"/>
            <a:pathLst>
              <a:path w="1638300" h="635635">
                <a:moveTo>
                  <a:pt x="1492377" y="0"/>
                </a:moveTo>
                <a:lnTo>
                  <a:pt x="145923" y="0"/>
                </a:lnTo>
                <a:lnTo>
                  <a:pt x="99779" y="7434"/>
                </a:lnTo>
                <a:lnTo>
                  <a:pt x="59719" y="28139"/>
                </a:lnTo>
                <a:lnTo>
                  <a:pt x="28139" y="59719"/>
                </a:lnTo>
                <a:lnTo>
                  <a:pt x="7434" y="99779"/>
                </a:lnTo>
                <a:lnTo>
                  <a:pt x="0" y="145922"/>
                </a:lnTo>
                <a:lnTo>
                  <a:pt x="0" y="489584"/>
                </a:lnTo>
                <a:lnTo>
                  <a:pt x="7434" y="535728"/>
                </a:lnTo>
                <a:lnTo>
                  <a:pt x="28139" y="575788"/>
                </a:lnTo>
                <a:lnTo>
                  <a:pt x="59719" y="607368"/>
                </a:lnTo>
                <a:lnTo>
                  <a:pt x="99779" y="628073"/>
                </a:lnTo>
                <a:lnTo>
                  <a:pt x="145923" y="635507"/>
                </a:lnTo>
                <a:lnTo>
                  <a:pt x="1492377" y="635507"/>
                </a:lnTo>
                <a:lnTo>
                  <a:pt x="1538520" y="628073"/>
                </a:lnTo>
                <a:lnTo>
                  <a:pt x="1578580" y="607368"/>
                </a:lnTo>
                <a:lnTo>
                  <a:pt x="1610160" y="575788"/>
                </a:lnTo>
                <a:lnTo>
                  <a:pt x="1630865" y="535728"/>
                </a:lnTo>
                <a:lnTo>
                  <a:pt x="1638300" y="489584"/>
                </a:lnTo>
                <a:lnTo>
                  <a:pt x="1638300" y="145922"/>
                </a:lnTo>
                <a:lnTo>
                  <a:pt x="1630865" y="99779"/>
                </a:lnTo>
                <a:lnTo>
                  <a:pt x="1610160" y="59719"/>
                </a:lnTo>
                <a:lnTo>
                  <a:pt x="1578580" y="28139"/>
                </a:lnTo>
                <a:lnTo>
                  <a:pt x="1538520" y="7434"/>
                </a:lnTo>
                <a:lnTo>
                  <a:pt x="1492377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 txBox="1"/>
          <p:nvPr/>
        </p:nvSpPr>
        <p:spPr>
          <a:xfrm>
            <a:off x="5985764" y="4316984"/>
            <a:ext cx="136525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latin typeface="Arial"/>
                <a:cs typeface="Arial"/>
              </a:rPr>
              <a:t>Evaluate impact on  custom</a:t>
            </a:r>
            <a:r>
              <a:rPr dirty="0" sz="1000" spc="-3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developments  (z-code)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7874507" y="227075"/>
            <a:ext cx="1659636" cy="257556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7901940" y="198120"/>
            <a:ext cx="1517903" cy="352043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7917180" y="246888"/>
            <a:ext cx="1574800" cy="172720"/>
          </a:xfrm>
          <a:custGeom>
            <a:avLst/>
            <a:gdLst/>
            <a:ahLst/>
            <a:cxnLst/>
            <a:rect l="l" t="t" r="r" b="b"/>
            <a:pathLst>
              <a:path w="1574800" h="172720">
                <a:moveTo>
                  <a:pt x="1534795" y="0"/>
                </a:moveTo>
                <a:lnTo>
                  <a:pt x="39497" y="0"/>
                </a:lnTo>
                <a:lnTo>
                  <a:pt x="24110" y="3099"/>
                </a:lnTo>
                <a:lnTo>
                  <a:pt x="11557" y="11557"/>
                </a:lnTo>
                <a:lnTo>
                  <a:pt x="3099" y="24110"/>
                </a:lnTo>
                <a:lnTo>
                  <a:pt x="0" y="39496"/>
                </a:lnTo>
                <a:lnTo>
                  <a:pt x="0" y="132714"/>
                </a:lnTo>
                <a:lnTo>
                  <a:pt x="3099" y="148101"/>
                </a:lnTo>
                <a:lnTo>
                  <a:pt x="11556" y="160654"/>
                </a:lnTo>
                <a:lnTo>
                  <a:pt x="24110" y="169112"/>
                </a:lnTo>
                <a:lnTo>
                  <a:pt x="39497" y="172211"/>
                </a:lnTo>
                <a:lnTo>
                  <a:pt x="1534795" y="172211"/>
                </a:lnTo>
                <a:lnTo>
                  <a:pt x="1550181" y="169112"/>
                </a:lnTo>
                <a:lnTo>
                  <a:pt x="1562734" y="160654"/>
                </a:lnTo>
                <a:lnTo>
                  <a:pt x="1571192" y="148101"/>
                </a:lnTo>
                <a:lnTo>
                  <a:pt x="1574292" y="132714"/>
                </a:lnTo>
                <a:lnTo>
                  <a:pt x="1574292" y="39496"/>
                </a:lnTo>
                <a:lnTo>
                  <a:pt x="1571192" y="24110"/>
                </a:lnTo>
                <a:lnTo>
                  <a:pt x="1562735" y="11557"/>
                </a:lnTo>
                <a:lnTo>
                  <a:pt x="1550181" y="3099"/>
                </a:lnTo>
                <a:lnTo>
                  <a:pt x="1534795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7869935" y="688848"/>
            <a:ext cx="1682496" cy="26670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7900416" y="665987"/>
            <a:ext cx="1456944" cy="352043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7917180" y="713231"/>
            <a:ext cx="1588008" cy="172212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7917180" y="713231"/>
            <a:ext cx="1588135" cy="172720"/>
          </a:xfrm>
          <a:custGeom>
            <a:avLst/>
            <a:gdLst/>
            <a:ahLst/>
            <a:cxnLst/>
            <a:rect l="l" t="t" r="r" b="b"/>
            <a:pathLst>
              <a:path w="1588134" h="172719">
                <a:moveTo>
                  <a:pt x="0" y="39496"/>
                </a:moveTo>
                <a:lnTo>
                  <a:pt x="3099" y="24110"/>
                </a:lnTo>
                <a:lnTo>
                  <a:pt x="11557" y="11557"/>
                </a:lnTo>
                <a:lnTo>
                  <a:pt x="24110" y="3099"/>
                </a:lnTo>
                <a:lnTo>
                  <a:pt x="39497" y="0"/>
                </a:lnTo>
                <a:lnTo>
                  <a:pt x="1548511" y="0"/>
                </a:lnTo>
                <a:lnTo>
                  <a:pt x="1563897" y="3099"/>
                </a:lnTo>
                <a:lnTo>
                  <a:pt x="1576451" y="11556"/>
                </a:lnTo>
                <a:lnTo>
                  <a:pt x="1584908" y="24110"/>
                </a:lnTo>
                <a:lnTo>
                  <a:pt x="1588008" y="39496"/>
                </a:lnTo>
                <a:lnTo>
                  <a:pt x="1588008" y="132714"/>
                </a:lnTo>
                <a:lnTo>
                  <a:pt x="1584908" y="148101"/>
                </a:lnTo>
                <a:lnTo>
                  <a:pt x="1576451" y="160655"/>
                </a:lnTo>
                <a:lnTo>
                  <a:pt x="1563897" y="169112"/>
                </a:lnTo>
                <a:lnTo>
                  <a:pt x="1548511" y="172212"/>
                </a:lnTo>
                <a:lnTo>
                  <a:pt x="39497" y="172212"/>
                </a:lnTo>
                <a:lnTo>
                  <a:pt x="24110" y="169112"/>
                </a:lnTo>
                <a:lnTo>
                  <a:pt x="11556" y="160655"/>
                </a:lnTo>
                <a:lnTo>
                  <a:pt x="3099" y="148101"/>
                </a:lnTo>
                <a:lnTo>
                  <a:pt x="0" y="132714"/>
                </a:lnTo>
                <a:lnTo>
                  <a:pt x="0" y="39496"/>
                </a:lnTo>
                <a:close/>
              </a:path>
            </a:pathLst>
          </a:custGeom>
          <a:ln w="9143">
            <a:solidFill>
              <a:srgbClr val="009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 txBox="1"/>
          <p:nvPr/>
        </p:nvSpPr>
        <p:spPr>
          <a:xfrm>
            <a:off x="8008746" y="707898"/>
            <a:ext cx="124396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Functional</a:t>
            </a:r>
            <a:r>
              <a:rPr dirty="0" sz="10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activities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7869935" y="454151"/>
            <a:ext cx="1668779" cy="266700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7900416" y="431291"/>
            <a:ext cx="1397507" cy="352043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7917180" y="478536"/>
            <a:ext cx="1574292" cy="172212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7917180" y="478536"/>
            <a:ext cx="1574800" cy="172720"/>
          </a:xfrm>
          <a:custGeom>
            <a:avLst/>
            <a:gdLst/>
            <a:ahLst/>
            <a:cxnLst/>
            <a:rect l="l" t="t" r="r" b="b"/>
            <a:pathLst>
              <a:path w="1574800" h="172720">
                <a:moveTo>
                  <a:pt x="0" y="39497"/>
                </a:moveTo>
                <a:lnTo>
                  <a:pt x="3099" y="24110"/>
                </a:lnTo>
                <a:lnTo>
                  <a:pt x="11557" y="11557"/>
                </a:lnTo>
                <a:lnTo>
                  <a:pt x="24110" y="3099"/>
                </a:lnTo>
                <a:lnTo>
                  <a:pt x="39497" y="0"/>
                </a:lnTo>
                <a:lnTo>
                  <a:pt x="1534795" y="0"/>
                </a:lnTo>
                <a:lnTo>
                  <a:pt x="1550181" y="3099"/>
                </a:lnTo>
                <a:lnTo>
                  <a:pt x="1562735" y="11556"/>
                </a:lnTo>
                <a:lnTo>
                  <a:pt x="1571192" y="24110"/>
                </a:lnTo>
                <a:lnTo>
                  <a:pt x="1574292" y="39497"/>
                </a:lnTo>
                <a:lnTo>
                  <a:pt x="1574292" y="132714"/>
                </a:lnTo>
                <a:lnTo>
                  <a:pt x="1571192" y="148101"/>
                </a:lnTo>
                <a:lnTo>
                  <a:pt x="1562734" y="160655"/>
                </a:lnTo>
                <a:lnTo>
                  <a:pt x="1550181" y="169112"/>
                </a:lnTo>
                <a:lnTo>
                  <a:pt x="1534795" y="172212"/>
                </a:lnTo>
                <a:lnTo>
                  <a:pt x="39497" y="172212"/>
                </a:lnTo>
                <a:lnTo>
                  <a:pt x="24110" y="169112"/>
                </a:lnTo>
                <a:lnTo>
                  <a:pt x="11556" y="160655"/>
                </a:lnTo>
                <a:lnTo>
                  <a:pt x="3099" y="148101"/>
                </a:lnTo>
                <a:lnTo>
                  <a:pt x="0" y="132714"/>
                </a:lnTo>
                <a:lnTo>
                  <a:pt x="0" y="39497"/>
                </a:lnTo>
                <a:close/>
              </a:path>
            </a:pathLst>
          </a:custGeom>
          <a:ln w="9144">
            <a:solidFill>
              <a:srgbClr val="EC741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 txBox="1"/>
          <p:nvPr/>
        </p:nvSpPr>
        <p:spPr>
          <a:xfrm>
            <a:off x="7921752" y="473201"/>
            <a:ext cx="156527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99695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Technical</a:t>
            </a:r>
            <a:r>
              <a:rPr dirty="0" sz="10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activities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7761731" y="13716"/>
            <a:ext cx="1882139" cy="962025"/>
          </a:xfrm>
          <a:custGeom>
            <a:avLst/>
            <a:gdLst/>
            <a:ahLst/>
            <a:cxnLst/>
            <a:rect l="l" t="t" r="r" b="b"/>
            <a:pathLst>
              <a:path w="1882140" h="962025">
                <a:moveTo>
                  <a:pt x="0" y="74040"/>
                </a:moveTo>
                <a:lnTo>
                  <a:pt x="5818" y="45219"/>
                </a:lnTo>
                <a:lnTo>
                  <a:pt x="21685" y="21685"/>
                </a:lnTo>
                <a:lnTo>
                  <a:pt x="45219" y="5818"/>
                </a:lnTo>
                <a:lnTo>
                  <a:pt x="74041" y="0"/>
                </a:lnTo>
                <a:lnTo>
                  <a:pt x="1808099" y="0"/>
                </a:lnTo>
                <a:lnTo>
                  <a:pt x="1836920" y="5818"/>
                </a:lnTo>
                <a:lnTo>
                  <a:pt x="1860454" y="21685"/>
                </a:lnTo>
                <a:lnTo>
                  <a:pt x="1876321" y="45219"/>
                </a:lnTo>
                <a:lnTo>
                  <a:pt x="1882140" y="74040"/>
                </a:lnTo>
                <a:lnTo>
                  <a:pt x="1882140" y="887602"/>
                </a:lnTo>
                <a:lnTo>
                  <a:pt x="1876321" y="916424"/>
                </a:lnTo>
                <a:lnTo>
                  <a:pt x="1860454" y="939958"/>
                </a:lnTo>
                <a:lnTo>
                  <a:pt x="1836920" y="955825"/>
                </a:lnTo>
                <a:lnTo>
                  <a:pt x="1808099" y="961643"/>
                </a:lnTo>
                <a:lnTo>
                  <a:pt x="74041" y="961643"/>
                </a:lnTo>
                <a:lnTo>
                  <a:pt x="45219" y="955825"/>
                </a:lnTo>
                <a:lnTo>
                  <a:pt x="21685" y="939958"/>
                </a:lnTo>
                <a:lnTo>
                  <a:pt x="5818" y="916424"/>
                </a:lnTo>
                <a:lnTo>
                  <a:pt x="0" y="887602"/>
                </a:lnTo>
                <a:lnTo>
                  <a:pt x="0" y="74040"/>
                </a:lnTo>
                <a:close/>
              </a:path>
            </a:pathLst>
          </a:custGeom>
          <a:ln w="6096">
            <a:solidFill>
              <a:srgbClr val="BEBEBE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 txBox="1"/>
          <p:nvPr/>
        </p:nvSpPr>
        <p:spPr>
          <a:xfrm>
            <a:off x="8009001" y="64135"/>
            <a:ext cx="1305560" cy="354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85725">
              <a:lnSpc>
                <a:spcPts val="1415"/>
              </a:lnSpc>
              <a:spcBef>
                <a:spcPts val="100"/>
              </a:spcBef>
            </a:pPr>
            <a:r>
              <a:rPr dirty="0" sz="1200" spc="-10" b="1">
                <a:solidFill>
                  <a:srgbClr val="2D2D2D"/>
                </a:solidFill>
                <a:latin typeface="Arial"/>
                <a:cs typeface="Arial"/>
              </a:rPr>
              <a:t>Leyenda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175"/>
              </a:lnSpc>
            </a:pPr>
            <a:r>
              <a:rPr dirty="0" sz="1000" spc="-5" b="1">
                <a:latin typeface="Arial"/>
                <a:cs typeface="Arial"/>
              </a:rPr>
              <a:t>Preparation</a:t>
            </a:r>
            <a:r>
              <a:rPr dirty="0" sz="1000" spc="-5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activities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5" name="object 1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126" name="object 1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21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33629"/>
            <a:ext cx="6649084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/>
              <a:t>Possible transition scenarios to S/4</a:t>
            </a:r>
            <a:r>
              <a:rPr dirty="0" sz="2800" spc="105"/>
              <a:t> </a:t>
            </a:r>
            <a:r>
              <a:rPr dirty="0" sz="2800" spc="-10"/>
              <a:t>HANA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341198" y="2565273"/>
            <a:ext cx="9198610" cy="0"/>
          </a:xfrm>
          <a:custGeom>
            <a:avLst/>
            <a:gdLst/>
            <a:ahLst/>
            <a:cxnLst/>
            <a:rect l="l" t="t" r="r" b="b"/>
            <a:pathLst>
              <a:path w="9198610" h="0">
                <a:moveTo>
                  <a:pt x="0" y="0"/>
                </a:moveTo>
                <a:lnTo>
                  <a:pt x="9198533" y="0"/>
                </a:lnTo>
              </a:path>
            </a:pathLst>
          </a:custGeom>
          <a:ln w="12700">
            <a:solidFill>
              <a:srgbClr val="253046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41198" y="3475863"/>
            <a:ext cx="9198610" cy="0"/>
          </a:xfrm>
          <a:custGeom>
            <a:avLst/>
            <a:gdLst/>
            <a:ahLst/>
            <a:cxnLst/>
            <a:rect l="l" t="t" r="r" b="b"/>
            <a:pathLst>
              <a:path w="9198610" h="0">
                <a:moveTo>
                  <a:pt x="0" y="0"/>
                </a:moveTo>
                <a:lnTo>
                  <a:pt x="9198533" y="0"/>
                </a:lnTo>
              </a:path>
            </a:pathLst>
          </a:custGeom>
          <a:ln w="12700">
            <a:solidFill>
              <a:srgbClr val="253046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41198" y="4391914"/>
            <a:ext cx="9198610" cy="0"/>
          </a:xfrm>
          <a:custGeom>
            <a:avLst/>
            <a:gdLst/>
            <a:ahLst/>
            <a:cxnLst/>
            <a:rect l="l" t="t" r="r" b="b"/>
            <a:pathLst>
              <a:path w="9198610" h="0">
                <a:moveTo>
                  <a:pt x="0" y="0"/>
                </a:moveTo>
                <a:lnTo>
                  <a:pt x="9198533" y="0"/>
                </a:lnTo>
              </a:path>
            </a:pathLst>
          </a:custGeom>
          <a:ln w="12700">
            <a:solidFill>
              <a:srgbClr val="253046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1198" y="5302503"/>
            <a:ext cx="9198610" cy="0"/>
          </a:xfrm>
          <a:custGeom>
            <a:avLst/>
            <a:gdLst/>
            <a:ahLst/>
            <a:cxnLst/>
            <a:rect l="l" t="t" r="r" b="b"/>
            <a:pathLst>
              <a:path w="9198610" h="0">
                <a:moveTo>
                  <a:pt x="0" y="0"/>
                </a:moveTo>
                <a:lnTo>
                  <a:pt x="9198533" y="0"/>
                </a:lnTo>
              </a:path>
            </a:pathLst>
          </a:custGeom>
          <a:ln w="12700">
            <a:solidFill>
              <a:srgbClr val="253046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730501" y="1942338"/>
            <a:ext cx="54356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ERP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Non</a:t>
            </a:r>
            <a:r>
              <a:rPr dirty="0" sz="1000" spc="-9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8890" y="1942338"/>
            <a:ext cx="134429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S/4 HANA on-premise  S/4 HANA cloud</a:t>
            </a:r>
            <a:r>
              <a:rPr dirty="0" sz="10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edition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11546" y="1910333"/>
            <a:ext cx="37820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Example:New or existing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customer implementing a  new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S/4HANA system with initial data</a:t>
            </a:r>
            <a:r>
              <a:rPr dirty="0" sz="1200" spc="-9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load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30501" y="2929254"/>
            <a:ext cx="57340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0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ERP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18890" y="2929254"/>
            <a:ext cx="127254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S/4 HANA</a:t>
            </a:r>
            <a:r>
              <a:rPr dirty="0" sz="10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on-premise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11546" y="2821051"/>
            <a:ext cx="341185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Example: Complete conversion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an existing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Business Suite system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SAP</a:t>
            </a:r>
            <a:r>
              <a:rPr dirty="0" sz="1200" spc="-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S/4HANA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30501" y="3690365"/>
            <a:ext cx="111569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ERP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system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1 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ERP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system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2 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ERP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system</a:t>
            </a:r>
            <a:r>
              <a:rPr dirty="0" sz="1000" spc="-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18890" y="3766565"/>
            <a:ext cx="134429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S/4 HANA on-premise  S/4 HANA cloud</a:t>
            </a:r>
            <a:r>
              <a:rPr dirty="0" sz="10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edition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11546" y="3734561"/>
            <a:ext cx="38919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Example: Consolidation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current regional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Business  Suite landscape into one global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S/4HANA</a:t>
            </a:r>
            <a:r>
              <a:rPr dirty="0" sz="1200" spc="-13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system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30501" y="4756150"/>
            <a:ext cx="57340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0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ERP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18890" y="4679950"/>
            <a:ext cx="134429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S/4 HANA</a:t>
            </a:r>
            <a:r>
              <a:rPr dirty="0" sz="10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on-premise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S/4 HANA cloud</a:t>
            </a:r>
            <a:r>
              <a:rPr dirty="0" sz="10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edition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11546" y="4556505"/>
            <a:ext cx="3716654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Example: Existing Business Suite system whose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FI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module is installed in a dedicated instance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enforce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  consolidated strategy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FI</a:t>
            </a:r>
            <a:r>
              <a:rPr dirty="0" sz="1200" spc="-2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operations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30501" y="5438394"/>
            <a:ext cx="60198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ERP 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000" spc="-8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CRM 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0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SCM 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0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SRM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18890" y="5514543"/>
            <a:ext cx="1344295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S/4 HANA on-premise  S/4 HANA cloud</a:t>
            </a:r>
            <a:r>
              <a:rPr dirty="0" sz="1000" spc="-8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edition  Ariba, </a:t>
            </a:r>
            <a:r>
              <a:rPr dirty="0" sz="1000" spc="-10">
                <a:solidFill>
                  <a:srgbClr val="253046"/>
                </a:solidFill>
                <a:latin typeface="Arial"/>
                <a:cs typeface="Arial"/>
              </a:rPr>
              <a:t>Hybris,</a:t>
            </a:r>
            <a:r>
              <a:rPr dirty="0" sz="1000" spc="-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3046"/>
                </a:solidFill>
                <a:latin typeface="Arial"/>
                <a:cs typeface="Arial"/>
              </a:rPr>
              <a:t>IBP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11546" y="5467299"/>
            <a:ext cx="387604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Example: Existing SCM or SRM system whose  functionality has been distributed between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S/4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HANA</a:t>
            </a:r>
            <a:r>
              <a:rPr dirty="0" sz="1200" spc="-1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and  SaaS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solutions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59841" y="1666494"/>
            <a:ext cx="1351915" cy="805180"/>
          </a:xfrm>
          <a:custGeom>
            <a:avLst/>
            <a:gdLst/>
            <a:ahLst/>
            <a:cxnLst/>
            <a:rect l="l" t="t" r="r" b="b"/>
            <a:pathLst>
              <a:path w="1351915" h="805180">
                <a:moveTo>
                  <a:pt x="1217676" y="0"/>
                </a:moveTo>
                <a:lnTo>
                  <a:pt x="134111" y="0"/>
                </a:lnTo>
                <a:lnTo>
                  <a:pt x="91722" y="6839"/>
                </a:lnTo>
                <a:lnTo>
                  <a:pt x="54907" y="25883"/>
                </a:lnTo>
                <a:lnTo>
                  <a:pt x="25876" y="54918"/>
                </a:lnTo>
                <a:lnTo>
                  <a:pt x="6837" y="91732"/>
                </a:lnTo>
                <a:lnTo>
                  <a:pt x="0" y="134111"/>
                </a:lnTo>
                <a:lnTo>
                  <a:pt x="0" y="670559"/>
                </a:lnTo>
                <a:lnTo>
                  <a:pt x="6837" y="712939"/>
                </a:lnTo>
                <a:lnTo>
                  <a:pt x="25876" y="749753"/>
                </a:lnTo>
                <a:lnTo>
                  <a:pt x="54907" y="778788"/>
                </a:lnTo>
                <a:lnTo>
                  <a:pt x="91722" y="797832"/>
                </a:lnTo>
                <a:lnTo>
                  <a:pt x="134111" y="804671"/>
                </a:lnTo>
                <a:lnTo>
                  <a:pt x="1217676" y="804671"/>
                </a:lnTo>
                <a:lnTo>
                  <a:pt x="1260055" y="797832"/>
                </a:lnTo>
                <a:lnTo>
                  <a:pt x="1296869" y="778788"/>
                </a:lnTo>
                <a:lnTo>
                  <a:pt x="1325904" y="749753"/>
                </a:lnTo>
                <a:lnTo>
                  <a:pt x="1344948" y="712939"/>
                </a:lnTo>
                <a:lnTo>
                  <a:pt x="1351788" y="670559"/>
                </a:lnTo>
                <a:lnTo>
                  <a:pt x="1351788" y="134111"/>
                </a:lnTo>
                <a:lnTo>
                  <a:pt x="1344948" y="91732"/>
                </a:lnTo>
                <a:lnTo>
                  <a:pt x="1325904" y="54918"/>
                </a:lnTo>
                <a:lnTo>
                  <a:pt x="1296869" y="25883"/>
                </a:lnTo>
                <a:lnTo>
                  <a:pt x="1260055" y="6839"/>
                </a:lnTo>
                <a:lnTo>
                  <a:pt x="1217676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59841" y="1666494"/>
            <a:ext cx="1351915" cy="805180"/>
          </a:xfrm>
          <a:custGeom>
            <a:avLst/>
            <a:gdLst/>
            <a:ahLst/>
            <a:cxnLst/>
            <a:rect l="l" t="t" r="r" b="b"/>
            <a:pathLst>
              <a:path w="1351915" h="805180">
                <a:moveTo>
                  <a:pt x="0" y="134111"/>
                </a:moveTo>
                <a:lnTo>
                  <a:pt x="6837" y="91732"/>
                </a:lnTo>
                <a:lnTo>
                  <a:pt x="25876" y="54918"/>
                </a:lnTo>
                <a:lnTo>
                  <a:pt x="54907" y="25883"/>
                </a:lnTo>
                <a:lnTo>
                  <a:pt x="91722" y="6839"/>
                </a:lnTo>
                <a:lnTo>
                  <a:pt x="134111" y="0"/>
                </a:lnTo>
                <a:lnTo>
                  <a:pt x="1217676" y="0"/>
                </a:lnTo>
                <a:lnTo>
                  <a:pt x="1260055" y="6839"/>
                </a:lnTo>
                <a:lnTo>
                  <a:pt x="1296869" y="25883"/>
                </a:lnTo>
                <a:lnTo>
                  <a:pt x="1325904" y="54918"/>
                </a:lnTo>
                <a:lnTo>
                  <a:pt x="1344948" y="91732"/>
                </a:lnTo>
                <a:lnTo>
                  <a:pt x="1351788" y="134111"/>
                </a:lnTo>
                <a:lnTo>
                  <a:pt x="1351788" y="670559"/>
                </a:lnTo>
                <a:lnTo>
                  <a:pt x="1344948" y="712939"/>
                </a:lnTo>
                <a:lnTo>
                  <a:pt x="1325904" y="749753"/>
                </a:lnTo>
                <a:lnTo>
                  <a:pt x="1296869" y="778788"/>
                </a:lnTo>
                <a:lnTo>
                  <a:pt x="1260055" y="797832"/>
                </a:lnTo>
                <a:lnTo>
                  <a:pt x="1217676" y="804671"/>
                </a:lnTo>
                <a:lnTo>
                  <a:pt x="134111" y="804671"/>
                </a:lnTo>
                <a:lnTo>
                  <a:pt x="91722" y="797832"/>
                </a:lnTo>
                <a:lnTo>
                  <a:pt x="54907" y="778788"/>
                </a:lnTo>
                <a:lnTo>
                  <a:pt x="25876" y="749753"/>
                </a:lnTo>
                <a:lnTo>
                  <a:pt x="6837" y="712939"/>
                </a:lnTo>
                <a:lnTo>
                  <a:pt x="0" y="670559"/>
                </a:lnTo>
                <a:lnTo>
                  <a:pt x="0" y="134111"/>
                </a:lnTo>
                <a:close/>
              </a:path>
            </a:pathLst>
          </a:custGeom>
          <a:ln w="25908">
            <a:solidFill>
              <a:srgbClr val="006D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405180" y="1870963"/>
            <a:ext cx="1083310" cy="37592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 indent="14604">
              <a:lnSpc>
                <a:spcPts val="1320"/>
              </a:lnSpc>
              <a:spcBef>
                <a:spcPts val="244"/>
              </a:spcBef>
            </a:pPr>
            <a:r>
              <a:rPr dirty="0" baseline="-13888" sz="1800" spc="-7">
                <a:solidFill>
                  <a:srgbClr val="253046"/>
                </a:solidFill>
                <a:latin typeface="Arial"/>
                <a:cs typeface="Arial"/>
              </a:rPr>
              <a:t>New </a:t>
            </a:r>
            <a:r>
              <a:rPr dirty="0" sz="1100" spc="-5" b="1">
                <a:solidFill>
                  <a:srgbClr val="FFFFFF"/>
                </a:solidFill>
                <a:latin typeface="Arial"/>
                <a:cs typeface="Arial"/>
              </a:rPr>
              <a:t>New  </a:t>
            </a:r>
            <a:r>
              <a:rPr dirty="0" sz="1100" spc="-29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baseline="-20833" sz="1800" spc="-434">
                <a:solidFill>
                  <a:srgbClr val="253046"/>
                </a:solidFill>
                <a:latin typeface="Arial"/>
                <a:cs typeface="Arial"/>
              </a:rPr>
              <a:t>I</a:t>
            </a:r>
            <a:r>
              <a:rPr dirty="0" sz="1100" spc="-290" b="1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baseline="-20833" sz="1800" spc="-434">
                <a:solidFill>
                  <a:srgbClr val="253046"/>
                </a:solidFill>
                <a:latin typeface="Arial"/>
                <a:cs typeface="Arial"/>
              </a:rPr>
              <a:t>m</a:t>
            </a:r>
            <a:r>
              <a:rPr dirty="0" sz="1100" spc="-290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baseline="-20833" sz="1800" spc="-434">
                <a:solidFill>
                  <a:srgbClr val="253046"/>
                </a:solidFill>
                <a:latin typeface="Arial"/>
                <a:cs typeface="Arial"/>
              </a:rPr>
              <a:t>p</a:t>
            </a:r>
            <a:r>
              <a:rPr dirty="0" sz="1100" spc="-29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baseline="-20833" sz="1800" spc="-434">
                <a:solidFill>
                  <a:srgbClr val="253046"/>
                </a:solidFill>
                <a:latin typeface="Arial"/>
                <a:cs typeface="Arial"/>
              </a:rPr>
              <a:t>l</a:t>
            </a:r>
            <a:r>
              <a:rPr dirty="0" sz="1100" spc="-29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baseline="-20833" sz="1800" spc="-434">
                <a:solidFill>
                  <a:srgbClr val="253046"/>
                </a:solidFill>
                <a:latin typeface="Arial"/>
                <a:cs typeface="Arial"/>
              </a:rPr>
              <a:t>e</a:t>
            </a:r>
            <a:r>
              <a:rPr dirty="0" sz="1100" spc="-290" b="1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baseline="-20833" sz="1800" spc="-434">
                <a:solidFill>
                  <a:srgbClr val="253046"/>
                </a:solidFill>
                <a:latin typeface="Arial"/>
                <a:cs typeface="Arial"/>
              </a:rPr>
              <a:t>m</a:t>
            </a:r>
            <a:r>
              <a:rPr dirty="0" sz="1100" spc="-29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baseline="-20833" sz="1800" spc="-434">
                <a:solidFill>
                  <a:srgbClr val="253046"/>
                </a:solidFill>
                <a:latin typeface="Arial"/>
                <a:cs typeface="Arial"/>
              </a:rPr>
              <a:t>e</a:t>
            </a:r>
            <a:r>
              <a:rPr dirty="0" sz="1100" spc="-29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baseline="-20833" sz="1800" spc="-434">
                <a:solidFill>
                  <a:srgbClr val="253046"/>
                </a:solidFill>
                <a:latin typeface="Arial"/>
                <a:cs typeface="Arial"/>
              </a:rPr>
              <a:t>n</a:t>
            </a:r>
            <a:r>
              <a:rPr dirty="0" sz="1100" spc="-290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baseline="-20833" sz="1800" spc="-434">
                <a:solidFill>
                  <a:srgbClr val="253046"/>
                </a:solidFill>
                <a:latin typeface="Arial"/>
                <a:cs typeface="Arial"/>
              </a:rPr>
              <a:t>t</a:t>
            </a:r>
            <a:r>
              <a:rPr dirty="0" sz="1100" spc="-29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baseline="-20833" sz="1800" spc="-434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100" spc="-290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baseline="-20833" sz="1800" spc="-434">
                <a:solidFill>
                  <a:srgbClr val="253046"/>
                </a:solidFill>
                <a:latin typeface="Arial"/>
                <a:cs typeface="Arial"/>
              </a:rPr>
              <a:t>t</a:t>
            </a:r>
            <a:r>
              <a:rPr dirty="0" sz="1100" spc="-29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baseline="-20833" sz="1800" spc="-434">
                <a:solidFill>
                  <a:srgbClr val="253046"/>
                </a:solidFill>
                <a:latin typeface="Arial"/>
                <a:cs typeface="Arial"/>
              </a:rPr>
              <a:t>i</a:t>
            </a:r>
            <a:r>
              <a:rPr dirty="0" sz="1100" spc="-290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baseline="-20833" sz="1800" spc="-434">
                <a:solidFill>
                  <a:srgbClr val="253046"/>
                </a:solidFill>
                <a:latin typeface="Arial"/>
                <a:cs typeface="Arial"/>
              </a:rPr>
              <a:t>o</a:t>
            </a:r>
            <a:r>
              <a:rPr dirty="0" sz="1100" spc="-29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baseline="-20833" sz="1800" spc="-434">
                <a:solidFill>
                  <a:srgbClr val="253046"/>
                </a:solidFill>
                <a:latin typeface="Arial"/>
                <a:cs typeface="Arial"/>
              </a:rPr>
              <a:t>n</a:t>
            </a:r>
            <a:endParaRPr baseline="-20833" sz="18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59841" y="2576322"/>
            <a:ext cx="1351915" cy="806450"/>
          </a:xfrm>
          <a:custGeom>
            <a:avLst/>
            <a:gdLst/>
            <a:ahLst/>
            <a:cxnLst/>
            <a:rect l="l" t="t" r="r" b="b"/>
            <a:pathLst>
              <a:path w="1351915" h="806450">
                <a:moveTo>
                  <a:pt x="1217421" y="0"/>
                </a:moveTo>
                <a:lnTo>
                  <a:pt x="134365" y="0"/>
                </a:lnTo>
                <a:lnTo>
                  <a:pt x="91896" y="6853"/>
                </a:lnTo>
                <a:lnTo>
                  <a:pt x="55012" y="25936"/>
                </a:lnTo>
                <a:lnTo>
                  <a:pt x="25925" y="55028"/>
                </a:lnTo>
                <a:lnTo>
                  <a:pt x="6850" y="91911"/>
                </a:lnTo>
                <a:lnTo>
                  <a:pt x="0" y="134365"/>
                </a:lnTo>
                <a:lnTo>
                  <a:pt x="0" y="671829"/>
                </a:lnTo>
                <a:lnTo>
                  <a:pt x="6850" y="714284"/>
                </a:lnTo>
                <a:lnTo>
                  <a:pt x="25925" y="751167"/>
                </a:lnTo>
                <a:lnTo>
                  <a:pt x="55012" y="780259"/>
                </a:lnTo>
                <a:lnTo>
                  <a:pt x="91896" y="799342"/>
                </a:lnTo>
                <a:lnTo>
                  <a:pt x="134365" y="806195"/>
                </a:lnTo>
                <a:lnTo>
                  <a:pt x="1217421" y="806195"/>
                </a:lnTo>
                <a:lnTo>
                  <a:pt x="1259876" y="799342"/>
                </a:lnTo>
                <a:lnTo>
                  <a:pt x="1296759" y="780259"/>
                </a:lnTo>
                <a:lnTo>
                  <a:pt x="1325851" y="751167"/>
                </a:lnTo>
                <a:lnTo>
                  <a:pt x="1344934" y="714284"/>
                </a:lnTo>
                <a:lnTo>
                  <a:pt x="1351788" y="671829"/>
                </a:lnTo>
                <a:lnTo>
                  <a:pt x="1351788" y="134365"/>
                </a:lnTo>
                <a:lnTo>
                  <a:pt x="1344934" y="91911"/>
                </a:lnTo>
                <a:lnTo>
                  <a:pt x="1325851" y="55028"/>
                </a:lnTo>
                <a:lnTo>
                  <a:pt x="1296759" y="25936"/>
                </a:lnTo>
                <a:lnTo>
                  <a:pt x="1259876" y="6853"/>
                </a:lnTo>
                <a:lnTo>
                  <a:pt x="1217421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59841" y="2576322"/>
            <a:ext cx="1351915" cy="806450"/>
          </a:xfrm>
          <a:custGeom>
            <a:avLst/>
            <a:gdLst/>
            <a:ahLst/>
            <a:cxnLst/>
            <a:rect l="l" t="t" r="r" b="b"/>
            <a:pathLst>
              <a:path w="1351915" h="806450">
                <a:moveTo>
                  <a:pt x="0" y="134365"/>
                </a:moveTo>
                <a:lnTo>
                  <a:pt x="6850" y="91911"/>
                </a:lnTo>
                <a:lnTo>
                  <a:pt x="25925" y="55028"/>
                </a:lnTo>
                <a:lnTo>
                  <a:pt x="55012" y="25936"/>
                </a:lnTo>
                <a:lnTo>
                  <a:pt x="91896" y="6853"/>
                </a:lnTo>
                <a:lnTo>
                  <a:pt x="134365" y="0"/>
                </a:lnTo>
                <a:lnTo>
                  <a:pt x="1217421" y="0"/>
                </a:lnTo>
                <a:lnTo>
                  <a:pt x="1259876" y="6853"/>
                </a:lnTo>
                <a:lnTo>
                  <a:pt x="1296759" y="25936"/>
                </a:lnTo>
                <a:lnTo>
                  <a:pt x="1325851" y="55028"/>
                </a:lnTo>
                <a:lnTo>
                  <a:pt x="1344934" y="91911"/>
                </a:lnTo>
                <a:lnTo>
                  <a:pt x="1351788" y="134365"/>
                </a:lnTo>
                <a:lnTo>
                  <a:pt x="1351788" y="671829"/>
                </a:lnTo>
                <a:lnTo>
                  <a:pt x="1344934" y="714284"/>
                </a:lnTo>
                <a:lnTo>
                  <a:pt x="1325851" y="751167"/>
                </a:lnTo>
                <a:lnTo>
                  <a:pt x="1296759" y="780259"/>
                </a:lnTo>
                <a:lnTo>
                  <a:pt x="1259876" y="799342"/>
                </a:lnTo>
                <a:lnTo>
                  <a:pt x="1217421" y="806195"/>
                </a:lnTo>
                <a:lnTo>
                  <a:pt x="134365" y="806195"/>
                </a:lnTo>
                <a:lnTo>
                  <a:pt x="91896" y="799342"/>
                </a:lnTo>
                <a:lnTo>
                  <a:pt x="55012" y="780259"/>
                </a:lnTo>
                <a:lnTo>
                  <a:pt x="25925" y="751167"/>
                </a:lnTo>
                <a:lnTo>
                  <a:pt x="6850" y="714284"/>
                </a:lnTo>
                <a:lnTo>
                  <a:pt x="0" y="671829"/>
                </a:lnTo>
                <a:lnTo>
                  <a:pt x="0" y="134365"/>
                </a:lnTo>
                <a:close/>
              </a:path>
            </a:pathLst>
          </a:custGeom>
          <a:ln w="25908">
            <a:solidFill>
              <a:srgbClr val="006D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420116" y="2782315"/>
            <a:ext cx="911860" cy="37592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1320"/>
              </a:lnSpc>
              <a:spcBef>
                <a:spcPts val="244"/>
              </a:spcBef>
            </a:pPr>
            <a:r>
              <a:rPr dirty="0" baseline="-13888" sz="1800" spc="-254">
                <a:solidFill>
                  <a:srgbClr val="253046"/>
                </a:solidFill>
                <a:latin typeface="Arial"/>
                <a:cs typeface="Arial"/>
              </a:rPr>
              <a:t>Syst</a:t>
            </a:r>
            <a:r>
              <a:rPr dirty="0" sz="1100" spc="-170" b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baseline="-13888" sz="1800" spc="-254">
                <a:solidFill>
                  <a:srgbClr val="253046"/>
                </a:solidFill>
                <a:latin typeface="Arial"/>
                <a:cs typeface="Arial"/>
              </a:rPr>
              <a:t>e</a:t>
            </a:r>
            <a:r>
              <a:rPr dirty="0" sz="1100" spc="-170" b="1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baseline="-13888" sz="1800" spc="-254">
                <a:solidFill>
                  <a:srgbClr val="253046"/>
                </a:solidFill>
                <a:latin typeface="Arial"/>
                <a:cs typeface="Arial"/>
              </a:rPr>
              <a:t>m</a:t>
            </a:r>
            <a:r>
              <a:rPr dirty="0" sz="1100" spc="-170" b="1">
                <a:solidFill>
                  <a:srgbClr val="FFFFFF"/>
                </a:solidFill>
                <a:latin typeface="Arial"/>
                <a:cs typeface="Arial"/>
              </a:rPr>
              <a:t>stem  </a:t>
            </a:r>
            <a:r>
              <a:rPr dirty="0" baseline="-20833" sz="1800" spc="-375">
                <a:solidFill>
                  <a:srgbClr val="253046"/>
                </a:solidFill>
                <a:latin typeface="Arial"/>
                <a:cs typeface="Arial"/>
              </a:rPr>
              <a:t>co</a:t>
            </a:r>
            <a:r>
              <a:rPr dirty="0" sz="1100" spc="-250" b="1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baseline="-20833" sz="1800" spc="-375">
                <a:solidFill>
                  <a:srgbClr val="253046"/>
                </a:solidFill>
                <a:latin typeface="Arial"/>
                <a:cs typeface="Arial"/>
              </a:rPr>
              <a:t>n</a:t>
            </a:r>
            <a:r>
              <a:rPr dirty="0" sz="1100" spc="-250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baseline="-20833" sz="1800" spc="-375">
                <a:solidFill>
                  <a:srgbClr val="253046"/>
                </a:solidFill>
                <a:latin typeface="Arial"/>
                <a:cs typeface="Arial"/>
              </a:rPr>
              <a:t>v</a:t>
            </a:r>
            <a:r>
              <a:rPr dirty="0" sz="1100" spc="-25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baseline="-20833" sz="1800" spc="-375">
                <a:solidFill>
                  <a:srgbClr val="253046"/>
                </a:solidFill>
                <a:latin typeface="Arial"/>
                <a:cs typeface="Arial"/>
              </a:rPr>
              <a:t>e</a:t>
            </a:r>
            <a:r>
              <a:rPr dirty="0" sz="1100" spc="-250" b="1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baseline="-20833" sz="1800" spc="-375">
                <a:solidFill>
                  <a:srgbClr val="253046"/>
                </a:solidFill>
                <a:latin typeface="Arial"/>
                <a:cs typeface="Arial"/>
              </a:rPr>
              <a:t>rs</a:t>
            </a:r>
            <a:r>
              <a:rPr dirty="0" sz="1100" spc="-25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baseline="-20833" sz="1800" spc="-375">
                <a:solidFill>
                  <a:srgbClr val="253046"/>
                </a:solidFill>
                <a:latin typeface="Arial"/>
                <a:cs typeface="Arial"/>
              </a:rPr>
              <a:t>i</a:t>
            </a:r>
            <a:r>
              <a:rPr dirty="0" sz="1100" spc="-25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baseline="-20833" sz="1800" spc="-375">
                <a:solidFill>
                  <a:srgbClr val="253046"/>
                </a:solidFill>
                <a:latin typeface="Arial"/>
                <a:cs typeface="Arial"/>
              </a:rPr>
              <a:t>o</a:t>
            </a:r>
            <a:r>
              <a:rPr dirty="0" sz="1100" spc="-250" b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baseline="-20833" sz="1800" spc="-375">
                <a:solidFill>
                  <a:srgbClr val="253046"/>
                </a:solidFill>
                <a:latin typeface="Arial"/>
                <a:cs typeface="Arial"/>
              </a:rPr>
              <a:t>n</a:t>
            </a:r>
            <a:r>
              <a:rPr dirty="0" sz="1100" spc="-250" b="1">
                <a:solidFill>
                  <a:srgbClr val="FFFFFF"/>
                </a:solidFill>
                <a:latin typeface="Arial"/>
                <a:cs typeface="Arial"/>
              </a:rPr>
              <a:t>ion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59841" y="3487673"/>
            <a:ext cx="1351915" cy="805180"/>
          </a:xfrm>
          <a:custGeom>
            <a:avLst/>
            <a:gdLst/>
            <a:ahLst/>
            <a:cxnLst/>
            <a:rect l="l" t="t" r="r" b="b"/>
            <a:pathLst>
              <a:path w="1351915" h="805179">
                <a:moveTo>
                  <a:pt x="1217676" y="0"/>
                </a:moveTo>
                <a:lnTo>
                  <a:pt x="134111" y="0"/>
                </a:lnTo>
                <a:lnTo>
                  <a:pt x="91722" y="6839"/>
                </a:lnTo>
                <a:lnTo>
                  <a:pt x="54907" y="25883"/>
                </a:lnTo>
                <a:lnTo>
                  <a:pt x="25876" y="54918"/>
                </a:lnTo>
                <a:lnTo>
                  <a:pt x="6837" y="91732"/>
                </a:lnTo>
                <a:lnTo>
                  <a:pt x="0" y="134112"/>
                </a:lnTo>
                <a:lnTo>
                  <a:pt x="0" y="670559"/>
                </a:lnTo>
                <a:lnTo>
                  <a:pt x="6837" y="712939"/>
                </a:lnTo>
                <a:lnTo>
                  <a:pt x="25876" y="749753"/>
                </a:lnTo>
                <a:lnTo>
                  <a:pt x="54907" y="778788"/>
                </a:lnTo>
                <a:lnTo>
                  <a:pt x="91722" y="797832"/>
                </a:lnTo>
                <a:lnTo>
                  <a:pt x="134111" y="804671"/>
                </a:lnTo>
                <a:lnTo>
                  <a:pt x="1217676" y="804671"/>
                </a:lnTo>
                <a:lnTo>
                  <a:pt x="1260055" y="797832"/>
                </a:lnTo>
                <a:lnTo>
                  <a:pt x="1296869" y="778788"/>
                </a:lnTo>
                <a:lnTo>
                  <a:pt x="1325904" y="749753"/>
                </a:lnTo>
                <a:lnTo>
                  <a:pt x="1344948" y="712939"/>
                </a:lnTo>
                <a:lnTo>
                  <a:pt x="1351788" y="670559"/>
                </a:lnTo>
                <a:lnTo>
                  <a:pt x="1351788" y="134112"/>
                </a:lnTo>
                <a:lnTo>
                  <a:pt x="1344948" y="91732"/>
                </a:lnTo>
                <a:lnTo>
                  <a:pt x="1325904" y="54918"/>
                </a:lnTo>
                <a:lnTo>
                  <a:pt x="1296869" y="25883"/>
                </a:lnTo>
                <a:lnTo>
                  <a:pt x="1260055" y="6839"/>
                </a:lnTo>
                <a:lnTo>
                  <a:pt x="1217676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59841" y="3487673"/>
            <a:ext cx="1351915" cy="805180"/>
          </a:xfrm>
          <a:custGeom>
            <a:avLst/>
            <a:gdLst/>
            <a:ahLst/>
            <a:cxnLst/>
            <a:rect l="l" t="t" r="r" b="b"/>
            <a:pathLst>
              <a:path w="1351915" h="805179">
                <a:moveTo>
                  <a:pt x="0" y="134112"/>
                </a:moveTo>
                <a:lnTo>
                  <a:pt x="6837" y="91732"/>
                </a:lnTo>
                <a:lnTo>
                  <a:pt x="25876" y="54918"/>
                </a:lnTo>
                <a:lnTo>
                  <a:pt x="54907" y="25883"/>
                </a:lnTo>
                <a:lnTo>
                  <a:pt x="91722" y="6839"/>
                </a:lnTo>
                <a:lnTo>
                  <a:pt x="134111" y="0"/>
                </a:lnTo>
                <a:lnTo>
                  <a:pt x="1217676" y="0"/>
                </a:lnTo>
                <a:lnTo>
                  <a:pt x="1260055" y="6839"/>
                </a:lnTo>
                <a:lnTo>
                  <a:pt x="1296869" y="25883"/>
                </a:lnTo>
                <a:lnTo>
                  <a:pt x="1325904" y="54918"/>
                </a:lnTo>
                <a:lnTo>
                  <a:pt x="1344948" y="91732"/>
                </a:lnTo>
                <a:lnTo>
                  <a:pt x="1351788" y="134112"/>
                </a:lnTo>
                <a:lnTo>
                  <a:pt x="1351788" y="670559"/>
                </a:lnTo>
                <a:lnTo>
                  <a:pt x="1344948" y="712939"/>
                </a:lnTo>
                <a:lnTo>
                  <a:pt x="1325904" y="749753"/>
                </a:lnTo>
                <a:lnTo>
                  <a:pt x="1296869" y="778788"/>
                </a:lnTo>
                <a:lnTo>
                  <a:pt x="1260055" y="797832"/>
                </a:lnTo>
                <a:lnTo>
                  <a:pt x="1217676" y="804671"/>
                </a:lnTo>
                <a:lnTo>
                  <a:pt x="134111" y="804671"/>
                </a:lnTo>
                <a:lnTo>
                  <a:pt x="91722" y="797832"/>
                </a:lnTo>
                <a:lnTo>
                  <a:pt x="54907" y="778788"/>
                </a:lnTo>
                <a:lnTo>
                  <a:pt x="25876" y="749753"/>
                </a:lnTo>
                <a:lnTo>
                  <a:pt x="6837" y="712939"/>
                </a:lnTo>
                <a:lnTo>
                  <a:pt x="0" y="670559"/>
                </a:lnTo>
                <a:lnTo>
                  <a:pt x="0" y="134112"/>
                </a:lnTo>
                <a:close/>
              </a:path>
            </a:pathLst>
          </a:custGeom>
          <a:ln w="25908">
            <a:solidFill>
              <a:srgbClr val="006D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420116" y="3693414"/>
            <a:ext cx="1021715" cy="37592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1320"/>
              </a:lnSpc>
              <a:spcBef>
                <a:spcPts val="240"/>
              </a:spcBef>
            </a:pPr>
            <a:r>
              <a:rPr dirty="0" baseline="-13888" sz="1800" spc="-405">
                <a:solidFill>
                  <a:srgbClr val="253046"/>
                </a:solidFill>
                <a:latin typeface="Arial"/>
                <a:cs typeface="Arial"/>
              </a:rPr>
              <a:t>La</a:t>
            </a:r>
            <a:r>
              <a:rPr dirty="0" sz="1100" spc="-27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baseline="-13888" sz="1800" spc="-405">
                <a:solidFill>
                  <a:srgbClr val="253046"/>
                </a:solidFill>
                <a:latin typeface="Arial"/>
                <a:cs typeface="Arial"/>
              </a:rPr>
              <a:t>n</a:t>
            </a:r>
            <a:r>
              <a:rPr dirty="0" sz="1100" spc="-27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baseline="-13888" sz="1800" spc="-405">
                <a:solidFill>
                  <a:srgbClr val="253046"/>
                </a:solidFill>
                <a:latin typeface="Arial"/>
                <a:cs typeface="Arial"/>
              </a:rPr>
              <a:t>d</a:t>
            </a:r>
            <a:r>
              <a:rPr dirty="0" sz="1100" spc="-27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baseline="-13888" sz="1800" spc="-405">
                <a:solidFill>
                  <a:srgbClr val="253046"/>
                </a:solidFill>
                <a:latin typeface="Arial"/>
                <a:cs typeface="Arial"/>
              </a:rPr>
              <a:t>s</a:t>
            </a:r>
            <a:r>
              <a:rPr dirty="0" sz="1100" spc="-270" b="1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baseline="-13888" sz="1800" spc="-405">
                <a:solidFill>
                  <a:srgbClr val="253046"/>
                </a:solidFill>
                <a:latin typeface="Arial"/>
                <a:cs typeface="Arial"/>
              </a:rPr>
              <a:t>c</a:t>
            </a:r>
            <a:r>
              <a:rPr dirty="0" sz="1100" spc="-270" b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baseline="-13888" sz="1800" spc="-405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100" spc="-270" b="1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baseline="-13888" sz="1800" spc="-405">
                <a:solidFill>
                  <a:srgbClr val="253046"/>
                </a:solidFill>
                <a:latin typeface="Arial"/>
                <a:cs typeface="Arial"/>
              </a:rPr>
              <a:t>p</a:t>
            </a:r>
            <a:r>
              <a:rPr dirty="0" sz="1100" spc="-27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baseline="-13888" sz="1800" spc="-405">
                <a:solidFill>
                  <a:srgbClr val="253046"/>
                </a:solidFill>
                <a:latin typeface="Arial"/>
                <a:cs typeface="Arial"/>
              </a:rPr>
              <a:t>e</a:t>
            </a:r>
            <a:r>
              <a:rPr dirty="0" sz="1100" spc="-270" b="1">
                <a:solidFill>
                  <a:srgbClr val="FFFFFF"/>
                </a:solidFill>
                <a:latin typeface="Arial"/>
                <a:cs typeface="Arial"/>
              </a:rPr>
              <a:t>pe  </a:t>
            </a:r>
            <a:r>
              <a:rPr dirty="0" baseline="-20833" sz="1800" spc="-412">
                <a:solidFill>
                  <a:srgbClr val="253046"/>
                </a:solidFill>
                <a:latin typeface="Arial"/>
                <a:cs typeface="Arial"/>
              </a:rPr>
              <a:t>t</a:t>
            </a:r>
            <a:r>
              <a:rPr dirty="0" sz="1100" spc="-100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baseline="-20833" sz="1800" spc="-457">
                <a:solidFill>
                  <a:srgbClr val="253046"/>
                </a:solidFill>
                <a:latin typeface="Arial"/>
                <a:cs typeface="Arial"/>
              </a:rPr>
              <a:t>r</a:t>
            </a:r>
            <a:r>
              <a:rPr dirty="0" sz="1100" spc="-13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baseline="-20833" sz="1800" spc="-817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100" spc="-75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baseline="-20833" sz="1800" spc="-900">
                <a:solidFill>
                  <a:srgbClr val="253046"/>
                </a:solidFill>
                <a:latin typeface="Arial"/>
                <a:cs typeface="Arial"/>
              </a:rPr>
              <a:t>n</a:t>
            </a:r>
            <a:r>
              <a:rPr dirty="0" sz="1100" spc="-8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baseline="-20833" sz="1800" spc="-787">
                <a:solidFill>
                  <a:srgbClr val="253046"/>
                </a:solidFill>
                <a:latin typeface="Arial"/>
                <a:cs typeface="Arial"/>
              </a:rPr>
              <a:t>s</a:t>
            </a:r>
            <a:r>
              <a:rPr dirty="0" sz="1100" spc="-95" b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baseline="-20833" sz="1800" spc="-375">
                <a:solidFill>
                  <a:srgbClr val="253046"/>
                </a:solidFill>
                <a:latin typeface="Arial"/>
                <a:cs typeface="Arial"/>
              </a:rPr>
              <a:t>f</a:t>
            </a:r>
            <a:r>
              <a:rPr dirty="0" sz="1100" spc="-11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baseline="-20833" sz="1800" spc="-847">
                <a:solidFill>
                  <a:srgbClr val="253046"/>
                </a:solidFill>
                <a:latin typeface="Arial"/>
                <a:cs typeface="Arial"/>
              </a:rPr>
              <a:t>o</a:t>
            </a:r>
            <a:r>
              <a:rPr dirty="0" sz="1100" spc="-120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baseline="-20833" sz="1800" spc="-434">
                <a:solidFill>
                  <a:srgbClr val="253046"/>
                </a:solidFill>
                <a:latin typeface="Arial"/>
                <a:cs typeface="Arial"/>
              </a:rPr>
              <a:t>r</a:t>
            </a:r>
            <a:r>
              <a:rPr dirty="0" sz="1100" spc="-15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baseline="-20833" sz="1800" spc="-1282">
                <a:solidFill>
                  <a:srgbClr val="253046"/>
                </a:solidFill>
                <a:latin typeface="Arial"/>
                <a:cs typeface="Arial"/>
              </a:rPr>
              <a:t>m</a:t>
            </a:r>
            <a:r>
              <a:rPr dirty="0" sz="1100" spc="-125" b="1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baseline="-20833" sz="1800" spc="-825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100" spc="-8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baseline="-20833" sz="1800" spc="-390">
                <a:solidFill>
                  <a:srgbClr val="253046"/>
                </a:solidFill>
                <a:latin typeface="Arial"/>
                <a:cs typeface="Arial"/>
              </a:rPr>
              <a:t>t</a:t>
            </a:r>
            <a:r>
              <a:rPr dirty="0" sz="1100" spc="-114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baseline="-20833" sz="1800" spc="-254">
                <a:solidFill>
                  <a:srgbClr val="253046"/>
                </a:solidFill>
                <a:latin typeface="Arial"/>
                <a:cs typeface="Arial"/>
              </a:rPr>
              <a:t>i</a:t>
            </a:r>
            <a:r>
              <a:rPr dirty="0" sz="1100" spc="-15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baseline="-20833" sz="1800" spc="-802">
                <a:solidFill>
                  <a:srgbClr val="253046"/>
                </a:solidFill>
                <a:latin typeface="Arial"/>
                <a:cs typeface="Arial"/>
              </a:rPr>
              <a:t>o</a:t>
            </a:r>
            <a:r>
              <a:rPr dirty="0" sz="1100" spc="-155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baseline="-20833" sz="1800" spc="-780">
                <a:solidFill>
                  <a:srgbClr val="253046"/>
                </a:solidFill>
                <a:latin typeface="Arial"/>
                <a:cs typeface="Arial"/>
              </a:rPr>
              <a:t>n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59841" y="4399026"/>
            <a:ext cx="1351915" cy="805180"/>
          </a:xfrm>
          <a:custGeom>
            <a:avLst/>
            <a:gdLst/>
            <a:ahLst/>
            <a:cxnLst/>
            <a:rect l="l" t="t" r="r" b="b"/>
            <a:pathLst>
              <a:path w="1351915" h="805179">
                <a:moveTo>
                  <a:pt x="1217676" y="0"/>
                </a:moveTo>
                <a:lnTo>
                  <a:pt x="134111" y="0"/>
                </a:lnTo>
                <a:lnTo>
                  <a:pt x="91722" y="6839"/>
                </a:lnTo>
                <a:lnTo>
                  <a:pt x="54907" y="25883"/>
                </a:lnTo>
                <a:lnTo>
                  <a:pt x="25876" y="54918"/>
                </a:lnTo>
                <a:lnTo>
                  <a:pt x="6837" y="91732"/>
                </a:lnTo>
                <a:lnTo>
                  <a:pt x="0" y="134112"/>
                </a:lnTo>
                <a:lnTo>
                  <a:pt x="0" y="670560"/>
                </a:lnTo>
                <a:lnTo>
                  <a:pt x="6837" y="712939"/>
                </a:lnTo>
                <a:lnTo>
                  <a:pt x="25876" y="749753"/>
                </a:lnTo>
                <a:lnTo>
                  <a:pt x="54907" y="778788"/>
                </a:lnTo>
                <a:lnTo>
                  <a:pt x="91722" y="797832"/>
                </a:lnTo>
                <a:lnTo>
                  <a:pt x="134111" y="804672"/>
                </a:lnTo>
                <a:lnTo>
                  <a:pt x="1217676" y="804672"/>
                </a:lnTo>
                <a:lnTo>
                  <a:pt x="1260055" y="797832"/>
                </a:lnTo>
                <a:lnTo>
                  <a:pt x="1296869" y="778788"/>
                </a:lnTo>
                <a:lnTo>
                  <a:pt x="1325904" y="749753"/>
                </a:lnTo>
                <a:lnTo>
                  <a:pt x="1344948" y="712939"/>
                </a:lnTo>
                <a:lnTo>
                  <a:pt x="1351788" y="670560"/>
                </a:lnTo>
                <a:lnTo>
                  <a:pt x="1351788" y="134112"/>
                </a:lnTo>
                <a:lnTo>
                  <a:pt x="1344948" y="91732"/>
                </a:lnTo>
                <a:lnTo>
                  <a:pt x="1325904" y="54918"/>
                </a:lnTo>
                <a:lnTo>
                  <a:pt x="1296869" y="25883"/>
                </a:lnTo>
                <a:lnTo>
                  <a:pt x="1260055" y="6839"/>
                </a:lnTo>
                <a:lnTo>
                  <a:pt x="1217676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59841" y="4399026"/>
            <a:ext cx="1351915" cy="805180"/>
          </a:xfrm>
          <a:custGeom>
            <a:avLst/>
            <a:gdLst/>
            <a:ahLst/>
            <a:cxnLst/>
            <a:rect l="l" t="t" r="r" b="b"/>
            <a:pathLst>
              <a:path w="1351915" h="805179">
                <a:moveTo>
                  <a:pt x="0" y="134112"/>
                </a:moveTo>
                <a:lnTo>
                  <a:pt x="6837" y="91732"/>
                </a:lnTo>
                <a:lnTo>
                  <a:pt x="25876" y="54918"/>
                </a:lnTo>
                <a:lnTo>
                  <a:pt x="54907" y="25883"/>
                </a:lnTo>
                <a:lnTo>
                  <a:pt x="91722" y="6839"/>
                </a:lnTo>
                <a:lnTo>
                  <a:pt x="134111" y="0"/>
                </a:lnTo>
                <a:lnTo>
                  <a:pt x="1217676" y="0"/>
                </a:lnTo>
                <a:lnTo>
                  <a:pt x="1260055" y="6839"/>
                </a:lnTo>
                <a:lnTo>
                  <a:pt x="1296869" y="25883"/>
                </a:lnTo>
                <a:lnTo>
                  <a:pt x="1325904" y="54918"/>
                </a:lnTo>
                <a:lnTo>
                  <a:pt x="1344948" y="91732"/>
                </a:lnTo>
                <a:lnTo>
                  <a:pt x="1351788" y="134112"/>
                </a:lnTo>
                <a:lnTo>
                  <a:pt x="1351788" y="670560"/>
                </a:lnTo>
                <a:lnTo>
                  <a:pt x="1344948" y="712939"/>
                </a:lnTo>
                <a:lnTo>
                  <a:pt x="1325904" y="749753"/>
                </a:lnTo>
                <a:lnTo>
                  <a:pt x="1296869" y="778788"/>
                </a:lnTo>
                <a:lnTo>
                  <a:pt x="1260055" y="797832"/>
                </a:lnTo>
                <a:lnTo>
                  <a:pt x="1217676" y="804672"/>
                </a:lnTo>
                <a:lnTo>
                  <a:pt x="134111" y="804672"/>
                </a:lnTo>
                <a:lnTo>
                  <a:pt x="91722" y="797832"/>
                </a:lnTo>
                <a:lnTo>
                  <a:pt x="54907" y="778788"/>
                </a:lnTo>
                <a:lnTo>
                  <a:pt x="25876" y="749753"/>
                </a:lnTo>
                <a:lnTo>
                  <a:pt x="6837" y="712939"/>
                </a:lnTo>
                <a:lnTo>
                  <a:pt x="0" y="670560"/>
                </a:lnTo>
                <a:lnTo>
                  <a:pt x="0" y="134112"/>
                </a:lnTo>
                <a:close/>
              </a:path>
            </a:pathLst>
          </a:custGeom>
          <a:ln w="25908">
            <a:solidFill>
              <a:srgbClr val="006D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397560" y="4688585"/>
            <a:ext cx="1074420" cy="351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280"/>
              </a:lnSpc>
              <a:spcBef>
                <a:spcPts val="100"/>
              </a:spcBef>
            </a:pPr>
            <a:r>
              <a:rPr dirty="0" sz="1100" spc="-200" b="1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baseline="13888" sz="1800" spc="-300">
                <a:solidFill>
                  <a:srgbClr val="253046"/>
                </a:solidFill>
                <a:latin typeface="Arial"/>
                <a:cs typeface="Arial"/>
              </a:rPr>
              <a:t>C</a:t>
            </a:r>
            <a:r>
              <a:rPr dirty="0" sz="1100" spc="-2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baseline="13888" sz="1800" spc="-300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100" spc="-20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baseline="13888" sz="1800" spc="-300">
                <a:solidFill>
                  <a:srgbClr val="253046"/>
                </a:solidFill>
                <a:latin typeface="Arial"/>
                <a:cs typeface="Arial"/>
              </a:rPr>
              <a:t>r</a:t>
            </a:r>
            <a:r>
              <a:rPr dirty="0" sz="1100" spc="-200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baseline="13888" sz="1800" spc="-300">
                <a:solidFill>
                  <a:srgbClr val="253046"/>
                </a:solidFill>
                <a:latin typeface="Arial"/>
                <a:cs typeface="Arial"/>
              </a:rPr>
              <a:t>v</a:t>
            </a:r>
            <a:r>
              <a:rPr dirty="0" sz="1100" spc="-20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baseline="13888" sz="1800" spc="-300">
                <a:solidFill>
                  <a:srgbClr val="253046"/>
                </a:solidFill>
                <a:latin typeface="Arial"/>
                <a:cs typeface="Arial"/>
              </a:rPr>
              <a:t>-</a:t>
            </a:r>
            <a:r>
              <a:rPr dirty="0" sz="1100" spc="-2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baseline="13888" sz="1800" spc="-300">
                <a:solidFill>
                  <a:srgbClr val="253046"/>
                </a:solidFill>
                <a:latin typeface="Arial"/>
                <a:cs typeface="Arial"/>
              </a:rPr>
              <a:t>o</a:t>
            </a:r>
            <a:r>
              <a:rPr dirty="0" sz="1100" spc="-20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baseline="13888" sz="1800" spc="-300">
                <a:solidFill>
                  <a:srgbClr val="253046"/>
                </a:solidFill>
                <a:latin typeface="Arial"/>
                <a:cs typeface="Arial"/>
              </a:rPr>
              <a:t>u</a:t>
            </a:r>
            <a:r>
              <a:rPr dirty="0" sz="1100" spc="-2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baseline="13888" sz="1800" spc="-300">
                <a:solidFill>
                  <a:srgbClr val="253046"/>
                </a:solidFill>
                <a:latin typeface="Arial"/>
                <a:cs typeface="Arial"/>
              </a:rPr>
              <a:t>t</a:t>
            </a:r>
            <a:r>
              <a:rPr dirty="0" sz="1100" spc="-200" b="1">
                <a:solidFill>
                  <a:srgbClr val="FFFFFF"/>
                </a:solidFill>
                <a:latin typeface="Arial"/>
                <a:cs typeface="Arial"/>
              </a:rPr>
              <a:t>inance</a:t>
            </a:r>
            <a:endParaRPr sz="1100">
              <a:latin typeface="Arial"/>
              <a:cs typeface="Arial"/>
            </a:endParaRPr>
          </a:p>
          <a:p>
            <a:pPr marL="34925">
              <a:lnSpc>
                <a:spcPts val="1280"/>
              </a:lnSpc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scenario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59841" y="5310378"/>
            <a:ext cx="1351915" cy="805180"/>
          </a:xfrm>
          <a:custGeom>
            <a:avLst/>
            <a:gdLst/>
            <a:ahLst/>
            <a:cxnLst/>
            <a:rect l="l" t="t" r="r" b="b"/>
            <a:pathLst>
              <a:path w="1351915" h="805179">
                <a:moveTo>
                  <a:pt x="1217676" y="0"/>
                </a:moveTo>
                <a:lnTo>
                  <a:pt x="134111" y="0"/>
                </a:lnTo>
                <a:lnTo>
                  <a:pt x="91722" y="6839"/>
                </a:lnTo>
                <a:lnTo>
                  <a:pt x="54907" y="25883"/>
                </a:lnTo>
                <a:lnTo>
                  <a:pt x="25876" y="54918"/>
                </a:lnTo>
                <a:lnTo>
                  <a:pt x="6837" y="91732"/>
                </a:lnTo>
                <a:lnTo>
                  <a:pt x="0" y="134112"/>
                </a:lnTo>
                <a:lnTo>
                  <a:pt x="0" y="670560"/>
                </a:lnTo>
                <a:lnTo>
                  <a:pt x="6837" y="712949"/>
                </a:lnTo>
                <a:lnTo>
                  <a:pt x="25876" y="749764"/>
                </a:lnTo>
                <a:lnTo>
                  <a:pt x="54907" y="778795"/>
                </a:lnTo>
                <a:lnTo>
                  <a:pt x="91722" y="797834"/>
                </a:lnTo>
                <a:lnTo>
                  <a:pt x="134111" y="804672"/>
                </a:lnTo>
                <a:lnTo>
                  <a:pt x="1217676" y="804672"/>
                </a:lnTo>
                <a:lnTo>
                  <a:pt x="1260055" y="797834"/>
                </a:lnTo>
                <a:lnTo>
                  <a:pt x="1296869" y="778795"/>
                </a:lnTo>
                <a:lnTo>
                  <a:pt x="1325904" y="749764"/>
                </a:lnTo>
                <a:lnTo>
                  <a:pt x="1344948" y="712949"/>
                </a:lnTo>
                <a:lnTo>
                  <a:pt x="1351788" y="670560"/>
                </a:lnTo>
                <a:lnTo>
                  <a:pt x="1351788" y="134112"/>
                </a:lnTo>
                <a:lnTo>
                  <a:pt x="1344948" y="91732"/>
                </a:lnTo>
                <a:lnTo>
                  <a:pt x="1325904" y="54918"/>
                </a:lnTo>
                <a:lnTo>
                  <a:pt x="1296869" y="25883"/>
                </a:lnTo>
                <a:lnTo>
                  <a:pt x="1260055" y="6839"/>
                </a:lnTo>
                <a:lnTo>
                  <a:pt x="1217676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59841" y="5310378"/>
            <a:ext cx="1351915" cy="805180"/>
          </a:xfrm>
          <a:custGeom>
            <a:avLst/>
            <a:gdLst/>
            <a:ahLst/>
            <a:cxnLst/>
            <a:rect l="l" t="t" r="r" b="b"/>
            <a:pathLst>
              <a:path w="1351915" h="805179">
                <a:moveTo>
                  <a:pt x="0" y="134112"/>
                </a:moveTo>
                <a:lnTo>
                  <a:pt x="6837" y="91732"/>
                </a:lnTo>
                <a:lnTo>
                  <a:pt x="25876" y="54918"/>
                </a:lnTo>
                <a:lnTo>
                  <a:pt x="54907" y="25883"/>
                </a:lnTo>
                <a:lnTo>
                  <a:pt x="91722" y="6839"/>
                </a:lnTo>
                <a:lnTo>
                  <a:pt x="134111" y="0"/>
                </a:lnTo>
                <a:lnTo>
                  <a:pt x="1217676" y="0"/>
                </a:lnTo>
                <a:lnTo>
                  <a:pt x="1260055" y="6839"/>
                </a:lnTo>
                <a:lnTo>
                  <a:pt x="1296869" y="25883"/>
                </a:lnTo>
                <a:lnTo>
                  <a:pt x="1325904" y="54918"/>
                </a:lnTo>
                <a:lnTo>
                  <a:pt x="1344948" y="91732"/>
                </a:lnTo>
                <a:lnTo>
                  <a:pt x="1351788" y="134112"/>
                </a:lnTo>
                <a:lnTo>
                  <a:pt x="1351788" y="670560"/>
                </a:lnTo>
                <a:lnTo>
                  <a:pt x="1344948" y="712949"/>
                </a:lnTo>
                <a:lnTo>
                  <a:pt x="1325904" y="749764"/>
                </a:lnTo>
                <a:lnTo>
                  <a:pt x="1296869" y="778795"/>
                </a:lnTo>
                <a:lnTo>
                  <a:pt x="1260055" y="797834"/>
                </a:lnTo>
                <a:lnTo>
                  <a:pt x="1217676" y="804672"/>
                </a:lnTo>
                <a:lnTo>
                  <a:pt x="134111" y="804672"/>
                </a:lnTo>
                <a:lnTo>
                  <a:pt x="91722" y="797834"/>
                </a:lnTo>
                <a:lnTo>
                  <a:pt x="54907" y="778795"/>
                </a:lnTo>
                <a:lnTo>
                  <a:pt x="25876" y="749764"/>
                </a:lnTo>
                <a:lnTo>
                  <a:pt x="6837" y="712949"/>
                </a:lnTo>
                <a:lnTo>
                  <a:pt x="0" y="670560"/>
                </a:lnTo>
                <a:lnTo>
                  <a:pt x="0" y="134112"/>
                </a:lnTo>
                <a:close/>
              </a:path>
            </a:pathLst>
          </a:custGeom>
          <a:ln w="25908">
            <a:solidFill>
              <a:srgbClr val="006D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420116" y="5472150"/>
            <a:ext cx="915669" cy="47815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dirty="0" baseline="-16203" sz="1800" spc="-322">
                <a:solidFill>
                  <a:srgbClr val="253046"/>
                </a:solidFill>
                <a:latin typeface="Arial"/>
                <a:cs typeface="Arial"/>
              </a:rPr>
              <a:t>So</a:t>
            </a:r>
            <a:r>
              <a:rPr dirty="0" sz="1100" spc="-215" b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baseline="-16203" sz="1800" spc="-322">
                <a:solidFill>
                  <a:srgbClr val="253046"/>
                </a:solidFill>
                <a:latin typeface="Arial"/>
                <a:cs typeface="Arial"/>
              </a:rPr>
              <a:t>l</a:t>
            </a:r>
            <a:r>
              <a:rPr dirty="0" sz="1100" spc="-215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baseline="-16203" sz="1800" spc="-322">
                <a:solidFill>
                  <a:srgbClr val="253046"/>
                </a:solidFill>
                <a:latin typeface="Arial"/>
                <a:cs typeface="Arial"/>
              </a:rPr>
              <a:t>u</a:t>
            </a:r>
            <a:r>
              <a:rPr dirty="0" sz="1100" spc="-215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baseline="-16203" sz="1800" spc="-322">
                <a:solidFill>
                  <a:srgbClr val="253046"/>
                </a:solidFill>
                <a:latin typeface="Arial"/>
                <a:cs typeface="Arial"/>
              </a:rPr>
              <a:t>t</a:t>
            </a:r>
            <a:r>
              <a:rPr dirty="0" sz="1100" spc="-215" b="1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baseline="-16203" sz="1800" spc="-322">
                <a:solidFill>
                  <a:srgbClr val="253046"/>
                </a:solidFill>
                <a:latin typeface="Arial"/>
                <a:cs typeface="Arial"/>
              </a:rPr>
              <a:t>io</a:t>
            </a:r>
            <a:r>
              <a:rPr dirty="0" sz="1100" spc="-215" b="1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dirty="0" baseline="-16203" sz="1800" spc="-322">
                <a:solidFill>
                  <a:srgbClr val="253046"/>
                </a:solidFill>
                <a:latin typeface="Arial"/>
                <a:cs typeface="Arial"/>
              </a:rPr>
              <a:t>n</a:t>
            </a:r>
            <a:r>
              <a:rPr dirty="0" sz="1100" spc="-215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baseline="-16203" sz="1800" spc="-322">
                <a:solidFill>
                  <a:srgbClr val="253046"/>
                </a:solidFill>
                <a:latin typeface="Arial"/>
                <a:cs typeface="Arial"/>
              </a:rPr>
              <a:t>re</a:t>
            </a:r>
            <a:r>
              <a:rPr dirty="0" sz="1100" spc="-215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baseline="-16203" sz="1800" spc="-322">
                <a:solidFill>
                  <a:srgbClr val="253046"/>
                </a:solidFill>
                <a:latin typeface="Arial"/>
                <a:cs typeface="Arial"/>
              </a:rPr>
              <a:t>-</a:t>
            </a:r>
            <a:r>
              <a:rPr dirty="0" sz="1100" spc="-215" b="1">
                <a:solidFill>
                  <a:srgbClr val="FFFFFF"/>
                </a:solidFill>
                <a:latin typeface="Arial"/>
                <a:cs typeface="Arial"/>
              </a:rPr>
              <a:t>e-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design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96264" y="5695594"/>
            <a:ext cx="476884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100" spc="-5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sign</a:t>
            </a:r>
            <a:endParaRPr sz="11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071622" y="1870710"/>
            <a:ext cx="600710" cy="396240"/>
          </a:xfrm>
          <a:custGeom>
            <a:avLst/>
            <a:gdLst/>
            <a:ahLst/>
            <a:cxnLst/>
            <a:rect l="l" t="t" r="r" b="b"/>
            <a:pathLst>
              <a:path w="600710" h="396239">
                <a:moveTo>
                  <a:pt x="402336" y="0"/>
                </a:moveTo>
                <a:lnTo>
                  <a:pt x="402336" y="99060"/>
                </a:lnTo>
                <a:lnTo>
                  <a:pt x="0" y="99060"/>
                </a:lnTo>
                <a:lnTo>
                  <a:pt x="0" y="297179"/>
                </a:lnTo>
                <a:lnTo>
                  <a:pt x="402336" y="297179"/>
                </a:lnTo>
                <a:lnTo>
                  <a:pt x="402336" y="396239"/>
                </a:lnTo>
                <a:lnTo>
                  <a:pt x="600455" y="198119"/>
                </a:lnTo>
                <a:lnTo>
                  <a:pt x="402336" y="0"/>
                </a:lnTo>
                <a:close/>
              </a:path>
            </a:pathLst>
          </a:custGeom>
          <a:solidFill>
            <a:srgbClr val="588E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071622" y="1870710"/>
            <a:ext cx="600710" cy="396240"/>
          </a:xfrm>
          <a:custGeom>
            <a:avLst/>
            <a:gdLst/>
            <a:ahLst/>
            <a:cxnLst/>
            <a:rect l="l" t="t" r="r" b="b"/>
            <a:pathLst>
              <a:path w="600710" h="396239">
                <a:moveTo>
                  <a:pt x="0" y="99060"/>
                </a:moveTo>
                <a:lnTo>
                  <a:pt x="402336" y="99060"/>
                </a:lnTo>
                <a:lnTo>
                  <a:pt x="402336" y="0"/>
                </a:lnTo>
                <a:lnTo>
                  <a:pt x="600455" y="198119"/>
                </a:lnTo>
                <a:lnTo>
                  <a:pt x="402336" y="396239"/>
                </a:lnTo>
                <a:lnTo>
                  <a:pt x="402336" y="297179"/>
                </a:lnTo>
                <a:lnTo>
                  <a:pt x="0" y="297179"/>
                </a:lnTo>
                <a:lnTo>
                  <a:pt x="0" y="99060"/>
                </a:lnTo>
                <a:close/>
              </a:path>
            </a:pathLst>
          </a:custGeom>
          <a:ln w="25908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071622" y="2782061"/>
            <a:ext cx="600710" cy="394970"/>
          </a:xfrm>
          <a:custGeom>
            <a:avLst/>
            <a:gdLst/>
            <a:ahLst/>
            <a:cxnLst/>
            <a:rect l="l" t="t" r="r" b="b"/>
            <a:pathLst>
              <a:path w="600710" h="394969">
                <a:moveTo>
                  <a:pt x="403098" y="0"/>
                </a:moveTo>
                <a:lnTo>
                  <a:pt x="403098" y="98678"/>
                </a:lnTo>
                <a:lnTo>
                  <a:pt x="0" y="98678"/>
                </a:lnTo>
                <a:lnTo>
                  <a:pt x="0" y="296037"/>
                </a:lnTo>
                <a:lnTo>
                  <a:pt x="403098" y="296037"/>
                </a:lnTo>
                <a:lnTo>
                  <a:pt x="403098" y="394715"/>
                </a:lnTo>
                <a:lnTo>
                  <a:pt x="600455" y="197358"/>
                </a:lnTo>
                <a:lnTo>
                  <a:pt x="403098" y="0"/>
                </a:lnTo>
                <a:close/>
              </a:path>
            </a:pathLst>
          </a:custGeom>
          <a:solidFill>
            <a:srgbClr val="588E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071622" y="2782061"/>
            <a:ext cx="600710" cy="394970"/>
          </a:xfrm>
          <a:custGeom>
            <a:avLst/>
            <a:gdLst/>
            <a:ahLst/>
            <a:cxnLst/>
            <a:rect l="l" t="t" r="r" b="b"/>
            <a:pathLst>
              <a:path w="600710" h="394969">
                <a:moveTo>
                  <a:pt x="0" y="98678"/>
                </a:moveTo>
                <a:lnTo>
                  <a:pt x="403098" y="98678"/>
                </a:lnTo>
                <a:lnTo>
                  <a:pt x="403098" y="0"/>
                </a:lnTo>
                <a:lnTo>
                  <a:pt x="600455" y="197358"/>
                </a:lnTo>
                <a:lnTo>
                  <a:pt x="403098" y="394715"/>
                </a:lnTo>
                <a:lnTo>
                  <a:pt x="403098" y="296037"/>
                </a:lnTo>
                <a:lnTo>
                  <a:pt x="0" y="296037"/>
                </a:lnTo>
                <a:lnTo>
                  <a:pt x="0" y="98678"/>
                </a:lnTo>
                <a:close/>
              </a:path>
            </a:pathLst>
          </a:custGeom>
          <a:ln w="25908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071622" y="3691890"/>
            <a:ext cx="600710" cy="396240"/>
          </a:xfrm>
          <a:custGeom>
            <a:avLst/>
            <a:gdLst/>
            <a:ahLst/>
            <a:cxnLst/>
            <a:rect l="l" t="t" r="r" b="b"/>
            <a:pathLst>
              <a:path w="600710" h="396239">
                <a:moveTo>
                  <a:pt x="402336" y="0"/>
                </a:moveTo>
                <a:lnTo>
                  <a:pt x="402336" y="99060"/>
                </a:lnTo>
                <a:lnTo>
                  <a:pt x="0" y="99060"/>
                </a:lnTo>
                <a:lnTo>
                  <a:pt x="0" y="297180"/>
                </a:lnTo>
                <a:lnTo>
                  <a:pt x="402336" y="297180"/>
                </a:lnTo>
                <a:lnTo>
                  <a:pt x="402336" y="396240"/>
                </a:lnTo>
                <a:lnTo>
                  <a:pt x="600455" y="198120"/>
                </a:lnTo>
                <a:lnTo>
                  <a:pt x="402336" y="0"/>
                </a:lnTo>
                <a:close/>
              </a:path>
            </a:pathLst>
          </a:custGeom>
          <a:solidFill>
            <a:srgbClr val="588E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071622" y="3691890"/>
            <a:ext cx="600710" cy="396240"/>
          </a:xfrm>
          <a:custGeom>
            <a:avLst/>
            <a:gdLst/>
            <a:ahLst/>
            <a:cxnLst/>
            <a:rect l="l" t="t" r="r" b="b"/>
            <a:pathLst>
              <a:path w="600710" h="396239">
                <a:moveTo>
                  <a:pt x="0" y="99060"/>
                </a:moveTo>
                <a:lnTo>
                  <a:pt x="402336" y="99060"/>
                </a:lnTo>
                <a:lnTo>
                  <a:pt x="402336" y="0"/>
                </a:lnTo>
                <a:lnTo>
                  <a:pt x="600455" y="198120"/>
                </a:lnTo>
                <a:lnTo>
                  <a:pt x="402336" y="396240"/>
                </a:lnTo>
                <a:lnTo>
                  <a:pt x="402336" y="297180"/>
                </a:lnTo>
                <a:lnTo>
                  <a:pt x="0" y="297180"/>
                </a:lnTo>
                <a:lnTo>
                  <a:pt x="0" y="99060"/>
                </a:lnTo>
                <a:close/>
              </a:path>
            </a:pathLst>
          </a:custGeom>
          <a:ln w="25908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071622" y="4603241"/>
            <a:ext cx="600710" cy="396240"/>
          </a:xfrm>
          <a:custGeom>
            <a:avLst/>
            <a:gdLst/>
            <a:ahLst/>
            <a:cxnLst/>
            <a:rect l="l" t="t" r="r" b="b"/>
            <a:pathLst>
              <a:path w="600710" h="396239">
                <a:moveTo>
                  <a:pt x="402336" y="0"/>
                </a:moveTo>
                <a:lnTo>
                  <a:pt x="402336" y="99059"/>
                </a:lnTo>
                <a:lnTo>
                  <a:pt x="0" y="99059"/>
                </a:lnTo>
                <a:lnTo>
                  <a:pt x="0" y="297179"/>
                </a:lnTo>
                <a:lnTo>
                  <a:pt x="402336" y="297179"/>
                </a:lnTo>
                <a:lnTo>
                  <a:pt x="402336" y="396239"/>
                </a:lnTo>
                <a:lnTo>
                  <a:pt x="600455" y="198119"/>
                </a:lnTo>
                <a:lnTo>
                  <a:pt x="402336" y="0"/>
                </a:lnTo>
                <a:close/>
              </a:path>
            </a:pathLst>
          </a:custGeom>
          <a:solidFill>
            <a:srgbClr val="588E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071622" y="4603241"/>
            <a:ext cx="600710" cy="396240"/>
          </a:xfrm>
          <a:custGeom>
            <a:avLst/>
            <a:gdLst/>
            <a:ahLst/>
            <a:cxnLst/>
            <a:rect l="l" t="t" r="r" b="b"/>
            <a:pathLst>
              <a:path w="600710" h="396239">
                <a:moveTo>
                  <a:pt x="0" y="99059"/>
                </a:moveTo>
                <a:lnTo>
                  <a:pt x="402336" y="99059"/>
                </a:lnTo>
                <a:lnTo>
                  <a:pt x="402336" y="0"/>
                </a:lnTo>
                <a:lnTo>
                  <a:pt x="600455" y="198119"/>
                </a:lnTo>
                <a:lnTo>
                  <a:pt x="402336" y="396239"/>
                </a:lnTo>
                <a:lnTo>
                  <a:pt x="402336" y="297179"/>
                </a:lnTo>
                <a:lnTo>
                  <a:pt x="0" y="297179"/>
                </a:lnTo>
                <a:lnTo>
                  <a:pt x="0" y="99059"/>
                </a:lnTo>
                <a:close/>
              </a:path>
            </a:pathLst>
          </a:custGeom>
          <a:ln w="25908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071622" y="5514594"/>
            <a:ext cx="600710" cy="396240"/>
          </a:xfrm>
          <a:custGeom>
            <a:avLst/>
            <a:gdLst/>
            <a:ahLst/>
            <a:cxnLst/>
            <a:rect l="l" t="t" r="r" b="b"/>
            <a:pathLst>
              <a:path w="600710" h="396239">
                <a:moveTo>
                  <a:pt x="402336" y="0"/>
                </a:moveTo>
                <a:lnTo>
                  <a:pt x="402336" y="99059"/>
                </a:lnTo>
                <a:lnTo>
                  <a:pt x="0" y="99059"/>
                </a:lnTo>
                <a:lnTo>
                  <a:pt x="0" y="297179"/>
                </a:lnTo>
                <a:lnTo>
                  <a:pt x="402336" y="297179"/>
                </a:lnTo>
                <a:lnTo>
                  <a:pt x="402336" y="396239"/>
                </a:lnTo>
                <a:lnTo>
                  <a:pt x="600455" y="198119"/>
                </a:lnTo>
                <a:lnTo>
                  <a:pt x="402336" y="0"/>
                </a:lnTo>
                <a:close/>
              </a:path>
            </a:pathLst>
          </a:custGeom>
          <a:solidFill>
            <a:srgbClr val="588E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071622" y="5514594"/>
            <a:ext cx="600710" cy="396240"/>
          </a:xfrm>
          <a:custGeom>
            <a:avLst/>
            <a:gdLst/>
            <a:ahLst/>
            <a:cxnLst/>
            <a:rect l="l" t="t" r="r" b="b"/>
            <a:pathLst>
              <a:path w="600710" h="396239">
                <a:moveTo>
                  <a:pt x="0" y="99059"/>
                </a:moveTo>
                <a:lnTo>
                  <a:pt x="402336" y="99059"/>
                </a:lnTo>
                <a:lnTo>
                  <a:pt x="402336" y="0"/>
                </a:lnTo>
                <a:lnTo>
                  <a:pt x="600455" y="198119"/>
                </a:lnTo>
                <a:lnTo>
                  <a:pt x="402336" y="396239"/>
                </a:lnTo>
                <a:lnTo>
                  <a:pt x="402336" y="297179"/>
                </a:lnTo>
                <a:lnTo>
                  <a:pt x="0" y="297179"/>
                </a:lnTo>
                <a:lnTo>
                  <a:pt x="0" y="99059"/>
                </a:lnTo>
                <a:close/>
              </a:path>
            </a:pathLst>
          </a:custGeom>
          <a:ln w="25908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49" name="object 4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21</a:t>
            </a:fld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7511" y="5290820"/>
            <a:ext cx="214122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solidFill>
                  <a:srgbClr val="FFFFFF"/>
                </a:solidFill>
                <a:latin typeface="Arial"/>
                <a:cs typeface="Arial"/>
              </a:rPr>
              <a:t>App</a:t>
            </a:r>
            <a:r>
              <a:rPr dirty="0" sz="4000" spc="-2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4000" spc="-5">
                <a:solidFill>
                  <a:srgbClr val="FFFFFF"/>
                </a:solidFill>
                <a:latin typeface="Arial"/>
                <a:cs typeface="Arial"/>
              </a:rPr>
              <a:t>ndix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21</a:t>
            </a:fld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7511" y="5031689"/>
            <a:ext cx="6689090" cy="11537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4440"/>
              </a:lnSpc>
              <a:spcBef>
                <a:spcPts val="95"/>
              </a:spcBef>
            </a:pPr>
            <a:r>
              <a:rPr dirty="0" sz="4000" spc="-5">
                <a:solidFill>
                  <a:srgbClr val="FFFFFF"/>
                </a:solidFill>
                <a:latin typeface="Arial"/>
                <a:cs typeface="Arial"/>
              </a:rPr>
              <a:t>Example of Business</a:t>
            </a:r>
            <a:r>
              <a:rPr dirty="0" sz="40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5">
                <a:solidFill>
                  <a:srgbClr val="FFFFFF"/>
                </a:solidFill>
                <a:latin typeface="Arial"/>
                <a:cs typeface="Arial"/>
              </a:rPr>
              <a:t>process</a:t>
            </a:r>
            <a:endParaRPr sz="4000">
              <a:latin typeface="Arial"/>
              <a:cs typeface="Arial"/>
            </a:endParaRPr>
          </a:p>
          <a:p>
            <a:pPr marL="12700">
              <a:lnSpc>
                <a:spcPts val="4440"/>
              </a:lnSpc>
            </a:pPr>
            <a:r>
              <a:rPr dirty="0" sz="4000" spc="-5">
                <a:solidFill>
                  <a:srgbClr val="FFFFFF"/>
                </a:solidFill>
                <a:latin typeface="Arial"/>
                <a:cs typeface="Arial"/>
              </a:rPr>
              <a:t>simplification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21</a:t>
            </a:fld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33629"/>
            <a:ext cx="639254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/>
              <a:t>Inventory </a:t>
            </a:r>
            <a:r>
              <a:rPr dirty="0" sz="2800" spc="-25"/>
              <a:t>Valuation </a:t>
            </a:r>
            <a:r>
              <a:rPr dirty="0" sz="2800" spc="-5"/>
              <a:t>for </a:t>
            </a:r>
            <a:r>
              <a:rPr dirty="0" sz="2800" spc="-70"/>
              <a:t>Year </a:t>
            </a:r>
            <a:r>
              <a:rPr dirty="0" sz="2800" spc="-5"/>
              <a:t>End</a:t>
            </a:r>
            <a:r>
              <a:rPr dirty="0" sz="2800" spc="135"/>
              <a:t> </a:t>
            </a:r>
            <a:r>
              <a:rPr dirty="0" sz="2800" spc="-5"/>
              <a:t>Closing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356615" y="1859279"/>
            <a:ext cx="5969508" cy="36301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406134" y="1887982"/>
            <a:ext cx="2998470" cy="4415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253046"/>
                </a:solidFill>
                <a:latin typeface="Arial"/>
                <a:cs typeface="Arial"/>
              </a:rPr>
              <a:t>REQUIRED</a:t>
            </a:r>
            <a:r>
              <a:rPr dirty="0" sz="1600" spc="-60" b="1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253046"/>
                </a:solidFill>
                <a:latin typeface="Arial"/>
                <a:cs typeface="Arial"/>
              </a:rPr>
              <a:t>TRANSACTIONS:</a:t>
            </a:r>
            <a:endParaRPr sz="1600">
              <a:latin typeface="Arial"/>
              <a:cs typeface="Arial"/>
            </a:endParaRPr>
          </a:p>
          <a:p>
            <a:pPr marL="299085" marR="14160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MRN0: </a:t>
            </a:r>
            <a:r>
              <a:rPr dirty="0" sz="1600" spc="-20">
                <a:solidFill>
                  <a:srgbClr val="253046"/>
                </a:solidFill>
                <a:latin typeface="Arial"/>
                <a:cs typeface="Arial"/>
              </a:rPr>
              <a:t>Deter.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Lowest </a:t>
            </a:r>
            <a:r>
              <a:rPr dirty="0" sz="1600" spc="-25">
                <a:solidFill>
                  <a:srgbClr val="253046"/>
                </a:solidFill>
                <a:latin typeface="Arial"/>
                <a:cs typeface="Arial"/>
              </a:rPr>
              <a:t>Value: 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Market</a:t>
            </a:r>
            <a:r>
              <a:rPr dirty="0" sz="1600" spc="-4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Prices</a:t>
            </a:r>
            <a:endParaRPr sz="1600">
              <a:latin typeface="Arial"/>
              <a:cs typeface="Arial"/>
            </a:endParaRPr>
          </a:p>
          <a:p>
            <a:pPr marL="299085" marR="1651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KP98: Copy Actual to Plan</a:t>
            </a:r>
            <a:r>
              <a:rPr dirty="0" sz="1600" spc="-9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for  Cost</a:t>
            </a:r>
            <a:r>
              <a:rPr dirty="0" sz="1600" spc="-7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Centers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S_ALR_87099918:</a:t>
            </a:r>
            <a:r>
              <a:rPr dirty="0" sz="1600" spc="-3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Primary</a:t>
            </a:r>
            <a:endParaRPr sz="16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Cost Planning</a:t>
            </a:r>
            <a:r>
              <a:rPr dirty="0" sz="1600" spc="-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Dep./Interest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KP90: Delete Planned</a:t>
            </a:r>
            <a:r>
              <a:rPr dirty="0" sz="1600" spc="-2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Costs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KP26: Planned</a:t>
            </a:r>
            <a:r>
              <a:rPr dirty="0" sz="1600" spc="-1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Actvity</a:t>
            </a:r>
            <a:endParaRPr sz="1600">
              <a:latin typeface="Arial"/>
              <a:cs typeface="Arial"/>
            </a:endParaRPr>
          </a:p>
          <a:p>
            <a:pPr marL="299085" marR="86233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KPSI: CO-CCA</a:t>
            </a:r>
            <a:r>
              <a:rPr dirty="0" sz="1600" spc="-13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Plan  Reconciliation</a:t>
            </a:r>
            <a:endParaRPr sz="1600">
              <a:latin typeface="Arial"/>
              <a:cs typeface="Arial"/>
            </a:endParaRPr>
          </a:p>
          <a:p>
            <a:pPr marL="299085" marR="7556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600" spc="-25">
                <a:solidFill>
                  <a:srgbClr val="253046"/>
                </a:solidFill>
                <a:latin typeface="Arial"/>
                <a:cs typeface="Arial"/>
              </a:rPr>
              <a:t>CK11N: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Create Material Cost  Estimate</a:t>
            </a:r>
            <a:endParaRPr sz="1600">
              <a:latin typeface="Arial"/>
              <a:cs typeface="Arial"/>
            </a:endParaRPr>
          </a:p>
          <a:p>
            <a:pPr marL="299085" marR="508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CK24: Price Update </a:t>
            </a:r>
            <a:r>
              <a:rPr dirty="0" sz="1600" spc="-10">
                <a:solidFill>
                  <a:srgbClr val="253046"/>
                </a:solidFill>
                <a:latin typeface="Arial"/>
                <a:cs typeface="Arial"/>
              </a:rPr>
              <a:t>with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Cost  Estimate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MRN9: Balance Sheet</a:t>
            </a:r>
            <a:r>
              <a:rPr dirty="0" sz="1600" spc="-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25">
                <a:solidFill>
                  <a:srgbClr val="253046"/>
                </a:solidFill>
                <a:latin typeface="Arial"/>
                <a:cs typeface="Arial"/>
              </a:rPr>
              <a:t>Values</a:t>
            </a:r>
            <a:endParaRPr sz="16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by</a:t>
            </a:r>
            <a:r>
              <a:rPr dirty="0" sz="1600" spc="-1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Account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FB50, FB50L: Journal entry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62845" y="6657991"/>
            <a:ext cx="123189" cy="12446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700" spc="-10">
                <a:solidFill>
                  <a:srgbClr val="998B85"/>
                </a:solidFill>
                <a:latin typeface="Arial"/>
                <a:cs typeface="Arial"/>
              </a:rPr>
              <a:t>30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33629"/>
            <a:ext cx="639254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/>
              <a:t>Inventory </a:t>
            </a:r>
            <a:r>
              <a:rPr dirty="0" sz="2800" spc="-25"/>
              <a:t>Valuation </a:t>
            </a:r>
            <a:r>
              <a:rPr dirty="0" sz="2800" spc="-5"/>
              <a:t>for </a:t>
            </a:r>
            <a:r>
              <a:rPr dirty="0" sz="2800" spc="-70"/>
              <a:t>Year </a:t>
            </a:r>
            <a:r>
              <a:rPr dirty="0" sz="2800" spc="-5"/>
              <a:t>End</a:t>
            </a:r>
            <a:r>
              <a:rPr dirty="0" sz="2800" spc="135"/>
              <a:t> </a:t>
            </a:r>
            <a:r>
              <a:rPr dirty="0" sz="2800" spc="-5"/>
              <a:t>Closing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406134" y="1887982"/>
            <a:ext cx="2909570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253046"/>
                </a:solidFill>
                <a:latin typeface="Arial"/>
                <a:cs typeface="Arial"/>
              </a:rPr>
              <a:t>REQUIRED FIORI</a:t>
            </a:r>
            <a:r>
              <a:rPr dirty="0" sz="1600" spc="-95" b="1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253046"/>
                </a:solidFill>
                <a:latin typeface="Arial"/>
                <a:cs typeface="Arial"/>
              </a:rPr>
              <a:t>APPS:</a:t>
            </a:r>
            <a:endParaRPr sz="1600">
              <a:latin typeface="Arial"/>
              <a:cs typeface="Arial"/>
            </a:endParaRPr>
          </a:p>
          <a:p>
            <a:pPr marL="299085" marR="22987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Determine </a:t>
            </a:r>
            <a:r>
              <a:rPr dirty="0" sz="1600" spc="-10">
                <a:solidFill>
                  <a:srgbClr val="253046"/>
                </a:solidFill>
                <a:latin typeface="Arial"/>
                <a:cs typeface="Arial"/>
              </a:rPr>
              <a:t>lower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of cost or  market</a:t>
            </a:r>
            <a:r>
              <a:rPr dirty="0" sz="1600" spc="-4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value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600" spc="-10">
                <a:solidFill>
                  <a:srgbClr val="253046"/>
                </a:solidFill>
                <a:latin typeface="Arial"/>
                <a:cs typeface="Arial"/>
              </a:rPr>
              <a:t>Change</a:t>
            </a:r>
            <a:r>
              <a:rPr dirty="0" sz="16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Material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Balance Sheet </a:t>
            </a:r>
            <a:r>
              <a:rPr dirty="0" sz="1600" spc="-30">
                <a:solidFill>
                  <a:srgbClr val="253046"/>
                </a:solidFill>
                <a:latin typeface="Arial"/>
                <a:cs typeface="Arial"/>
              </a:rPr>
              <a:t>Value</a:t>
            </a:r>
            <a:r>
              <a:rPr dirty="0" sz="1600" spc="-6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by</a:t>
            </a:r>
            <a:endParaRPr sz="16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Account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Post General Journal</a:t>
            </a:r>
            <a:r>
              <a:rPr dirty="0" sz="1600" spc="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253046"/>
                </a:solidFill>
                <a:latin typeface="Arial"/>
                <a:cs typeface="Arial"/>
              </a:rPr>
              <a:t>Entries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6615" y="1859279"/>
            <a:ext cx="5765292" cy="420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31</a:t>
            </a:fld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7511" y="5290820"/>
            <a:ext cx="388874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solidFill>
                  <a:srgbClr val="FFFFFF"/>
                </a:solidFill>
                <a:latin typeface="Arial"/>
                <a:cs typeface="Arial"/>
              </a:rPr>
              <a:t>Why</a:t>
            </a:r>
            <a:r>
              <a:rPr dirty="0" sz="4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5">
                <a:solidFill>
                  <a:srgbClr val="FFFFFF"/>
                </a:solidFill>
                <a:latin typeface="Arial"/>
                <a:cs typeface="Arial"/>
              </a:rPr>
              <a:t>Capgemini?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31</a:t>
            </a:fld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2459" y="4715255"/>
            <a:ext cx="8738616" cy="16992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2772" y="5041391"/>
            <a:ext cx="8343900" cy="13121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89609" y="4600955"/>
            <a:ext cx="8624316" cy="17335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9609" y="4749546"/>
            <a:ext cx="8624570" cy="1584960"/>
          </a:xfrm>
          <a:custGeom>
            <a:avLst/>
            <a:gdLst/>
            <a:ahLst/>
            <a:cxnLst/>
            <a:rect l="l" t="t" r="r" b="b"/>
            <a:pathLst>
              <a:path w="8624570" h="1584960">
                <a:moveTo>
                  <a:pt x="0" y="95884"/>
                </a:moveTo>
                <a:lnTo>
                  <a:pt x="7532" y="58560"/>
                </a:lnTo>
                <a:lnTo>
                  <a:pt x="28073" y="28082"/>
                </a:lnTo>
                <a:lnTo>
                  <a:pt x="58539" y="7534"/>
                </a:lnTo>
                <a:lnTo>
                  <a:pt x="95846" y="0"/>
                </a:lnTo>
                <a:lnTo>
                  <a:pt x="8528431" y="0"/>
                </a:lnTo>
                <a:lnTo>
                  <a:pt x="8565755" y="7534"/>
                </a:lnTo>
                <a:lnTo>
                  <a:pt x="8596233" y="28082"/>
                </a:lnTo>
                <a:lnTo>
                  <a:pt x="8616781" y="58560"/>
                </a:lnTo>
                <a:lnTo>
                  <a:pt x="8624316" y="95884"/>
                </a:lnTo>
                <a:lnTo>
                  <a:pt x="8624316" y="1489113"/>
                </a:lnTo>
                <a:lnTo>
                  <a:pt x="8616781" y="1526420"/>
                </a:lnTo>
                <a:lnTo>
                  <a:pt x="8596233" y="1556886"/>
                </a:lnTo>
                <a:lnTo>
                  <a:pt x="8565755" y="1577427"/>
                </a:lnTo>
                <a:lnTo>
                  <a:pt x="8528431" y="1584959"/>
                </a:lnTo>
                <a:lnTo>
                  <a:pt x="95846" y="1584959"/>
                </a:lnTo>
                <a:lnTo>
                  <a:pt x="58539" y="1577427"/>
                </a:lnTo>
                <a:lnTo>
                  <a:pt x="28073" y="1556886"/>
                </a:lnTo>
                <a:lnTo>
                  <a:pt x="7532" y="1526420"/>
                </a:lnTo>
                <a:lnTo>
                  <a:pt x="0" y="1489113"/>
                </a:lnTo>
                <a:lnTo>
                  <a:pt x="0" y="95884"/>
                </a:lnTo>
                <a:close/>
              </a:path>
            </a:pathLst>
          </a:custGeom>
          <a:ln w="28956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62000" y="4600955"/>
            <a:ext cx="323215" cy="144780"/>
          </a:xfrm>
          <a:custGeom>
            <a:avLst/>
            <a:gdLst/>
            <a:ahLst/>
            <a:cxnLst/>
            <a:rect l="l" t="t" r="r" b="b"/>
            <a:pathLst>
              <a:path w="323215" h="144779">
                <a:moveTo>
                  <a:pt x="185140" y="0"/>
                </a:moveTo>
                <a:lnTo>
                  <a:pt x="98015" y="22621"/>
                </a:lnTo>
                <a:lnTo>
                  <a:pt x="40840" y="72390"/>
                </a:lnTo>
                <a:lnTo>
                  <a:pt x="9529" y="122158"/>
                </a:lnTo>
                <a:lnTo>
                  <a:pt x="0" y="144780"/>
                </a:lnTo>
                <a:lnTo>
                  <a:pt x="323088" y="144780"/>
                </a:lnTo>
                <a:lnTo>
                  <a:pt x="290303" y="85778"/>
                </a:lnTo>
                <a:lnTo>
                  <a:pt x="256838" y="40052"/>
                </a:lnTo>
                <a:lnTo>
                  <a:pt x="222011" y="10495"/>
                </a:lnTo>
                <a:lnTo>
                  <a:pt x="185140" y="0"/>
                </a:lnTo>
                <a:close/>
              </a:path>
            </a:pathLst>
          </a:custGeom>
          <a:solidFill>
            <a:srgbClr val="AB5F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907780" y="4600955"/>
            <a:ext cx="323215" cy="144780"/>
          </a:xfrm>
          <a:custGeom>
            <a:avLst/>
            <a:gdLst/>
            <a:ahLst/>
            <a:cxnLst/>
            <a:rect l="l" t="t" r="r" b="b"/>
            <a:pathLst>
              <a:path w="323215" h="144779">
                <a:moveTo>
                  <a:pt x="137922" y="0"/>
                </a:moveTo>
                <a:lnTo>
                  <a:pt x="101584" y="10495"/>
                </a:lnTo>
                <a:lnTo>
                  <a:pt x="67627" y="40052"/>
                </a:lnTo>
                <a:lnTo>
                  <a:pt x="34337" y="85778"/>
                </a:lnTo>
                <a:lnTo>
                  <a:pt x="0" y="144780"/>
                </a:lnTo>
                <a:lnTo>
                  <a:pt x="323088" y="144780"/>
                </a:lnTo>
                <a:lnTo>
                  <a:pt x="314069" y="122158"/>
                </a:lnTo>
                <a:lnTo>
                  <a:pt x="283606" y="72390"/>
                </a:lnTo>
                <a:lnTo>
                  <a:pt x="226593" y="22621"/>
                </a:lnTo>
                <a:lnTo>
                  <a:pt x="137922" y="0"/>
                </a:lnTo>
                <a:close/>
              </a:path>
            </a:pathLst>
          </a:custGeom>
          <a:solidFill>
            <a:srgbClr val="AB5F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62952" y="2997707"/>
            <a:ext cx="8651735" cy="15605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888742" y="3288029"/>
            <a:ext cx="2039620" cy="1188720"/>
          </a:xfrm>
          <a:custGeom>
            <a:avLst/>
            <a:gdLst/>
            <a:ahLst/>
            <a:cxnLst/>
            <a:rect l="l" t="t" r="r" b="b"/>
            <a:pathLst>
              <a:path w="2039620" h="1188720">
                <a:moveTo>
                  <a:pt x="1840992" y="0"/>
                </a:moveTo>
                <a:lnTo>
                  <a:pt x="198119" y="0"/>
                </a:lnTo>
                <a:lnTo>
                  <a:pt x="152675" y="5229"/>
                </a:lnTo>
                <a:lnTo>
                  <a:pt x="110967" y="20127"/>
                </a:lnTo>
                <a:lnTo>
                  <a:pt x="74182" y="43507"/>
                </a:lnTo>
                <a:lnTo>
                  <a:pt x="43507" y="74182"/>
                </a:lnTo>
                <a:lnTo>
                  <a:pt x="20127" y="110967"/>
                </a:lnTo>
                <a:lnTo>
                  <a:pt x="5229" y="152675"/>
                </a:lnTo>
                <a:lnTo>
                  <a:pt x="0" y="198120"/>
                </a:lnTo>
                <a:lnTo>
                  <a:pt x="0" y="990600"/>
                </a:lnTo>
                <a:lnTo>
                  <a:pt x="5229" y="1036044"/>
                </a:lnTo>
                <a:lnTo>
                  <a:pt x="20127" y="1077752"/>
                </a:lnTo>
                <a:lnTo>
                  <a:pt x="43507" y="1114537"/>
                </a:lnTo>
                <a:lnTo>
                  <a:pt x="74182" y="1145212"/>
                </a:lnTo>
                <a:lnTo>
                  <a:pt x="110967" y="1168592"/>
                </a:lnTo>
                <a:lnTo>
                  <a:pt x="152675" y="1183490"/>
                </a:lnTo>
                <a:lnTo>
                  <a:pt x="198119" y="1188720"/>
                </a:lnTo>
                <a:lnTo>
                  <a:pt x="1840992" y="1188720"/>
                </a:lnTo>
                <a:lnTo>
                  <a:pt x="1886436" y="1183490"/>
                </a:lnTo>
                <a:lnTo>
                  <a:pt x="1928144" y="1168592"/>
                </a:lnTo>
                <a:lnTo>
                  <a:pt x="1964929" y="1145212"/>
                </a:lnTo>
                <a:lnTo>
                  <a:pt x="1995604" y="1114537"/>
                </a:lnTo>
                <a:lnTo>
                  <a:pt x="2018984" y="1077752"/>
                </a:lnTo>
                <a:lnTo>
                  <a:pt x="2033882" y="1036044"/>
                </a:lnTo>
                <a:lnTo>
                  <a:pt x="2039111" y="990600"/>
                </a:lnTo>
                <a:lnTo>
                  <a:pt x="2039111" y="198120"/>
                </a:lnTo>
                <a:lnTo>
                  <a:pt x="2033882" y="152675"/>
                </a:lnTo>
                <a:lnTo>
                  <a:pt x="2018984" y="110967"/>
                </a:lnTo>
                <a:lnTo>
                  <a:pt x="1995604" y="74182"/>
                </a:lnTo>
                <a:lnTo>
                  <a:pt x="1964929" y="43507"/>
                </a:lnTo>
                <a:lnTo>
                  <a:pt x="1928144" y="20127"/>
                </a:lnTo>
                <a:lnTo>
                  <a:pt x="1886436" y="5229"/>
                </a:lnTo>
                <a:lnTo>
                  <a:pt x="1840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888742" y="3288029"/>
            <a:ext cx="2039620" cy="1188720"/>
          </a:xfrm>
          <a:custGeom>
            <a:avLst/>
            <a:gdLst/>
            <a:ahLst/>
            <a:cxnLst/>
            <a:rect l="l" t="t" r="r" b="b"/>
            <a:pathLst>
              <a:path w="2039620" h="1188720">
                <a:moveTo>
                  <a:pt x="0" y="198120"/>
                </a:moveTo>
                <a:lnTo>
                  <a:pt x="5229" y="152675"/>
                </a:lnTo>
                <a:lnTo>
                  <a:pt x="20127" y="110967"/>
                </a:lnTo>
                <a:lnTo>
                  <a:pt x="43507" y="74182"/>
                </a:lnTo>
                <a:lnTo>
                  <a:pt x="74182" y="43507"/>
                </a:lnTo>
                <a:lnTo>
                  <a:pt x="110967" y="20127"/>
                </a:lnTo>
                <a:lnTo>
                  <a:pt x="152675" y="5229"/>
                </a:lnTo>
                <a:lnTo>
                  <a:pt x="198119" y="0"/>
                </a:lnTo>
                <a:lnTo>
                  <a:pt x="1840992" y="0"/>
                </a:lnTo>
                <a:lnTo>
                  <a:pt x="1886436" y="5229"/>
                </a:lnTo>
                <a:lnTo>
                  <a:pt x="1928144" y="20127"/>
                </a:lnTo>
                <a:lnTo>
                  <a:pt x="1964929" y="43507"/>
                </a:lnTo>
                <a:lnTo>
                  <a:pt x="1995604" y="74182"/>
                </a:lnTo>
                <a:lnTo>
                  <a:pt x="2018984" y="110967"/>
                </a:lnTo>
                <a:lnTo>
                  <a:pt x="2033882" y="152675"/>
                </a:lnTo>
                <a:lnTo>
                  <a:pt x="2039111" y="198120"/>
                </a:lnTo>
                <a:lnTo>
                  <a:pt x="2039111" y="990600"/>
                </a:lnTo>
                <a:lnTo>
                  <a:pt x="2033882" y="1036044"/>
                </a:lnTo>
                <a:lnTo>
                  <a:pt x="2018984" y="1077752"/>
                </a:lnTo>
                <a:lnTo>
                  <a:pt x="1995604" y="1114537"/>
                </a:lnTo>
                <a:lnTo>
                  <a:pt x="1964929" y="1145212"/>
                </a:lnTo>
                <a:lnTo>
                  <a:pt x="1928144" y="1168592"/>
                </a:lnTo>
                <a:lnTo>
                  <a:pt x="1886436" y="1183490"/>
                </a:lnTo>
                <a:lnTo>
                  <a:pt x="1840992" y="1188720"/>
                </a:lnTo>
                <a:lnTo>
                  <a:pt x="198119" y="1188720"/>
                </a:lnTo>
                <a:lnTo>
                  <a:pt x="152675" y="1183490"/>
                </a:lnTo>
                <a:lnTo>
                  <a:pt x="110967" y="1168592"/>
                </a:lnTo>
                <a:lnTo>
                  <a:pt x="74182" y="1145212"/>
                </a:lnTo>
                <a:lnTo>
                  <a:pt x="43507" y="1114537"/>
                </a:lnTo>
                <a:lnTo>
                  <a:pt x="20127" y="1077752"/>
                </a:lnTo>
                <a:lnTo>
                  <a:pt x="5229" y="1036044"/>
                </a:lnTo>
                <a:lnTo>
                  <a:pt x="0" y="990600"/>
                </a:lnTo>
                <a:lnTo>
                  <a:pt x="0" y="198120"/>
                </a:lnTo>
                <a:close/>
              </a:path>
            </a:pathLst>
          </a:custGeom>
          <a:ln w="25907">
            <a:solidFill>
              <a:srgbClr val="FFF1D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040629" y="3288029"/>
            <a:ext cx="2039620" cy="1188720"/>
          </a:xfrm>
          <a:custGeom>
            <a:avLst/>
            <a:gdLst/>
            <a:ahLst/>
            <a:cxnLst/>
            <a:rect l="l" t="t" r="r" b="b"/>
            <a:pathLst>
              <a:path w="2039620" h="1188720">
                <a:moveTo>
                  <a:pt x="1840992" y="0"/>
                </a:moveTo>
                <a:lnTo>
                  <a:pt x="198120" y="0"/>
                </a:lnTo>
                <a:lnTo>
                  <a:pt x="152675" y="5229"/>
                </a:lnTo>
                <a:lnTo>
                  <a:pt x="110967" y="20127"/>
                </a:lnTo>
                <a:lnTo>
                  <a:pt x="74182" y="43507"/>
                </a:lnTo>
                <a:lnTo>
                  <a:pt x="43507" y="74182"/>
                </a:lnTo>
                <a:lnTo>
                  <a:pt x="20127" y="110967"/>
                </a:lnTo>
                <a:lnTo>
                  <a:pt x="5229" y="152675"/>
                </a:lnTo>
                <a:lnTo>
                  <a:pt x="0" y="198120"/>
                </a:lnTo>
                <a:lnTo>
                  <a:pt x="0" y="990600"/>
                </a:lnTo>
                <a:lnTo>
                  <a:pt x="5229" y="1036044"/>
                </a:lnTo>
                <a:lnTo>
                  <a:pt x="20127" y="1077752"/>
                </a:lnTo>
                <a:lnTo>
                  <a:pt x="43507" y="1114537"/>
                </a:lnTo>
                <a:lnTo>
                  <a:pt x="74182" y="1145212"/>
                </a:lnTo>
                <a:lnTo>
                  <a:pt x="110967" y="1168592"/>
                </a:lnTo>
                <a:lnTo>
                  <a:pt x="152675" y="1183490"/>
                </a:lnTo>
                <a:lnTo>
                  <a:pt x="198120" y="1188720"/>
                </a:lnTo>
                <a:lnTo>
                  <a:pt x="1840992" y="1188720"/>
                </a:lnTo>
                <a:lnTo>
                  <a:pt x="1886436" y="1183490"/>
                </a:lnTo>
                <a:lnTo>
                  <a:pt x="1928144" y="1168592"/>
                </a:lnTo>
                <a:lnTo>
                  <a:pt x="1964929" y="1145212"/>
                </a:lnTo>
                <a:lnTo>
                  <a:pt x="1995604" y="1114537"/>
                </a:lnTo>
                <a:lnTo>
                  <a:pt x="2018984" y="1077752"/>
                </a:lnTo>
                <a:lnTo>
                  <a:pt x="2033882" y="1036044"/>
                </a:lnTo>
                <a:lnTo>
                  <a:pt x="2039112" y="990600"/>
                </a:lnTo>
                <a:lnTo>
                  <a:pt x="2039112" y="198120"/>
                </a:lnTo>
                <a:lnTo>
                  <a:pt x="2033882" y="152675"/>
                </a:lnTo>
                <a:lnTo>
                  <a:pt x="2018984" y="110967"/>
                </a:lnTo>
                <a:lnTo>
                  <a:pt x="1995604" y="74182"/>
                </a:lnTo>
                <a:lnTo>
                  <a:pt x="1964929" y="43507"/>
                </a:lnTo>
                <a:lnTo>
                  <a:pt x="1928144" y="20127"/>
                </a:lnTo>
                <a:lnTo>
                  <a:pt x="1886436" y="5229"/>
                </a:lnTo>
                <a:lnTo>
                  <a:pt x="1840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040629" y="3288029"/>
            <a:ext cx="2039620" cy="1188720"/>
          </a:xfrm>
          <a:custGeom>
            <a:avLst/>
            <a:gdLst/>
            <a:ahLst/>
            <a:cxnLst/>
            <a:rect l="l" t="t" r="r" b="b"/>
            <a:pathLst>
              <a:path w="2039620" h="1188720">
                <a:moveTo>
                  <a:pt x="0" y="198120"/>
                </a:moveTo>
                <a:lnTo>
                  <a:pt x="5229" y="152675"/>
                </a:lnTo>
                <a:lnTo>
                  <a:pt x="20127" y="110967"/>
                </a:lnTo>
                <a:lnTo>
                  <a:pt x="43507" y="74182"/>
                </a:lnTo>
                <a:lnTo>
                  <a:pt x="74182" y="43507"/>
                </a:lnTo>
                <a:lnTo>
                  <a:pt x="110967" y="20127"/>
                </a:lnTo>
                <a:lnTo>
                  <a:pt x="152675" y="5229"/>
                </a:lnTo>
                <a:lnTo>
                  <a:pt x="198120" y="0"/>
                </a:lnTo>
                <a:lnTo>
                  <a:pt x="1840992" y="0"/>
                </a:lnTo>
                <a:lnTo>
                  <a:pt x="1886436" y="5229"/>
                </a:lnTo>
                <a:lnTo>
                  <a:pt x="1928144" y="20127"/>
                </a:lnTo>
                <a:lnTo>
                  <a:pt x="1964929" y="43507"/>
                </a:lnTo>
                <a:lnTo>
                  <a:pt x="1995604" y="74182"/>
                </a:lnTo>
                <a:lnTo>
                  <a:pt x="2018984" y="110967"/>
                </a:lnTo>
                <a:lnTo>
                  <a:pt x="2033882" y="152675"/>
                </a:lnTo>
                <a:lnTo>
                  <a:pt x="2039112" y="198120"/>
                </a:lnTo>
                <a:lnTo>
                  <a:pt x="2039112" y="990600"/>
                </a:lnTo>
                <a:lnTo>
                  <a:pt x="2033882" y="1036044"/>
                </a:lnTo>
                <a:lnTo>
                  <a:pt x="2018984" y="1077752"/>
                </a:lnTo>
                <a:lnTo>
                  <a:pt x="1995604" y="1114537"/>
                </a:lnTo>
                <a:lnTo>
                  <a:pt x="1964929" y="1145212"/>
                </a:lnTo>
                <a:lnTo>
                  <a:pt x="1928144" y="1168592"/>
                </a:lnTo>
                <a:lnTo>
                  <a:pt x="1886436" y="1183490"/>
                </a:lnTo>
                <a:lnTo>
                  <a:pt x="1840992" y="1188720"/>
                </a:lnTo>
                <a:lnTo>
                  <a:pt x="198120" y="1188720"/>
                </a:lnTo>
                <a:lnTo>
                  <a:pt x="152675" y="1183490"/>
                </a:lnTo>
                <a:lnTo>
                  <a:pt x="110967" y="1168592"/>
                </a:lnTo>
                <a:lnTo>
                  <a:pt x="74182" y="1145212"/>
                </a:lnTo>
                <a:lnTo>
                  <a:pt x="43507" y="1114537"/>
                </a:lnTo>
                <a:lnTo>
                  <a:pt x="20127" y="1077752"/>
                </a:lnTo>
                <a:lnTo>
                  <a:pt x="5229" y="1036044"/>
                </a:lnTo>
                <a:lnTo>
                  <a:pt x="0" y="990600"/>
                </a:lnTo>
                <a:lnTo>
                  <a:pt x="0" y="198120"/>
                </a:lnTo>
                <a:close/>
              </a:path>
            </a:pathLst>
          </a:custGeom>
          <a:ln w="25907">
            <a:solidFill>
              <a:srgbClr val="FFF1D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192518" y="3288029"/>
            <a:ext cx="2039620" cy="1188720"/>
          </a:xfrm>
          <a:custGeom>
            <a:avLst/>
            <a:gdLst/>
            <a:ahLst/>
            <a:cxnLst/>
            <a:rect l="l" t="t" r="r" b="b"/>
            <a:pathLst>
              <a:path w="2039620" h="1188720">
                <a:moveTo>
                  <a:pt x="1840991" y="0"/>
                </a:moveTo>
                <a:lnTo>
                  <a:pt x="198120" y="0"/>
                </a:lnTo>
                <a:lnTo>
                  <a:pt x="152675" y="5229"/>
                </a:lnTo>
                <a:lnTo>
                  <a:pt x="110967" y="20127"/>
                </a:lnTo>
                <a:lnTo>
                  <a:pt x="74182" y="43507"/>
                </a:lnTo>
                <a:lnTo>
                  <a:pt x="43507" y="74182"/>
                </a:lnTo>
                <a:lnTo>
                  <a:pt x="20127" y="110967"/>
                </a:lnTo>
                <a:lnTo>
                  <a:pt x="5229" y="152675"/>
                </a:lnTo>
                <a:lnTo>
                  <a:pt x="0" y="198120"/>
                </a:lnTo>
                <a:lnTo>
                  <a:pt x="0" y="990600"/>
                </a:lnTo>
                <a:lnTo>
                  <a:pt x="5229" y="1036044"/>
                </a:lnTo>
                <a:lnTo>
                  <a:pt x="20127" y="1077752"/>
                </a:lnTo>
                <a:lnTo>
                  <a:pt x="43507" y="1114537"/>
                </a:lnTo>
                <a:lnTo>
                  <a:pt x="74182" y="1145212"/>
                </a:lnTo>
                <a:lnTo>
                  <a:pt x="110967" y="1168592"/>
                </a:lnTo>
                <a:lnTo>
                  <a:pt x="152675" y="1183490"/>
                </a:lnTo>
                <a:lnTo>
                  <a:pt x="198120" y="1188720"/>
                </a:lnTo>
                <a:lnTo>
                  <a:pt x="1840991" y="1188720"/>
                </a:lnTo>
                <a:lnTo>
                  <a:pt x="1886436" y="1183490"/>
                </a:lnTo>
                <a:lnTo>
                  <a:pt x="1928144" y="1168592"/>
                </a:lnTo>
                <a:lnTo>
                  <a:pt x="1964929" y="1145212"/>
                </a:lnTo>
                <a:lnTo>
                  <a:pt x="1995604" y="1114537"/>
                </a:lnTo>
                <a:lnTo>
                  <a:pt x="2018984" y="1077752"/>
                </a:lnTo>
                <a:lnTo>
                  <a:pt x="2033882" y="1036044"/>
                </a:lnTo>
                <a:lnTo>
                  <a:pt x="2039111" y="990600"/>
                </a:lnTo>
                <a:lnTo>
                  <a:pt x="2039111" y="198120"/>
                </a:lnTo>
                <a:lnTo>
                  <a:pt x="2033882" y="152675"/>
                </a:lnTo>
                <a:lnTo>
                  <a:pt x="2018984" y="110967"/>
                </a:lnTo>
                <a:lnTo>
                  <a:pt x="1995604" y="74182"/>
                </a:lnTo>
                <a:lnTo>
                  <a:pt x="1964929" y="43507"/>
                </a:lnTo>
                <a:lnTo>
                  <a:pt x="1928144" y="20127"/>
                </a:lnTo>
                <a:lnTo>
                  <a:pt x="1886436" y="5229"/>
                </a:lnTo>
                <a:lnTo>
                  <a:pt x="18409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192518" y="3288029"/>
            <a:ext cx="2039620" cy="1188720"/>
          </a:xfrm>
          <a:custGeom>
            <a:avLst/>
            <a:gdLst/>
            <a:ahLst/>
            <a:cxnLst/>
            <a:rect l="l" t="t" r="r" b="b"/>
            <a:pathLst>
              <a:path w="2039620" h="1188720">
                <a:moveTo>
                  <a:pt x="0" y="198120"/>
                </a:moveTo>
                <a:lnTo>
                  <a:pt x="5229" y="152675"/>
                </a:lnTo>
                <a:lnTo>
                  <a:pt x="20127" y="110967"/>
                </a:lnTo>
                <a:lnTo>
                  <a:pt x="43507" y="74182"/>
                </a:lnTo>
                <a:lnTo>
                  <a:pt x="74182" y="43507"/>
                </a:lnTo>
                <a:lnTo>
                  <a:pt x="110967" y="20127"/>
                </a:lnTo>
                <a:lnTo>
                  <a:pt x="152675" y="5229"/>
                </a:lnTo>
                <a:lnTo>
                  <a:pt x="198120" y="0"/>
                </a:lnTo>
                <a:lnTo>
                  <a:pt x="1840991" y="0"/>
                </a:lnTo>
                <a:lnTo>
                  <a:pt x="1886436" y="5229"/>
                </a:lnTo>
                <a:lnTo>
                  <a:pt x="1928144" y="20127"/>
                </a:lnTo>
                <a:lnTo>
                  <a:pt x="1964929" y="43507"/>
                </a:lnTo>
                <a:lnTo>
                  <a:pt x="1995604" y="74182"/>
                </a:lnTo>
                <a:lnTo>
                  <a:pt x="2018984" y="110967"/>
                </a:lnTo>
                <a:lnTo>
                  <a:pt x="2033882" y="152675"/>
                </a:lnTo>
                <a:lnTo>
                  <a:pt x="2039111" y="198120"/>
                </a:lnTo>
                <a:lnTo>
                  <a:pt x="2039111" y="990600"/>
                </a:lnTo>
                <a:lnTo>
                  <a:pt x="2033882" y="1036044"/>
                </a:lnTo>
                <a:lnTo>
                  <a:pt x="2018984" y="1077752"/>
                </a:lnTo>
                <a:lnTo>
                  <a:pt x="1995604" y="1114537"/>
                </a:lnTo>
                <a:lnTo>
                  <a:pt x="1964929" y="1145212"/>
                </a:lnTo>
                <a:lnTo>
                  <a:pt x="1928144" y="1168592"/>
                </a:lnTo>
                <a:lnTo>
                  <a:pt x="1886436" y="1183490"/>
                </a:lnTo>
                <a:lnTo>
                  <a:pt x="1840991" y="1188720"/>
                </a:lnTo>
                <a:lnTo>
                  <a:pt x="198120" y="1188720"/>
                </a:lnTo>
                <a:lnTo>
                  <a:pt x="152675" y="1183490"/>
                </a:lnTo>
                <a:lnTo>
                  <a:pt x="110967" y="1168592"/>
                </a:lnTo>
                <a:lnTo>
                  <a:pt x="74182" y="1145212"/>
                </a:lnTo>
                <a:lnTo>
                  <a:pt x="43507" y="1114537"/>
                </a:lnTo>
                <a:lnTo>
                  <a:pt x="20127" y="1077752"/>
                </a:lnTo>
                <a:lnTo>
                  <a:pt x="5229" y="1036044"/>
                </a:lnTo>
                <a:lnTo>
                  <a:pt x="0" y="990600"/>
                </a:lnTo>
                <a:lnTo>
                  <a:pt x="0" y="198120"/>
                </a:lnTo>
                <a:close/>
              </a:path>
            </a:pathLst>
          </a:custGeom>
          <a:ln w="25908">
            <a:solidFill>
              <a:srgbClr val="FFF1D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36854" y="3288029"/>
            <a:ext cx="2039620" cy="1188720"/>
          </a:xfrm>
          <a:custGeom>
            <a:avLst/>
            <a:gdLst/>
            <a:ahLst/>
            <a:cxnLst/>
            <a:rect l="l" t="t" r="r" b="b"/>
            <a:pathLst>
              <a:path w="2039620" h="1188720">
                <a:moveTo>
                  <a:pt x="1840991" y="0"/>
                </a:moveTo>
                <a:lnTo>
                  <a:pt x="198120" y="0"/>
                </a:lnTo>
                <a:lnTo>
                  <a:pt x="152695" y="5229"/>
                </a:lnTo>
                <a:lnTo>
                  <a:pt x="110995" y="20127"/>
                </a:lnTo>
                <a:lnTo>
                  <a:pt x="74209" y="43507"/>
                </a:lnTo>
                <a:lnTo>
                  <a:pt x="43527" y="74182"/>
                </a:lnTo>
                <a:lnTo>
                  <a:pt x="20138" y="110967"/>
                </a:lnTo>
                <a:lnTo>
                  <a:pt x="5232" y="152675"/>
                </a:lnTo>
                <a:lnTo>
                  <a:pt x="0" y="198120"/>
                </a:lnTo>
                <a:lnTo>
                  <a:pt x="0" y="990600"/>
                </a:lnTo>
                <a:lnTo>
                  <a:pt x="5232" y="1036044"/>
                </a:lnTo>
                <a:lnTo>
                  <a:pt x="20138" y="1077752"/>
                </a:lnTo>
                <a:lnTo>
                  <a:pt x="43527" y="1114537"/>
                </a:lnTo>
                <a:lnTo>
                  <a:pt x="74209" y="1145212"/>
                </a:lnTo>
                <a:lnTo>
                  <a:pt x="110995" y="1168592"/>
                </a:lnTo>
                <a:lnTo>
                  <a:pt x="152695" y="1183490"/>
                </a:lnTo>
                <a:lnTo>
                  <a:pt x="198120" y="1188720"/>
                </a:lnTo>
                <a:lnTo>
                  <a:pt x="1840991" y="1188720"/>
                </a:lnTo>
                <a:lnTo>
                  <a:pt x="1886436" y="1183490"/>
                </a:lnTo>
                <a:lnTo>
                  <a:pt x="1928144" y="1168592"/>
                </a:lnTo>
                <a:lnTo>
                  <a:pt x="1964929" y="1145212"/>
                </a:lnTo>
                <a:lnTo>
                  <a:pt x="1995604" y="1114537"/>
                </a:lnTo>
                <a:lnTo>
                  <a:pt x="2018984" y="1077752"/>
                </a:lnTo>
                <a:lnTo>
                  <a:pt x="2033882" y="1036044"/>
                </a:lnTo>
                <a:lnTo>
                  <a:pt x="2039112" y="990600"/>
                </a:lnTo>
                <a:lnTo>
                  <a:pt x="2039112" y="198120"/>
                </a:lnTo>
                <a:lnTo>
                  <a:pt x="2033882" y="152675"/>
                </a:lnTo>
                <a:lnTo>
                  <a:pt x="2018984" y="110967"/>
                </a:lnTo>
                <a:lnTo>
                  <a:pt x="1995604" y="74182"/>
                </a:lnTo>
                <a:lnTo>
                  <a:pt x="1964929" y="43507"/>
                </a:lnTo>
                <a:lnTo>
                  <a:pt x="1928144" y="20127"/>
                </a:lnTo>
                <a:lnTo>
                  <a:pt x="1886436" y="5229"/>
                </a:lnTo>
                <a:lnTo>
                  <a:pt x="18409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36854" y="3288029"/>
            <a:ext cx="2039620" cy="1188720"/>
          </a:xfrm>
          <a:custGeom>
            <a:avLst/>
            <a:gdLst/>
            <a:ahLst/>
            <a:cxnLst/>
            <a:rect l="l" t="t" r="r" b="b"/>
            <a:pathLst>
              <a:path w="2039620" h="1188720">
                <a:moveTo>
                  <a:pt x="0" y="198120"/>
                </a:moveTo>
                <a:lnTo>
                  <a:pt x="5232" y="152675"/>
                </a:lnTo>
                <a:lnTo>
                  <a:pt x="20138" y="110967"/>
                </a:lnTo>
                <a:lnTo>
                  <a:pt x="43527" y="74182"/>
                </a:lnTo>
                <a:lnTo>
                  <a:pt x="74209" y="43507"/>
                </a:lnTo>
                <a:lnTo>
                  <a:pt x="110995" y="20127"/>
                </a:lnTo>
                <a:lnTo>
                  <a:pt x="152695" y="5229"/>
                </a:lnTo>
                <a:lnTo>
                  <a:pt x="198120" y="0"/>
                </a:lnTo>
                <a:lnTo>
                  <a:pt x="1840991" y="0"/>
                </a:lnTo>
                <a:lnTo>
                  <a:pt x="1886436" y="5229"/>
                </a:lnTo>
                <a:lnTo>
                  <a:pt x="1928144" y="20127"/>
                </a:lnTo>
                <a:lnTo>
                  <a:pt x="1964929" y="43507"/>
                </a:lnTo>
                <a:lnTo>
                  <a:pt x="1995604" y="74182"/>
                </a:lnTo>
                <a:lnTo>
                  <a:pt x="2018984" y="110967"/>
                </a:lnTo>
                <a:lnTo>
                  <a:pt x="2033882" y="152675"/>
                </a:lnTo>
                <a:lnTo>
                  <a:pt x="2039112" y="198120"/>
                </a:lnTo>
                <a:lnTo>
                  <a:pt x="2039112" y="990600"/>
                </a:lnTo>
                <a:lnTo>
                  <a:pt x="2033882" y="1036044"/>
                </a:lnTo>
                <a:lnTo>
                  <a:pt x="2018984" y="1077752"/>
                </a:lnTo>
                <a:lnTo>
                  <a:pt x="1995604" y="1114537"/>
                </a:lnTo>
                <a:lnTo>
                  <a:pt x="1964929" y="1145212"/>
                </a:lnTo>
                <a:lnTo>
                  <a:pt x="1928144" y="1168592"/>
                </a:lnTo>
                <a:lnTo>
                  <a:pt x="1886436" y="1183490"/>
                </a:lnTo>
                <a:lnTo>
                  <a:pt x="1840991" y="1188720"/>
                </a:lnTo>
                <a:lnTo>
                  <a:pt x="198120" y="1188720"/>
                </a:lnTo>
                <a:lnTo>
                  <a:pt x="152695" y="1183490"/>
                </a:lnTo>
                <a:lnTo>
                  <a:pt x="110995" y="1168592"/>
                </a:lnTo>
                <a:lnTo>
                  <a:pt x="74209" y="1145212"/>
                </a:lnTo>
                <a:lnTo>
                  <a:pt x="43527" y="1114537"/>
                </a:lnTo>
                <a:lnTo>
                  <a:pt x="20138" y="1077752"/>
                </a:lnTo>
                <a:lnTo>
                  <a:pt x="5232" y="1036044"/>
                </a:lnTo>
                <a:lnTo>
                  <a:pt x="0" y="990600"/>
                </a:lnTo>
                <a:lnTo>
                  <a:pt x="0" y="198120"/>
                </a:lnTo>
                <a:close/>
              </a:path>
            </a:pathLst>
          </a:custGeom>
          <a:ln w="25908">
            <a:solidFill>
              <a:srgbClr val="FFF1D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84784" y="169240"/>
            <a:ext cx="734377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/>
              <a:t>Capgemini – A Global SAP </a:t>
            </a:r>
            <a:r>
              <a:rPr dirty="0" sz="2800"/>
              <a:t>Leader </a:t>
            </a:r>
            <a:r>
              <a:rPr dirty="0" sz="2800" spc="-5"/>
              <a:t>Since</a:t>
            </a:r>
            <a:r>
              <a:rPr dirty="0" sz="2800" spc="-250"/>
              <a:t> </a:t>
            </a:r>
            <a:r>
              <a:rPr dirty="0" sz="2800" spc="-5"/>
              <a:t>1993</a:t>
            </a:r>
            <a:endParaRPr sz="2800"/>
          </a:p>
        </p:txBody>
      </p:sp>
      <p:sp>
        <p:nvSpPr>
          <p:cNvPr id="18" name="object 18"/>
          <p:cNvSpPr/>
          <p:nvPr/>
        </p:nvSpPr>
        <p:spPr>
          <a:xfrm>
            <a:off x="7769352" y="3706850"/>
            <a:ext cx="890769" cy="6809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628132" y="3717032"/>
            <a:ext cx="895000" cy="6807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148588" y="3281934"/>
            <a:ext cx="12249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85420">
              <a:lnSpc>
                <a:spcPct val="100000"/>
              </a:lnSpc>
              <a:spcBef>
                <a:spcPts val="100"/>
              </a:spcBef>
            </a:pPr>
            <a:r>
              <a:rPr dirty="0" sz="1200" spc="-15" b="1">
                <a:latin typeface="Arial"/>
                <a:cs typeface="Arial"/>
              </a:rPr>
              <a:t>SAP </a:t>
            </a:r>
            <a:r>
              <a:rPr dirty="0" sz="1200" b="1">
                <a:latin typeface="Arial"/>
                <a:cs typeface="Arial"/>
              </a:rPr>
              <a:t>Global  </a:t>
            </a:r>
            <a:r>
              <a:rPr dirty="0" sz="1200" spc="-5" b="1">
                <a:latin typeface="Arial"/>
                <a:cs typeface="Arial"/>
              </a:rPr>
              <a:t>Services</a:t>
            </a:r>
            <a:r>
              <a:rPr dirty="0" sz="1200" spc="-7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Partner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93542" y="3283458"/>
            <a:ext cx="14300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2550" marR="5080" indent="-70485">
              <a:lnSpc>
                <a:spcPct val="100000"/>
              </a:lnSpc>
              <a:spcBef>
                <a:spcPts val="100"/>
              </a:spcBef>
            </a:pPr>
            <a:r>
              <a:rPr dirty="0" sz="1200" spc="-15" b="1">
                <a:latin typeface="Arial"/>
                <a:cs typeface="Arial"/>
              </a:rPr>
              <a:t>SAP </a:t>
            </a:r>
            <a:r>
              <a:rPr dirty="0" sz="1200" b="1">
                <a:latin typeface="Arial"/>
                <a:cs typeface="Arial"/>
              </a:rPr>
              <a:t>Gold </a:t>
            </a:r>
            <a:r>
              <a:rPr dirty="0" sz="1200" spc="-5" b="1">
                <a:latin typeface="Arial"/>
                <a:cs typeface="Arial"/>
              </a:rPr>
              <a:t>Partner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–  </a:t>
            </a:r>
            <a:r>
              <a:rPr dirty="0" sz="1200" spc="-5" b="1">
                <a:latin typeface="Arial"/>
                <a:cs typeface="Arial"/>
              </a:rPr>
              <a:t>Reseller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Program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255775" y="3717035"/>
            <a:ext cx="1144524" cy="6736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331464" y="3712464"/>
            <a:ext cx="1153667" cy="6781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12648" y="1175003"/>
            <a:ext cx="8702040" cy="17678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12648" y="1175003"/>
            <a:ext cx="2555875" cy="1767839"/>
          </a:xfrm>
          <a:custGeom>
            <a:avLst/>
            <a:gdLst/>
            <a:ahLst/>
            <a:cxnLst/>
            <a:rect l="l" t="t" r="r" b="b"/>
            <a:pathLst>
              <a:path w="2555875" h="1767839">
                <a:moveTo>
                  <a:pt x="0" y="201168"/>
                </a:moveTo>
                <a:lnTo>
                  <a:pt x="5312" y="155034"/>
                </a:lnTo>
                <a:lnTo>
                  <a:pt x="20444" y="112689"/>
                </a:lnTo>
                <a:lnTo>
                  <a:pt x="44189" y="75338"/>
                </a:lnTo>
                <a:lnTo>
                  <a:pt x="75338" y="44187"/>
                </a:lnTo>
                <a:lnTo>
                  <a:pt x="112685" y="20442"/>
                </a:lnTo>
                <a:lnTo>
                  <a:pt x="155022" y="5311"/>
                </a:lnTo>
                <a:lnTo>
                  <a:pt x="201142" y="0"/>
                </a:lnTo>
                <a:lnTo>
                  <a:pt x="2354579" y="0"/>
                </a:lnTo>
                <a:lnTo>
                  <a:pt x="2400713" y="5311"/>
                </a:lnTo>
                <a:lnTo>
                  <a:pt x="2443058" y="20442"/>
                </a:lnTo>
                <a:lnTo>
                  <a:pt x="2480409" y="44187"/>
                </a:lnTo>
                <a:lnTo>
                  <a:pt x="2511560" y="75338"/>
                </a:lnTo>
                <a:lnTo>
                  <a:pt x="2535305" y="112689"/>
                </a:lnTo>
                <a:lnTo>
                  <a:pt x="2550436" y="155034"/>
                </a:lnTo>
                <a:lnTo>
                  <a:pt x="2555747" y="201168"/>
                </a:lnTo>
                <a:lnTo>
                  <a:pt x="2555747" y="1566672"/>
                </a:lnTo>
                <a:lnTo>
                  <a:pt x="2550436" y="1612805"/>
                </a:lnTo>
                <a:lnTo>
                  <a:pt x="2535305" y="1655150"/>
                </a:lnTo>
                <a:lnTo>
                  <a:pt x="2511560" y="1692501"/>
                </a:lnTo>
                <a:lnTo>
                  <a:pt x="2480409" y="1723652"/>
                </a:lnTo>
                <a:lnTo>
                  <a:pt x="2443058" y="1747397"/>
                </a:lnTo>
                <a:lnTo>
                  <a:pt x="2400713" y="1762528"/>
                </a:lnTo>
                <a:lnTo>
                  <a:pt x="2354579" y="1767840"/>
                </a:lnTo>
                <a:lnTo>
                  <a:pt x="201142" y="1767840"/>
                </a:lnTo>
                <a:lnTo>
                  <a:pt x="155022" y="1762528"/>
                </a:lnTo>
                <a:lnTo>
                  <a:pt x="112685" y="1747397"/>
                </a:lnTo>
                <a:lnTo>
                  <a:pt x="75338" y="1723652"/>
                </a:lnTo>
                <a:lnTo>
                  <a:pt x="44189" y="1692501"/>
                </a:lnTo>
                <a:lnTo>
                  <a:pt x="20444" y="1655150"/>
                </a:lnTo>
                <a:lnTo>
                  <a:pt x="5312" y="1612805"/>
                </a:lnTo>
                <a:lnTo>
                  <a:pt x="0" y="1566672"/>
                </a:lnTo>
                <a:lnTo>
                  <a:pt x="0" y="201168"/>
                </a:lnTo>
                <a:close/>
              </a:path>
            </a:pathLst>
          </a:custGeom>
          <a:ln w="12192">
            <a:solidFill>
              <a:srgbClr val="FFBB1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743813" y="1339722"/>
            <a:ext cx="2309495" cy="1520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829310" marR="5080" indent="17526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4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r>
              <a:rPr dirty="0" sz="14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than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190,000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people</a:t>
            </a:r>
            <a:r>
              <a:rPr dirty="0" sz="1400" spc="-1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endParaRPr sz="1400">
              <a:latin typeface="Arial"/>
              <a:cs typeface="Arial"/>
            </a:endParaRPr>
          </a:p>
          <a:p>
            <a:pPr algn="r" marL="12700" marR="5715" indent="762000">
              <a:lnSpc>
                <a:spcPct val="100000"/>
              </a:lnSpc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over</a:t>
            </a:r>
            <a:r>
              <a:rPr dirty="0" sz="14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40</a:t>
            </a:r>
            <a:r>
              <a:rPr dirty="0" sz="14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countries,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Capgemini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dirty="0" sz="14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4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world's</a:t>
            </a:r>
            <a:r>
              <a:rPr dirty="0" sz="14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foremost</a:t>
            </a:r>
            <a:r>
              <a:rPr dirty="0" sz="14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providers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4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consulting,</a:t>
            </a:r>
            <a:r>
              <a:rPr dirty="0" sz="14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FFFFFF"/>
                </a:solidFill>
                <a:latin typeface="Arial"/>
                <a:cs typeface="Arial"/>
              </a:rPr>
              <a:t>technology,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and outsourcing</a:t>
            </a:r>
            <a:r>
              <a:rPr dirty="0" sz="1400" spc="-11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services.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936491" y="1287780"/>
            <a:ext cx="312420" cy="119380"/>
          </a:xfrm>
          <a:custGeom>
            <a:avLst/>
            <a:gdLst/>
            <a:ahLst/>
            <a:cxnLst/>
            <a:rect l="l" t="t" r="r" b="b"/>
            <a:pathLst>
              <a:path w="312420" h="119380">
                <a:moveTo>
                  <a:pt x="179070" y="0"/>
                </a:moveTo>
                <a:lnTo>
                  <a:pt x="94779" y="18573"/>
                </a:lnTo>
                <a:lnTo>
                  <a:pt x="39481" y="59436"/>
                </a:lnTo>
                <a:lnTo>
                  <a:pt x="9209" y="100298"/>
                </a:lnTo>
                <a:lnTo>
                  <a:pt x="0" y="118872"/>
                </a:lnTo>
                <a:lnTo>
                  <a:pt x="312420" y="118872"/>
                </a:lnTo>
                <a:lnTo>
                  <a:pt x="280707" y="70455"/>
                </a:lnTo>
                <a:lnTo>
                  <a:pt x="248364" y="32908"/>
                </a:lnTo>
                <a:lnTo>
                  <a:pt x="214711" y="8626"/>
                </a:lnTo>
                <a:lnTo>
                  <a:pt x="179070" y="0"/>
                </a:lnTo>
                <a:close/>
              </a:path>
            </a:pathLst>
          </a:custGeom>
          <a:solidFill>
            <a:srgbClr val="8E63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837931" y="1287780"/>
            <a:ext cx="312420" cy="119380"/>
          </a:xfrm>
          <a:custGeom>
            <a:avLst/>
            <a:gdLst/>
            <a:ahLst/>
            <a:cxnLst/>
            <a:rect l="l" t="t" r="r" b="b"/>
            <a:pathLst>
              <a:path w="312420" h="119380">
                <a:moveTo>
                  <a:pt x="133350" y="0"/>
                </a:moveTo>
                <a:lnTo>
                  <a:pt x="98190" y="8626"/>
                </a:lnTo>
                <a:lnTo>
                  <a:pt x="65341" y="32908"/>
                </a:lnTo>
                <a:lnTo>
                  <a:pt x="33158" y="70455"/>
                </a:lnTo>
                <a:lnTo>
                  <a:pt x="0" y="118872"/>
                </a:lnTo>
                <a:lnTo>
                  <a:pt x="312420" y="118872"/>
                </a:lnTo>
                <a:lnTo>
                  <a:pt x="303692" y="100298"/>
                </a:lnTo>
                <a:lnTo>
                  <a:pt x="274224" y="59436"/>
                </a:lnTo>
                <a:lnTo>
                  <a:pt x="219086" y="18573"/>
                </a:lnTo>
                <a:lnTo>
                  <a:pt x="133350" y="0"/>
                </a:lnTo>
                <a:close/>
              </a:path>
            </a:pathLst>
          </a:custGeom>
          <a:solidFill>
            <a:srgbClr val="8E63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3393185" y="1183284"/>
            <a:ext cx="5608320" cy="1678939"/>
          </a:xfrm>
          <a:prstGeom prst="rect">
            <a:avLst/>
          </a:prstGeom>
        </p:spPr>
        <p:txBody>
          <a:bodyPr wrap="square" lIns="0" tIns="153670" rIns="0" bIns="0" rtlCol="0" vert="horz">
            <a:spAutoFit/>
          </a:bodyPr>
          <a:lstStyle/>
          <a:p>
            <a:pPr marL="1403985">
              <a:lnSpc>
                <a:spcPct val="100000"/>
              </a:lnSpc>
              <a:spcBef>
                <a:spcPts val="1210"/>
              </a:spcBef>
            </a:pP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SAP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Practice at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Capgemini</a:t>
            </a:r>
            <a:endParaRPr sz="16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110"/>
              </a:spcBef>
              <a:buClr>
                <a:srgbClr val="009ACC"/>
              </a:buClr>
              <a:buFont typeface="Wingdings"/>
              <a:buChar char=""/>
              <a:tabLst>
                <a:tab pos="240665" algn="l"/>
                <a:tab pos="241300" algn="l"/>
              </a:tabLst>
            </a:pPr>
            <a:r>
              <a:rPr dirty="0" sz="1600" spc="-5">
                <a:latin typeface="Arial"/>
                <a:cs typeface="Arial"/>
              </a:rPr>
              <a:t>More than 16,300 SAP resources</a:t>
            </a:r>
            <a:r>
              <a:rPr dirty="0" sz="1600" spc="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globally</a:t>
            </a:r>
            <a:endParaRPr sz="1600">
              <a:latin typeface="Arial"/>
              <a:cs typeface="Arial"/>
            </a:endParaRPr>
          </a:p>
          <a:p>
            <a:pPr marL="241300" marR="200025" indent="-228600">
              <a:lnSpc>
                <a:spcPct val="100000"/>
              </a:lnSpc>
              <a:spcBef>
                <a:spcPts val="600"/>
              </a:spcBef>
              <a:buClr>
                <a:srgbClr val="009ACC"/>
              </a:buClr>
              <a:buFont typeface="Wingdings"/>
              <a:buChar char=""/>
              <a:tabLst>
                <a:tab pos="240665" algn="l"/>
                <a:tab pos="241300" algn="l"/>
              </a:tabLst>
            </a:pPr>
            <a:r>
              <a:rPr dirty="0" sz="1600" spc="-5">
                <a:latin typeface="Arial"/>
                <a:cs typeface="Arial"/>
              </a:rPr>
              <a:t>2,500 skilled resources in North America, 4,400 in EMEA,  8,000 in </a:t>
            </a:r>
            <a:r>
              <a:rPr dirty="0" sz="1600" spc="-35">
                <a:latin typeface="Arial"/>
                <a:cs typeface="Arial"/>
              </a:rPr>
              <a:t>APAC </a:t>
            </a:r>
            <a:r>
              <a:rPr dirty="0" sz="1600" spc="-5">
                <a:latin typeface="Arial"/>
                <a:cs typeface="Arial"/>
              </a:rPr>
              <a:t>and 1,400 in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55">
                <a:latin typeface="Arial"/>
                <a:cs typeface="Arial"/>
              </a:rPr>
              <a:t>LATAM</a:t>
            </a:r>
            <a:endParaRPr sz="16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00"/>
              </a:spcBef>
              <a:buClr>
                <a:srgbClr val="009ACC"/>
              </a:buClr>
              <a:buFont typeface="Wingdings"/>
              <a:buChar char=""/>
              <a:tabLst>
                <a:tab pos="240665" algn="l"/>
                <a:tab pos="241300" algn="l"/>
              </a:tabLst>
            </a:pPr>
            <a:r>
              <a:rPr dirty="0" sz="1600" spc="-5">
                <a:latin typeface="Arial"/>
                <a:cs typeface="Arial"/>
              </a:rPr>
              <a:t>30+ Delivery and Solution Design Centers around the</a:t>
            </a:r>
            <a:r>
              <a:rPr dirty="0" sz="1600" spc="6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globe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56844" y="1199388"/>
            <a:ext cx="778763" cy="77876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5452617" y="3281934"/>
            <a:ext cx="12249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87325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Global </a:t>
            </a:r>
            <a:r>
              <a:rPr dirty="0" sz="1200" spc="-15" b="1">
                <a:latin typeface="Arial"/>
                <a:cs typeface="Arial"/>
              </a:rPr>
              <a:t>SAP  </a:t>
            </a:r>
            <a:r>
              <a:rPr dirty="0" sz="1200" spc="-5" b="1">
                <a:latin typeface="Arial"/>
                <a:cs typeface="Arial"/>
              </a:rPr>
              <a:t>Services</a:t>
            </a:r>
            <a:r>
              <a:rPr dirty="0" sz="1200" spc="-7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Partner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36" name="object 3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31</a:t>
            </a:fld>
          </a:p>
        </p:txBody>
      </p:sp>
      <p:sp>
        <p:nvSpPr>
          <p:cNvPr id="32" name="object 32"/>
          <p:cNvSpPr txBox="1"/>
          <p:nvPr/>
        </p:nvSpPr>
        <p:spPr>
          <a:xfrm>
            <a:off x="7627111" y="3283458"/>
            <a:ext cx="11709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6002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Global </a:t>
            </a:r>
            <a:r>
              <a:rPr dirty="0" sz="1200" spc="-15" b="1">
                <a:latin typeface="Arial"/>
                <a:cs typeface="Arial"/>
              </a:rPr>
              <a:t>SAP  </a:t>
            </a:r>
            <a:r>
              <a:rPr dirty="0" sz="1200" spc="-5" b="1">
                <a:latin typeface="Arial"/>
                <a:cs typeface="Arial"/>
              </a:rPr>
              <a:t>Hosting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Partner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88107" y="4601921"/>
            <a:ext cx="423481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 i="1">
                <a:solidFill>
                  <a:srgbClr val="FFFFFF"/>
                </a:solidFill>
                <a:latin typeface="Arial"/>
                <a:cs typeface="Arial"/>
              </a:rPr>
              <a:t>Designing </a:t>
            </a:r>
            <a:r>
              <a:rPr dirty="0" sz="1400" b="1" i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400" spc="-5" b="1" i="1">
                <a:solidFill>
                  <a:srgbClr val="FFFFFF"/>
                </a:solidFill>
                <a:latin typeface="Arial"/>
                <a:cs typeface="Arial"/>
              </a:rPr>
              <a:t>delivering solutions </a:t>
            </a:r>
            <a:r>
              <a:rPr dirty="0" sz="1400" b="1" i="1">
                <a:solidFill>
                  <a:srgbClr val="FFFFFF"/>
                </a:solidFill>
                <a:latin typeface="Arial"/>
                <a:cs typeface="Arial"/>
              </a:rPr>
              <a:t>that meet</a:t>
            </a:r>
            <a:r>
              <a:rPr dirty="0" sz="1400" spc="-14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 i="1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79119" y="4748885"/>
            <a:ext cx="8020050" cy="1441450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2303780">
              <a:lnSpc>
                <a:spcPct val="100000"/>
              </a:lnSpc>
              <a:spcBef>
                <a:spcPts val="630"/>
              </a:spcBef>
            </a:pPr>
            <a:r>
              <a:rPr dirty="0" sz="1400" b="1" i="1">
                <a:solidFill>
                  <a:srgbClr val="FFFFFF"/>
                </a:solidFill>
                <a:latin typeface="Arial"/>
                <a:cs typeface="Arial"/>
              </a:rPr>
              <a:t>specific </a:t>
            </a:r>
            <a:r>
              <a:rPr dirty="0" sz="1400" spc="-5" b="1" i="1">
                <a:solidFill>
                  <a:srgbClr val="FFFFFF"/>
                </a:solidFill>
                <a:latin typeface="Arial"/>
                <a:cs typeface="Arial"/>
              </a:rPr>
              <a:t>business and technology</a:t>
            </a:r>
            <a:r>
              <a:rPr dirty="0" sz="1400" spc="-15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 i="1">
                <a:solidFill>
                  <a:srgbClr val="FFFFFF"/>
                </a:solidFill>
                <a:latin typeface="Arial"/>
                <a:cs typeface="Arial"/>
              </a:rPr>
              <a:t>needs.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30"/>
              </a:spcBef>
            </a:pPr>
            <a:r>
              <a:rPr dirty="0" sz="1400" i="1">
                <a:latin typeface="Arial"/>
                <a:cs typeface="Arial"/>
              </a:rPr>
              <a:t>As a Global SAP </a:t>
            </a:r>
            <a:r>
              <a:rPr dirty="0" sz="1400" spc="-10" i="1">
                <a:latin typeface="Arial"/>
                <a:cs typeface="Arial"/>
              </a:rPr>
              <a:t>Partner, </a:t>
            </a:r>
            <a:r>
              <a:rPr dirty="0" sz="1400" i="1">
                <a:latin typeface="Arial"/>
                <a:cs typeface="Arial"/>
              </a:rPr>
              <a:t>drives results through licensing, </a:t>
            </a:r>
            <a:r>
              <a:rPr dirty="0" sz="1400" spc="-5" i="1">
                <a:latin typeface="Arial"/>
                <a:cs typeface="Arial"/>
              </a:rPr>
              <a:t>implementation, infrastructure </a:t>
            </a:r>
            <a:r>
              <a:rPr dirty="0" sz="1400" i="1">
                <a:latin typeface="Arial"/>
                <a:cs typeface="Arial"/>
              </a:rPr>
              <a:t>and  </a:t>
            </a:r>
            <a:r>
              <a:rPr dirty="0" sz="1400" i="1">
                <a:latin typeface="Arial"/>
                <a:cs typeface="Arial"/>
              </a:rPr>
              <a:t>application </a:t>
            </a:r>
            <a:r>
              <a:rPr dirty="0" sz="1400" spc="-5" i="1">
                <a:latin typeface="Arial"/>
                <a:cs typeface="Arial"/>
              </a:rPr>
              <a:t>management </a:t>
            </a:r>
            <a:r>
              <a:rPr dirty="0" sz="1400" i="1">
                <a:latin typeface="Arial"/>
                <a:cs typeface="Arial"/>
              </a:rPr>
              <a:t>in key industries across the globe. We focus on delivering business value  through</a:t>
            </a:r>
            <a:r>
              <a:rPr dirty="0" sz="1400" spc="-45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our</a:t>
            </a:r>
            <a:r>
              <a:rPr dirty="0" sz="1400" spc="-20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SAP</a:t>
            </a:r>
            <a:r>
              <a:rPr dirty="0" sz="1400" spc="-55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Delivery</a:t>
            </a:r>
            <a:r>
              <a:rPr dirty="0" sz="1400" spc="-15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and</a:t>
            </a:r>
            <a:r>
              <a:rPr dirty="0" sz="1400" spc="-20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Solution</a:t>
            </a:r>
            <a:r>
              <a:rPr dirty="0" sz="1400" spc="-30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Design</a:t>
            </a:r>
            <a:r>
              <a:rPr dirty="0" sz="1400" spc="-30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Centers</a:t>
            </a:r>
            <a:r>
              <a:rPr dirty="0" sz="1400" spc="-30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using</a:t>
            </a:r>
            <a:r>
              <a:rPr dirty="0" sz="1400" spc="-30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our</a:t>
            </a:r>
            <a:r>
              <a:rPr dirty="0" sz="1400" spc="-20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Intellectual</a:t>
            </a:r>
            <a:r>
              <a:rPr dirty="0" sz="1400" spc="-45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Property</a:t>
            </a:r>
            <a:r>
              <a:rPr dirty="0" sz="1400" spc="-40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solutions</a:t>
            </a:r>
            <a:r>
              <a:rPr dirty="0" sz="1400" spc="-40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for</a:t>
            </a:r>
            <a:r>
              <a:rPr dirty="0" sz="1400" spc="-30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the  Cloud, </a:t>
            </a:r>
            <a:r>
              <a:rPr dirty="0" sz="1400" spc="-15" i="1">
                <a:latin typeface="Arial"/>
                <a:cs typeface="Arial"/>
              </a:rPr>
              <a:t>Mobility, </a:t>
            </a:r>
            <a:r>
              <a:rPr dirty="0" sz="1400" i="1">
                <a:latin typeface="Arial"/>
                <a:cs typeface="Arial"/>
              </a:rPr>
              <a:t>Analytics, </a:t>
            </a:r>
            <a:r>
              <a:rPr dirty="0" sz="1400" spc="-5" i="1">
                <a:latin typeface="Arial"/>
                <a:cs typeface="Arial"/>
              </a:rPr>
              <a:t>HANA; </a:t>
            </a:r>
            <a:r>
              <a:rPr dirty="0" sz="1400" i="1">
                <a:latin typeface="Arial"/>
                <a:cs typeface="Arial"/>
              </a:rPr>
              <a:t>our OnePath pricing and licensing models; and </a:t>
            </a:r>
            <a:r>
              <a:rPr dirty="0" sz="1400" spc="-5" i="1">
                <a:latin typeface="Arial"/>
                <a:cs typeface="Arial"/>
              </a:rPr>
              <a:t>preconfigured  </a:t>
            </a:r>
            <a:r>
              <a:rPr dirty="0" sz="1400" i="1">
                <a:latin typeface="Arial"/>
                <a:cs typeface="Arial"/>
              </a:rPr>
              <a:t>industry solutions across the entire lifecycle of</a:t>
            </a:r>
            <a:r>
              <a:rPr dirty="0" sz="1400" spc="-270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services.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32404" y="1615439"/>
            <a:ext cx="402590" cy="701040"/>
          </a:xfrm>
          <a:custGeom>
            <a:avLst/>
            <a:gdLst/>
            <a:ahLst/>
            <a:cxnLst/>
            <a:rect l="l" t="t" r="r" b="b"/>
            <a:pathLst>
              <a:path w="402589" h="701039">
                <a:moveTo>
                  <a:pt x="177926" y="0"/>
                </a:moveTo>
                <a:lnTo>
                  <a:pt x="0" y="350520"/>
                </a:lnTo>
                <a:lnTo>
                  <a:pt x="177926" y="701039"/>
                </a:lnTo>
                <a:lnTo>
                  <a:pt x="177926" y="487934"/>
                </a:lnTo>
                <a:lnTo>
                  <a:pt x="332583" y="487934"/>
                </a:lnTo>
                <a:lnTo>
                  <a:pt x="402335" y="350520"/>
                </a:lnTo>
                <a:lnTo>
                  <a:pt x="332583" y="213106"/>
                </a:lnTo>
                <a:lnTo>
                  <a:pt x="177926" y="213106"/>
                </a:lnTo>
                <a:lnTo>
                  <a:pt x="177926" y="0"/>
                </a:lnTo>
                <a:close/>
              </a:path>
              <a:path w="402589" h="701039">
                <a:moveTo>
                  <a:pt x="332583" y="487934"/>
                </a:moveTo>
                <a:lnTo>
                  <a:pt x="224408" y="487934"/>
                </a:lnTo>
                <a:lnTo>
                  <a:pt x="224408" y="701039"/>
                </a:lnTo>
                <a:lnTo>
                  <a:pt x="332583" y="487934"/>
                </a:lnTo>
                <a:close/>
              </a:path>
              <a:path w="402589" h="701039">
                <a:moveTo>
                  <a:pt x="224408" y="0"/>
                </a:moveTo>
                <a:lnTo>
                  <a:pt x="224408" y="213106"/>
                </a:lnTo>
                <a:lnTo>
                  <a:pt x="332583" y="213106"/>
                </a:lnTo>
                <a:lnTo>
                  <a:pt x="224408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280403" y="1615439"/>
            <a:ext cx="402590" cy="701040"/>
          </a:xfrm>
          <a:custGeom>
            <a:avLst/>
            <a:gdLst/>
            <a:ahLst/>
            <a:cxnLst/>
            <a:rect l="l" t="t" r="r" b="b"/>
            <a:pathLst>
              <a:path w="402590" h="701039">
                <a:moveTo>
                  <a:pt x="177926" y="0"/>
                </a:moveTo>
                <a:lnTo>
                  <a:pt x="0" y="350520"/>
                </a:lnTo>
                <a:lnTo>
                  <a:pt x="177926" y="701039"/>
                </a:lnTo>
                <a:lnTo>
                  <a:pt x="177926" y="487934"/>
                </a:lnTo>
                <a:lnTo>
                  <a:pt x="332583" y="487934"/>
                </a:lnTo>
                <a:lnTo>
                  <a:pt x="402336" y="350520"/>
                </a:lnTo>
                <a:lnTo>
                  <a:pt x="332583" y="213106"/>
                </a:lnTo>
                <a:lnTo>
                  <a:pt x="177926" y="213106"/>
                </a:lnTo>
                <a:lnTo>
                  <a:pt x="177926" y="0"/>
                </a:lnTo>
                <a:close/>
              </a:path>
              <a:path w="402590" h="701039">
                <a:moveTo>
                  <a:pt x="332583" y="487934"/>
                </a:moveTo>
                <a:lnTo>
                  <a:pt x="224409" y="487934"/>
                </a:lnTo>
                <a:lnTo>
                  <a:pt x="224409" y="701039"/>
                </a:lnTo>
                <a:lnTo>
                  <a:pt x="332583" y="487934"/>
                </a:lnTo>
                <a:close/>
              </a:path>
              <a:path w="402590" h="701039">
                <a:moveTo>
                  <a:pt x="224409" y="0"/>
                </a:moveTo>
                <a:lnTo>
                  <a:pt x="224409" y="213106"/>
                </a:lnTo>
                <a:lnTo>
                  <a:pt x="332583" y="213106"/>
                </a:lnTo>
                <a:lnTo>
                  <a:pt x="224409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4784" y="233629"/>
            <a:ext cx="3443604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/>
              <a:t>Capgemini’s</a:t>
            </a:r>
            <a:r>
              <a:rPr dirty="0" sz="2800" spc="-5"/>
              <a:t> Services</a:t>
            </a:r>
            <a:endParaRPr sz="2800"/>
          </a:p>
        </p:txBody>
      </p:sp>
      <p:sp>
        <p:nvSpPr>
          <p:cNvPr id="5" name="object 5"/>
          <p:cNvSpPr/>
          <p:nvPr/>
        </p:nvSpPr>
        <p:spPr>
          <a:xfrm>
            <a:off x="627887" y="5878067"/>
            <a:ext cx="8790431" cy="470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637788" y="5864352"/>
            <a:ext cx="2831591" cy="5654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75131" y="5902452"/>
            <a:ext cx="8695944" cy="3764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75131" y="5902452"/>
            <a:ext cx="8696325" cy="376555"/>
          </a:xfrm>
          <a:custGeom>
            <a:avLst/>
            <a:gdLst/>
            <a:ahLst/>
            <a:cxnLst/>
            <a:rect l="l" t="t" r="r" b="b"/>
            <a:pathLst>
              <a:path w="8696325" h="376554">
                <a:moveTo>
                  <a:pt x="0" y="62738"/>
                </a:moveTo>
                <a:lnTo>
                  <a:pt x="4930" y="38319"/>
                </a:lnTo>
                <a:lnTo>
                  <a:pt x="18376" y="18376"/>
                </a:lnTo>
                <a:lnTo>
                  <a:pt x="38319" y="4930"/>
                </a:lnTo>
                <a:lnTo>
                  <a:pt x="62738" y="0"/>
                </a:lnTo>
                <a:lnTo>
                  <a:pt x="8633206" y="0"/>
                </a:lnTo>
                <a:lnTo>
                  <a:pt x="8657635" y="4930"/>
                </a:lnTo>
                <a:lnTo>
                  <a:pt x="8677576" y="18376"/>
                </a:lnTo>
                <a:lnTo>
                  <a:pt x="8691016" y="38319"/>
                </a:lnTo>
                <a:lnTo>
                  <a:pt x="8695944" y="62738"/>
                </a:lnTo>
                <a:lnTo>
                  <a:pt x="8695944" y="313690"/>
                </a:lnTo>
                <a:lnTo>
                  <a:pt x="8691016" y="338108"/>
                </a:lnTo>
                <a:lnTo>
                  <a:pt x="8677576" y="358051"/>
                </a:lnTo>
                <a:lnTo>
                  <a:pt x="8657635" y="371497"/>
                </a:lnTo>
                <a:lnTo>
                  <a:pt x="8633206" y="376428"/>
                </a:lnTo>
                <a:lnTo>
                  <a:pt x="62738" y="376428"/>
                </a:lnTo>
                <a:lnTo>
                  <a:pt x="38319" y="371497"/>
                </a:lnTo>
                <a:lnTo>
                  <a:pt x="18376" y="358051"/>
                </a:lnTo>
                <a:lnTo>
                  <a:pt x="4930" y="338108"/>
                </a:lnTo>
                <a:lnTo>
                  <a:pt x="0" y="313690"/>
                </a:lnTo>
                <a:lnTo>
                  <a:pt x="0" y="62738"/>
                </a:lnTo>
                <a:close/>
              </a:path>
            </a:pathLst>
          </a:custGeom>
          <a:ln w="9144">
            <a:solidFill>
              <a:srgbClr val="75297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805809" y="5935776"/>
            <a:ext cx="24968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 b="1" i="1">
                <a:solidFill>
                  <a:srgbClr val="FFFFFF"/>
                </a:solidFill>
                <a:latin typeface="Arial"/>
                <a:cs typeface="Arial"/>
              </a:rPr>
              <a:t>We </a:t>
            </a:r>
            <a:r>
              <a:rPr dirty="0" sz="1800" spc="-5" b="1" i="1">
                <a:solidFill>
                  <a:srgbClr val="FFFFFF"/>
                </a:solidFill>
                <a:latin typeface="Arial"/>
                <a:cs typeface="Arial"/>
              </a:rPr>
              <a:t>can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grow with</a:t>
            </a:r>
            <a:r>
              <a:rPr dirty="0" sz="1800" spc="-8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i="1">
                <a:solidFill>
                  <a:srgbClr val="FFFFFF"/>
                </a:solidFill>
                <a:latin typeface="Arial"/>
                <a:cs typeface="Arial"/>
              </a:rPr>
              <a:t>you!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062216" y="36576"/>
            <a:ext cx="740664" cy="7406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985759" y="32003"/>
            <a:ext cx="1234440" cy="7650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1000" y="1237488"/>
            <a:ext cx="9144000" cy="15300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96468" y="1493519"/>
            <a:ext cx="2842260" cy="10043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28472" y="1525524"/>
            <a:ext cx="2723515" cy="885825"/>
          </a:xfrm>
          <a:custGeom>
            <a:avLst/>
            <a:gdLst/>
            <a:ahLst/>
            <a:cxnLst/>
            <a:rect l="l" t="t" r="r" b="b"/>
            <a:pathLst>
              <a:path w="2723515" h="885825">
                <a:moveTo>
                  <a:pt x="2624454" y="0"/>
                </a:moveTo>
                <a:lnTo>
                  <a:pt x="98983" y="0"/>
                </a:lnTo>
                <a:lnTo>
                  <a:pt x="60457" y="7778"/>
                </a:lnTo>
                <a:lnTo>
                  <a:pt x="28994" y="28987"/>
                </a:lnTo>
                <a:lnTo>
                  <a:pt x="7779" y="60436"/>
                </a:lnTo>
                <a:lnTo>
                  <a:pt x="0" y="98933"/>
                </a:lnTo>
                <a:lnTo>
                  <a:pt x="0" y="786511"/>
                </a:lnTo>
                <a:lnTo>
                  <a:pt x="7779" y="825007"/>
                </a:lnTo>
                <a:lnTo>
                  <a:pt x="28994" y="856456"/>
                </a:lnTo>
                <a:lnTo>
                  <a:pt x="60457" y="877665"/>
                </a:lnTo>
                <a:lnTo>
                  <a:pt x="98983" y="885443"/>
                </a:lnTo>
                <a:lnTo>
                  <a:pt x="2624454" y="885443"/>
                </a:lnTo>
                <a:lnTo>
                  <a:pt x="2662951" y="877665"/>
                </a:lnTo>
                <a:lnTo>
                  <a:pt x="2694400" y="856456"/>
                </a:lnTo>
                <a:lnTo>
                  <a:pt x="2715609" y="825007"/>
                </a:lnTo>
                <a:lnTo>
                  <a:pt x="2723388" y="786511"/>
                </a:lnTo>
                <a:lnTo>
                  <a:pt x="2723388" y="98933"/>
                </a:lnTo>
                <a:lnTo>
                  <a:pt x="2715609" y="60436"/>
                </a:lnTo>
                <a:lnTo>
                  <a:pt x="2694400" y="28987"/>
                </a:lnTo>
                <a:lnTo>
                  <a:pt x="2662951" y="7778"/>
                </a:lnTo>
                <a:lnTo>
                  <a:pt x="2624454" y="0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28472" y="1525524"/>
            <a:ext cx="2723515" cy="885825"/>
          </a:xfrm>
          <a:custGeom>
            <a:avLst/>
            <a:gdLst/>
            <a:ahLst/>
            <a:cxnLst/>
            <a:rect l="l" t="t" r="r" b="b"/>
            <a:pathLst>
              <a:path w="2723515" h="885825">
                <a:moveTo>
                  <a:pt x="0" y="98933"/>
                </a:moveTo>
                <a:lnTo>
                  <a:pt x="7779" y="60436"/>
                </a:lnTo>
                <a:lnTo>
                  <a:pt x="28994" y="28987"/>
                </a:lnTo>
                <a:lnTo>
                  <a:pt x="60457" y="7778"/>
                </a:lnTo>
                <a:lnTo>
                  <a:pt x="98983" y="0"/>
                </a:lnTo>
                <a:lnTo>
                  <a:pt x="2624454" y="0"/>
                </a:lnTo>
                <a:lnTo>
                  <a:pt x="2662951" y="7778"/>
                </a:lnTo>
                <a:lnTo>
                  <a:pt x="2694400" y="28987"/>
                </a:lnTo>
                <a:lnTo>
                  <a:pt x="2715609" y="60436"/>
                </a:lnTo>
                <a:lnTo>
                  <a:pt x="2723388" y="98933"/>
                </a:lnTo>
                <a:lnTo>
                  <a:pt x="2723388" y="786511"/>
                </a:lnTo>
                <a:lnTo>
                  <a:pt x="2715609" y="825007"/>
                </a:lnTo>
                <a:lnTo>
                  <a:pt x="2694400" y="856456"/>
                </a:lnTo>
                <a:lnTo>
                  <a:pt x="2662951" y="877665"/>
                </a:lnTo>
                <a:lnTo>
                  <a:pt x="2624454" y="885443"/>
                </a:lnTo>
                <a:lnTo>
                  <a:pt x="98983" y="885443"/>
                </a:lnTo>
                <a:lnTo>
                  <a:pt x="60457" y="877665"/>
                </a:lnTo>
                <a:lnTo>
                  <a:pt x="28994" y="856456"/>
                </a:lnTo>
                <a:lnTo>
                  <a:pt x="7779" y="825007"/>
                </a:lnTo>
                <a:lnTo>
                  <a:pt x="0" y="786511"/>
                </a:lnTo>
                <a:lnTo>
                  <a:pt x="0" y="98933"/>
                </a:lnTo>
                <a:close/>
              </a:path>
            </a:pathLst>
          </a:custGeom>
          <a:ln w="12192">
            <a:solidFill>
              <a:srgbClr val="BB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656076" y="1493519"/>
            <a:ext cx="2842260" cy="10043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788664" y="1760220"/>
            <a:ext cx="2607564" cy="7101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688079" y="1525524"/>
            <a:ext cx="2723515" cy="885825"/>
          </a:xfrm>
          <a:custGeom>
            <a:avLst/>
            <a:gdLst/>
            <a:ahLst/>
            <a:cxnLst/>
            <a:rect l="l" t="t" r="r" b="b"/>
            <a:pathLst>
              <a:path w="2723515" h="885825">
                <a:moveTo>
                  <a:pt x="2624455" y="0"/>
                </a:moveTo>
                <a:lnTo>
                  <a:pt x="98933" y="0"/>
                </a:lnTo>
                <a:lnTo>
                  <a:pt x="60436" y="7778"/>
                </a:lnTo>
                <a:lnTo>
                  <a:pt x="28987" y="28987"/>
                </a:lnTo>
                <a:lnTo>
                  <a:pt x="7778" y="60436"/>
                </a:lnTo>
                <a:lnTo>
                  <a:pt x="0" y="98933"/>
                </a:lnTo>
                <a:lnTo>
                  <a:pt x="0" y="786511"/>
                </a:lnTo>
                <a:lnTo>
                  <a:pt x="7778" y="825007"/>
                </a:lnTo>
                <a:lnTo>
                  <a:pt x="28987" y="856456"/>
                </a:lnTo>
                <a:lnTo>
                  <a:pt x="60436" y="877665"/>
                </a:lnTo>
                <a:lnTo>
                  <a:pt x="98933" y="885443"/>
                </a:lnTo>
                <a:lnTo>
                  <a:pt x="2624455" y="885443"/>
                </a:lnTo>
                <a:lnTo>
                  <a:pt x="2662951" y="877665"/>
                </a:lnTo>
                <a:lnTo>
                  <a:pt x="2694400" y="856456"/>
                </a:lnTo>
                <a:lnTo>
                  <a:pt x="2715609" y="825007"/>
                </a:lnTo>
                <a:lnTo>
                  <a:pt x="2723388" y="786511"/>
                </a:lnTo>
                <a:lnTo>
                  <a:pt x="2723388" y="98933"/>
                </a:lnTo>
                <a:lnTo>
                  <a:pt x="2715609" y="60436"/>
                </a:lnTo>
                <a:lnTo>
                  <a:pt x="2694400" y="28987"/>
                </a:lnTo>
                <a:lnTo>
                  <a:pt x="2662951" y="7778"/>
                </a:lnTo>
                <a:lnTo>
                  <a:pt x="2624455" y="0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688079" y="1525524"/>
            <a:ext cx="2723515" cy="885825"/>
          </a:xfrm>
          <a:custGeom>
            <a:avLst/>
            <a:gdLst/>
            <a:ahLst/>
            <a:cxnLst/>
            <a:rect l="l" t="t" r="r" b="b"/>
            <a:pathLst>
              <a:path w="2723515" h="885825">
                <a:moveTo>
                  <a:pt x="0" y="98933"/>
                </a:moveTo>
                <a:lnTo>
                  <a:pt x="7778" y="60436"/>
                </a:lnTo>
                <a:lnTo>
                  <a:pt x="28987" y="28987"/>
                </a:lnTo>
                <a:lnTo>
                  <a:pt x="60436" y="7778"/>
                </a:lnTo>
                <a:lnTo>
                  <a:pt x="98933" y="0"/>
                </a:lnTo>
                <a:lnTo>
                  <a:pt x="2624455" y="0"/>
                </a:lnTo>
                <a:lnTo>
                  <a:pt x="2662951" y="7778"/>
                </a:lnTo>
                <a:lnTo>
                  <a:pt x="2694400" y="28987"/>
                </a:lnTo>
                <a:lnTo>
                  <a:pt x="2715609" y="60436"/>
                </a:lnTo>
                <a:lnTo>
                  <a:pt x="2723388" y="98933"/>
                </a:lnTo>
                <a:lnTo>
                  <a:pt x="2723388" y="786511"/>
                </a:lnTo>
                <a:lnTo>
                  <a:pt x="2715609" y="825007"/>
                </a:lnTo>
                <a:lnTo>
                  <a:pt x="2694400" y="856456"/>
                </a:lnTo>
                <a:lnTo>
                  <a:pt x="2662951" y="877665"/>
                </a:lnTo>
                <a:lnTo>
                  <a:pt x="2624455" y="885443"/>
                </a:lnTo>
                <a:lnTo>
                  <a:pt x="98933" y="885443"/>
                </a:lnTo>
                <a:lnTo>
                  <a:pt x="60436" y="877665"/>
                </a:lnTo>
                <a:lnTo>
                  <a:pt x="28987" y="856456"/>
                </a:lnTo>
                <a:lnTo>
                  <a:pt x="7778" y="825007"/>
                </a:lnTo>
                <a:lnTo>
                  <a:pt x="0" y="786511"/>
                </a:lnTo>
                <a:lnTo>
                  <a:pt x="0" y="98933"/>
                </a:lnTo>
                <a:close/>
              </a:path>
            </a:pathLst>
          </a:custGeom>
          <a:ln w="12192">
            <a:solidFill>
              <a:srgbClr val="BB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598919" y="1493519"/>
            <a:ext cx="2842260" cy="100431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591300" y="1760220"/>
            <a:ext cx="2891028" cy="8702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630923" y="1525524"/>
            <a:ext cx="2723515" cy="885825"/>
          </a:xfrm>
          <a:custGeom>
            <a:avLst/>
            <a:gdLst/>
            <a:ahLst/>
            <a:cxnLst/>
            <a:rect l="l" t="t" r="r" b="b"/>
            <a:pathLst>
              <a:path w="2723515" h="885825">
                <a:moveTo>
                  <a:pt x="2624454" y="0"/>
                </a:moveTo>
                <a:lnTo>
                  <a:pt x="98932" y="0"/>
                </a:lnTo>
                <a:lnTo>
                  <a:pt x="60436" y="7778"/>
                </a:lnTo>
                <a:lnTo>
                  <a:pt x="28987" y="28987"/>
                </a:lnTo>
                <a:lnTo>
                  <a:pt x="7778" y="60436"/>
                </a:lnTo>
                <a:lnTo>
                  <a:pt x="0" y="98933"/>
                </a:lnTo>
                <a:lnTo>
                  <a:pt x="0" y="786511"/>
                </a:lnTo>
                <a:lnTo>
                  <a:pt x="7778" y="825007"/>
                </a:lnTo>
                <a:lnTo>
                  <a:pt x="28987" y="856456"/>
                </a:lnTo>
                <a:lnTo>
                  <a:pt x="60436" y="877665"/>
                </a:lnTo>
                <a:lnTo>
                  <a:pt x="98932" y="885443"/>
                </a:lnTo>
                <a:lnTo>
                  <a:pt x="2624454" y="885443"/>
                </a:lnTo>
                <a:lnTo>
                  <a:pt x="2662951" y="877665"/>
                </a:lnTo>
                <a:lnTo>
                  <a:pt x="2694400" y="856456"/>
                </a:lnTo>
                <a:lnTo>
                  <a:pt x="2715609" y="825007"/>
                </a:lnTo>
                <a:lnTo>
                  <a:pt x="2723387" y="786511"/>
                </a:lnTo>
                <a:lnTo>
                  <a:pt x="2723387" y="98933"/>
                </a:lnTo>
                <a:lnTo>
                  <a:pt x="2715609" y="60436"/>
                </a:lnTo>
                <a:lnTo>
                  <a:pt x="2694400" y="28987"/>
                </a:lnTo>
                <a:lnTo>
                  <a:pt x="2662951" y="7778"/>
                </a:lnTo>
                <a:lnTo>
                  <a:pt x="2624454" y="0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630923" y="1525524"/>
            <a:ext cx="2723515" cy="885825"/>
          </a:xfrm>
          <a:custGeom>
            <a:avLst/>
            <a:gdLst/>
            <a:ahLst/>
            <a:cxnLst/>
            <a:rect l="l" t="t" r="r" b="b"/>
            <a:pathLst>
              <a:path w="2723515" h="885825">
                <a:moveTo>
                  <a:pt x="0" y="98933"/>
                </a:moveTo>
                <a:lnTo>
                  <a:pt x="7778" y="60436"/>
                </a:lnTo>
                <a:lnTo>
                  <a:pt x="28987" y="28987"/>
                </a:lnTo>
                <a:lnTo>
                  <a:pt x="60436" y="7778"/>
                </a:lnTo>
                <a:lnTo>
                  <a:pt x="98932" y="0"/>
                </a:lnTo>
                <a:lnTo>
                  <a:pt x="2624454" y="0"/>
                </a:lnTo>
                <a:lnTo>
                  <a:pt x="2662951" y="7778"/>
                </a:lnTo>
                <a:lnTo>
                  <a:pt x="2694400" y="28987"/>
                </a:lnTo>
                <a:lnTo>
                  <a:pt x="2715609" y="60436"/>
                </a:lnTo>
                <a:lnTo>
                  <a:pt x="2723387" y="98933"/>
                </a:lnTo>
                <a:lnTo>
                  <a:pt x="2723387" y="786511"/>
                </a:lnTo>
                <a:lnTo>
                  <a:pt x="2715609" y="825007"/>
                </a:lnTo>
                <a:lnTo>
                  <a:pt x="2694400" y="856456"/>
                </a:lnTo>
                <a:lnTo>
                  <a:pt x="2662951" y="877665"/>
                </a:lnTo>
                <a:lnTo>
                  <a:pt x="2624454" y="885443"/>
                </a:lnTo>
                <a:lnTo>
                  <a:pt x="98932" y="885443"/>
                </a:lnTo>
                <a:lnTo>
                  <a:pt x="60436" y="877665"/>
                </a:lnTo>
                <a:lnTo>
                  <a:pt x="28987" y="856456"/>
                </a:lnTo>
                <a:lnTo>
                  <a:pt x="7778" y="825007"/>
                </a:lnTo>
                <a:lnTo>
                  <a:pt x="0" y="786511"/>
                </a:lnTo>
                <a:lnTo>
                  <a:pt x="0" y="98933"/>
                </a:lnTo>
                <a:close/>
              </a:path>
            </a:pathLst>
          </a:custGeom>
          <a:ln w="12192">
            <a:solidFill>
              <a:srgbClr val="BB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401572" y="1276350"/>
            <a:ext cx="134112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Implementation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00734" y="1489710"/>
            <a:ext cx="1978660" cy="669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794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Services</a:t>
            </a:r>
            <a:endParaRPr sz="1400">
              <a:latin typeface="Arial"/>
              <a:cs typeface="Arial"/>
            </a:endParaRPr>
          </a:p>
          <a:p>
            <a:pPr algn="ctr" marL="12700" marR="5080" indent="-2540">
              <a:lnSpc>
                <a:spcPct val="100000"/>
              </a:lnSpc>
              <a:spcBef>
                <a:spcPts val="855"/>
              </a:spcBef>
            </a:pPr>
            <a:r>
              <a:rPr dirty="0" sz="1050" i="1">
                <a:latin typeface="Arial"/>
                <a:cs typeface="Arial"/>
              </a:rPr>
              <a:t>Broad capabilities within </a:t>
            </a:r>
            <a:r>
              <a:rPr dirty="0" sz="1050" spc="-5" i="1">
                <a:latin typeface="Arial"/>
                <a:cs typeface="Arial"/>
              </a:rPr>
              <a:t>the  </a:t>
            </a:r>
            <a:r>
              <a:rPr dirty="0" sz="1050" i="1">
                <a:latin typeface="Arial"/>
                <a:cs typeface="Arial"/>
              </a:rPr>
              <a:t>SAP consulting services</a:t>
            </a:r>
            <a:r>
              <a:rPr dirty="0" sz="1050" spc="-105" i="1">
                <a:latin typeface="Arial"/>
                <a:cs typeface="Arial"/>
              </a:rPr>
              <a:t> </a:t>
            </a:r>
            <a:r>
              <a:rPr dirty="0" sz="1050" i="1">
                <a:latin typeface="Arial"/>
                <a:cs typeface="Arial"/>
              </a:rPr>
              <a:t>offering.</a:t>
            </a:r>
            <a:endParaRPr sz="10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84542" y="1276350"/>
            <a:ext cx="11830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Infrastructure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87439" y="1489710"/>
            <a:ext cx="2611755" cy="989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7305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Services</a:t>
            </a:r>
            <a:endParaRPr sz="1400">
              <a:latin typeface="Arial"/>
              <a:cs typeface="Arial"/>
            </a:endParaRPr>
          </a:p>
          <a:p>
            <a:pPr algn="ctr" marL="12700" marR="5080" indent="1270">
              <a:lnSpc>
                <a:spcPct val="100000"/>
              </a:lnSpc>
              <a:spcBef>
                <a:spcPts val="855"/>
              </a:spcBef>
            </a:pPr>
            <a:r>
              <a:rPr dirty="0" sz="1050" spc="-5" i="1">
                <a:latin typeface="Arial"/>
                <a:cs typeface="Arial"/>
              </a:rPr>
              <a:t>Infrastructure </a:t>
            </a:r>
            <a:r>
              <a:rPr dirty="0" sz="1050" i="1">
                <a:latin typeface="Arial"/>
                <a:cs typeface="Arial"/>
              </a:rPr>
              <a:t>designed and </a:t>
            </a:r>
            <a:r>
              <a:rPr dirty="0" sz="1050" spc="-5" i="1">
                <a:latin typeface="Arial"/>
                <a:cs typeface="Arial"/>
              </a:rPr>
              <a:t>implemented  </a:t>
            </a:r>
            <a:r>
              <a:rPr dirty="0" sz="1050" i="1">
                <a:latin typeface="Arial"/>
                <a:cs typeface="Arial"/>
              </a:rPr>
              <a:t>leveraging our COMPLETE Business</a:t>
            </a:r>
            <a:r>
              <a:rPr dirty="0" sz="1050" spc="-95" i="1">
                <a:latin typeface="Arial"/>
                <a:cs typeface="Arial"/>
              </a:rPr>
              <a:t> </a:t>
            </a:r>
            <a:r>
              <a:rPr dirty="0" sz="1050" i="1">
                <a:latin typeface="Arial"/>
                <a:cs typeface="Arial"/>
              </a:rPr>
              <a:t>Cloud  platform which</a:t>
            </a:r>
            <a:r>
              <a:rPr dirty="0" sz="1050" spc="-80" i="1">
                <a:latin typeface="Arial"/>
                <a:cs typeface="Arial"/>
              </a:rPr>
              <a:t> </a:t>
            </a:r>
            <a:r>
              <a:rPr dirty="0" sz="1050" i="1">
                <a:latin typeface="Arial"/>
                <a:cs typeface="Arial"/>
              </a:rPr>
              <a:t>includes:</a:t>
            </a:r>
            <a:endParaRPr sz="1050">
              <a:latin typeface="Arial"/>
              <a:cs typeface="Arial"/>
            </a:endParaRPr>
          </a:p>
          <a:p>
            <a:pPr algn="ctr" marL="2540">
              <a:lnSpc>
                <a:spcPct val="100000"/>
              </a:lnSpc>
            </a:pPr>
            <a:r>
              <a:rPr dirty="0" sz="1050" i="1">
                <a:solidFill>
                  <a:srgbClr val="333333"/>
                </a:solidFill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37075" y="1276350"/>
            <a:ext cx="9906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45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pp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li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cati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84167" y="1489710"/>
            <a:ext cx="2330450" cy="829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54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Management</a:t>
            </a:r>
            <a:endParaRPr sz="140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  <a:spcBef>
                <a:spcPts val="855"/>
              </a:spcBef>
            </a:pPr>
            <a:r>
              <a:rPr dirty="0" sz="1050" i="1">
                <a:latin typeface="Arial"/>
                <a:cs typeface="Arial"/>
              </a:rPr>
              <a:t>Enhancing effectiveness and</a:t>
            </a:r>
            <a:r>
              <a:rPr dirty="0" sz="1050" spc="-90" i="1">
                <a:latin typeface="Arial"/>
                <a:cs typeface="Arial"/>
              </a:rPr>
              <a:t> </a:t>
            </a:r>
            <a:r>
              <a:rPr dirty="0" sz="1050" i="1">
                <a:latin typeface="Arial"/>
                <a:cs typeface="Arial"/>
              </a:rPr>
              <a:t>efficiency  </a:t>
            </a:r>
            <a:r>
              <a:rPr dirty="0" sz="1050" i="1">
                <a:latin typeface="Arial"/>
                <a:cs typeface="Arial"/>
              </a:rPr>
              <a:t>through </a:t>
            </a:r>
            <a:r>
              <a:rPr dirty="0" sz="1050" spc="-5" i="1">
                <a:latin typeface="Arial"/>
                <a:cs typeface="Arial"/>
              </a:rPr>
              <a:t>the </a:t>
            </a:r>
            <a:r>
              <a:rPr dirty="0" sz="1050" i="1">
                <a:latin typeface="Arial"/>
                <a:cs typeface="Arial"/>
              </a:rPr>
              <a:t>dedicated support of our  clients’ </a:t>
            </a:r>
            <a:r>
              <a:rPr dirty="0" sz="1050" spc="-5" i="1">
                <a:latin typeface="Arial"/>
                <a:cs typeface="Arial"/>
              </a:rPr>
              <a:t>end-to-end </a:t>
            </a:r>
            <a:r>
              <a:rPr dirty="0" sz="1050" i="1">
                <a:latin typeface="Arial"/>
                <a:cs typeface="Arial"/>
              </a:rPr>
              <a:t>value</a:t>
            </a:r>
            <a:r>
              <a:rPr dirty="0" sz="1050" spc="-35" i="1">
                <a:latin typeface="Arial"/>
                <a:cs typeface="Arial"/>
              </a:rPr>
              <a:t> </a:t>
            </a:r>
            <a:r>
              <a:rPr dirty="0" sz="1050" i="1">
                <a:latin typeface="Arial"/>
                <a:cs typeface="Arial"/>
              </a:rPr>
              <a:t>chain.</a:t>
            </a:r>
            <a:endParaRPr sz="10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7516" y="2423820"/>
            <a:ext cx="2625090" cy="446405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55244">
              <a:lnSpc>
                <a:spcPct val="100000"/>
              </a:lnSpc>
              <a:spcBef>
                <a:spcPts val="495"/>
              </a:spcBef>
            </a:pPr>
            <a:r>
              <a:rPr dirty="0" sz="1050" spc="-10" b="1">
                <a:solidFill>
                  <a:srgbClr val="009ACC"/>
                </a:solidFill>
                <a:latin typeface="Arial"/>
                <a:cs typeface="Arial"/>
              </a:rPr>
              <a:t>SAP </a:t>
            </a:r>
            <a:r>
              <a:rPr dirty="0" sz="1050" b="1">
                <a:solidFill>
                  <a:srgbClr val="009ACC"/>
                </a:solidFill>
                <a:latin typeface="Arial"/>
                <a:cs typeface="Arial"/>
              </a:rPr>
              <a:t>Implementation </a:t>
            </a:r>
            <a:r>
              <a:rPr dirty="0" sz="1050" spc="-5" b="1">
                <a:solidFill>
                  <a:srgbClr val="009ACC"/>
                </a:solidFill>
                <a:latin typeface="Arial"/>
                <a:cs typeface="Arial"/>
              </a:rPr>
              <a:t>Services</a:t>
            </a:r>
            <a:r>
              <a:rPr dirty="0" sz="1050" spc="-35" b="1">
                <a:solidFill>
                  <a:srgbClr val="009ACC"/>
                </a:solidFill>
                <a:latin typeface="Arial"/>
                <a:cs typeface="Arial"/>
              </a:rPr>
              <a:t> </a:t>
            </a:r>
            <a:r>
              <a:rPr dirty="0" sz="1050" spc="-5" b="1">
                <a:solidFill>
                  <a:srgbClr val="009ACC"/>
                </a:solidFill>
                <a:latin typeface="Arial"/>
                <a:cs typeface="Arial"/>
              </a:rPr>
              <a:t>including:</a:t>
            </a:r>
            <a:endParaRPr sz="105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3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Process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Redefinition</a:t>
            </a:r>
            <a:endParaRPr sz="10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07516" y="2845968"/>
            <a:ext cx="2585720" cy="2934335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4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Implementation and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Integration</a:t>
            </a:r>
            <a:endParaRPr sz="105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3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SAP Application and Technical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Upgrades</a:t>
            </a:r>
            <a:endParaRPr sz="105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3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Program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management</a:t>
            </a:r>
            <a:endParaRPr sz="105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40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Training/Change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management</a:t>
            </a:r>
            <a:endParaRPr sz="1050">
              <a:latin typeface="Arial"/>
              <a:cs typeface="Arial"/>
            </a:endParaRPr>
          </a:p>
          <a:p>
            <a:pPr marL="127000" marR="187960" indent="-114300">
              <a:lnSpc>
                <a:spcPct val="100000"/>
              </a:lnSpc>
              <a:spcBef>
                <a:spcPts val="3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Full SAP MA and </a:t>
            </a:r>
            <a:r>
              <a:rPr dirty="0" sz="1050" spc="-5">
                <a:latin typeface="Arial"/>
                <a:cs typeface="Arial"/>
              </a:rPr>
              <a:t>Divestiture transition  </a:t>
            </a:r>
            <a:r>
              <a:rPr dirty="0" sz="1050">
                <a:latin typeface="Arial"/>
                <a:cs typeface="Arial"/>
              </a:rPr>
              <a:t>projects</a:t>
            </a:r>
            <a:endParaRPr sz="1050">
              <a:latin typeface="Arial"/>
              <a:cs typeface="Arial"/>
            </a:endParaRPr>
          </a:p>
          <a:p>
            <a:pPr marL="127000" marR="151765" indent="-114300">
              <a:lnSpc>
                <a:spcPct val="100000"/>
              </a:lnSpc>
              <a:spcBef>
                <a:spcPts val="3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Pre-Implementation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deployment/rollout  Strategy</a:t>
            </a:r>
            <a:endParaRPr sz="105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40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Existing SAP </a:t>
            </a:r>
            <a:r>
              <a:rPr dirty="0" sz="1050" spc="-5">
                <a:latin typeface="Arial"/>
                <a:cs typeface="Arial"/>
              </a:rPr>
              <a:t>System</a:t>
            </a:r>
            <a:r>
              <a:rPr dirty="0" sz="1050" spc="-1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optimizations</a:t>
            </a:r>
            <a:endParaRPr sz="1050">
              <a:latin typeface="Arial"/>
              <a:cs typeface="Arial"/>
            </a:endParaRPr>
          </a:p>
          <a:p>
            <a:pPr marL="127000" marR="226060" indent="-114300">
              <a:lnSpc>
                <a:spcPct val="100000"/>
              </a:lnSpc>
              <a:spcBef>
                <a:spcPts val="390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Financials, Sales, Supply Chain  Management, and Human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Resources</a:t>
            </a:r>
            <a:endParaRPr sz="1050">
              <a:latin typeface="Arial"/>
              <a:cs typeface="Arial"/>
            </a:endParaRPr>
          </a:p>
          <a:p>
            <a:pPr marL="127000" marR="212090" indent="-114300">
              <a:lnSpc>
                <a:spcPct val="100000"/>
              </a:lnSpc>
              <a:spcBef>
                <a:spcPts val="3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 spc="0">
                <a:latin typeface="Arial"/>
                <a:cs typeface="Arial"/>
              </a:rPr>
              <a:t>BW, </a:t>
            </a:r>
            <a:r>
              <a:rPr dirty="0" sz="1050">
                <a:latin typeface="Arial"/>
                <a:cs typeface="Arial"/>
              </a:rPr>
              <a:t>SEM, CRM, APO, PLM, </a:t>
            </a:r>
            <a:r>
              <a:rPr dirty="0" sz="1050" spc="-5">
                <a:latin typeface="Arial"/>
                <a:cs typeface="Arial"/>
              </a:rPr>
              <a:t>QM,</a:t>
            </a:r>
            <a:r>
              <a:rPr dirty="0" sz="1050" spc="-204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and  Portals</a:t>
            </a:r>
            <a:endParaRPr sz="1050">
              <a:latin typeface="Arial"/>
              <a:cs typeface="Arial"/>
            </a:endParaRPr>
          </a:p>
          <a:p>
            <a:pPr marL="127000" marR="612140" indent="-114300">
              <a:lnSpc>
                <a:spcPct val="100000"/>
              </a:lnSpc>
              <a:spcBef>
                <a:spcPts val="40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Enhanced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Reporting/Executive  management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Reporting</a:t>
            </a:r>
            <a:endParaRPr sz="10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717416" y="2423820"/>
            <a:ext cx="2636520" cy="446405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181610">
              <a:lnSpc>
                <a:spcPct val="100000"/>
              </a:lnSpc>
              <a:spcBef>
                <a:spcPts val="495"/>
              </a:spcBef>
            </a:pPr>
            <a:r>
              <a:rPr dirty="0" sz="1050" spc="-5" b="1">
                <a:solidFill>
                  <a:srgbClr val="009ACC"/>
                </a:solidFill>
                <a:latin typeface="Arial"/>
                <a:cs typeface="Arial"/>
              </a:rPr>
              <a:t>Application </a:t>
            </a:r>
            <a:r>
              <a:rPr dirty="0" sz="1050" b="1">
                <a:solidFill>
                  <a:srgbClr val="009ACC"/>
                </a:solidFill>
                <a:latin typeface="Arial"/>
                <a:cs typeface="Arial"/>
              </a:rPr>
              <a:t>Management &amp;</a:t>
            </a:r>
            <a:r>
              <a:rPr dirty="0" sz="1050" spc="-100" b="1">
                <a:solidFill>
                  <a:srgbClr val="009ACC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9ACC"/>
                </a:solidFill>
                <a:latin typeface="Arial"/>
                <a:cs typeface="Arial"/>
              </a:rPr>
              <a:t>Support:</a:t>
            </a:r>
            <a:endParaRPr sz="105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3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SAP License Maintenance Support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Levels</a:t>
            </a:r>
            <a:endParaRPr sz="10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717416" y="2792628"/>
            <a:ext cx="2539365" cy="187452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127000">
              <a:lnSpc>
                <a:spcPct val="100000"/>
              </a:lnSpc>
              <a:spcBef>
                <a:spcPts val="505"/>
              </a:spcBef>
            </a:pPr>
            <a:r>
              <a:rPr dirty="0" sz="1050">
                <a:latin typeface="Arial"/>
                <a:cs typeface="Arial"/>
              </a:rPr>
              <a:t>1-3</a:t>
            </a:r>
            <a:endParaRPr sz="105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40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100% Dedicated Support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Team</a:t>
            </a:r>
            <a:endParaRPr sz="105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3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Build-to-Run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Approach</a:t>
            </a:r>
            <a:endParaRPr sz="105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3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Monthly Functional and Basis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Support</a:t>
            </a:r>
            <a:endParaRPr sz="105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409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Operational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dashboards</a:t>
            </a:r>
            <a:endParaRPr sz="105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3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Root Cause Analysis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(RCA)</a:t>
            </a:r>
            <a:endParaRPr sz="1050">
              <a:latin typeface="Arial"/>
              <a:cs typeface="Arial"/>
            </a:endParaRPr>
          </a:p>
          <a:p>
            <a:pPr marL="127000" marR="5080" indent="-114300">
              <a:lnSpc>
                <a:spcPct val="100000"/>
              </a:lnSpc>
              <a:spcBef>
                <a:spcPts val="3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 spc="-5">
                <a:latin typeface="Arial"/>
                <a:cs typeface="Arial"/>
              </a:rPr>
              <a:t>Proactive preventative </a:t>
            </a:r>
            <a:r>
              <a:rPr dirty="0" sz="1050">
                <a:latin typeface="Arial"/>
                <a:cs typeface="Arial"/>
              </a:rPr>
              <a:t>maintenance </a:t>
            </a:r>
            <a:r>
              <a:rPr dirty="0" sz="1050" spc="-5">
                <a:latin typeface="Arial"/>
                <a:cs typeface="Arial"/>
              </a:rPr>
              <a:t>with  </a:t>
            </a:r>
            <a:r>
              <a:rPr dirty="0" sz="1050">
                <a:latin typeface="Arial"/>
                <a:cs typeface="Arial"/>
              </a:rPr>
              <a:t>trending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analysis</a:t>
            </a:r>
            <a:endParaRPr sz="105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40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SLA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Reporting</a:t>
            </a:r>
            <a:endParaRPr sz="10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776973" y="2462936"/>
            <a:ext cx="2584450" cy="446405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449580">
              <a:lnSpc>
                <a:spcPct val="100000"/>
              </a:lnSpc>
              <a:spcBef>
                <a:spcPts val="495"/>
              </a:spcBef>
            </a:pPr>
            <a:r>
              <a:rPr dirty="0" sz="1050" b="1">
                <a:solidFill>
                  <a:srgbClr val="009ACC"/>
                </a:solidFill>
                <a:latin typeface="Arial"/>
                <a:cs typeface="Arial"/>
              </a:rPr>
              <a:t>Infrastructure</a:t>
            </a:r>
            <a:r>
              <a:rPr dirty="0" sz="1050" spc="-80" b="1">
                <a:solidFill>
                  <a:srgbClr val="009ACC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9ACC"/>
                </a:solidFill>
                <a:latin typeface="Arial"/>
                <a:cs typeface="Arial"/>
              </a:rPr>
              <a:t>Management:</a:t>
            </a:r>
            <a:endParaRPr sz="105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3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Sizing and </a:t>
            </a:r>
            <a:r>
              <a:rPr dirty="0" sz="1050" spc="-5">
                <a:latin typeface="Arial"/>
                <a:cs typeface="Arial"/>
              </a:rPr>
              <a:t>Proactive </a:t>
            </a:r>
            <a:r>
              <a:rPr dirty="0" sz="1050">
                <a:latin typeface="Arial"/>
                <a:cs typeface="Arial"/>
              </a:rPr>
              <a:t>Cloud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Orchestration</a:t>
            </a:r>
            <a:endParaRPr sz="10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776973" y="2934716"/>
            <a:ext cx="2575560" cy="209168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0" marR="309245" indent="-114300">
              <a:lnSpc>
                <a:spcPct val="100000"/>
              </a:lnSpc>
              <a:spcBef>
                <a:spcPts val="10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Operating </a:t>
            </a:r>
            <a:r>
              <a:rPr dirty="0" sz="1050" spc="-5">
                <a:latin typeface="Arial"/>
                <a:cs typeface="Arial"/>
              </a:rPr>
              <a:t>System </a:t>
            </a:r>
            <a:r>
              <a:rPr dirty="0" sz="1050">
                <a:latin typeface="Arial"/>
                <a:cs typeface="Arial"/>
              </a:rPr>
              <a:t>Maintenance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and  Patching.</a:t>
            </a:r>
            <a:endParaRPr sz="1050">
              <a:latin typeface="Arial"/>
              <a:cs typeface="Arial"/>
            </a:endParaRPr>
          </a:p>
          <a:p>
            <a:pPr marL="127000" marR="137795" indent="-114300">
              <a:lnSpc>
                <a:spcPct val="100000"/>
              </a:lnSpc>
              <a:spcBef>
                <a:spcPts val="3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Infrastructure Monitoring, Metering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and  Reporting.</a:t>
            </a:r>
            <a:endParaRPr sz="105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3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 spc="-5">
                <a:latin typeface="Arial"/>
                <a:cs typeface="Arial"/>
              </a:rPr>
              <a:t>System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Backups.</a:t>
            </a:r>
            <a:endParaRPr sz="105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40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Network Administration &amp;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Security.</a:t>
            </a:r>
            <a:endParaRPr sz="1050">
              <a:latin typeface="Arial"/>
              <a:cs typeface="Arial"/>
            </a:endParaRPr>
          </a:p>
          <a:p>
            <a:pPr marL="127000" marR="5080" indent="-114300">
              <a:lnSpc>
                <a:spcPct val="100000"/>
              </a:lnSpc>
              <a:spcBef>
                <a:spcPts val="3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Incident Management, Change &amp;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Service  Requests.</a:t>
            </a:r>
            <a:endParaRPr sz="105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spcBef>
                <a:spcPts val="39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Full SAP Landscape</a:t>
            </a:r>
            <a:r>
              <a:rPr dirty="0" sz="1050" spc="-10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Support.</a:t>
            </a:r>
            <a:endParaRPr sz="1050">
              <a:latin typeface="Arial"/>
              <a:cs typeface="Arial"/>
            </a:endParaRPr>
          </a:p>
          <a:p>
            <a:pPr marL="127000" marR="328295" indent="-114300">
              <a:lnSpc>
                <a:spcPct val="100000"/>
              </a:lnSpc>
              <a:spcBef>
                <a:spcPts val="405"/>
              </a:spcBef>
              <a:buClr>
                <a:srgbClr val="009ACC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050">
                <a:latin typeface="Arial"/>
                <a:cs typeface="Arial"/>
              </a:rPr>
              <a:t>Multiple Disaster Recovery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Solution  Options.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166615" y="4844796"/>
            <a:ext cx="1642998" cy="100151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395471" y="1825751"/>
            <a:ext cx="364490" cy="283845"/>
          </a:xfrm>
          <a:custGeom>
            <a:avLst/>
            <a:gdLst/>
            <a:ahLst/>
            <a:cxnLst/>
            <a:rect l="l" t="t" r="r" b="b"/>
            <a:pathLst>
              <a:path w="364489" h="283844">
                <a:moveTo>
                  <a:pt x="125349" y="0"/>
                </a:moveTo>
                <a:lnTo>
                  <a:pt x="0" y="141732"/>
                </a:lnTo>
                <a:lnTo>
                  <a:pt x="125349" y="283463"/>
                </a:lnTo>
                <a:lnTo>
                  <a:pt x="125349" y="197358"/>
                </a:lnTo>
                <a:lnTo>
                  <a:pt x="315039" y="197358"/>
                </a:lnTo>
                <a:lnTo>
                  <a:pt x="364236" y="141732"/>
                </a:lnTo>
                <a:lnTo>
                  <a:pt x="315039" y="86106"/>
                </a:lnTo>
                <a:lnTo>
                  <a:pt x="125349" y="86106"/>
                </a:lnTo>
                <a:lnTo>
                  <a:pt x="125349" y="0"/>
                </a:lnTo>
                <a:close/>
              </a:path>
              <a:path w="364489" h="283844">
                <a:moveTo>
                  <a:pt x="315039" y="197358"/>
                </a:moveTo>
                <a:lnTo>
                  <a:pt x="238887" y="197358"/>
                </a:lnTo>
                <a:lnTo>
                  <a:pt x="238887" y="283463"/>
                </a:lnTo>
                <a:lnTo>
                  <a:pt x="315039" y="197358"/>
                </a:lnTo>
                <a:close/>
              </a:path>
              <a:path w="364489" h="283844">
                <a:moveTo>
                  <a:pt x="238887" y="0"/>
                </a:moveTo>
                <a:lnTo>
                  <a:pt x="238887" y="86106"/>
                </a:lnTo>
                <a:lnTo>
                  <a:pt x="315039" y="86106"/>
                </a:lnTo>
                <a:lnTo>
                  <a:pt x="238887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367271" y="1825751"/>
            <a:ext cx="364490" cy="283845"/>
          </a:xfrm>
          <a:custGeom>
            <a:avLst/>
            <a:gdLst/>
            <a:ahLst/>
            <a:cxnLst/>
            <a:rect l="l" t="t" r="r" b="b"/>
            <a:pathLst>
              <a:path w="364490" h="283844">
                <a:moveTo>
                  <a:pt x="125349" y="0"/>
                </a:moveTo>
                <a:lnTo>
                  <a:pt x="0" y="141732"/>
                </a:lnTo>
                <a:lnTo>
                  <a:pt x="125349" y="283463"/>
                </a:lnTo>
                <a:lnTo>
                  <a:pt x="125349" y="197358"/>
                </a:lnTo>
                <a:lnTo>
                  <a:pt x="315039" y="197358"/>
                </a:lnTo>
                <a:lnTo>
                  <a:pt x="364235" y="141732"/>
                </a:lnTo>
                <a:lnTo>
                  <a:pt x="315039" y="86106"/>
                </a:lnTo>
                <a:lnTo>
                  <a:pt x="125349" y="86106"/>
                </a:lnTo>
                <a:lnTo>
                  <a:pt x="125349" y="0"/>
                </a:lnTo>
                <a:close/>
              </a:path>
              <a:path w="364490" h="283844">
                <a:moveTo>
                  <a:pt x="315039" y="197358"/>
                </a:moveTo>
                <a:lnTo>
                  <a:pt x="238886" y="197358"/>
                </a:lnTo>
                <a:lnTo>
                  <a:pt x="238886" y="283463"/>
                </a:lnTo>
                <a:lnTo>
                  <a:pt x="315039" y="197358"/>
                </a:lnTo>
                <a:close/>
              </a:path>
              <a:path w="364490" h="283844">
                <a:moveTo>
                  <a:pt x="238886" y="0"/>
                </a:moveTo>
                <a:lnTo>
                  <a:pt x="238886" y="86106"/>
                </a:lnTo>
                <a:lnTo>
                  <a:pt x="315039" y="86106"/>
                </a:lnTo>
                <a:lnTo>
                  <a:pt x="238886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8425688" y="5841504"/>
            <a:ext cx="32384" cy="0"/>
          </a:xfrm>
          <a:custGeom>
            <a:avLst/>
            <a:gdLst/>
            <a:ahLst/>
            <a:cxnLst/>
            <a:rect l="l" t="t" r="r" b="b"/>
            <a:pathLst>
              <a:path w="32384" h="0">
                <a:moveTo>
                  <a:pt x="0" y="0"/>
                </a:moveTo>
                <a:lnTo>
                  <a:pt x="32003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6876415" y="5474309"/>
            <a:ext cx="2113915" cy="38862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1920" marR="5080" indent="-109855">
              <a:lnSpc>
                <a:spcPct val="110000"/>
              </a:lnSpc>
              <a:spcBef>
                <a:spcPts val="145"/>
              </a:spcBef>
            </a:pPr>
            <a:r>
              <a:rPr dirty="0" sz="1200" spc="-5">
                <a:latin typeface="Arial"/>
                <a:cs typeface="Arial"/>
              </a:rPr>
              <a:t>* </a:t>
            </a:r>
            <a:r>
              <a:rPr dirty="0" sz="900" spc="-5">
                <a:latin typeface="Arial"/>
                <a:cs typeface="Arial"/>
              </a:rPr>
              <a:t>COMPLETE (</a:t>
            </a:r>
            <a:r>
              <a:rPr dirty="0" sz="900" spc="-5" u="sng">
                <a:latin typeface="Arial"/>
                <a:cs typeface="Arial"/>
              </a:rPr>
              <a:t>C</a:t>
            </a:r>
            <a:r>
              <a:rPr dirty="0" sz="900" spc="-5">
                <a:latin typeface="Arial"/>
                <a:cs typeface="Arial"/>
              </a:rPr>
              <a:t>apgemini </a:t>
            </a:r>
            <a:r>
              <a:rPr dirty="0" sz="900" spc="-5" u="sng">
                <a:latin typeface="Arial"/>
                <a:cs typeface="Arial"/>
              </a:rPr>
              <a:t>O</a:t>
            </a:r>
            <a:r>
              <a:rPr dirty="0" sz="900" spc="-5">
                <a:latin typeface="Arial"/>
                <a:cs typeface="Arial"/>
              </a:rPr>
              <a:t>rchestration </a:t>
            </a:r>
            <a:r>
              <a:rPr dirty="0" sz="900" spc="-5" u="sng">
                <a:latin typeface="Arial"/>
                <a:cs typeface="Arial"/>
              </a:rPr>
              <a:t> M</a:t>
            </a:r>
            <a:r>
              <a:rPr dirty="0" sz="900" spc="-5">
                <a:latin typeface="Arial"/>
                <a:cs typeface="Arial"/>
              </a:rPr>
              <a:t>anagement </a:t>
            </a:r>
            <a:r>
              <a:rPr dirty="0" sz="900" spc="-5" u="sng">
                <a:latin typeface="Arial"/>
                <a:cs typeface="Arial"/>
              </a:rPr>
              <a:t>PL</a:t>
            </a:r>
            <a:r>
              <a:rPr dirty="0" sz="900" spc="-5">
                <a:latin typeface="Arial"/>
                <a:cs typeface="Arial"/>
              </a:rPr>
              <a:t>atform </a:t>
            </a:r>
            <a:r>
              <a:rPr dirty="0" sz="900" spc="-5" u="sng">
                <a:latin typeface="Arial"/>
                <a:cs typeface="Arial"/>
              </a:rPr>
              <a:t>E</a:t>
            </a:r>
            <a:r>
              <a:rPr dirty="0" sz="900" spc="-5">
                <a:latin typeface="Arial"/>
                <a:cs typeface="Arial"/>
              </a:rPr>
              <a:t>nd </a:t>
            </a:r>
            <a:r>
              <a:rPr dirty="0" sz="900">
                <a:latin typeface="Arial"/>
                <a:cs typeface="Arial"/>
              </a:rPr>
              <a:t>to</a:t>
            </a:r>
            <a:r>
              <a:rPr dirty="0" sz="900" spc="-30">
                <a:latin typeface="Arial"/>
                <a:cs typeface="Arial"/>
              </a:rPr>
              <a:t> </a:t>
            </a:r>
            <a:r>
              <a:rPr dirty="0" sz="900" spc="-5" u="sng">
                <a:latin typeface="Arial"/>
                <a:cs typeface="Arial"/>
              </a:rPr>
              <a:t>E</a:t>
            </a:r>
            <a:r>
              <a:rPr dirty="0" sz="900" spc="-5">
                <a:latin typeface="Arial"/>
                <a:cs typeface="Arial"/>
              </a:rPr>
              <a:t>nd)</a:t>
            </a:r>
            <a:endParaRPr sz="900">
              <a:latin typeface="Arial"/>
              <a:cs typeface="Arial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42" name="object 4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31</a:t>
            </a:fld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33629"/>
            <a:ext cx="941578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/>
              <a:t>Why Capgemini should be your partner on </a:t>
            </a:r>
            <a:r>
              <a:rPr dirty="0" sz="2800" spc="-10"/>
              <a:t>SAP </a:t>
            </a:r>
            <a:r>
              <a:rPr dirty="0" sz="2800" spc="-5"/>
              <a:t>S/4</a:t>
            </a:r>
            <a:r>
              <a:rPr dirty="0" sz="2800" spc="165"/>
              <a:t> </a:t>
            </a:r>
            <a:r>
              <a:rPr dirty="0" sz="2800" spc="-10"/>
              <a:t>HANA?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1655064" y="2199132"/>
            <a:ext cx="742188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697735" y="2237994"/>
            <a:ext cx="643890" cy="263525"/>
          </a:xfrm>
          <a:custGeom>
            <a:avLst/>
            <a:gdLst/>
            <a:ahLst/>
            <a:cxnLst/>
            <a:rect l="l" t="t" r="r" b="b"/>
            <a:pathLst>
              <a:path w="643889" h="263525">
                <a:moveTo>
                  <a:pt x="0" y="0"/>
                </a:moveTo>
                <a:lnTo>
                  <a:pt x="51430" y="1440"/>
                </a:lnTo>
                <a:lnTo>
                  <a:pt x="102453" y="5733"/>
                </a:lnTo>
                <a:lnTo>
                  <a:pt x="152960" y="12833"/>
                </a:lnTo>
                <a:lnTo>
                  <a:pt x="202843" y="22697"/>
                </a:lnTo>
                <a:lnTo>
                  <a:pt x="251993" y="35279"/>
                </a:lnTo>
                <a:lnTo>
                  <a:pt x="300302" y="50535"/>
                </a:lnTo>
                <a:lnTo>
                  <a:pt x="347662" y="68421"/>
                </a:lnTo>
                <a:lnTo>
                  <a:pt x="393965" y="88892"/>
                </a:lnTo>
                <a:lnTo>
                  <a:pt x="439101" y="111904"/>
                </a:lnTo>
                <a:lnTo>
                  <a:pt x="482964" y="137413"/>
                </a:lnTo>
                <a:lnTo>
                  <a:pt x="525445" y="165374"/>
                </a:lnTo>
                <a:lnTo>
                  <a:pt x="566434" y="195742"/>
                </a:lnTo>
                <a:lnTo>
                  <a:pt x="605825" y="228474"/>
                </a:lnTo>
                <a:lnTo>
                  <a:pt x="643508" y="263525"/>
                </a:lnTo>
              </a:path>
            </a:pathLst>
          </a:custGeom>
          <a:ln w="38100">
            <a:solidFill>
              <a:srgbClr val="009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357627" y="2551176"/>
            <a:ext cx="316992" cy="6035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414651" y="2582672"/>
            <a:ext cx="198755" cy="505459"/>
          </a:xfrm>
          <a:custGeom>
            <a:avLst/>
            <a:gdLst/>
            <a:ahLst/>
            <a:cxnLst/>
            <a:rect l="l" t="t" r="r" b="b"/>
            <a:pathLst>
              <a:path w="198755" h="505460">
                <a:moveTo>
                  <a:pt x="0" y="0"/>
                </a:moveTo>
                <a:lnTo>
                  <a:pt x="30363" y="40182"/>
                </a:lnTo>
                <a:lnTo>
                  <a:pt x="58387" y="81828"/>
                </a:lnTo>
                <a:lnTo>
                  <a:pt x="84033" y="124833"/>
                </a:lnTo>
                <a:lnTo>
                  <a:pt x="107260" y="169091"/>
                </a:lnTo>
                <a:lnTo>
                  <a:pt x="128028" y="214499"/>
                </a:lnTo>
                <a:lnTo>
                  <a:pt x="146297" y="260950"/>
                </a:lnTo>
                <a:lnTo>
                  <a:pt x="162027" y="308342"/>
                </a:lnTo>
                <a:lnTo>
                  <a:pt x="175177" y="356567"/>
                </a:lnTo>
                <a:lnTo>
                  <a:pt x="185709" y="405523"/>
                </a:lnTo>
                <a:lnTo>
                  <a:pt x="193581" y="455104"/>
                </a:lnTo>
                <a:lnTo>
                  <a:pt x="198755" y="505205"/>
                </a:lnTo>
              </a:path>
            </a:pathLst>
          </a:custGeom>
          <a:ln w="38100">
            <a:solidFill>
              <a:srgbClr val="F8B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337816" y="3151632"/>
            <a:ext cx="339851" cy="6812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394839" y="3172079"/>
            <a:ext cx="220979" cy="583565"/>
          </a:xfrm>
          <a:custGeom>
            <a:avLst/>
            <a:gdLst/>
            <a:ahLst/>
            <a:cxnLst/>
            <a:rect l="l" t="t" r="r" b="b"/>
            <a:pathLst>
              <a:path w="220980" h="583564">
                <a:moveTo>
                  <a:pt x="220980" y="0"/>
                </a:moveTo>
                <a:lnTo>
                  <a:pt x="218842" y="49256"/>
                </a:lnTo>
                <a:lnTo>
                  <a:pt x="214093" y="98136"/>
                </a:lnTo>
                <a:lnTo>
                  <a:pt x="206771" y="146541"/>
                </a:lnTo>
                <a:lnTo>
                  <a:pt x="196912" y="194375"/>
                </a:lnTo>
                <a:lnTo>
                  <a:pt x="184551" y="241539"/>
                </a:lnTo>
                <a:lnTo>
                  <a:pt x="169726" y="287936"/>
                </a:lnTo>
                <a:lnTo>
                  <a:pt x="152473" y="333468"/>
                </a:lnTo>
                <a:lnTo>
                  <a:pt x="132828" y="378039"/>
                </a:lnTo>
                <a:lnTo>
                  <a:pt x="110827" y="421551"/>
                </a:lnTo>
                <a:lnTo>
                  <a:pt x="86507" y="463906"/>
                </a:lnTo>
                <a:lnTo>
                  <a:pt x="59905" y="505007"/>
                </a:lnTo>
                <a:lnTo>
                  <a:pt x="31057" y="544756"/>
                </a:lnTo>
                <a:lnTo>
                  <a:pt x="0" y="583057"/>
                </a:lnTo>
              </a:path>
            </a:pathLst>
          </a:custGeom>
          <a:ln w="38100">
            <a:solidFill>
              <a:srgbClr val="691E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697735" y="3802379"/>
            <a:ext cx="673607" cy="3566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741551" y="3836161"/>
            <a:ext cx="575310" cy="238760"/>
          </a:xfrm>
          <a:custGeom>
            <a:avLst/>
            <a:gdLst/>
            <a:ahLst/>
            <a:cxnLst/>
            <a:rect l="l" t="t" r="r" b="b"/>
            <a:pathLst>
              <a:path w="575310" h="238760">
                <a:moveTo>
                  <a:pt x="574801" y="0"/>
                </a:moveTo>
                <a:lnTo>
                  <a:pt x="537554" y="32170"/>
                </a:lnTo>
                <a:lnTo>
                  <a:pt x="498793" y="62187"/>
                </a:lnTo>
                <a:lnTo>
                  <a:pt x="458614" y="90009"/>
                </a:lnTo>
                <a:lnTo>
                  <a:pt x="417114" y="115596"/>
                </a:lnTo>
                <a:lnTo>
                  <a:pt x="374388" y="138910"/>
                </a:lnTo>
                <a:lnTo>
                  <a:pt x="330534" y="159909"/>
                </a:lnTo>
                <a:lnTo>
                  <a:pt x="285645" y="178555"/>
                </a:lnTo>
                <a:lnTo>
                  <a:pt x="239820" y="194806"/>
                </a:lnTo>
                <a:lnTo>
                  <a:pt x="193154" y="208624"/>
                </a:lnTo>
                <a:lnTo>
                  <a:pt x="145743" y="219968"/>
                </a:lnTo>
                <a:lnTo>
                  <a:pt x="97682" y="228798"/>
                </a:lnTo>
                <a:lnTo>
                  <a:pt x="49069" y="235076"/>
                </a:lnTo>
                <a:lnTo>
                  <a:pt x="0" y="238760"/>
                </a:lnTo>
              </a:path>
            </a:pathLst>
          </a:custGeom>
          <a:ln w="38100">
            <a:solidFill>
              <a:srgbClr val="B7003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17804" y="2215895"/>
            <a:ext cx="911351" cy="19370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79609" y="2254885"/>
            <a:ext cx="804545" cy="1814195"/>
          </a:xfrm>
          <a:custGeom>
            <a:avLst/>
            <a:gdLst/>
            <a:ahLst/>
            <a:cxnLst/>
            <a:rect l="l" t="t" r="r" b="b"/>
            <a:pathLst>
              <a:path w="804544" h="1814195">
                <a:moveTo>
                  <a:pt x="804207" y="1813940"/>
                </a:moveTo>
                <a:lnTo>
                  <a:pt x="755971" y="1806619"/>
                </a:lnTo>
                <a:lnTo>
                  <a:pt x="708704" y="1796894"/>
                </a:lnTo>
                <a:lnTo>
                  <a:pt x="662462" y="1784835"/>
                </a:lnTo>
                <a:lnTo>
                  <a:pt x="617298" y="1770515"/>
                </a:lnTo>
                <a:lnTo>
                  <a:pt x="573268" y="1754004"/>
                </a:lnTo>
                <a:lnTo>
                  <a:pt x="530428" y="1735373"/>
                </a:lnTo>
                <a:lnTo>
                  <a:pt x="488831" y="1714693"/>
                </a:lnTo>
                <a:lnTo>
                  <a:pt x="448534" y="1692034"/>
                </a:lnTo>
                <a:lnTo>
                  <a:pt x="409592" y="1667468"/>
                </a:lnTo>
                <a:lnTo>
                  <a:pt x="372059" y="1641066"/>
                </a:lnTo>
                <a:lnTo>
                  <a:pt x="335991" y="1612898"/>
                </a:lnTo>
                <a:lnTo>
                  <a:pt x="301442" y="1583036"/>
                </a:lnTo>
                <a:lnTo>
                  <a:pt x="268468" y="1551551"/>
                </a:lnTo>
                <a:lnTo>
                  <a:pt x="237124" y="1518512"/>
                </a:lnTo>
                <a:lnTo>
                  <a:pt x="207465" y="1483992"/>
                </a:lnTo>
                <a:lnTo>
                  <a:pt x="179546" y="1448061"/>
                </a:lnTo>
                <a:lnTo>
                  <a:pt x="153422" y="1410791"/>
                </a:lnTo>
                <a:lnTo>
                  <a:pt x="129148" y="1372251"/>
                </a:lnTo>
                <a:lnTo>
                  <a:pt x="106779" y="1332513"/>
                </a:lnTo>
                <a:lnTo>
                  <a:pt x="86371" y="1291648"/>
                </a:lnTo>
                <a:lnTo>
                  <a:pt x="67978" y="1249728"/>
                </a:lnTo>
                <a:lnTo>
                  <a:pt x="51655" y="1206821"/>
                </a:lnTo>
                <a:lnTo>
                  <a:pt x="37459" y="1163001"/>
                </a:lnTo>
                <a:lnTo>
                  <a:pt x="25442" y="1118337"/>
                </a:lnTo>
                <a:lnTo>
                  <a:pt x="15662" y="1072901"/>
                </a:lnTo>
                <a:lnTo>
                  <a:pt x="8172" y="1026763"/>
                </a:lnTo>
                <a:lnTo>
                  <a:pt x="3029" y="979995"/>
                </a:lnTo>
                <a:lnTo>
                  <a:pt x="286" y="932667"/>
                </a:lnTo>
                <a:lnTo>
                  <a:pt x="0" y="884850"/>
                </a:lnTo>
                <a:lnTo>
                  <a:pt x="2224" y="836616"/>
                </a:lnTo>
                <a:lnTo>
                  <a:pt x="7015" y="788035"/>
                </a:lnTo>
                <a:lnTo>
                  <a:pt x="14455" y="739153"/>
                </a:lnTo>
                <a:lnTo>
                  <a:pt x="24407" y="691139"/>
                </a:lnTo>
                <a:lnTo>
                  <a:pt x="36804" y="644066"/>
                </a:lnTo>
                <a:lnTo>
                  <a:pt x="51579" y="598005"/>
                </a:lnTo>
                <a:lnTo>
                  <a:pt x="68665" y="553028"/>
                </a:lnTo>
                <a:lnTo>
                  <a:pt x="87995" y="509206"/>
                </a:lnTo>
                <a:lnTo>
                  <a:pt x="109501" y="466612"/>
                </a:lnTo>
                <a:lnTo>
                  <a:pt x="133116" y="425318"/>
                </a:lnTo>
                <a:lnTo>
                  <a:pt x="158773" y="385395"/>
                </a:lnTo>
                <a:lnTo>
                  <a:pt x="186406" y="346915"/>
                </a:lnTo>
                <a:lnTo>
                  <a:pt x="215946" y="309951"/>
                </a:lnTo>
                <a:lnTo>
                  <a:pt x="247326" y="274573"/>
                </a:lnTo>
                <a:lnTo>
                  <a:pt x="280480" y="240855"/>
                </a:lnTo>
                <a:lnTo>
                  <a:pt x="315339" y="208867"/>
                </a:lnTo>
                <a:lnTo>
                  <a:pt x="351838" y="178683"/>
                </a:lnTo>
                <a:lnTo>
                  <a:pt x="389909" y="150372"/>
                </a:lnTo>
                <a:lnTo>
                  <a:pt x="429484" y="124008"/>
                </a:lnTo>
                <a:lnTo>
                  <a:pt x="470496" y="99663"/>
                </a:lnTo>
                <a:lnTo>
                  <a:pt x="512879" y="77407"/>
                </a:lnTo>
                <a:lnTo>
                  <a:pt x="556564" y="57314"/>
                </a:lnTo>
                <a:lnTo>
                  <a:pt x="601486" y="39455"/>
                </a:lnTo>
                <a:lnTo>
                  <a:pt x="647576" y="23901"/>
                </a:lnTo>
                <a:lnTo>
                  <a:pt x="694767" y="10726"/>
                </a:lnTo>
                <a:lnTo>
                  <a:pt x="742993" y="0"/>
                </a:lnTo>
              </a:path>
            </a:pathLst>
          </a:custGeom>
          <a:ln w="38100">
            <a:solidFill>
              <a:srgbClr val="BCB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012188" y="1677161"/>
            <a:ext cx="1341755" cy="615315"/>
          </a:xfrm>
          <a:custGeom>
            <a:avLst/>
            <a:gdLst/>
            <a:ahLst/>
            <a:cxnLst/>
            <a:rect l="l" t="t" r="r" b="b"/>
            <a:pathLst>
              <a:path w="1341754" h="615314">
                <a:moveTo>
                  <a:pt x="1341374" y="0"/>
                </a:moveTo>
                <a:lnTo>
                  <a:pt x="0" y="0"/>
                </a:lnTo>
                <a:lnTo>
                  <a:pt x="0" y="615061"/>
                </a:lnTo>
                <a:lnTo>
                  <a:pt x="9398" y="615061"/>
                </a:lnTo>
              </a:path>
            </a:pathLst>
          </a:custGeom>
          <a:ln w="38100">
            <a:solidFill>
              <a:srgbClr val="0097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984629" y="4030217"/>
            <a:ext cx="1368425" cy="732155"/>
          </a:xfrm>
          <a:custGeom>
            <a:avLst/>
            <a:gdLst/>
            <a:ahLst/>
            <a:cxnLst/>
            <a:rect l="l" t="t" r="r" b="b"/>
            <a:pathLst>
              <a:path w="1368425" h="732154">
                <a:moveTo>
                  <a:pt x="1368424" y="731773"/>
                </a:moveTo>
                <a:lnTo>
                  <a:pt x="0" y="731773"/>
                </a:lnTo>
                <a:lnTo>
                  <a:pt x="0" y="0"/>
                </a:lnTo>
                <a:lnTo>
                  <a:pt x="381" y="0"/>
                </a:lnTo>
              </a:path>
            </a:pathLst>
          </a:custGeom>
          <a:ln w="38099">
            <a:solidFill>
              <a:srgbClr val="B7003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553461" y="2873501"/>
            <a:ext cx="837565" cy="0"/>
          </a:xfrm>
          <a:custGeom>
            <a:avLst/>
            <a:gdLst/>
            <a:ahLst/>
            <a:cxnLst/>
            <a:rect l="l" t="t" r="r" b="b"/>
            <a:pathLst>
              <a:path w="837564" h="0">
                <a:moveTo>
                  <a:pt x="837438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8B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516885" y="3566921"/>
            <a:ext cx="837565" cy="0"/>
          </a:xfrm>
          <a:custGeom>
            <a:avLst/>
            <a:gdLst/>
            <a:ahLst/>
            <a:cxnLst/>
            <a:rect l="l" t="t" r="r" b="b"/>
            <a:pathLst>
              <a:path w="837564" h="0">
                <a:moveTo>
                  <a:pt x="837438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691E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17091" y="2784348"/>
            <a:ext cx="1217675" cy="9128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294002" y="2572639"/>
            <a:ext cx="8559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0097C6"/>
                </a:solidFill>
                <a:latin typeface="Calibri"/>
                <a:cs typeface="Calibri"/>
              </a:rPr>
              <a:t>Highway</a:t>
            </a:r>
            <a:r>
              <a:rPr dirty="0" sz="1400" spc="-100" b="1">
                <a:solidFill>
                  <a:srgbClr val="0097C6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0097C6"/>
                </a:solidFill>
                <a:latin typeface="Calibri"/>
                <a:cs typeface="Calibri"/>
              </a:rPr>
              <a:t>to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13710" y="2491867"/>
            <a:ext cx="10521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 i="1">
                <a:solidFill>
                  <a:srgbClr val="E37D1A"/>
                </a:solidFill>
                <a:latin typeface="Calibri"/>
                <a:cs typeface="Calibri"/>
              </a:rPr>
              <a:t>Innovation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08275" y="3587241"/>
            <a:ext cx="13582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 i="1">
                <a:solidFill>
                  <a:srgbClr val="E37D1A"/>
                </a:solidFill>
                <a:latin typeface="Calibri"/>
                <a:cs typeface="Calibri"/>
              </a:rPr>
              <a:t>Service</a:t>
            </a:r>
            <a:r>
              <a:rPr dirty="0" sz="1800" spc="-60" b="1" i="1">
                <a:solidFill>
                  <a:srgbClr val="E37D1A"/>
                </a:solidFill>
                <a:latin typeface="Calibri"/>
                <a:cs typeface="Calibri"/>
              </a:rPr>
              <a:t> </a:t>
            </a:r>
            <a:r>
              <a:rPr dirty="0" sz="1800" spc="-5" b="1" i="1">
                <a:solidFill>
                  <a:srgbClr val="E37D1A"/>
                </a:solidFill>
                <a:latin typeface="Calibri"/>
                <a:cs typeface="Calibri"/>
              </a:rPr>
              <a:t>Set-up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43632" y="4780279"/>
            <a:ext cx="14243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 i="1">
                <a:solidFill>
                  <a:srgbClr val="E37D1A"/>
                </a:solidFill>
                <a:latin typeface="Calibri"/>
                <a:cs typeface="Calibri"/>
              </a:rPr>
              <a:t>Business</a:t>
            </a:r>
            <a:r>
              <a:rPr dirty="0" sz="1800" spc="-65" b="1" i="1">
                <a:solidFill>
                  <a:srgbClr val="E37D1A"/>
                </a:solidFill>
                <a:latin typeface="Calibri"/>
                <a:cs typeface="Calibri"/>
              </a:rPr>
              <a:t> </a:t>
            </a:r>
            <a:r>
              <a:rPr dirty="0" sz="1800" spc="-20" b="1" i="1">
                <a:solidFill>
                  <a:srgbClr val="E37D1A"/>
                </a:solidFill>
                <a:latin typeface="Calibri"/>
                <a:cs typeface="Calibri"/>
              </a:rPr>
              <a:t>Value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71570" y="1314450"/>
            <a:ext cx="8940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 i="1">
                <a:solidFill>
                  <a:srgbClr val="E37D1A"/>
                </a:solidFill>
                <a:latin typeface="Calibri"/>
                <a:cs typeface="Calibri"/>
              </a:rPr>
              <a:t>Expertise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42053" y="1318386"/>
            <a:ext cx="4584700" cy="1032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4785" marR="5080" indent="-172085">
              <a:lnSpc>
                <a:spcPct val="100000"/>
              </a:lnSpc>
              <a:spcBef>
                <a:spcPts val="105"/>
              </a:spcBef>
              <a:buChar char="•"/>
              <a:tabLst>
                <a:tab pos="185420" algn="l"/>
              </a:tabLst>
            </a:pP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More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than 50 projects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deployed in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21 countries based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in SAP HANA  technology.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22 S/4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HANA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projects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in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most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industry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sectors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like Utilities,  Retail, Oil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&amp;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gas,</a:t>
            </a:r>
            <a:r>
              <a:rPr dirty="0" sz="1100" spc="-7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Chemistry…</a:t>
            </a:r>
            <a:endParaRPr sz="11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1400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trained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resources (150+</a:t>
            </a:r>
            <a:r>
              <a:rPr dirty="0" sz="1100" spc="-11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certified)</a:t>
            </a:r>
            <a:endParaRPr sz="1100">
              <a:latin typeface="Arial"/>
              <a:cs typeface="Arial"/>
            </a:endParaRPr>
          </a:p>
          <a:p>
            <a:pPr marL="184785" marR="35560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Global SAP HANA enablement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programs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in all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key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business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areas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like  Finance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and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Logistics (in collaboration </a:t>
            </a:r>
            <a:r>
              <a:rPr dirty="0" sz="1100" spc="-10">
                <a:solidFill>
                  <a:srgbClr val="7E7E7E"/>
                </a:solidFill>
                <a:latin typeface="Arial"/>
                <a:cs typeface="Arial"/>
              </a:rPr>
              <a:t>with</a:t>
            </a:r>
            <a:r>
              <a:rPr dirty="0" sz="1100" spc="6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SAP).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42053" y="2462606"/>
            <a:ext cx="4679315" cy="1032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4785" marR="5080" indent="-172085">
              <a:lnSpc>
                <a:spcPct val="100000"/>
              </a:lnSpc>
              <a:spcBef>
                <a:spcPts val="105"/>
              </a:spcBef>
              <a:buChar char="•"/>
              <a:tabLst>
                <a:tab pos="185420" algn="l"/>
              </a:tabLst>
            </a:pP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Since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2012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developing native SAP HANA applications </a:t>
            </a:r>
            <a:r>
              <a:rPr dirty="0" sz="1100" spc="0">
                <a:solidFill>
                  <a:srgbClr val="7E7E7E"/>
                </a:solidFill>
                <a:latin typeface="Arial"/>
                <a:cs typeface="Arial"/>
              </a:rPr>
              <a:t>for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POS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Analytics 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for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Retail,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Smart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Meter Analytics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for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Utilities, Social Media </a:t>
            </a:r>
            <a:r>
              <a:rPr dirty="0" sz="1100" spc="-10">
                <a:solidFill>
                  <a:srgbClr val="7E7E7E"/>
                </a:solidFill>
                <a:latin typeface="Arial"/>
                <a:cs typeface="Arial"/>
              </a:rPr>
              <a:t>with 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Geographic-based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real-time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feeds.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CFO Cockpit RDS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for Automotive. 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Anti-Terrorism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Squad</a:t>
            </a:r>
            <a:r>
              <a:rPr dirty="0" sz="1100" spc="-3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Solution</a:t>
            </a:r>
            <a:endParaRPr sz="1100">
              <a:latin typeface="Arial"/>
              <a:cs typeface="Arial"/>
            </a:endParaRPr>
          </a:p>
          <a:p>
            <a:pPr marL="184785" marR="144780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Pre-configured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cloud deployments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of S/4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HANA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for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Manufacturing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and  Consumer products,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Oil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&amp; Gas and Life</a:t>
            </a:r>
            <a:r>
              <a:rPr dirty="0" sz="1100" spc="-13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Sciences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162805" y="2434589"/>
            <a:ext cx="4953000" cy="0"/>
          </a:xfrm>
          <a:custGeom>
            <a:avLst/>
            <a:gdLst/>
            <a:ahLst/>
            <a:cxnLst/>
            <a:rect l="l" t="t" r="r" b="b"/>
            <a:pathLst>
              <a:path w="4953000" h="0">
                <a:moveTo>
                  <a:pt x="0" y="0"/>
                </a:moveTo>
                <a:lnTo>
                  <a:pt x="4953000" y="0"/>
                </a:lnTo>
              </a:path>
            </a:pathLst>
          </a:custGeom>
          <a:ln w="25908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4242053" y="3607689"/>
            <a:ext cx="4779010" cy="1032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4785" marR="82550" indent="-172085">
              <a:lnSpc>
                <a:spcPct val="100000"/>
              </a:lnSpc>
              <a:spcBef>
                <a:spcPts val="105"/>
              </a:spcBef>
              <a:buChar char="•"/>
              <a:tabLst>
                <a:tab pos="185420" algn="l"/>
              </a:tabLst>
            </a:pP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Industrialized SAP HANA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migration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services provided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by the Accelerated 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Migration</a:t>
            </a:r>
            <a:r>
              <a:rPr dirty="0" sz="1100" spc="-7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Factory</a:t>
            </a:r>
            <a:endParaRPr sz="1100">
              <a:latin typeface="Arial"/>
              <a:cs typeface="Arial"/>
            </a:endParaRPr>
          </a:p>
          <a:p>
            <a:pPr marL="184785" marR="5080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Standardized tooling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for custom code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analysis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for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optimization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for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Suite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on 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HANA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and S/4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HANA</a:t>
            </a:r>
            <a:r>
              <a:rPr dirty="0" sz="1100" spc="-7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platforms</a:t>
            </a:r>
            <a:endParaRPr sz="11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Dedicated Centers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of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Excellence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for Internet of Things (IoT) and</a:t>
            </a:r>
            <a:r>
              <a:rPr dirty="0" sz="1100" spc="-9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mobile</a:t>
            </a:r>
            <a:endParaRPr sz="1100">
              <a:latin typeface="Arial"/>
              <a:cs typeface="Arial"/>
            </a:endParaRPr>
          </a:p>
          <a:p>
            <a:pPr marL="184785">
              <a:lnSpc>
                <a:spcPct val="100000"/>
              </a:lnSpc>
            </a:pP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integration, as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well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as a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flexible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Test &amp; Demo</a:t>
            </a:r>
            <a:r>
              <a:rPr dirty="0" sz="1100" spc="-10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platform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162805" y="3579114"/>
            <a:ext cx="4953000" cy="0"/>
          </a:xfrm>
          <a:custGeom>
            <a:avLst/>
            <a:gdLst/>
            <a:ahLst/>
            <a:cxnLst/>
            <a:rect l="l" t="t" r="r" b="b"/>
            <a:pathLst>
              <a:path w="4953000" h="0">
                <a:moveTo>
                  <a:pt x="0" y="0"/>
                </a:moveTo>
                <a:lnTo>
                  <a:pt x="4953000" y="0"/>
                </a:lnTo>
              </a:path>
            </a:pathLst>
          </a:custGeom>
          <a:ln w="25908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4242053" y="4781550"/>
            <a:ext cx="4697730" cy="864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Expertise in helping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our customers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in their Digital Transformation</a:t>
            </a:r>
            <a:r>
              <a:rPr dirty="0" sz="1100" spc="1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journey</a:t>
            </a:r>
            <a:endParaRPr sz="1100">
              <a:latin typeface="Arial"/>
              <a:cs typeface="Arial"/>
            </a:endParaRPr>
          </a:p>
          <a:p>
            <a:pPr marL="184785" marR="134620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Dedicated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European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Centers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of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Excellence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for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Finance, Manufacturing 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and</a:t>
            </a:r>
            <a:r>
              <a:rPr dirty="0" sz="1100" spc="-8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Retail</a:t>
            </a:r>
            <a:endParaRPr sz="1100">
              <a:latin typeface="Arial"/>
              <a:cs typeface="Arial"/>
            </a:endParaRPr>
          </a:p>
          <a:p>
            <a:pPr marL="184785" marR="115570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Strong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partnership </a:t>
            </a:r>
            <a:r>
              <a:rPr dirty="0" sz="1100" spc="-10">
                <a:solidFill>
                  <a:srgbClr val="7E7E7E"/>
                </a:solidFill>
                <a:latin typeface="Arial"/>
                <a:cs typeface="Arial"/>
              </a:rPr>
              <a:t>with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S/4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HANA ecosystem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(on premise &amp; </a:t>
            </a:r>
            <a:r>
              <a:rPr dirty="0" sz="1100" spc="-5">
                <a:solidFill>
                  <a:srgbClr val="7E7E7E"/>
                </a:solidFill>
                <a:latin typeface="Arial"/>
                <a:cs typeface="Arial"/>
              </a:rPr>
              <a:t>cloud) like  HP, IBM, Dell, Amazon </a:t>
            </a:r>
            <a:r>
              <a:rPr dirty="0" sz="1100" spc="0">
                <a:solidFill>
                  <a:srgbClr val="7E7E7E"/>
                </a:solidFill>
                <a:latin typeface="Arial"/>
                <a:cs typeface="Arial"/>
              </a:rPr>
              <a:t>AWS,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and</a:t>
            </a:r>
            <a:r>
              <a:rPr dirty="0" sz="1100" spc="-9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E7E7E"/>
                </a:solidFill>
                <a:latin typeface="Arial"/>
                <a:cs typeface="Arial"/>
              </a:rPr>
              <a:t>Virtustream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162805" y="4752594"/>
            <a:ext cx="4953000" cy="0"/>
          </a:xfrm>
          <a:custGeom>
            <a:avLst/>
            <a:gdLst/>
            <a:ahLst/>
            <a:cxnLst/>
            <a:rect l="l" t="t" r="r" b="b"/>
            <a:pathLst>
              <a:path w="4953000" h="0">
                <a:moveTo>
                  <a:pt x="0" y="0"/>
                </a:moveTo>
                <a:lnTo>
                  <a:pt x="4953000" y="0"/>
                </a:lnTo>
              </a:path>
            </a:pathLst>
          </a:custGeom>
          <a:ln w="25908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420367" y="4960620"/>
            <a:ext cx="391668" cy="5562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963167" y="5417820"/>
            <a:ext cx="391668" cy="5562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963167" y="4799076"/>
            <a:ext cx="391668" cy="5562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05968" y="5417820"/>
            <a:ext cx="391668" cy="5562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05968" y="4799076"/>
            <a:ext cx="391668" cy="5562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728268" y="5471871"/>
            <a:ext cx="2338070" cy="7842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962025">
              <a:lnSpc>
                <a:spcPct val="100000"/>
              </a:lnSpc>
              <a:spcBef>
                <a:spcPts val="105"/>
              </a:spcBef>
            </a:pPr>
            <a:r>
              <a:rPr dirty="0" sz="1100" spc="-5">
                <a:solidFill>
                  <a:srgbClr val="888E0F"/>
                </a:solidFill>
                <a:latin typeface="Arial"/>
                <a:cs typeface="Arial"/>
              </a:rPr>
              <a:t>Customers’</a:t>
            </a:r>
            <a:r>
              <a:rPr dirty="0" sz="1100" spc="-90">
                <a:solidFill>
                  <a:srgbClr val="888E0F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888E0F"/>
                </a:solidFill>
                <a:latin typeface="Arial"/>
                <a:cs typeface="Arial"/>
              </a:rPr>
              <a:t>Choice</a:t>
            </a:r>
            <a:endParaRPr sz="1100">
              <a:latin typeface="Arial"/>
              <a:cs typeface="Arial"/>
            </a:endParaRPr>
          </a:p>
          <a:p>
            <a:pPr algn="ctr" marL="915669">
              <a:lnSpc>
                <a:spcPct val="100000"/>
              </a:lnSpc>
              <a:spcBef>
                <a:spcPts val="30"/>
              </a:spcBef>
            </a:pPr>
            <a:r>
              <a:rPr dirty="0" sz="1200">
                <a:solidFill>
                  <a:srgbClr val="6C6C6C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6C6C6C"/>
                </a:solidFill>
                <a:latin typeface="Arial"/>
                <a:cs typeface="Arial"/>
              </a:rPr>
              <a:t>HANA</a:t>
            </a:r>
            <a:r>
              <a:rPr dirty="0" sz="1200" spc="-215">
                <a:solidFill>
                  <a:srgbClr val="6C6C6C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6C6C6C"/>
                </a:solidFill>
                <a:latin typeface="Arial"/>
                <a:cs typeface="Arial"/>
              </a:rPr>
              <a:t>Adoption</a:t>
            </a:r>
            <a:endParaRPr sz="1200">
              <a:latin typeface="Arial"/>
              <a:cs typeface="Arial"/>
            </a:endParaRPr>
          </a:p>
          <a:p>
            <a:pPr marL="748030">
              <a:lnSpc>
                <a:spcPts val="1280"/>
              </a:lnSpc>
              <a:spcBef>
                <a:spcPts val="25"/>
              </a:spcBef>
            </a:pPr>
            <a:r>
              <a:rPr dirty="0" sz="1100" spc="-5">
                <a:solidFill>
                  <a:srgbClr val="E37D1A"/>
                </a:solidFill>
                <a:latin typeface="Arial"/>
                <a:cs typeface="Arial"/>
              </a:rPr>
              <a:t>Services Transformation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880"/>
              </a:lnSpc>
            </a:pPr>
            <a:r>
              <a:rPr dirty="0" sz="1600" spc="-5">
                <a:solidFill>
                  <a:srgbClr val="762C7B"/>
                </a:solidFill>
                <a:latin typeface="Arial"/>
                <a:cs typeface="Arial"/>
              </a:rPr>
              <a:t>Co-Innovation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37" name="object 3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31</a:t>
            </a:fld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33629"/>
            <a:ext cx="699897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/>
              <a:t>Award-winning SAP </a:t>
            </a:r>
            <a:r>
              <a:rPr dirty="0" sz="2800" spc="-5"/>
              <a:t>Leadership</a:t>
            </a:r>
            <a:r>
              <a:rPr dirty="0" sz="2800" spc="100"/>
              <a:t> </a:t>
            </a:r>
            <a:r>
              <a:rPr dirty="0" sz="2800" spc="-5"/>
              <a:t>Recognized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6477000" y="1043939"/>
            <a:ext cx="2907792" cy="5372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477000" y="1043939"/>
            <a:ext cx="2908300" cy="5372100"/>
          </a:xfrm>
          <a:custGeom>
            <a:avLst/>
            <a:gdLst/>
            <a:ahLst/>
            <a:cxnLst/>
            <a:rect l="l" t="t" r="r" b="b"/>
            <a:pathLst>
              <a:path w="2908300" h="5372100">
                <a:moveTo>
                  <a:pt x="0" y="180848"/>
                </a:moveTo>
                <a:lnTo>
                  <a:pt x="6464" y="132791"/>
                </a:lnTo>
                <a:lnTo>
                  <a:pt x="24703" y="89596"/>
                </a:lnTo>
                <a:lnTo>
                  <a:pt x="52990" y="52990"/>
                </a:lnTo>
                <a:lnTo>
                  <a:pt x="89596" y="24703"/>
                </a:lnTo>
                <a:lnTo>
                  <a:pt x="132791" y="6464"/>
                </a:lnTo>
                <a:lnTo>
                  <a:pt x="180848" y="0"/>
                </a:lnTo>
                <a:lnTo>
                  <a:pt x="2726944" y="0"/>
                </a:lnTo>
                <a:lnTo>
                  <a:pt x="2775000" y="6464"/>
                </a:lnTo>
                <a:lnTo>
                  <a:pt x="2818195" y="24703"/>
                </a:lnTo>
                <a:lnTo>
                  <a:pt x="2854801" y="52990"/>
                </a:lnTo>
                <a:lnTo>
                  <a:pt x="2883088" y="89596"/>
                </a:lnTo>
                <a:lnTo>
                  <a:pt x="2901327" y="132791"/>
                </a:lnTo>
                <a:lnTo>
                  <a:pt x="2907792" y="180848"/>
                </a:lnTo>
                <a:lnTo>
                  <a:pt x="2907792" y="5191264"/>
                </a:lnTo>
                <a:lnTo>
                  <a:pt x="2901327" y="5239337"/>
                </a:lnTo>
                <a:lnTo>
                  <a:pt x="2883088" y="5282535"/>
                </a:lnTo>
                <a:lnTo>
                  <a:pt x="2854801" y="5319134"/>
                </a:lnTo>
                <a:lnTo>
                  <a:pt x="2818195" y="5347410"/>
                </a:lnTo>
                <a:lnTo>
                  <a:pt x="2775000" y="5365640"/>
                </a:lnTo>
                <a:lnTo>
                  <a:pt x="2726944" y="5372100"/>
                </a:lnTo>
                <a:lnTo>
                  <a:pt x="180848" y="5372100"/>
                </a:lnTo>
                <a:lnTo>
                  <a:pt x="132791" y="5365640"/>
                </a:lnTo>
                <a:lnTo>
                  <a:pt x="89596" y="5347410"/>
                </a:lnTo>
                <a:lnTo>
                  <a:pt x="52990" y="5319134"/>
                </a:lnTo>
                <a:lnTo>
                  <a:pt x="24703" y="5282535"/>
                </a:lnTo>
                <a:lnTo>
                  <a:pt x="6464" y="5239337"/>
                </a:lnTo>
                <a:lnTo>
                  <a:pt x="0" y="5191264"/>
                </a:lnTo>
                <a:lnTo>
                  <a:pt x="0" y="180848"/>
                </a:lnTo>
                <a:close/>
              </a:path>
            </a:pathLst>
          </a:custGeom>
          <a:ln w="9144">
            <a:solidFill>
              <a:srgbClr val="7ECCE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518275" y="1423873"/>
            <a:ext cx="2828290" cy="11576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5265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solidFill>
                  <a:srgbClr val="009ACC"/>
                </a:solidFill>
                <a:latin typeface="Arial"/>
                <a:cs typeface="Arial"/>
              </a:rPr>
              <a:t>Analysts</a:t>
            </a:r>
            <a:r>
              <a:rPr dirty="0" sz="2000" spc="-45" b="1">
                <a:solidFill>
                  <a:srgbClr val="009ACC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ACC"/>
                </a:solidFill>
                <a:latin typeface="Arial"/>
                <a:cs typeface="Arial"/>
              </a:rPr>
              <a:t>Recognition</a:t>
            </a:r>
            <a:endParaRPr sz="2000">
              <a:latin typeface="Arial"/>
              <a:cs typeface="Arial"/>
            </a:endParaRPr>
          </a:p>
          <a:p>
            <a:pPr marL="180340" marR="142875" indent="-167640">
              <a:lnSpc>
                <a:spcPct val="100000"/>
              </a:lnSpc>
              <a:spcBef>
                <a:spcPts val="1225"/>
              </a:spcBef>
              <a:buClr>
                <a:srgbClr val="009ACC"/>
              </a:buClr>
              <a:buFont typeface="Wingdings"/>
              <a:buChar char=""/>
              <a:tabLst>
                <a:tab pos="180975" algn="l"/>
              </a:tabLst>
            </a:pPr>
            <a:r>
              <a:rPr dirty="0" sz="1100">
                <a:latin typeface="Arial"/>
                <a:cs typeface="Arial"/>
              </a:rPr>
              <a:t>Gartner </a:t>
            </a:r>
            <a:r>
              <a:rPr dirty="0" sz="1100" spc="-5">
                <a:latin typeface="Arial"/>
                <a:cs typeface="Arial"/>
              </a:rPr>
              <a:t>positions Capgemini </a:t>
            </a:r>
            <a:r>
              <a:rPr dirty="0" sz="1100">
                <a:latin typeface="Arial"/>
                <a:cs typeface="Arial"/>
              </a:rPr>
              <a:t>as a </a:t>
            </a:r>
            <a:r>
              <a:rPr dirty="0" sz="1100" spc="-5">
                <a:latin typeface="Arial"/>
                <a:cs typeface="Arial"/>
              </a:rPr>
              <a:t>leader  in </a:t>
            </a:r>
            <a:r>
              <a:rPr dirty="0" sz="1100">
                <a:latin typeface="Arial"/>
                <a:cs typeface="Arial"/>
              </a:rPr>
              <a:t>the </a:t>
            </a:r>
            <a:r>
              <a:rPr dirty="0" sz="1100" spc="-5">
                <a:latin typeface="Arial"/>
                <a:cs typeface="Arial"/>
              </a:rPr>
              <a:t>SAP Application Management  Service Providers, Worldwide Magic  </a:t>
            </a:r>
            <a:r>
              <a:rPr dirty="0" sz="1100">
                <a:latin typeface="Arial"/>
                <a:cs typeface="Arial"/>
              </a:rPr>
              <a:t>Quadrant</a:t>
            </a:r>
            <a:r>
              <a:rPr dirty="0" sz="1100" spc="-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(2014)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18275" y="2707639"/>
            <a:ext cx="2690495" cy="529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340" marR="5080" indent="-167640">
              <a:lnSpc>
                <a:spcPct val="100000"/>
              </a:lnSpc>
              <a:spcBef>
                <a:spcPts val="100"/>
              </a:spcBef>
              <a:buClr>
                <a:srgbClr val="009ACC"/>
              </a:buClr>
              <a:buFont typeface="Wingdings"/>
              <a:buChar char=""/>
              <a:tabLst>
                <a:tab pos="180975" algn="l"/>
              </a:tabLst>
            </a:pPr>
            <a:r>
              <a:rPr dirty="0" sz="1100">
                <a:latin typeface="Arial"/>
                <a:cs typeface="Arial"/>
              </a:rPr>
              <a:t>Gartner </a:t>
            </a:r>
            <a:r>
              <a:rPr dirty="0" sz="1100" spc="-5">
                <a:latin typeface="Arial"/>
                <a:cs typeface="Arial"/>
              </a:rPr>
              <a:t>positions Capgemini </a:t>
            </a:r>
            <a:r>
              <a:rPr dirty="0" sz="1100">
                <a:latin typeface="Arial"/>
                <a:cs typeface="Arial"/>
              </a:rPr>
              <a:t>as a </a:t>
            </a:r>
            <a:r>
              <a:rPr dirty="0" sz="1100" spc="-5">
                <a:latin typeface="Arial"/>
                <a:cs typeface="Arial"/>
              </a:rPr>
              <a:t>leader  in </a:t>
            </a:r>
            <a:r>
              <a:rPr dirty="0" sz="1100">
                <a:latin typeface="Arial"/>
                <a:cs typeface="Arial"/>
              </a:rPr>
              <a:t>the </a:t>
            </a:r>
            <a:r>
              <a:rPr dirty="0" sz="1100" spc="-5">
                <a:latin typeface="Arial"/>
                <a:cs typeface="Arial"/>
              </a:rPr>
              <a:t>SAP </a:t>
            </a:r>
            <a:r>
              <a:rPr dirty="0" sz="1100">
                <a:latin typeface="Arial"/>
                <a:cs typeface="Arial"/>
              </a:rPr>
              <a:t>Implementation </a:t>
            </a:r>
            <a:r>
              <a:rPr dirty="0" sz="1100" spc="-5">
                <a:latin typeface="Arial"/>
                <a:cs typeface="Arial"/>
              </a:rPr>
              <a:t>Services,  Worldwide Magic </a:t>
            </a:r>
            <a:r>
              <a:rPr dirty="0" sz="1100">
                <a:latin typeface="Arial"/>
                <a:cs typeface="Arial"/>
              </a:rPr>
              <a:t>Quadrant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(2014)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18275" y="3363214"/>
            <a:ext cx="2784475" cy="528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340" marR="5080" indent="-167640">
              <a:lnSpc>
                <a:spcPct val="100000"/>
              </a:lnSpc>
              <a:spcBef>
                <a:spcPts val="100"/>
              </a:spcBef>
              <a:buClr>
                <a:srgbClr val="009ACC"/>
              </a:buClr>
              <a:buFont typeface="Wingdings"/>
              <a:buChar char=""/>
              <a:tabLst>
                <a:tab pos="180975" algn="l"/>
              </a:tabLst>
            </a:pPr>
            <a:r>
              <a:rPr dirty="0" sz="1100">
                <a:latin typeface="Arial"/>
                <a:cs typeface="Arial"/>
              </a:rPr>
              <a:t>Forrester </a:t>
            </a:r>
            <a:r>
              <a:rPr dirty="0" sz="1100" spc="-5">
                <a:latin typeface="Arial"/>
                <a:cs typeface="Arial"/>
              </a:rPr>
              <a:t>positions Capgemini </a:t>
            </a:r>
            <a:r>
              <a:rPr dirty="0" sz="1100">
                <a:latin typeface="Arial"/>
                <a:cs typeface="Arial"/>
              </a:rPr>
              <a:t>as a </a:t>
            </a:r>
            <a:r>
              <a:rPr dirty="0" sz="1100" spc="-5">
                <a:latin typeface="Arial"/>
                <a:cs typeface="Arial"/>
              </a:rPr>
              <a:t>leader  in </a:t>
            </a:r>
            <a:r>
              <a:rPr dirty="0" sz="1100">
                <a:latin typeface="Arial"/>
                <a:cs typeface="Arial"/>
              </a:rPr>
              <a:t>the </a:t>
            </a:r>
            <a:r>
              <a:rPr dirty="0" sz="1100" spc="-5">
                <a:latin typeface="Arial"/>
                <a:cs typeface="Arial"/>
              </a:rPr>
              <a:t>Global SAP Services </a:t>
            </a:r>
            <a:r>
              <a:rPr dirty="0" sz="1100" spc="0">
                <a:latin typeface="Arial"/>
                <a:cs typeface="Arial"/>
              </a:rPr>
              <a:t>Wave </a:t>
            </a:r>
            <a:r>
              <a:rPr dirty="0" sz="1100">
                <a:latin typeface="Arial"/>
                <a:cs typeface="Arial"/>
              </a:rPr>
              <a:t>(Q1  </a:t>
            </a:r>
            <a:r>
              <a:rPr dirty="0" sz="1100" spc="-5">
                <a:latin typeface="Arial"/>
                <a:cs typeface="Arial"/>
              </a:rPr>
              <a:t>2014)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8275" y="4018534"/>
            <a:ext cx="2690495" cy="529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0340" marR="5080" indent="-167640">
              <a:lnSpc>
                <a:spcPct val="100000"/>
              </a:lnSpc>
              <a:spcBef>
                <a:spcPts val="105"/>
              </a:spcBef>
              <a:buClr>
                <a:srgbClr val="009ACC"/>
              </a:buClr>
              <a:buFont typeface="Wingdings"/>
              <a:buChar char=""/>
              <a:tabLst>
                <a:tab pos="180975" algn="l"/>
              </a:tabLst>
            </a:pPr>
            <a:r>
              <a:rPr dirty="0" sz="1100">
                <a:latin typeface="Arial"/>
                <a:cs typeface="Arial"/>
              </a:rPr>
              <a:t>Gartner </a:t>
            </a:r>
            <a:r>
              <a:rPr dirty="0" sz="1100" spc="-5">
                <a:latin typeface="Arial"/>
                <a:cs typeface="Arial"/>
              </a:rPr>
              <a:t>positions Capgemini </a:t>
            </a:r>
            <a:r>
              <a:rPr dirty="0" sz="1100">
                <a:latin typeface="Arial"/>
                <a:cs typeface="Arial"/>
              </a:rPr>
              <a:t>as a </a:t>
            </a:r>
            <a:r>
              <a:rPr dirty="0" sz="1100" spc="-5">
                <a:latin typeface="Arial"/>
                <a:cs typeface="Arial"/>
              </a:rPr>
              <a:t>leader  in </a:t>
            </a:r>
            <a:r>
              <a:rPr dirty="0" sz="1100">
                <a:latin typeface="Arial"/>
                <a:cs typeface="Arial"/>
              </a:rPr>
              <a:t>the </a:t>
            </a:r>
            <a:r>
              <a:rPr dirty="0" sz="1100" spc="-5">
                <a:latin typeface="Arial"/>
                <a:cs typeface="Arial"/>
              </a:rPr>
              <a:t>Global SAP Implementation  Services Magic </a:t>
            </a:r>
            <a:r>
              <a:rPr dirty="0" sz="1100">
                <a:latin typeface="Arial"/>
                <a:cs typeface="Arial"/>
              </a:rPr>
              <a:t>Quadrant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(2013)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18275" y="4674234"/>
            <a:ext cx="2690495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340" marR="5080" indent="-167640">
              <a:lnSpc>
                <a:spcPct val="100000"/>
              </a:lnSpc>
              <a:spcBef>
                <a:spcPts val="100"/>
              </a:spcBef>
              <a:buClr>
                <a:srgbClr val="009ACC"/>
              </a:buClr>
              <a:buFont typeface="Wingdings"/>
              <a:buChar char=""/>
              <a:tabLst>
                <a:tab pos="180975" algn="l"/>
              </a:tabLst>
            </a:pPr>
            <a:r>
              <a:rPr dirty="0" sz="1100">
                <a:latin typeface="Arial"/>
                <a:cs typeface="Arial"/>
              </a:rPr>
              <a:t>Gartner </a:t>
            </a:r>
            <a:r>
              <a:rPr dirty="0" sz="1100" spc="-5">
                <a:latin typeface="Arial"/>
                <a:cs typeface="Arial"/>
              </a:rPr>
              <a:t>positions Capgemini </a:t>
            </a:r>
            <a:r>
              <a:rPr dirty="0" sz="1100">
                <a:latin typeface="Arial"/>
                <a:cs typeface="Arial"/>
              </a:rPr>
              <a:t>as a </a:t>
            </a:r>
            <a:r>
              <a:rPr dirty="0" sz="1100" spc="-5">
                <a:latin typeface="Arial"/>
                <a:cs typeface="Arial"/>
              </a:rPr>
              <a:t>leader  in </a:t>
            </a:r>
            <a:r>
              <a:rPr dirty="0" sz="1100">
                <a:latin typeface="Arial"/>
                <a:cs typeface="Arial"/>
              </a:rPr>
              <a:t>the </a:t>
            </a:r>
            <a:r>
              <a:rPr dirty="0" sz="1100" spc="-5">
                <a:latin typeface="Arial"/>
                <a:cs typeface="Arial"/>
              </a:rPr>
              <a:t>SAP Application Management  Services Provider Worldwide Magic  </a:t>
            </a:r>
            <a:r>
              <a:rPr dirty="0" sz="1100">
                <a:latin typeface="Arial"/>
                <a:cs typeface="Arial"/>
              </a:rPr>
              <a:t>Quadrant</a:t>
            </a:r>
            <a:r>
              <a:rPr dirty="0" sz="1100" spc="-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(2013)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18275" y="5497169"/>
            <a:ext cx="2762250" cy="529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0340" marR="5080" indent="-167640">
              <a:lnSpc>
                <a:spcPct val="100000"/>
              </a:lnSpc>
              <a:spcBef>
                <a:spcPts val="105"/>
              </a:spcBef>
              <a:buClr>
                <a:srgbClr val="009ACC"/>
              </a:buClr>
              <a:buFont typeface="Wingdings"/>
              <a:buChar char=""/>
              <a:tabLst>
                <a:tab pos="180975" algn="l"/>
              </a:tabLst>
            </a:pPr>
            <a:r>
              <a:rPr dirty="0" sz="1100">
                <a:latin typeface="Arial"/>
                <a:cs typeface="Arial"/>
              </a:rPr>
              <a:t>Forrester </a:t>
            </a:r>
            <a:r>
              <a:rPr dirty="0" sz="1100" spc="-5">
                <a:latin typeface="Arial"/>
                <a:cs typeface="Arial"/>
              </a:rPr>
              <a:t>positions Capgemini China </a:t>
            </a:r>
            <a:r>
              <a:rPr dirty="0" sz="1100">
                <a:latin typeface="Arial"/>
                <a:cs typeface="Arial"/>
              </a:rPr>
              <a:t>as a  </a:t>
            </a:r>
            <a:r>
              <a:rPr dirty="0" sz="1100" spc="-5">
                <a:latin typeface="Arial"/>
                <a:cs typeface="Arial"/>
              </a:rPr>
              <a:t>Local-Global Provider </a:t>
            </a:r>
            <a:r>
              <a:rPr dirty="0" sz="1100">
                <a:latin typeface="Arial"/>
                <a:cs typeface="Arial"/>
              </a:rPr>
              <a:t>of </a:t>
            </a:r>
            <a:r>
              <a:rPr dirty="0" sz="1100" spc="-5">
                <a:latin typeface="Arial"/>
                <a:cs typeface="Arial"/>
              </a:rPr>
              <a:t>SAP Services  </a:t>
            </a:r>
            <a:r>
              <a:rPr dirty="0" sz="1100" spc="-10">
                <a:latin typeface="Arial"/>
                <a:cs typeface="Arial"/>
              </a:rPr>
              <a:t>with </a:t>
            </a:r>
            <a:r>
              <a:rPr dirty="0" sz="1100">
                <a:latin typeface="Arial"/>
                <a:cs typeface="Arial"/>
              </a:rPr>
              <a:t>strong </a:t>
            </a:r>
            <a:r>
              <a:rPr dirty="0" sz="1100" spc="-5">
                <a:latin typeface="Arial"/>
                <a:cs typeface="Arial"/>
              </a:rPr>
              <a:t>capabilities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(2013)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8340" y="1756029"/>
            <a:ext cx="5335270" cy="360807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87960" indent="-175260">
              <a:lnSpc>
                <a:spcPct val="100000"/>
              </a:lnSpc>
              <a:spcBef>
                <a:spcPts val="700"/>
              </a:spcBef>
              <a:buClr>
                <a:srgbClr val="009ACC"/>
              </a:buClr>
              <a:buFont typeface="Wingdings"/>
              <a:buChar char=""/>
              <a:tabLst>
                <a:tab pos="188595" algn="l"/>
              </a:tabLst>
            </a:pP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2016 </a:t>
            </a:r>
            <a:r>
              <a:rPr dirty="0" sz="1200" spc="-15" b="1">
                <a:solidFill>
                  <a:srgbClr val="00AFEF"/>
                </a:solidFill>
                <a:latin typeface="Arial"/>
                <a:cs typeface="Arial"/>
              </a:rPr>
              <a:t>SAP </a:t>
            </a: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Pinnacle </a:t>
            </a:r>
            <a:r>
              <a:rPr dirty="0" sz="1200" spc="-10" b="1">
                <a:solidFill>
                  <a:srgbClr val="00AFEF"/>
                </a:solidFill>
                <a:latin typeface="Arial"/>
                <a:cs typeface="Arial"/>
              </a:rPr>
              <a:t>Award </a:t>
            </a:r>
            <a:r>
              <a:rPr dirty="0" sz="1200" spc="-5">
                <a:latin typeface="Arial"/>
                <a:cs typeface="Arial"/>
              </a:rPr>
              <a:t>Customers’ Choice </a:t>
            </a:r>
            <a:r>
              <a:rPr dirty="0" sz="1200">
                <a:latin typeface="Arial"/>
                <a:cs typeface="Arial"/>
              </a:rPr>
              <a:t>-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Service</a:t>
            </a:r>
            <a:endParaRPr sz="1200">
              <a:latin typeface="Arial"/>
              <a:cs typeface="Arial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Clr>
                <a:srgbClr val="009ACC"/>
              </a:buClr>
              <a:buFont typeface="Wingdings"/>
              <a:buChar char=""/>
              <a:tabLst>
                <a:tab pos="188595" algn="l"/>
              </a:tabLst>
            </a:pP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2015 Pinnacle </a:t>
            </a:r>
            <a:r>
              <a:rPr dirty="0" sz="1200" spc="-10" b="1">
                <a:solidFill>
                  <a:srgbClr val="00AFEF"/>
                </a:solidFill>
                <a:latin typeface="Arial"/>
                <a:cs typeface="Arial"/>
              </a:rPr>
              <a:t>Award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Services Transformation Partner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the</a:t>
            </a:r>
            <a:r>
              <a:rPr dirty="0" sz="1200" spc="-85">
                <a:latin typeface="Arial"/>
                <a:cs typeface="Arial"/>
              </a:rPr>
              <a:t> </a:t>
            </a:r>
            <a:r>
              <a:rPr dirty="0" sz="1200" spc="-35">
                <a:latin typeface="Arial"/>
                <a:cs typeface="Arial"/>
              </a:rPr>
              <a:t>Year</a:t>
            </a:r>
            <a:endParaRPr sz="1200">
              <a:latin typeface="Arial"/>
              <a:cs typeface="Arial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Clr>
                <a:srgbClr val="009ACC"/>
              </a:buClr>
              <a:buFont typeface="Wingdings"/>
              <a:buChar char=""/>
              <a:tabLst>
                <a:tab pos="188595" algn="l"/>
              </a:tabLst>
            </a:pPr>
            <a:r>
              <a:rPr dirty="0" sz="1200" b="1">
                <a:solidFill>
                  <a:srgbClr val="00AFEF"/>
                </a:solidFill>
                <a:latin typeface="Arial"/>
                <a:cs typeface="Arial"/>
              </a:rPr>
              <a:t>2015 </a:t>
            </a: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NA </a:t>
            </a:r>
            <a:r>
              <a:rPr dirty="0" sz="1200" spc="-15" b="1">
                <a:solidFill>
                  <a:srgbClr val="00AFEF"/>
                </a:solidFill>
                <a:latin typeface="Arial"/>
                <a:cs typeface="Arial"/>
              </a:rPr>
              <a:t>SAP </a:t>
            </a:r>
            <a:r>
              <a:rPr dirty="0" sz="1200" b="1">
                <a:solidFill>
                  <a:srgbClr val="00AFEF"/>
                </a:solidFill>
                <a:latin typeface="Arial"/>
                <a:cs typeface="Arial"/>
              </a:rPr>
              <a:t>Partner </a:t>
            </a: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Excellence </a:t>
            </a:r>
            <a:r>
              <a:rPr dirty="0" sz="1200" spc="-10" b="1">
                <a:solidFill>
                  <a:srgbClr val="00AFEF"/>
                </a:solidFill>
                <a:latin typeface="Arial"/>
                <a:cs typeface="Arial"/>
              </a:rPr>
              <a:t>Award </a:t>
            </a:r>
            <a:r>
              <a:rPr dirty="0" sz="1200">
                <a:latin typeface="Arial"/>
                <a:cs typeface="Arial"/>
              </a:rPr>
              <a:t>for Platform</a:t>
            </a:r>
            <a:r>
              <a:rPr dirty="0" sz="1200" spc="-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Solutions</a:t>
            </a:r>
            <a:endParaRPr sz="1200">
              <a:latin typeface="Arial"/>
              <a:cs typeface="Arial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Clr>
                <a:srgbClr val="009ACC"/>
              </a:buClr>
              <a:buFont typeface="Wingdings"/>
              <a:buChar char=""/>
              <a:tabLst>
                <a:tab pos="188595" algn="l"/>
              </a:tabLst>
            </a:pP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2015 Brazil </a:t>
            </a:r>
            <a:r>
              <a:rPr dirty="0" sz="1200" spc="-15" b="1">
                <a:solidFill>
                  <a:srgbClr val="00AFEF"/>
                </a:solidFill>
                <a:latin typeface="Arial"/>
                <a:cs typeface="Arial"/>
              </a:rPr>
              <a:t>SAP </a:t>
            </a: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Partner Excellence </a:t>
            </a:r>
            <a:r>
              <a:rPr dirty="0" sz="1200" spc="-10" b="1">
                <a:solidFill>
                  <a:srgbClr val="00AFEF"/>
                </a:solidFill>
                <a:latin typeface="Arial"/>
                <a:cs typeface="Arial"/>
              </a:rPr>
              <a:t>Award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Co-Innovation</a:t>
            </a:r>
            <a:endParaRPr sz="1200">
              <a:latin typeface="Arial"/>
              <a:cs typeface="Arial"/>
            </a:endParaRPr>
          </a:p>
          <a:p>
            <a:pPr marL="187960" marR="135255" indent="-175260">
              <a:lnSpc>
                <a:spcPct val="100000"/>
              </a:lnSpc>
              <a:spcBef>
                <a:spcPts val="595"/>
              </a:spcBef>
              <a:buClr>
                <a:srgbClr val="009ACC"/>
              </a:buClr>
              <a:buFont typeface="Wingdings"/>
              <a:buChar char=""/>
              <a:tabLst>
                <a:tab pos="188595" algn="l"/>
              </a:tabLst>
            </a:pP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2014 </a:t>
            </a:r>
            <a:r>
              <a:rPr dirty="0" sz="1200" spc="-15" b="1">
                <a:solidFill>
                  <a:srgbClr val="00AFEF"/>
                </a:solidFill>
                <a:latin typeface="Arial"/>
                <a:cs typeface="Arial"/>
              </a:rPr>
              <a:t>SAP </a:t>
            </a: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Pinnacle </a:t>
            </a:r>
            <a:r>
              <a:rPr dirty="0" sz="1200" spc="-10" b="1">
                <a:solidFill>
                  <a:srgbClr val="00AFEF"/>
                </a:solidFill>
                <a:latin typeface="Arial"/>
                <a:cs typeface="Arial"/>
              </a:rPr>
              <a:t>Award </a:t>
            </a:r>
            <a:r>
              <a:rPr dirty="0" sz="1200">
                <a:latin typeface="Arial"/>
                <a:cs typeface="Arial"/>
              </a:rPr>
              <a:t>Winner for </a:t>
            </a:r>
            <a:r>
              <a:rPr dirty="0" sz="1200" spc="-5">
                <a:latin typeface="Arial"/>
                <a:cs typeface="Arial"/>
              </a:rPr>
              <a:t>SAP HANA Adoption Partner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-1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the  </a:t>
            </a:r>
            <a:r>
              <a:rPr dirty="0" sz="1200" spc="-35">
                <a:latin typeface="Arial"/>
                <a:cs typeface="Arial"/>
              </a:rPr>
              <a:t>Year</a:t>
            </a:r>
            <a:endParaRPr sz="1200">
              <a:latin typeface="Arial"/>
              <a:cs typeface="Arial"/>
            </a:endParaRPr>
          </a:p>
          <a:p>
            <a:pPr marL="187960" indent="-175260">
              <a:lnSpc>
                <a:spcPct val="100000"/>
              </a:lnSpc>
              <a:spcBef>
                <a:spcPts val="595"/>
              </a:spcBef>
              <a:buClr>
                <a:srgbClr val="009ACC"/>
              </a:buClr>
              <a:buFont typeface="Wingdings"/>
              <a:buChar char=""/>
              <a:tabLst>
                <a:tab pos="188595" algn="l"/>
              </a:tabLst>
            </a:pP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2014 </a:t>
            </a:r>
            <a:r>
              <a:rPr dirty="0" sz="1200" spc="-15" b="1">
                <a:solidFill>
                  <a:srgbClr val="00AFEF"/>
                </a:solidFill>
                <a:latin typeface="Arial"/>
                <a:cs typeface="Arial"/>
              </a:rPr>
              <a:t>SAP </a:t>
            </a:r>
            <a:r>
              <a:rPr dirty="0" sz="1200" spc="-10" b="1">
                <a:solidFill>
                  <a:srgbClr val="00AFEF"/>
                </a:solidFill>
                <a:latin typeface="Arial"/>
                <a:cs typeface="Arial"/>
              </a:rPr>
              <a:t>Award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Excellence Capgemini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Brazil</a:t>
            </a:r>
            <a:endParaRPr sz="1200">
              <a:latin typeface="Arial"/>
              <a:cs typeface="Arial"/>
            </a:endParaRPr>
          </a:p>
          <a:p>
            <a:pPr marL="187960" indent="-175260">
              <a:lnSpc>
                <a:spcPct val="100000"/>
              </a:lnSpc>
              <a:spcBef>
                <a:spcPts val="595"/>
              </a:spcBef>
              <a:buClr>
                <a:srgbClr val="009ACC"/>
              </a:buClr>
              <a:buFont typeface="Wingdings"/>
              <a:buChar char=""/>
              <a:tabLst>
                <a:tab pos="188595" algn="l"/>
              </a:tabLst>
            </a:pP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2014 </a:t>
            </a:r>
            <a:r>
              <a:rPr dirty="0" sz="1200" spc="-15" b="1">
                <a:solidFill>
                  <a:srgbClr val="00AFEF"/>
                </a:solidFill>
                <a:latin typeface="Arial"/>
                <a:cs typeface="Arial"/>
              </a:rPr>
              <a:t>SAP </a:t>
            </a:r>
            <a:r>
              <a:rPr dirty="0" sz="1200" spc="-10" b="1">
                <a:solidFill>
                  <a:srgbClr val="00AFEF"/>
                </a:solidFill>
                <a:latin typeface="Arial"/>
                <a:cs typeface="Arial"/>
              </a:rPr>
              <a:t>Award </a:t>
            </a:r>
            <a:r>
              <a:rPr dirty="0" sz="1200">
                <a:latin typeface="Arial"/>
                <a:cs typeface="Arial"/>
              </a:rPr>
              <a:t>for Best </a:t>
            </a:r>
            <a:r>
              <a:rPr dirty="0" sz="1200" spc="-5">
                <a:latin typeface="Arial"/>
                <a:cs typeface="Arial"/>
              </a:rPr>
              <a:t>Partner </a:t>
            </a:r>
            <a:r>
              <a:rPr dirty="0" sz="1200">
                <a:latin typeface="Arial"/>
                <a:cs typeface="Arial"/>
              </a:rPr>
              <a:t>Platform </a:t>
            </a:r>
            <a:r>
              <a:rPr dirty="0" sz="1200" spc="-5">
                <a:latin typeface="Arial"/>
                <a:cs typeface="Arial"/>
              </a:rPr>
              <a:t>in the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Netherlands</a:t>
            </a:r>
            <a:endParaRPr sz="1200">
              <a:latin typeface="Arial"/>
              <a:cs typeface="Arial"/>
            </a:endParaRPr>
          </a:p>
          <a:p>
            <a:pPr marL="187960" marR="525145" indent="-175260">
              <a:lnSpc>
                <a:spcPct val="100000"/>
              </a:lnSpc>
              <a:spcBef>
                <a:spcPts val="600"/>
              </a:spcBef>
              <a:buClr>
                <a:srgbClr val="009ACC"/>
              </a:buClr>
              <a:buFont typeface="Wingdings"/>
              <a:buChar char=""/>
              <a:tabLst>
                <a:tab pos="188595" algn="l"/>
              </a:tabLst>
            </a:pP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2014 </a:t>
            </a:r>
            <a:r>
              <a:rPr dirty="0" sz="1200" spc="-15" b="1">
                <a:solidFill>
                  <a:srgbClr val="00AFEF"/>
                </a:solidFill>
                <a:latin typeface="Arial"/>
                <a:cs typeface="Arial"/>
              </a:rPr>
              <a:t>SAP </a:t>
            </a: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Pinnacle </a:t>
            </a:r>
            <a:r>
              <a:rPr dirty="0" sz="1200" spc="-10" b="1">
                <a:solidFill>
                  <a:srgbClr val="00AFEF"/>
                </a:solidFill>
                <a:latin typeface="Arial"/>
                <a:cs typeface="Arial"/>
              </a:rPr>
              <a:t>Awards </a:t>
            </a: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Finalist </a:t>
            </a:r>
            <a:r>
              <a:rPr dirty="0" sz="1200" spc="-5">
                <a:latin typeface="Arial"/>
                <a:cs typeface="Arial"/>
              </a:rPr>
              <a:t>in the Customer Choice </a:t>
            </a:r>
            <a:r>
              <a:rPr dirty="0" sz="1200" spc="-10">
                <a:latin typeface="Arial"/>
                <a:cs typeface="Arial"/>
              </a:rPr>
              <a:t>Award  </a:t>
            </a:r>
            <a:r>
              <a:rPr dirty="0" sz="1200" spc="-5">
                <a:latin typeface="Arial"/>
                <a:cs typeface="Arial"/>
              </a:rPr>
              <a:t>category</a:t>
            </a:r>
            <a:endParaRPr sz="1200">
              <a:latin typeface="Arial"/>
              <a:cs typeface="Arial"/>
            </a:endParaRPr>
          </a:p>
          <a:p>
            <a:pPr marL="187960" marR="203835" indent="-175260">
              <a:lnSpc>
                <a:spcPct val="100000"/>
              </a:lnSpc>
              <a:spcBef>
                <a:spcPts val="600"/>
              </a:spcBef>
              <a:buClr>
                <a:srgbClr val="009ACC"/>
              </a:buClr>
              <a:buFont typeface="Wingdings"/>
              <a:buChar char=""/>
              <a:tabLst>
                <a:tab pos="188595" algn="l"/>
              </a:tabLst>
            </a:pPr>
            <a:r>
              <a:rPr dirty="0" sz="1200" spc="-15" b="1">
                <a:solidFill>
                  <a:srgbClr val="00AFEF"/>
                </a:solidFill>
                <a:latin typeface="Arial"/>
                <a:cs typeface="Arial"/>
              </a:rPr>
              <a:t>SAP </a:t>
            </a: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Pinnacle </a:t>
            </a:r>
            <a:r>
              <a:rPr dirty="0" sz="1200" spc="-10" b="1">
                <a:solidFill>
                  <a:srgbClr val="00AFEF"/>
                </a:solidFill>
                <a:latin typeface="Arial"/>
                <a:cs typeface="Arial"/>
              </a:rPr>
              <a:t>Awards </a:t>
            </a: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2013 Winner </a:t>
            </a:r>
            <a:r>
              <a:rPr dirty="0" sz="1200" spc="-5">
                <a:latin typeface="Arial"/>
                <a:cs typeface="Arial"/>
              </a:rPr>
              <a:t>Mobile Co-innovation Partner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the  </a:t>
            </a:r>
            <a:r>
              <a:rPr dirty="0" sz="1200" spc="-35">
                <a:latin typeface="Arial"/>
                <a:cs typeface="Arial"/>
              </a:rPr>
              <a:t>Year</a:t>
            </a:r>
            <a:endParaRPr sz="1200">
              <a:latin typeface="Arial"/>
              <a:cs typeface="Arial"/>
            </a:endParaRPr>
          </a:p>
          <a:p>
            <a:pPr marL="187960" marR="5080" indent="-175260">
              <a:lnSpc>
                <a:spcPct val="100000"/>
              </a:lnSpc>
              <a:spcBef>
                <a:spcPts val="600"/>
              </a:spcBef>
              <a:buClr>
                <a:srgbClr val="009ACC"/>
              </a:buClr>
              <a:buFont typeface="Wingdings"/>
              <a:buChar char=""/>
              <a:tabLst>
                <a:tab pos="188595" algn="l"/>
              </a:tabLst>
            </a:pPr>
            <a:r>
              <a:rPr dirty="0" sz="1200" spc="-15" b="1">
                <a:solidFill>
                  <a:srgbClr val="00AFEF"/>
                </a:solidFill>
                <a:latin typeface="Arial"/>
                <a:cs typeface="Arial"/>
              </a:rPr>
              <a:t>SAP </a:t>
            </a: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Pinnacle </a:t>
            </a:r>
            <a:r>
              <a:rPr dirty="0" sz="1200" spc="-10" b="1">
                <a:solidFill>
                  <a:srgbClr val="00AFEF"/>
                </a:solidFill>
                <a:latin typeface="Arial"/>
                <a:cs typeface="Arial"/>
              </a:rPr>
              <a:t>Awards </a:t>
            </a: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2013 </a:t>
            </a:r>
            <a:r>
              <a:rPr dirty="0" sz="1200" spc="-10" b="1">
                <a:solidFill>
                  <a:srgbClr val="00AFEF"/>
                </a:solidFill>
                <a:latin typeface="Arial"/>
                <a:cs typeface="Arial"/>
              </a:rPr>
              <a:t>FINALIST </a:t>
            </a:r>
            <a:r>
              <a:rPr dirty="0" sz="1200" spc="-5">
                <a:latin typeface="Arial"/>
                <a:cs typeface="Arial"/>
              </a:rPr>
              <a:t>in </a:t>
            </a:r>
            <a:r>
              <a:rPr dirty="0" sz="1200">
                <a:latin typeface="Arial"/>
                <a:cs typeface="Arial"/>
              </a:rPr>
              <a:t>the </a:t>
            </a:r>
            <a:r>
              <a:rPr dirty="0" sz="1200" spc="-5">
                <a:latin typeface="Arial"/>
                <a:cs typeface="Arial"/>
              </a:rPr>
              <a:t>categories “Outsourcing </a:t>
            </a:r>
            <a:r>
              <a:rPr dirty="0" sz="1200">
                <a:latin typeface="Arial"/>
                <a:cs typeface="Arial"/>
              </a:rPr>
              <a:t>and  </a:t>
            </a:r>
            <a:r>
              <a:rPr dirty="0" sz="1200" spc="-5">
                <a:latin typeface="Arial"/>
                <a:cs typeface="Arial"/>
              </a:rPr>
              <a:t>Cloud Services Provider </a:t>
            </a:r>
            <a:r>
              <a:rPr dirty="0" sz="1200">
                <a:latin typeface="Arial"/>
                <a:cs typeface="Arial"/>
              </a:rPr>
              <a:t>of the </a:t>
            </a:r>
            <a:r>
              <a:rPr dirty="0" sz="1200" spc="-25">
                <a:latin typeface="Arial"/>
                <a:cs typeface="Arial"/>
              </a:rPr>
              <a:t>Year” </a:t>
            </a:r>
            <a:r>
              <a:rPr dirty="0" sz="1200">
                <a:latin typeface="Arial"/>
                <a:cs typeface="Arial"/>
              </a:rPr>
              <a:t>and </a:t>
            </a:r>
            <a:r>
              <a:rPr dirty="0" sz="1200" spc="-5">
                <a:latin typeface="Arial"/>
                <a:cs typeface="Arial"/>
              </a:rPr>
              <a:t>“Quality </a:t>
            </a:r>
            <a:r>
              <a:rPr dirty="0" sz="1200" spc="-10">
                <a:latin typeface="Arial"/>
                <a:cs typeface="Arial"/>
              </a:rPr>
              <a:t>Award </a:t>
            </a:r>
            <a:r>
              <a:rPr dirty="0" sz="1200">
                <a:latin typeface="Arial"/>
                <a:cs typeface="Arial"/>
              </a:rPr>
              <a:t>Partner of the</a:t>
            </a:r>
            <a:r>
              <a:rPr dirty="0" sz="1200" spc="-204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Year”</a:t>
            </a:r>
            <a:endParaRPr sz="1200">
              <a:latin typeface="Arial"/>
              <a:cs typeface="Arial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Clr>
                <a:srgbClr val="009ACC"/>
              </a:buClr>
              <a:buFont typeface="Wingdings"/>
              <a:buChar char=""/>
              <a:tabLst>
                <a:tab pos="188595" algn="l"/>
              </a:tabLst>
            </a:pP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2013 </a:t>
            </a:r>
            <a:r>
              <a:rPr dirty="0" sz="1200" spc="-15" b="1">
                <a:solidFill>
                  <a:srgbClr val="00AFEF"/>
                </a:solidFill>
                <a:latin typeface="Arial"/>
                <a:cs typeface="Arial"/>
              </a:rPr>
              <a:t>SAP </a:t>
            </a: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Innovation Partner </a:t>
            </a:r>
            <a:r>
              <a:rPr dirty="0" sz="1200" b="1">
                <a:solidFill>
                  <a:srgbClr val="00AFEF"/>
                </a:solidFill>
                <a:latin typeface="Arial"/>
                <a:cs typeface="Arial"/>
              </a:rPr>
              <a:t>of </a:t>
            </a:r>
            <a:r>
              <a:rPr dirty="0" sz="1200" spc="-5" b="1">
                <a:solidFill>
                  <a:srgbClr val="00AFEF"/>
                </a:solidFill>
                <a:latin typeface="Arial"/>
                <a:cs typeface="Arial"/>
              </a:rPr>
              <a:t>the </a:t>
            </a:r>
            <a:r>
              <a:rPr dirty="0" sz="1200" spc="-20" b="1">
                <a:solidFill>
                  <a:srgbClr val="00AFEF"/>
                </a:solidFill>
                <a:latin typeface="Arial"/>
                <a:cs typeface="Arial"/>
              </a:rPr>
              <a:t>Year </a:t>
            </a:r>
            <a:r>
              <a:rPr dirty="0" sz="1200" spc="-10" b="1">
                <a:solidFill>
                  <a:srgbClr val="00AFEF"/>
                </a:solidFill>
                <a:latin typeface="Arial"/>
                <a:cs typeface="Arial"/>
              </a:rPr>
              <a:t>Award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Capgemini</a:t>
            </a:r>
            <a:r>
              <a:rPr dirty="0" sz="1200" spc="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Sweden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12648" y="1138427"/>
            <a:ext cx="5600700" cy="5255260"/>
          </a:xfrm>
          <a:custGeom>
            <a:avLst/>
            <a:gdLst/>
            <a:ahLst/>
            <a:cxnLst/>
            <a:rect l="l" t="t" r="r" b="b"/>
            <a:pathLst>
              <a:path w="5600700" h="5255260">
                <a:moveTo>
                  <a:pt x="0" y="326771"/>
                </a:moveTo>
                <a:lnTo>
                  <a:pt x="3543" y="278483"/>
                </a:lnTo>
                <a:lnTo>
                  <a:pt x="13835" y="232396"/>
                </a:lnTo>
                <a:lnTo>
                  <a:pt x="30372" y="189014"/>
                </a:lnTo>
                <a:lnTo>
                  <a:pt x="52646" y="148842"/>
                </a:lnTo>
                <a:lnTo>
                  <a:pt x="80155" y="112386"/>
                </a:lnTo>
                <a:lnTo>
                  <a:pt x="112390" y="80152"/>
                </a:lnTo>
                <a:lnTo>
                  <a:pt x="148848" y="52645"/>
                </a:lnTo>
                <a:lnTo>
                  <a:pt x="189023" y="30371"/>
                </a:lnTo>
                <a:lnTo>
                  <a:pt x="232410" y="13835"/>
                </a:lnTo>
                <a:lnTo>
                  <a:pt x="278503" y="3543"/>
                </a:lnTo>
                <a:lnTo>
                  <a:pt x="326796" y="0"/>
                </a:lnTo>
                <a:lnTo>
                  <a:pt x="5273929" y="0"/>
                </a:lnTo>
                <a:lnTo>
                  <a:pt x="5322216" y="3543"/>
                </a:lnTo>
                <a:lnTo>
                  <a:pt x="5368303" y="13835"/>
                </a:lnTo>
                <a:lnTo>
                  <a:pt x="5411685" y="30371"/>
                </a:lnTo>
                <a:lnTo>
                  <a:pt x="5451857" y="52645"/>
                </a:lnTo>
                <a:lnTo>
                  <a:pt x="5488313" y="80152"/>
                </a:lnTo>
                <a:lnTo>
                  <a:pt x="5520547" y="112386"/>
                </a:lnTo>
                <a:lnTo>
                  <a:pt x="5548054" y="148842"/>
                </a:lnTo>
                <a:lnTo>
                  <a:pt x="5570328" y="189014"/>
                </a:lnTo>
                <a:lnTo>
                  <a:pt x="5586864" y="232396"/>
                </a:lnTo>
                <a:lnTo>
                  <a:pt x="5597156" y="278483"/>
                </a:lnTo>
                <a:lnTo>
                  <a:pt x="5600700" y="326771"/>
                </a:lnTo>
                <a:lnTo>
                  <a:pt x="5600700" y="4927955"/>
                </a:lnTo>
                <a:lnTo>
                  <a:pt x="5597156" y="4976246"/>
                </a:lnTo>
                <a:lnTo>
                  <a:pt x="5586864" y="5022336"/>
                </a:lnTo>
                <a:lnTo>
                  <a:pt x="5570328" y="5065722"/>
                </a:lnTo>
                <a:lnTo>
                  <a:pt x="5548054" y="5105897"/>
                </a:lnTo>
                <a:lnTo>
                  <a:pt x="5520547" y="5142356"/>
                </a:lnTo>
                <a:lnTo>
                  <a:pt x="5488313" y="5174592"/>
                </a:lnTo>
                <a:lnTo>
                  <a:pt x="5451857" y="5202101"/>
                </a:lnTo>
                <a:lnTo>
                  <a:pt x="5411685" y="5224377"/>
                </a:lnTo>
                <a:lnTo>
                  <a:pt x="5368303" y="5240915"/>
                </a:lnTo>
                <a:lnTo>
                  <a:pt x="5322216" y="5251208"/>
                </a:lnTo>
                <a:lnTo>
                  <a:pt x="5273929" y="5254752"/>
                </a:lnTo>
                <a:lnTo>
                  <a:pt x="326796" y="5254752"/>
                </a:lnTo>
                <a:lnTo>
                  <a:pt x="278503" y="5251208"/>
                </a:lnTo>
                <a:lnTo>
                  <a:pt x="232410" y="5240915"/>
                </a:lnTo>
                <a:lnTo>
                  <a:pt x="189023" y="5224377"/>
                </a:lnTo>
                <a:lnTo>
                  <a:pt x="148848" y="5202101"/>
                </a:lnTo>
                <a:lnTo>
                  <a:pt x="112390" y="5174592"/>
                </a:lnTo>
                <a:lnTo>
                  <a:pt x="80155" y="5142356"/>
                </a:lnTo>
                <a:lnTo>
                  <a:pt x="52646" y="5105897"/>
                </a:lnTo>
                <a:lnTo>
                  <a:pt x="30372" y="5065722"/>
                </a:lnTo>
                <a:lnTo>
                  <a:pt x="13835" y="5022336"/>
                </a:lnTo>
                <a:lnTo>
                  <a:pt x="3543" y="4976246"/>
                </a:lnTo>
                <a:lnTo>
                  <a:pt x="0" y="4927955"/>
                </a:lnTo>
                <a:lnTo>
                  <a:pt x="0" y="326771"/>
                </a:lnTo>
                <a:close/>
              </a:path>
            </a:pathLst>
          </a:custGeom>
          <a:ln w="9144">
            <a:solidFill>
              <a:srgbClr val="7ECCE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288541" y="1123950"/>
            <a:ext cx="330581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solidFill>
                  <a:srgbClr val="E37D1A"/>
                </a:solidFill>
                <a:latin typeface="Arial"/>
                <a:cs typeface="Arial"/>
              </a:rPr>
              <a:t>Awards: </a:t>
            </a:r>
            <a:r>
              <a:rPr dirty="0" sz="2800" spc="-5">
                <a:solidFill>
                  <a:srgbClr val="E37D1A"/>
                </a:solidFill>
                <a:latin typeface="Arial"/>
                <a:cs typeface="Arial"/>
              </a:rPr>
              <a:t>2013 -</a:t>
            </a:r>
            <a:r>
              <a:rPr dirty="0" sz="2800">
                <a:solidFill>
                  <a:srgbClr val="E37D1A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E37D1A"/>
                </a:solidFill>
                <a:latin typeface="Arial"/>
                <a:cs typeface="Arial"/>
              </a:rPr>
              <a:t>2016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61594" y="1044702"/>
            <a:ext cx="353695" cy="353695"/>
          </a:xfrm>
          <a:custGeom>
            <a:avLst/>
            <a:gdLst/>
            <a:ahLst/>
            <a:cxnLst/>
            <a:rect l="l" t="t" r="r" b="b"/>
            <a:pathLst>
              <a:path w="353694" h="353694">
                <a:moveTo>
                  <a:pt x="176784" y="0"/>
                </a:moveTo>
                <a:lnTo>
                  <a:pt x="129786" y="6312"/>
                </a:lnTo>
                <a:lnTo>
                  <a:pt x="87556" y="24129"/>
                </a:lnTo>
                <a:lnTo>
                  <a:pt x="51777" y="51768"/>
                </a:lnTo>
                <a:lnTo>
                  <a:pt x="24135" y="87545"/>
                </a:lnTo>
                <a:lnTo>
                  <a:pt x="6314" y="129778"/>
                </a:lnTo>
                <a:lnTo>
                  <a:pt x="0" y="176784"/>
                </a:lnTo>
                <a:lnTo>
                  <a:pt x="6314" y="223789"/>
                </a:lnTo>
                <a:lnTo>
                  <a:pt x="24135" y="266022"/>
                </a:lnTo>
                <a:lnTo>
                  <a:pt x="51777" y="301799"/>
                </a:lnTo>
                <a:lnTo>
                  <a:pt x="87556" y="329438"/>
                </a:lnTo>
                <a:lnTo>
                  <a:pt x="129786" y="347255"/>
                </a:lnTo>
                <a:lnTo>
                  <a:pt x="176784" y="353568"/>
                </a:lnTo>
                <a:lnTo>
                  <a:pt x="223781" y="347255"/>
                </a:lnTo>
                <a:lnTo>
                  <a:pt x="266011" y="329438"/>
                </a:lnTo>
                <a:lnTo>
                  <a:pt x="301790" y="301799"/>
                </a:lnTo>
                <a:lnTo>
                  <a:pt x="329432" y="266022"/>
                </a:lnTo>
                <a:lnTo>
                  <a:pt x="347253" y="223789"/>
                </a:lnTo>
                <a:lnTo>
                  <a:pt x="353568" y="176784"/>
                </a:lnTo>
                <a:lnTo>
                  <a:pt x="347253" y="129778"/>
                </a:lnTo>
                <a:lnTo>
                  <a:pt x="329432" y="87545"/>
                </a:lnTo>
                <a:lnTo>
                  <a:pt x="301790" y="51768"/>
                </a:lnTo>
                <a:lnTo>
                  <a:pt x="266011" y="24129"/>
                </a:lnTo>
                <a:lnTo>
                  <a:pt x="223781" y="6312"/>
                </a:lnTo>
                <a:lnTo>
                  <a:pt x="1767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94" y="1044702"/>
            <a:ext cx="353695" cy="353695"/>
          </a:xfrm>
          <a:custGeom>
            <a:avLst/>
            <a:gdLst/>
            <a:ahLst/>
            <a:cxnLst/>
            <a:rect l="l" t="t" r="r" b="b"/>
            <a:pathLst>
              <a:path w="353694" h="353694">
                <a:moveTo>
                  <a:pt x="0" y="176784"/>
                </a:moveTo>
                <a:lnTo>
                  <a:pt x="6314" y="129778"/>
                </a:lnTo>
                <a:lnTo>
                  <a:pt x="24135" y="87545"/>
                </a:lnTo>
                <a:lnTo>
                  <a:pt x="51777" y="51768"/>
                </a:lnTo>
                <a:lnTo>
                  <a:pt x="87556" y="24129"/>
                </a:lnTo>
                <a:lnTo>
                  <a:pt x="129786" y="6312"/>
                </a:lnTo>
                <a:lnTo>
                  <a:pt x="176784" y="0"/>
                </a:lnTo>
                <a:lnTo>
                  <a:pt x="223781" y="6312"/>
                </a:lnTo>
                <a:lnTo>
                  <a:pt x="266011" y="24129"/>
                </a:lnTo>
                <a:lnTo>
                  <a:pt x="301790" y="51768"/>
                </a:lnTo>
                <a:lnTo>
                  <a:pt x="329432" y="87545"/>
                </a:lnTo>
                <a:lnTo>
                  <a:pt x="347253" y="129778"/>
                </a:lnTo>
                <a:lnTo>
                  <a:pt x="353568" y="176784"/>
                </a:lnTo>
                <a:lnTo>
                  <a:pt x="347253" y="223789"/>
                </a:lnTo>
                <a:lnTo>
                  <a:pt x="329432" y="266022"/>
                </a:lnTo>
                <a:lnTo>
                  <a:pt x="301790" y="301799"/>
                </a:lnTo>
                <a:lnTo>
                  <a:pt x="266011" y="329438"/>
                </a:lnTo>
                <a:lnTo>
                  <a:pt x="223781" y="347255"/>
                </a:lnTo>
                <a:lnTo>
                  <a:pt x="176784" y="353568"/>
                </a:lnTo>
                <a:lnTo>
                  <a:pt x="129786" y="347255"/>
                </a:lnTo>
                <a:lnTo>
                  <a:pt x="87556" y="329438"/>
                </a:lnTo>
                <a:lnTo>
                  <a:pt x="51777" y="301799"/>
                </a:lnTo>
                <a:lnTo>
                  <a:pt x="24135" y="266022"/>
                </a:lnTo>
                <a:lnTo>
                  <a:pt x="6314" y="223789"/>
                </a:lnTo>
                <a:lnTo>
                  <a:pt x="0" y="176784"/>
                </a:lnTo>
                <a:close/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14270" y="997330"/>
            <a:ext cx="449580" cy="577850"/>
          </a:xfrm>
          <a:custGeom>
            <a:avLst/>
            <a:gdLst/>
            <a:ahLst/>
            <a:cxnLst/>
            <a:rect l="l" t="t" r="r" b="b"/>
            <a:pathLst>
              <a:path w="449580" h="577850">
                <a:moveTo>
                  <a:pt x="201955" y="522712"/>
                </a:moveTo>
                <a:lnTo>
                  <a:pt x="118144" y="522712"/>
                </a:lnTo>
                <a:lnTo>
                  <a:pt x="128157" y="524478"/>
                </a:lnTo>
                <a:lnTo>
                  <a:pt x="137234" y="529149"/>
                </a:lnTo>
                <a:lnTo>
                  <a:pt x="144249" y="536320"/>
                </a:lnTo>
                <a:lnTo>
                  <a:pt x="166220" y="569721"/>
                </a:lnTo>
                <a:lnTo>
                  <a:pt x="172090" y="575756"/>
                </a:lnTo>
                <a:lnTo>
                  <a:pt x="178009" y="577326"/>
                </a:lnTo>
                <a:lnTo>
                  <a:pt x="183276" y="574490"/>
                </a:lnTo>
                <a:lnTo>
                  <a:pt x="187188" y="567308"/>
                </a:lnTo>
                <a:lnTo>
                  <a:pt x="201955" y="522712"/>
                </a:lnTo>
                <a:close/>
              </a:path>
              <a:path w="449580" h="577850">
                <a:moveTo>
                  <a:pt x="371446" y="454278"/>
                </a:moveTo>
                <a:lnTo>
                  <a:pt x="224615" y="454278"/>
                </a:lnTo>
                <a:lnTo>
                  <a:pt x="262054" y="567308"/>
                </a:lnTo>
                <a:lnTo>
                  <a:pt x="266253" y="574490"/>
                </a:lnTo>
                <a:lnTo>
                  <a:pt x="271667" y="577326"/>
                </a:lnTo>
                <a:lnTo>
                  <a:pt x="277640" y="575756"/>
                </a:lnTo>
                <a:lnTo>
                  <a:pt x="283517" y="569721"/>
                </a:lnTo>
                <a:lnTo>
                  <a:pt x="305488" y="536320"/>
                </a:lnTo>
                <a:lnTo>
                  <a:pt x="312295" y="529149"/>
                </a:lnTo>
                <a:lnTo>
                  <a:pt x="321395" y="524478"/>
                </a:lnTo>
                <a:lnTo>
                  <a:pt x="331524" y="522712"/>
                </a:lnTo>
                <a:lnTo>
                  <a:pt x="394162" y="522712"/>
                </a:lnTo>
                <a:lnTo>
                  <a:pt x="371446" y="454278"/>
                </a:lnTo>
                <a:close/>
              </a:path>
              <a:path w="449580" h="577850">
                <a:moveTo>
                  <a:pt x="165950" y="387857"/>
                </a:moveTo>
                <a:lnTo>
                  <a:pt x="88344" y="387857"/>
                </a:lnTo>
                <a:lnTo>
                  <a:pt x="94338" y="388365"/>
                </a:lnTo>
                <a:lnTo>
                  <a:pt x="99329" y="390905"/>
                </a:lnTo>
                <a:lnTo>
                  <a:pt x="55400" y="523239"/>
                </a:lnTo>
                <a:lnTo>
                  <a:pt x="54095" y="531451"/>
                </a:lnTo>
                <a:lnTo>
                  <a:pt x="56530" y="536924"/>
                </a:lnTo>
                <a:lnTo>
                  <a:pt x="62147" y="539206"/>
                </a:lnTo>
                <a:lnTo>
                  <a:pt x="70386" y="537844"/>
                </a:lnTo>
                <a:lnTo>
                  <a:pt x="108321" y="524255"/>
                </a:lnTo>
                <a:lnTo>
                  <a:pt x="118144" y="522712"/>
                </a:lnTo>
                <a:lnTo>
                  <a:pt x="201955" y="522712"/>
                </a:lnTo>
                <a:lnTo>
                  <a:pt x="224615" y="454278"/>
                </a:lnTo>
                <a:lnTo>
                  <a:pt x="371446" y="454278"/>
                </a:lnTo>
                <a:lnTo>
                  <a:pt x="353233" y="399414"/>
                </a:lnTo>
                <a:lnTo>
                  <a:pt x="224615" y="399414"/>
                </a:lnTo>
                <a:lnTo>
                  <a:pt x="178435" y="393156"/>
                </a:lnTo>
                <a:lnTo>
                  <a:pt x="165950" y="387857"/>
                </a:lnTo>
                <a:close/>
              </a:path>
              <a:path w="449580" h="577850">
                <a:moveTo>
                  <a:pt x="394162" y="522712"/>
                </a:moveTo>
                <a:lnTo>
                  <a:pt x="331524" y="522712"/>
                </a:lnTo>
                <a:lnTo>
                  <a:pt x="341417" y="524255"/>
                </a:lnTo>
                <a:lnTo>
                  <a:pt x="378856" y="537844"/>
                </a:lnTo>
                <a:lnTo>
                  <a:pt x="387312" y="539206"/>
                </a:lnTo>
                <a:lnTo>
                  <a:pt x="392960" y="536924"/>
                </a:lnTo>
                <a:lnTo>
                  <a:pt x="395426" y="531451"/>
                </a:lnTo>
                <a:lnTo>
                  <a:pt x="394338" y="523239"/>
                </a:lnTo>
                <a:lnTo>
                  <a:pt x="394162" y="522712"/>
                </a:lnTo>
                <a:close/>
              </a:path>
              <a:path w="449580" h="577850">
                <a:moveTo>
                  <a:pt x="341238" y="50545"/>
                </a:moveTo>
                <a:lnTo>
                  <a:pt x="224615" y="50545"/>
                </a:lnTo>
                <a:lnTo>
                  <a:pt x="259044" y="53877"/>
                </a:lnTo>
                <a:lnTo>
                  <a:pt x="291504" y="63674"/>
                </a:lnTo>
                <a:lnTo>
                  <a:pt x="347906" y="101472"/>
                </a:lnTo>
                <a:lnTo>
                  <a:pt x="385718" y="158146"/>
                </a:lnTo>
                <a:lnTo>
                  <a:pt x="398819" y="224932"/>
                </a:lnTo>
                <a:lnTo>
                  <a:pt x="392607" y="271180"/>
                </a:lnTo>
                <a:lnTo>
                  <a:pt x="375066" y="312829"/>
                </a:lnTo>
                <a:lnTo>
                  <a:pt x="347846" y="348170"/>
                </a:lnTo>
                <a:lnTo>
                  <a:pt x="312598" y="375510"/>
                </a:lnTo>
                <a:lnTo>
                  <a:pt x="270971" y="393156"/>
                </a:lnTo>
                <a:lnTo>
                  <a:pt x="224615" y="399414"/>
                </a:lnTo>
                <a:lnTo>
                  <a:pt x="353233" y="399414"/>
                </a:lnTo>
                <a:lnTo>
                  <a:pt x="350408" y="390905"/>
                </a:lnTo>
                <a:lnTo>
                  <a:pt x="355399" y="388365"/>
                </a:lnTo>
                <a:lnTo>
                  <a:pt x="361394" y="387857"/>
                </a:lnTo>
                <a:lnTo>
                  <a:pt x="382164" y="387857"/>
                </a:lnTo>
                <a:lnTo>
                  <a:pt x="385598" y="386127"/>
                </a:lnTo>
                <a:lnTo>
                  <a:pt x="389419" y="378577"/>
                </a:lnTo>
                <a:lnTo>
                  <a:pt x="388839" y="367918"/>
                </a:lnTo>
                <a:lnTo>
                  <a:pt x="388420" y="356530"/>
                </a:lnTo>
                <a:lnTo>
                  <a:pt x="392585" y="347011"/>
                </a:lnTo>
                <a:lnTo>
                  <a:pt x="400494" y="340326"/>
                </a:lnTo>
                <a:lnTo>
                  <a:pt x="411305" y="337438"/>
                </a:lnTo>
                <a:lnTo>
                  <a:pt x="421632" y="334454"/>
                </a:lnTo>
                <a:lnTo>
                  <a:pt x="427653" y="328326"/>
                </a:lnTo>
                <a:lnTo>
                  <a:pt x="428993" y="319865"/>
                </a:lnTo>
                <a:lnTo>
                  <a:pt x="425275" y="309879"/>
                </a:lnTo>
                <a:lnTo>
                  <a:pt x="421175" y="299424"/>
                </a:lnTo>
                <a:lnTo>
                  <a:pt x="422033" y="289099"/>
                </a:lnTo>
                <a:lnTo>
                  <a:pt x="427382" y="280179"/>
                </a:lnTo>
                <a:lnTo>
                  <a:pt x="436756" y="273938"/>
                </a:lnTo>
                <a:lnTo>
                  <a:pt x="445608" y="268202"/>
                </a:lnTo>
                <a:lnTo>
                  <a:pt x="449548" y="260619"/>
                </a:lnTo>
                <a:lnTo>
                  <a:pt x="448339" y="252204"/>
                </a:lnTo>
                <a:lnTo>
                  <a:pt x="441747" y="243966"/>
                </a:lnTo>
                <a:lnTo>
                  <a:pt x="434732" y="235051"/>
                </a:lnTo>
                <a:lnTo>
                  <a:pt x="432397" y="224916"/>
                </a:lnTo>
                <a:lnTo>
                  <a:pt x="434732" y="214838"/>
                </a:lnTo>
                <a:lnTo>
                  <a:pt x="448339" y="197703"/>
                </a:lnTo>
                <a:lnTo>
                  <a:pt x="449548" y="189293"/>
                </a:lnTo>
                <a:lnTo>
                  <a:pt x="445608" y="181740"/>
                </a:lnTo>
                <a:lnTo>
                  <a:pt x="436756" y="176021"/>
                </a:lnTo>
                <a:lnTo>
                  <a:pt x="427382" y="169707"/>
                </a:lnTo>
                <a:lnTo>
                  <a:pt x="422033" y="160750"/>
                </a:lnTo>
                <a:lnTo>
                  <a:pt x="421175" y="150411"/>
                </a:lnTo>
                <a:lnTo>
                  <a:pt x="425275" y="139953"/>
                </a:lnTo>
                <a:lnTo>
                  <a:pt x="428993" y="129988"/>
                </a:lnTo>
                <a:lnTo>
                  <a:pt x="427653" y="121570"/>
                </a:lnTo>
                <a:lnTo>
                  <a:pt x="421632" y="115486"/>
                </a:lnTo>
                <a:lnTo>
                  <a:pt x="411305" y="112521"/>
                </a:lnTo>
                <a:lnTo>
                  <a:pt x="400494" y="109581"/>
                </a:lnTo>
                <a:lnTo>
                  <a:pt x="392585" y="102901"/>
                </a:lnTo>
                <a:lnTo>
                  <a:pt x="388420" y="93412"/>
                </a:lnTo>
                <a:lnTo>
                  <a:pt x="388839" y="82041"/>
                </a:lnTo>
                <a:lnTo>
                  <a:pt x="389419" y="71366"/>
                </a:lnTo>
                <a:lnTo>
                  <a:pt x="385598" y="63785"/>
                </a:lnTo>
                <a:lnTo>
                  <a:pt x="380136" y="61029"/>
                </a:lnTo>
                <a:lnTo>
                  <a:pt x="356233" y="61029"/>
                </a:lnTo>
                <a:lnTo>
                  <a:pt x="346725" y="56943"/>
                </a:lnTo>
                <a:lnTo>
                  <a:pt x="341238" y="50545"/>
                </a:lnTo>
                <a:close/>
              </a:path>
              <a:path w="449580" h="577850">
                <a:moveTo>
                  <a:pt x="71419" y="59967"/>
                </a:moveTo>
                <a:lnTo>
                  <a:pt x="63828" y="63785"/>
                </a:lnTo>
                <a:lnTo>
                  <a:pt x="59887" y="71366"/>
                </a:lnTo>
                <a:lnTo>
                  <a:pt x="60391" y="82041"/>
                </a:lnTo>
                <a:lnTo>
                  <a:pt x="60895" y="93412"/>
                </a:lnTo>
                <a:lnTo>
                  <a:pt x="56903" y="102901"/>
                </a:lnTo>
                <a:lnTo>
                  <a:pt x="49167" y="109581"/>
                </a:lnTo>
                <a:lnTo>
                  <a:pt x="38433" y="112521"/>
                </a:lnTo>
                <a:lnTo>
                  <a:pt x="28106" y="115486"/>
                </a:lnTo>
                <a:lnTo>
                  <a:pt x="22085" y="121570"/>
                </a:lnTo>
                <a:lnTo>
                  <a:pt x="20745" y="129988"/>
                </a:lnTo>
                <a:lnTo>
                  <a:pt x="28354" y="150411"/>
                </a:lnTo>
                <a:lnTo>
                  <a:pt x="27519" y="160750"/>
                </a:lnTo>
                <a:lnTo>
                  <a:pt x="22286" y="169707"/>
                </a:lnTo>
                <a:lnTo>
                  <a:pt x="12982" y="176021"/>
                </a:lnTo>
                <a:lnTo>
                  <a:pt x="3915" y="181740"/>
                </a:lnTo>
                <a:lnTo>
                  <a:pt x="0" y="189293"/>
                </a:lnTo>
                <a:lnTo>
                  <a:pt x="1327" y="197703"/>
                </a:lnTo>
                <a:lnTo>
                  <a:pt x="7991" y="205993"/>
                </a:lnTo>
                <a:lnTo>
                  <a:pt x="15006" y="214838"/>
                </a:lnTo>
                <a:lnTo>
                  <a:pt x="17345" y="224932"/>
                </a:lnTo>
                <a:lnTo>
                  <a:pt x="15006" y="235051"/>
                </a:lnTo>
                <a:lnTo>
                  <a:pt x="7991" y="243966"/>
                </a:lnTo>
                <a:lnTo>
                  <a:pt x="1327" y="252204"/>
                </a:lnTo>
                <a:lnTo>
                  <a:pt x="0" y="260619"/>
                </a:lnTo>
                <a:lnTo>
                  <a:pt x="3915" y="268202"/>
                </a:lnTo>
                <a:lnTo>
                  <a:pt x="12982" y="273938"/>
                </a:lnTo>
                <a:lnTo>
                  <a:pt x="22286" y="280179"/>
                </a:lnTo>
                <a:lnTo>
                  <a:pt x="27519" y="289099"/>
                </a:lnTo>
                <a:lnTo>
                  <a:pt x="28354" y="299424"/>
                </a:lnTo>
                <a:lnTo>
                  <a:pt x="20745" y="319865"/>
                </a:lnTo>
                <a:lnTo>
                  <a:pt x="22085" y="328326"/>
                </a:lnTo>
                <a:lnTo>
                  <a:pt x="28106" y="334454"/>
                </a:lnTo>
                <a:lnTo>
                  <a:pt x="38433" y="337438"/>
                </a:lnTo>
                <a:lnTo>
                  <a:pt x="49167" y="340326"/>
                </a:lnTo>
                <a:lnTo>
                  <a:pt x="56903" y="347011"/>
                </a:lnTo>
                <a:lnTo>
                  <a:pt x="60895" y="356530"/>
                </a:lnTo>
                <a:lnTo>
                  <a:pt x="60391" y="367918"/>
                </a:lnTo>
                <a:lnTo>
                  <a:pt x="59887" y="378577"/>
                </a:lnTo>
                <a:lnTo>
                  <a:pt x="63828" y="386127"/>
                </a:lnTo>
                <a:lnTo>
                  <a:pt x="71419" y="389939"/>
                </a:lnTo>
                <a:lnTo>
                  <a:pt x="81867" y="389381"/>
                </a:lnTo>
                <a:lnTo>
                  <a:pt x="88344" y="387857"/>
                </a:lnTo>
                <a:lnTo>
                  <a:pt x="165950" y="387857"/>
                </a:lnTo>
                <a:lnTo>
                  <a:pt x="136857" y="375510"/>
                </a:lnTo>
                <a:lnTo>
                  <a:pt x="101574" y="348170"/>
                </a:lnTo>
                <a:lnTo>
                  <a:pt x="74277" y="312829"/>
                </a:lnTo>
                <a:lnTo>
                  <a:pt x="56658" y="271180"/>
                </a:lnTo>
                <a:lnTo>
                  <a:pt x="50409" y="224916"/>
                </a:lnTo>
                <a:lnTo>
                  <a:pt x="56658" y="178530"/>
                </a:lnTo>
                <a:lnTo>
                  <a:pt x="74277" y="136868"/>
                </a:lnTo>
                <a:lnTo>
                  <a:pt x="101574" y="101584"/>
                </a:lnTo>
                <a:lnTo>
                  <a:pt x="136857" y="74332"/>
                </a:lnTo>
                <a:lnTo>
                  <a:pt x="168348" y="61029"/>
                </a:lnTo>
                <a:lnTo>
                  <a:pt x="93296" y="61029"/>
                </a:lnTo>
                <a:lnTo>
                  <a:pt x="81867" y="60578"/>
                </a:lnTo>
                <a:lnTo>
                  <a:pt x="71419" y="59967"/>
                </a:lnTo>
                <a:close/>
              </a:path>
              <a:path w="449580" h="577850">
                <a:moveTo>
                  <a:pt x="382164" y="387857"/>
                </a:moveTo>
                <a:lnTo>
                  <a:pt x="361394" y="387857"/>
                </a:lnTo>
                <a:lnTo>
                  <a:pt x="367376" y="389381"/>
                </a:lnTo>
                <a:lnTo>
                  <a:pt x="378032" y="389939"/>
                </a:lnTo>
                <a:lnTo>
                  <a:pt x="382164" y="387857"/>
                </a:lnTo>
                <a:close/>
              </a:path>
              <a:path w="449580" h="577850">
                <a:moveTo>
                  <a:pt x="129795" y="20577"/>
                </a:moveTo>
                <a:lnTo>
                  <a:pt x="121418" y="21907"/>
                </a:lnTo>
                <a:lnTo>
                  <a:pt x="115474" y="27904"/>
                </a:lnTo>
                <a:lnTo>
                  <a:pt x="112804" y="37972"/>
                </a:lnTo>
                <a:lnTo>
                  <a:pt x="109797" y="49023"/>
                </a:lnTo>
                <a:lnTo>
                  <a:pt x="102950" y="56943"/>
                </a:lnTo>
                <a:lnTo>
                  <a:pt x="93296" y="61029"/>
                </a:lnTo>
                <a:lnTo>
                  <a:pt x="168348" y="61029"/>
                </a:lnTo>
                <a:lnTo>
                  <a:pt x="178435" y="56768"/>
                </a:lnTo>
                <a:lnTo>
                  <a:pt x="224615" y="50545"/>
                </a:lnTo>
                <a:lnTo>
                  <a:pt x="341238" y="50545"/>
                </a:lnTo>
                <a:lnTo>
                  <a:pt x="339933" y="49023"/>
                </a:lnTo>
                <a:lnTo>
                  <a:pt x="334312" y="28342"/>
                </a:lnTo>
                <a:lnTo>
                  <a:pt x="150433" y="28342"/>
                </a:lnTo>
                <a:lnTo>
                  <a:pt x="139766" y="24510"/>
                </a:lnTo>
                <a:lnTo>
                  <a:pt x="129795" y="20577"/>
                </a:lnTo>
                <a:close/>
              </a:path>
              <a:path w="449580" h="577850">
                <a:moveTo>
                  <a:pt x="378032" y="59967"/>
                </a:moveTo>
                <a:lnTo>
                  <a:pt x="367376" y="60578"/>
                </a:lnTo>
                <a:lnTo>
                  <a:pt x="356233" y="61029"/>
                </a:lnTo>
                <a:lnTo>
                  <a:pt x="380136" y="61029"/>
                </a:lnTo>
                <a:lnTo>
                  <a:pt x="378032" y="59967"/>
                </a:lnTo>
                <a:close/>
              </a:path>
              <a:path w="449580" h="577850">
                <a:moveTo>
                  <a:pt x="188990" y="0"/>
                </a:moveTo>
                <a:lnTo>
                  <a:pt x="181435" y="3786"/>
                </a:lnTo>
                <a:lnTo>
                  <a:pt x="175707" y="12572"/>
                </a:lnTo>
                <a:lnTo>
                  <a:pt x="169527" y="21957"/>
                </a:lnTo>
                <a:lnTo>
                  <a:pt x="160728" y="27352"/>
                </a:lnTo>
                <a:lnTo>
                  <a:pt x="150433" y="28342"/>
                </a:lnTo>
                <a:lnTo>
                  <a:pt x="299297" y="28342"/>
                </a:lnTo>
                <a:lnTo>
                  <a:pt x="288948" y="27352"/>
                </a:lnTo>
                <a:lnTo>
                  <a:pt x="280002" y="21957"/>
                </a:lnTo>
                <a:lnTo>
                  <a:pt x="276883" y="17430"/>
                </a:lnTo>
                <a:lnTo>
                  <a:pt x="224621" y="17430"/>
                </a:lnTo>
                <a:lnTo>
                  <a:pt x="214528" y="15073"/>
                </a:lnTo>
                <a:lnTo>
                  <a:pt x="197390" y="1357"/>
                </a:lnTo>
                <a:lnTo>
                  <a:pt x="188990" y="0"/>
                </a:lnTo>
                <a:close/>
              </a:path>
              <a:path w="449580" h="577850">
                <a:moveTo>
                  <a:pt x="319728" y="20577"/>
                </a:moveTo>
                <a:lnTo>
                  <a:pt x="309972" y="24510"/>
                </a:lnTo>
                <a:lnTo>
                  <a:pt x="299297" y="28342"/>
                </a:lnTo>
                <a:lnTo>
                  <a:pt x="334312" y="28342"/>
                </a:lnTo>
                <a:lnTo>
                  <a:pt x="334192" y="27904"/>
                </a:lnTo>
                <a:lnTo>
                  <a:pt x="328129" y="21907"/>
                </a:lnTo>
                <a:lnTo>
                  <a:pt x="319728" y="20577"/>
                </a:lnTo>
                <a:close/>
              </a:path>
              <a:path w="449580" h="577850">
                <a:moveTo>
                  <a:pt x="260243" y="0"/>
                </a:moveTo>
                <a:lnTo>
                  <a:pt x="251845" y="1357"/>
                </a:lnTo>
                <a:lnTo>
                  <a:pt x="234715" y="15073"/>
                </a:lnTo>
                <a:lnTo>
                  <a:pt x="224621" y="17430"/>
                </a:lnTo>
                <a:lnTo>
                  <a:pt x="276883" y="17430"/>
                </a:lnTo>
                <a:lnTo>
                  <a:pt x="273535" y="12572"/>
                </a:lnTo>
                <a:lnTo>
                  <a:pt x="267801" y="3786"/>
                </a:lnTo>
                <a:lnTo>
                  <a:pt x="2602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14270" y="997330"/>
            <a:ext cx="449580" cy="577850"/>
          </a:xfrm>
          <a:custGeom>
            <a:avLst/>
            <a:gdLst/>
            <a:ahLst/>
            <a:cxnLst/>
            <a:rect l="l" t="t" r="r" b="b"/>
            <a:pathLst>
              <a:path w="449580" h="577850">
                <a:moveTo>
                  <a:pt x="7991" y="243966"/>
                </a:moveTo>
                <a:lnTo>
                  <a:pt x="1327" y="252204"/>
                </a:lnTo>
                <a:lnTo>
                  <a:pt x="0" y="260619"/>
                </a:lnTo>
                <a:lnTo>
                  <a:pt x="3915" y="268202"/>
                </a:lnTo>
                <a:lnTo>
                  <a:pt x="12982" y="273938"/>
                </a:lnTo>
                <a:lnTo>
                  <a:pt x="22286" y="280179"/>
                </a:lnTo>
                <a:lnTo>
                  <a:pt x="27519" y="289099"/>
                </a:lnTo>
                <a:lnTo>
                  <a:pt x="28354" y="299424"/>
                </a:lnTo>
                <a:lnTo>
                  <a:pt x="24463" y="309879"/>
                </a:lnTo>
                <a:lnTo>
                  <a:pt x="20745" y="319865"/>
                </a:lnTo>
                <a:lnTo>
                  <a:pt x="22085" y="328326"/>
                </a:lnTo>
                <a:lnTo>
                  <a:pt x="28106" y="334454"/>
                </a:lnTo>
                <a:lnTo>
                  <a:pt x="38433" y="337438"/>
                </a:lnTo>
                <a:lnTo>
                  <a:pt x="49167" y="340326"/>
                </a:lnTo>
                <a:lnTo>
                  <a:pt x="56903" y="347011"/>
                </a:lnTo>
                <a:lnTo>
                  <a:pt x="60895" y="356530"/>
                </a:lnTo>
                <a:lnTo>
                  <a:pt x="60391" y="367918"/>
                </a:lnTo>
                <a:lnTo>
                  <a:pt x="59887" y="378577"/>
                </a:lnTo>
                <a:lnTo>
                  <a:pt x="63828" y="386127"/>
                </a:lnTo>
                <a:lnTo>
                  <a:pt x="71419" y="389939"/>
                </a:lnTo>
                <a:lnTo>
                  <a:pt x="81867" y="389381"/>
                </a:lnTo>
                <a:lnTo>
                  <a:pt x="88344" y="387857"/>
                </a:lnTo>
                <a:lnTo>
                  <a:pt x="94338" y="388365"/>
                </a:lnTo>
                <a:lnTo>
                  <a:pt x="99329" y="390905"/>
                </a:lnTo>
                <a:lnTo>
                  <a:pt x="73933" y="467411"/>
                </a:lnTo>
                <a:lnTo>
                  <a:pt x="60891" y="506698"/>
                </a:lnTo>
                <a:lnTo>
                  <a:pt x="56086" y="521172"/>
                </a:lnTo>
                <a:lnTo>
                  <a:pt x="55400" y="523239"/>
                </a:lnTo>
                <a:lnTo>
                  <a:pt x="54095" y="531451"/>
                </a:lnTo>
                <a:lnTo>
                  <a:pt x="56530" y="536924"/>
                </a:lnTo>
                <a:lnTo>
                  <a:pt x="62147" y="539206"/>
                </a:lnTo>
                <a:lnTo>
                  <a:pt x="70386" y="537844"/>
                </a:lnTo>
                <a:lnTo>
                  <a:pt x="92317" y="529988"/>
                </a:lnTo>
                <a:lnTo>
                  <a:pt x="103579" y="525954"/>
                </a:lnTo>
                <a:lnTo>
                  <a:pt x="107728" y="524468"/>
                </a:lnTo>
                <a:lnTo>
                  <a:pt x="108321" y="524255"/>
                </a:lnTo>
                <a:lnTo>
                  <a:pt x="118144" y="522712"/>
                </a:lnTo>
                <a:lnTo>
                  <a:pt x="128157" y="524478"/>
                </a:lnTo>
                <a:lnTo>
                  <a:pt x="137234" y="529149"/>
                </a:lnTo>
                <a:lnTo>
                  <a:pt x="144249" y="536320"/>
                </a:lnTo>
                <a:lnTo>
                  <a:pt x="156951" y="555630"/>
                </a:lnTo>
                <a:lnTo>
                  <a:pt x="163474" y="565546"/>
                </a:lnTo>
                <a:lnTo>
                  <a:pt x="165877" y="569200"/>
                </a:lnTo>
                <a:lnTo>
                  <a:pt x="166220" y="569721"/>
                </a:lnTo>
                <a:lnTo>
                  <a:pt x="172090" y="575756"/>
                </a:lnTo>
                <a:lnTo>
                  <a:pt x="178009" y="577326"/>
                </a:lnTo>
                <a:lnTo>
                  <a:pt x="183276" y="574490"/>
                </a:lnTo>
                <a:lnTo>
                  <a:pt x="187188" y="567308"/>
                </a:lnTo>
                <a:lnTo>
                  <a:pt x="208825" y="501963"/>
                </a:lnTo>
                <a:lnTo>
                  <a:pt x="219937" y="468407"/>
                </a:lnTo>
                <a:lnTo>
                  <a:pt x="224030" y="456045"/>
                </a:lnTo>
                <a:lnTo>
                  <a:pt x="224615" y="454278"/>
                </a:lnTo>
                <a:lnTo>
                  <a:pt x="246260" y="519624"/>
                </a:lnTo>
                <a:lnTo>
                  <a:pt x="257375" y="553180"/>
                </a:lnTo>
                <a:lnTo>
                  <a:pt x="261469" y="565542"/>
                </a:lnTo>
                <a:lnTo>
                  <a:pt x="262054" y="567308"/>
                </a:lnTo>
                <a:lnTo>
                  <a:pt x="266253" y="574490"/>
                </a:lnTo>
                <a:lnTo>
                  <a:pt x="271667" y="577326"/>
                </a:lnTo>
                <a:lnTo>
                  <a:pt x="277640" y="575756"/>
                </a:lnTo>
                <a:lnTo>
                  <a:pt x="283517" y="569721"/>
                </a:lnTo>
                <a:lnTo>
                  <a:pt x="296219" y="550412"/>
                </a:lnTo>
                <a:lnTo>
                  <a:pt x="302742" y="540496"/>
                </a:lnTo>
                <a:lnTo>
                  <a:pt x="305145" y="536842"/>
                </a:lnTo>
                <a:lnTo>
                  <a:pt x="305488" y="536320"/>
                </a:lnTo>
                <a:lnTo>
                  <a:pt x="312295" y="529149"/>
                </a:lnTo>
                <a:lnTo>
                  <a:pt x="321395" y="524478"/>
                </a:lnTo>
                <a:lnTo>
                  <a:pt x="331524" y="522712"/>
                </a:lnTo>
                <a:lnTo>
                  <a:pt x="341417" y="524255"/>
                </a:lnTo>
                <a:lnTo>
                  <a:pt x="363062" y="532112"/>
                </a:lnTo>
                <a:lnTo>
                  <a:pt x="374176" y="536146"/>
                </a:lnTo>
                <a:lnTo>
                  <a:pt x="378271" y="537632"/>
                </a:lnTo>
                <a:lnTo>
                  <a:pt x="378856" y="537844"/>
                </a:lnTo>
                <a:lnTo>
                  <a:pt x="387312" y="539206"/>
                </a:lnTo>
                <a:lnTo>
                  <a:pt x="392960" y="536924"/>
                </a:lnTo>
                <a:lnTo>
                  <a:pt x="395426" y="531451"/>
                </a:lnTo>
                <a:lnTo>
                  <a:pt x="394338" y="523239"/>
                </a:lnTo>
                <a:lnTo>
                  <a:pt x="368941" y="446734"/>
                </a:lnTo>
                <a:lnTo>
                  <a:pt x="355900" y="407447"/>
                </a:lnTo>
                <a:lnTo>
                  <a:pt x="351095" y="392973"/>
                </a:lnTo>
                <a:lnTo>
                  <a:pt x="350408" y="390905"/>
                </a:lnTo>
                <a:lnTo>
                  <a:pt x="355399" y="388365"/>
                </a:lnTo>
                <a:lnTo>
                  <a:pt x="361394" y="387857"/>
                </a:lnTo>
                <a:lnTo>
                  <a:pt x="367376" y="389381"/>
                </a:lnTo>
                <a:lnTo>
                  <a:pt x="378032" y="389939"/>
                </a:lnTo>
                <a:lnTo>
                  <a:pt x="385598" y="386127"/>
                </a:lnTo>
                <a:lnTo>
                  <a:pt x="389419" y="378577"/>
                </a:lnTo>
                <a:lnTo>
                  <a:pt x="388839" y="367918"/>
                </a:lnTo>
                <a:lnTo>
                  <a:pt x="388420" y="356530"/>
                </a:lnTo>
                <a:lnTo>
                  <a:pt x="392585" y="347011"/>
                </a:lnTo>
                <a:lnTo>
                  <a:pt x="400494" y="340326"/>
                </a:lnTo>
                <a:lnTo>
                  <a:pt x="411305" y="337438"/>
                </a:lnTo>
                <a:lnTo>
                  <a:pt x="421632" y="334454"/>
                </a:lnTo>
                <a:lnTo>
                  <a:pt x="427653" y="328326"/>
                </a:lnTo>
                <a:lnTo>
                  <a:pt x="428993" y="319865"/>
                </a:lnTo>
                <a:lnTo>
                  <a:pt x="425275" y="309879"/>
                </a:lnTo>
                <a:lnTo>
                  <a:pt x="421175" y="299424"/>
                </a:lnTo>
                <a:lnTo>
                  <a:pt x="422033" y="289099"/>
                </a:lnTo>
                <a:lnTo>
                  <a:pt x="427382" y="280179"/>
                </a:lnTo>
                <a:lnTo>
                  <a:pt x="436756" y="273938"/>
                </a:lnTo>
                <a:lnTo>
                  <a:pt x="445608" y="268202"/>
                </a:lnTo>
                <a:lnTo>
                  <a:pt x="449548" y="260619"/>
                </a:lnTo>
                <a:lnTo>
                  <a:pt x="448339" y="252204"/>
                </a:lnTo>
                <a:lnTo>
                  <a:pt x="441747" y="243966"/>
                </a:lnTo>
                <a:lnTo>
                  <a:pt x="434732" y="235051"/>
                </a:lnTo>
                <a:lnTo>
                  <a:pt x="432393" y="224932"/>
                </a:lnTo>
                <a:lnTo>
                  <a:pt x="434732" y="214838"/>
                </a:lnTo>
                <a:lnTo>
                  <a:pt x="441747" y="205993"/>
                </a:lnTo>
                <a:lnTo>
                  <a:pt x="448339" y="197703"/>
                </a:lnTo>
                <a:lnTo>
                  <a:pt x="449548" y="189293"/>
                </a:lnTo>
                <a:lnTo>
                  <a:pt x="445608" y="181740"/>
                </a:lnTo>
                <a:lnTo>
                  <a:pt x="436756" y="176021"/>
                </a:lnTo>
                <a:lnTo>
                  <a:pt x="427382" y="169707"/>
                </a:lnTo>
                <a:lnTo>
                  <a:pt x="422033" y="160750"/>
                </a:lnTo>
                <a:lnTo>
                  <a:pt x="421175" y="150411"/>
                </a:lnTo>
                <a:lnTo>
                  <a:pt x="425275" y="139953"/>
                </a:lnTo>
                <a:lnTo>
                  <a:pt x="428993" y="129988"/>
                </a:lnTo>
                <a:lnTo>
                  <a:pt x="427653" y="121570"/>
                </a:lnTo>
                <a:lnTo>
                  <a:pt x="421632" y="115486"/>
                </a:lnTo>
                <a:lnTo>
                  <a:pt x="411305" y="112521"/>
                </a:lnTo>
                <a:lnTo>
                  <a:pt x="400494" y="109581"/>
                </a:lnTo>
                <a:lnTo>
                  <a:pt x="392585" y="102901"/>
                </a:lnTo>
                <a:lnTo>
                  <a:pt x="388420" y="93412"/>
                </a:lnTo>
                <a:lnTo>
                  <a:pt x="388839" y="82041"/>
                </a:lnTo>
                <a:lnTo>
                  <a:pt x="389419" y="71366"/>
                </a:lnTo>
                <a:lnTo>
                  <a:pt x="385598" y="63785"/>
                </a:lnTo>
                <a:lnTo>
                  <a:pt x="378032" y="59967"/>
                </a:lnTo>
                <a:lnTo>
                  <a:pt x="367376" y="60578"/>
                </a:lnTo>
                <a:lnTo>
                  <a:pt x="356233" y="61029"/>
                </a:lnTo>
                <a:lnTo>
                  <a:pt x="346725" y="56943"/>
                </a:lnTo>
                <a:lnTo>
                  <a:pt x="339933" y="49023"/>
                </a:lnTo>
                <a:lnTo>
                  <a:pt x="336934" y="37972"/>
                </a:lnTo>
                <a:lnTo>
                  <a:pt x="334192" y="27904"/>
                </a:lnTo>
                <a:lnTo>
                  <a:pt x="328129" y="21907"/>
                </a:lnTo>
                <a:lnTo>
                  <a:pt x="319728" y="20577"/>
                </a:lnTo>
                <a:lnTo>
                  <a:pt x="309972" y="24510"/>
                </a:lnTo>
                <a:lnTo>
                  <a:pt x="299297" y="28342"/>
                </a:lnTo>
                <a:lnTo>
                  <a:pt x="288948" y="27352"/>
                </a:lnTo>
                <a:lnTo>
                  <a:pt x="280002" y="21957"/>
                </a:lnTo>
                <a:lnTo>
                  <a:pt x="273535" y="12572"/>
                </a:lnTo>
                <a:lnTo>
                  <a:pt x="267801" y="3786"/>
                </a:lnTo>
                <a:lnTo>
                  <a:pt x="260243" y="0"/>
                </a:lnTo>
                <a:lnTo>
                  <a:pt x="251845" y="1357"/>
                </a:lnTo>
                <a:lnTo>
                  <a:pt x="243589" y="8000"/>
                </a:lnTo>
                <a:lnTo>
                  <a:pt x="234715" y="15073"/>
                </a:lnTo>
                <a:lnTo>
                  <a:pt x="224621" y="17430"/>
                </a:lnTo>
                <a:lnTo>
                  <a:pt x="214528" y="15073"/>
                </a:lnTo>
                <a:lnTo>
                  <a:pt x="205654" y="8000"/>
                </a:lnTo>
                <a:lnTo>
                  <a:pt x="197390" y="1357"/>
                </a:lnTo>
                <a:lnTo>
                  <a:pt x="188990" y="0"/>
                </a:lnTo>
                <a:lnTo>
                  <a:pt x="181435" y="3786"/>
                </a:lnTo>
                <a:lnTo>
                  <a:pt x="175707" y="12572"/>
                </a:lnTo>
                <a:lnTo>
                  <a:pt x="169527" y="21957"/>
                </a:lnTo>
                <a:lnTo>
                  <a:pt x="160728" y="27352"/>
                </a:lnTo>
                <a:lnTo>
                  <a:pt x="150433" y="28342"/>
                </a:lnTo>
                <a:lnTo>
                  <a:pt x="139766" y="24510"/>
                </a:lnTo>
                <a:lnTo>
                  <a:pt x="129795" y="20577"/>
                </a:lnTo>
                <a:lnTo>
                  <a:pt x="121418" y="21907"/>
                </a:lnTo>
                <a:lnTo>
                  <a:pt x="115474" y="27904"/>
                </a:lnTo>
                <a:lnTo>
                  <a:pt x="112804" y="37972"/>
                </a:lnTo>
                <a:lnTo>
                  <a:pt x="109797" y="49023"/>
                </a:lnTo>
                <a:lnTo>
                  <a:pt x="102950" y="56943"/>
                </a:lnTo>
                <a:lnTo>
                  <a:pt x="93296" y="61029"/>
                </a:lnTo>
                <a:lnTo>
                  <a:pt x="81867" y="60578"/>
                </a:lnTo>
                <a:lnTo>
                  <a:pt x="71419" y="59967"/>
                </a:lnTo>
                <a:lnTo>
                  <a:pt x="63828" y="63785"/>
                </a:lnTo>
                <a:lnTo>
                  <a:pt x="59887" y="71366"/>
                </a:lnTo>
                <a:lnTo>
                  <a:pt x="60391" y="82041"/>
                </a:lnTo>
                <a:lnTo>
                  <a:pt x="60895" y="93412"/>
                </a:lnTo>
                <a:lnTo>
                  <a:pt x="56903" y="102901"/>
                </a:lnTo>
                <a:lnTo>
                  <a:pt x="49167" y="109581"/>
                </a:lnTo>
                <a:lnTo>
                  <a:pt x="38433" y="112521"/>
                </a:lnTo>
                <a:lnTo>
                  <a:pt x="28106" y="115486"/>
                </a:lnTo>
                <a:lnTo>
                  <a:pt x="22085" y="121570"/>
                </a:lnTo>
                <a:lnTo>
                  <a:pt x="20745" y="129988"/>
                </a:lnTo>
                <a:lnTo>
                  <a:pt x="24463" y="139953"/>
                </a:lnTo>
                <a:lnTo>
                  <a:pt x="28354" y="150411"/>
                </a:lnTo>
                <a:lnTo>
                  <a:pt x="27519" y="160750"/>
                </a:lnTo>
                <a:lnTo>
                  <a:pt x="22286" y="169707"/>
                </a:lnTo>
                <a:lnTo>
                  <a:pt x="12982" y="176021"/>
                </a:lnTo>
                <a:lnTo>
                  <a:pt x="3915" y="181740"/>
                </a:lnTo>
                <a:lnTo>
                  <a:pt x="0" y="189293"/>
                </a:lnTo>
                <a:lnTo>
                  <a:pt x="1327" y="197703"/>
                </a:lnTo>
                <a:lnTo>
                  <a:pt x="7991" y="205993"/>
                </a:lnTo>
                <a:lnTo>
                  <a:pt x="15006" y="214838"/>
                </a:lnTo>
                <a:lnTo>
                  <a:pt x="17345" y="224932"/>
                </a:lnTo>
                <a:lnTo>
                  <a:pt x="15006" y="235051"/>
                </a:lnTo>
                <a:lnTo>
                  <a:pt x="7991" y="243966"/>
                </a:lnTo>
                <a:close/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64680" y="1047877"/>
            <a:ext cx="348615" cy="349250"/>
          </a:xfrm>
          <a:custGeom>
            <a:avLst/>
            <a:gdLst/>
            <a:ahLst/>
            <a:cxnLst/>
            <a:rect l="l" t="t" r="r" b="b"/>
            <a:pathLst>
              <a:path w="348615" h="349250">
                <a:moveTo>
                  <a:pt x="174205" y="0"/>
                </a:moveTo>
                <a:lnTo>
                  <a:pt x="241095" y="13128"/>
                </a:lnTo>
                <a:lnTo>
                  <a:pt x="297497" y="50926"/>
                </a:lnTo>
                <a:lnTo>
                  <a:pt x="335308" y="107600"/>
                </a:lnTo>
                <a:lnTo>
                  <a:pt x="348411" y="174371"/>
                </a:lnTo>
                <a:lnTo>
                  <a:pt x="342198" y="220634"/>
                </a:lnTo>
                <a:lnTo>
                  <a:pt x="324656" y="262283"/>
                </a:lnTo>
                <a:lnTo>
                  <a:pt x="297437" y="297624"/>
                </a:lnTo>
                <a:lnTo>
                  <a:pt x="262189" y="324964"/>
                </a:lnTo>
                <a:lnTo>
                  <a:pt x="220562" y="342610"/>
                </a:lnTo>
                <a:lnTo>
                  <a:pt x="174205" y="348869"/>
                </a:lnTo>
                <a:lnTo>
                  <a:pt x="128025" y="342610"/>
                </a:lnTo>
                <a:lnTo>
                  <a:pt x="86448" y="324964"/>
                </a:lnTo>
                <a:lnTo>
                  <a:pt x="51165" y="297624"/>
                </a:lnTo>
                <a:lnTo>
                  <a:pt x="23868" y="262283"/>
                </a:lnTo>
                <a:lnTo>
                  <a:pt x="6248" y="220634"/>
                </a:lnTo>
                <a:lnTo>
                  <a:pt x="0" y="174371"/>
                </a:lnTo>
                <a:lnTo>
                  <a:pt x="6248" y="127984"/>
                </a:lnTo>
                <a:lnTo>
                  <a:pt x="23868" y="86322"/>
                </a:lnTo>
                <a:lnTo>
                  <a:pt x="51165" y="51038"/>
                </a:lnTo>
                <a:lnTo>
                  <a:pt x="86448" y="23786"/>
                </a:lnTo>
                <a:lnTo>
                  <a:pt x="128025" y="6222"/>
                </a:lnTo>
                <a:lnTo>
                  <a:pt x="174205" y="0"/>
                </a:lnTo>
                <a:close/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85977" y="1067561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04231" y="7766"/>
                </a:lnTo>
                <a:lnTo>
                  <a:pt x="62396" y="29394"/>
                </a:lnTo>
                <a:lnTo>
                  <a:pt x="29405" y="62380"/>
                </a:lnTo>
                <a:lnTo>
                  <a:pt x="7769" y="104217"/>
                </a:lnTo>
                <a:lnTo>
                  <a:pt x="0" y="152400"/>
                </a:lnTo>
                <a:lnTo>
                  <a:pt x="7769" y="200582"/>
                </a:lnTo>
                <a:lnTo>
                  <a:pt x="29405" y="242419"/>
                </a:lnTo>
                <a:lnTo>
                  <a:pt x="62396" y="275405"/>
                </a:lnTo>
                <a:lnTo>
                  <a:pt x="104231" y="297033"/>
                </a:lnTo>
                <a:lnTo>
                  <a:pt x="152400" y="304800"/>
                </a:lnTo>
                <a:lnTo>
                  <a:pt x="200568" y="297033"/>
                </a:lnTo>
                <a:lnTo>
                  <a:pt x="242403" y="275405"/>
                </a:lnTo>
                <a:lnTo>
                  <a:pt x="275394" y="242419"/>
                </a:lnTo>
                <a:lnTo>
                  <a:pt x="297030" y="200582"/>
                </a:lnTo>
                <a:lnTo>
                  <a:pt x="304800" y="152400"/>
                </a:lnTo>
                <a:lnTo>
                  <a:pt x="297030" y="104217"/>
                </a:lnTo>
                <a:lnTo>
                  <a:pt x="275394" y="62380"/>
                </a:lnTo>
                <a:lnTo>
                  <a:pt x="242403" y="29394"/>
                </a:lnTo>
                <a:lnTo>
                  <a:pt x="200568" y="7766"/>
                </a:lnTo>
                <a:lnTo>
                  <a:pt x="152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85977" y="1067561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152400"/>
                </a:moveTo>
                <a:lnTo>
                  <a:pt x="7769" y="104217"/>
                </a:lnTo>
                <a:lnTo>
                  <a:pt x="29405" y="62380"/>
                </a:lnTo>
                <a:lnTo>
                  <a:pt x="62396" y="29394"/>
                </a:lnTo>
                <a:lnTo>
                  <a:pt x="104231" y="7766"/>
                </a:lnTo>
                <a:lnTo>
                  <a:pt x="152400" y="0"/>
                </a:lnTo>
                <a:lnTo>
                  <a:pt x="200568" y="7766"/>
                </a:lnTo>
                <a:lnTo>
                  <a:pt x="242403" y="29394"/>
                </a:lnTo>
                <a:lnTo>
                  <a:pt x="275394" y="62380"/>
                </a:lnTo>
                <a:lnTo>
                  <a:pt x="297030" y="104217"/>
                </a:lnTo>
                <a:lnTo>
                  <a:pt x="304800" y="152400"/>
                </a:lnTo>
                <a:lnTo>
                  <a:pt x="297030" y="200582"/>
                </a:lnTo>
                <a:lnTo>
                  <a:pt x="275394" y="242419"/>
                </a:lnTo>
                <a:lnTo>
                  <a:pt x="242403" y="275405"/>
                </a:lnTo>
                <a:lnTo>
                  <a:pt x="200568" y="297033"/>
                </a:lnTo>
                <a:lnTo>
                  <a:pt x="152400" y="304800"/>
                </a:lnTo>
                <a:lnTo>
                  <a:pt x="104231" y="297033"/>
                </a:lnTo>
                <a:lnTo>
                  <a:pt x="62396" y="275405"/>
                </a:lnTo>
                <a:lnTo>
                  <a:pt x="29405" y="242419"/>
                </a:lnTo>
                <a:lnTo>
                  <a:pt x="7769" y="200582"/>
                </a:lnTo>
                <a:lnTo>
                  <a:pt x="0" y="152400"/>
                </a:lnTo>
                <a:close/>
              </a:path>
            </a:pathLst>
          </a:custGeom>
          <a:ln w="19812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222491" y="1075944"/>
            <a:ext cx="501395" cy="501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271259" y="998219"/>
            <a:ext cx="592836" cy="5318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297167" y="1024127"/>
            <a:ext cx="486409" cy="425450"/>
          </a:xfrm>
          <a:custGeom>
            <a:avLst/>
            <a:gdLst/>
            <a:ahLst/>
            <a:cxnLst/>
            <a:rect l="l" t="t" r="r" b="b"/>
            <a:pathLst>
              <a:path w="486409" h="425450">
                <a:moveTo>
                  <a:pt x="38608" y="229235"/>
                </a:moveTo>
                <a:lnTo>
                  <a:pt x="0" y="296925"/>
                </a:lnTo>
                <a:lnTo>
                  <a:pt x="136144" y="425196"/>
                </a:lnTo>
                <a:lnTo>
                  <a:pt x="211743" y="349376"/>
                </a:lnTo>
                <a:lnTo>
                  <a:pt x="135001" y="349376"/>
                </a:lnTo>
                <a:lnTo>
                  <a:pt x="38608" y="229235"/>
                </a:lnTo>
                <a:close/>
              </a:path>
              <a:path w="486409" h="425450">
                <a:moveTo>
                  <a:pt x="326009" y="0"/>
                </a:moveTo>
                <a:lnTo>
                  <a:pt x="135001" y="349376"/>
                </a:lnTo>
                <a:lnTo>
                  <a:pt x="211743" y="349376"/>
                </a:lnTo>
                <a:lnTo>
                  <a:pt x="486156" y="74168"/>
                </a:lnTo>
                <a:lnTo>
                  <a:pt x="3260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500371" y="5428488"/>
            <a:ext cx="633984" cy="9022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788664" y="5428488"/>
            <a:ext cx="632460" cy="9022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075432" y="5428488"/>
            <a:ext cx="633983" cy="9022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362200" y="5428488"/>
            <a:ext cx="633984" cy="9022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650492" y="5428488"/>
            <a:ext cx="633983" cy="9022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30" name="object 3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31</a:t>
            </a:fld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7511" y="5290820"/>
            <a:ext cx="262001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solidFill>
                  <a:srgbClr val="FFFFFF"/>
                </a:solidFill>
                <a:latin typeface="Arial"/>
                <a:cs typeface="Arial"/>
              </a:rPr>
              <a:t>Refere</a:t>
            </a:r>
            <a:r>
              <a:rPr dirty="0" sz="4000" spc="-25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4000" spc="-5">
                <a:solidFill>
                  <a:srgbClr val="FFFFFF"/>
                </a:solidFill>
                <a:latin typeface="Arial"/>
                <a:cs typeface="Arial"/>
              </a:rPr>
              <a:t>ces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31</a:t>
            </a:fld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33629"/>
            <a:ext cx="79629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/>
              <a:t>3 on-going S/4 </a:t>
            </a:r>
            <a:r>
              <a:rPr dirty="0" sz="2800" spc="-10"/>
              <a:t>HANA </a:t>
            </a:r>
            <a:r>
              <a:rPr dirty="0" sz="2800" spc="-5"/>
              <a:t>projects at Capgemini</a:t>
            </a:r>
            <a:r>
              <a:rPr dirty="0" sz="2800" spc="25"/>
              <a:t> </a:t>
            </a:r>
            <a:r>
              <a:rPr dirty="0" sz="2800" spc="-5"/>
              <a:t>Spain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6696456" y="1830323"/>
            <a:ext cx="3023616" cy="909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75843" y="3744467"/>
            <a:ext cx="3433572" cy="13441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8224" y="1505711"/>
            <a:ext cx="3435096" cy="13258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212079" y="5798820"/>
            <a:ext cx="1228344" cy="2255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08204" y="1428750"/>
          <a:ext cx="9687560" cy="4857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59124"/>
                <a:gridCol w="1104900"/>
                <a:gridCol w="4866132"/>
              </a:tblGrid>
              <a:tr h="3733800">
                <a:tc>
                  <a:txBody>
                    <a:bodyPr/>
                    <a:lstStyle/>
                    <a:p>
                      <a:pPr algn="ctr" marL="16510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dirty="0" sz="1200">
                          <a:solidFill>
                            <a:srgbClr val="002549"/>
                          </a:solidFill>
                          <a:latin typeface="Arial"/>
                          <a:cs typeface="Arial"/>
                        </a:rPr>
                        <a:t>SPAIN </a:t>
                      </a:r>
                      <a:r>
                        <a:rPr dirty="0" sz="1400" spc="-10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S4HANA </a:t>
                      </a:r>
                      <a:r>
                        <a:rPr dirty="0" sz="1400" spc="-5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Finance</a:t>
                      </a:r>
                      <a:r>
                        <a:rPr dirty="0" sz="1400" spc="-35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002549"/>
                          </a:solidFill>
                          <a:latin typeface="Arial"/>
                          <a:cs typeface="Arial"/>
                        </a:rPr>
                        <a:t>Workforce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8150" indent="-175895">
                        <a:lnSpc>
                          <a:spcPct val="100000"/>
                        </a:lnSpc>
                        <a:spcBef>
                          <a:spcPts val="565"/>
                        </a:spcBef>
                        <a:buClr>
                          <a:srgbClr val="009ACC"/>
                        </a:buClr>
                        <a:buFont typeface="Arial"/>
                        <a:buChar char="•"/>
                        <a:tabLst>
                          <a:tab pos="438784" algn="l"/>
                        </a:tabLst>
                      </a:pPr>
                      <a:r>
                        <a:rPr dirty="0" sz="1200" spc="-5" b="1">
                          <a:latin typeface="Arial"/>
                          <a:cs typeface="Arial"/>
                        </a:rPr>
                        <a:t>35+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SAP FICO</a:t>
                      </a:r>
                      <a:r>
                        <a:rPr dirty="0" sz="12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Consultants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8150" indent="-175895"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  <a:tabLst>
                          <a:tab pos="438784" algn="l"/>
                        </a:tabLst>
                      </a:pPr>
                      <a:r>
                        <a:rPr dirty="0" sz="1200" spc="-5" b="1">
                          <a:latin typeface="Arial"/>
                          <a:cs typeface="Arial"/>
                        </a:rPr>
                        <a:t>6+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Certifications scheduled in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Q4</a:t>
                      </a:r>
                      <a:r>
                        <a:rPr dirty="0" sz="12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2016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8150" indent="-175895"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  <a:tabLst>
                          <a:tab pos="438784" algn="l"/>
                        </a:tabLst>
                      </a:pPr>
                      <a:r>
                        <a:rPr dirty="0" sz="1200" spc="-5" b="1">
                          <a:latin typeface="Arial"/>
                          <a:cs typeface="Arial"/>
                        </a:rPr>
                        <a:t>3+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S4HANA</a:t>
                      </a:r>
                      <a:r>
                        <a:rPr dirty="0" sz="12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projects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  <a:buClr>
                          <a:srgbClr val="009ACC"/>
                        </a:buClr>
                        <a:buFont typeface="Arial"/>
                        <a:buChar char="•"/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9527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002549"/>
                          </a:solidFill>
                          <a:latin typeface="Arial"/>
                          <a:cs typeface="Arial"/>
                        </a:rPr>
                        <a:t>SPAIN </a:t>
                      </a:r>
                      <a:r>
                        <a:rPr dirty="0" sz="1400" spc="-15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HANA </a:t>
                      </a:r>
                      <a:r>
                        <a:rPr dirty="0" sz="1400" spc="-5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Administration</a:t>
                      </a:r>
                      <a:r>
                        <a:rPr dirty="0" sz="1400" spc="-10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002549"/>
                          </a:solidFill>
                          <a:latin typeface="Arial"/>
                          <a:cs typeface="Arial"/>
                        </a:rPr>
                        <a:t>Workforce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1165" indent="-175260">
                        <a:lnSpc>
                          <a:spcPct val="100000"/>
                        </a:lnSpc>
                        <a:spcBef>
                          <a:spcPts val="590"/>
                        </a:spcBef>
                        <a:buClr>
                          <a:srgbClr val="009ACC"/>
                        </a:buClr>
                        <a:buFont typeface="Arial"/>
                        <a:buChar char="•"/>
                        <a:tabLst>
                          <a:tab pos="431800" algn="l"/>
                        </a:tabLst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30+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SAP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System</a:t>
                      </a:r>
                      <a:r>
                        <a:rPr dirty="0" sz="12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Administrators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1165" indent="-175260"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  <a:tabLst>
                          <a:tab pos="431800" algn="l"/>
                        </a:tabLst>
                      </a:pPr>
                      <a:r>
                        <a:rPr dirty="0" sz="1200" spc="-5" b="1">
                          <a:latin typeface="Arial"/>
                          <a:cs typeface="Arial"/>
                        </a:rPr>
                        <a:t>4 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Certified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Technology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SAP</a:t>
                      </a:r>
                      <a:r>
                        <a:rPr dirty="0" sz="12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HANA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1165" indent="-175260"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  <a:tabLst>
                          <a:tab pos="431800" algn="l"/>
                        </a:tabLst>
                      </a:pPr>
                      <a:r>
                        <a:rPr dirty="0" sz="1200" spc="-5" b="1">
                          <a:latin typeface="Arial"/>
                          <a:cs typeface="Arial"/>
                        </a:rPr>
                        <a:t>2 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Certified OS/DB</a:t>
                      </a:r>
                      <a:r>
                        <a:rPr dirty="0" sz="1200" spc="-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Migration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31165" indent="-175260"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  <a:tabLst>
                          <a:tab pos="431800" algn="l"/>
                        </a:tabLst>
                      </a:pPr>
                      <a:r>
                        <a:rPr dirty="0" sz="1200" spc="-5" b="1">
                          <a:latin typeface="Arial"/>
                          <a:cs typeface="Arial"/>
                        </a:rPr>
                        <a:t>10+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HANA</a:t>
                      </a:r>
                      <a:r>
                        <a:rPr dirty="0" sz="12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projects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21920">
                    <a:lnL w="38100">
                      <a:solidFill>
                        <a:srgbClr val="00AFEF"/>
                      </a:solidFill>
                      <a:prstDash val="solid"/>
                    </a:lnL>
                    <a:lnR w="38100">
                      <a:solidFill>
                        <a:srgbClr val="00AFEF"/>
                      </a:solidFill>
                      <a:prstDash val="solid"/>
                    </a:lnR>
                    <a:lnT w="38100">
                      <a:solidFill>
                        <a:srgbClr val="00AFEF"/>
                      </a:solidFill>
                      <a:prstDash val="solid"/>
                    </a:lnT>
                    <a:lnB w="38100">
                      <a:solidFill>
                        <a:srgbClr val="00AFE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AFEF"/>
                      </a:solidFill>
                      <a:prstDash val="solid"/>
                    </a:lnL>
                    <a:lnR w="38100">
                      <a:solidFill>
                        <a:srgbClr val="00AFEF"/>
                      </a:solidFill>
                      <a:prstDash val="solid"/>
                    </a:lnR>
                    <a:lnT w="38100">
                      <a:solidFill>
                        <a:srgbClr val="00AFEF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marL="1697989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dirty="0" sz="1200" spc="-5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S/4 </a:t>
                      </a:r>
                      <a:r>
                        <a:rPr dirty="0" sz="1200" spc="-15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HANA </a:t>
                      </a:r>
                      <a:r>
                        <a:rPr dirty="0" sz="1200" spc="-5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Finance</a:t>
                      </a:r>
                      <a:r>
                        <a:rPr dirty="0" sz="1200" spc="65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Implementation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071370" indent="-175260">
                        <a:lnSpc>
                          <a:spcPct val="100000"/>
                        </a:lnSpc>
                        <a:buClr>
                          <a:srgbClr val="009ACC"/>
                        </a:buClr>
                        <a:buChar char="•"/>
                        <a:tabLst>
                          <a:tab pos="2070735" algn="l"/>
                          <a:tab pos="2071370" algn="l"/>
                        </a:tabLst>
                      </a:pPr>
                      <a:r>
                        <a:rPr dirty="0" sz="900">
                          <a:latin typeface="Arial"/>
                          <a:cs typeface="Arial"/>
                        </a:rPr>
                        <a:t>Spain’s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largest</a:t>
                      </a:r>
                      <a:r>
                        <a:rPr dirty="0" sz="9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Supermarket.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2071370" indent="-175260">
                        <a:lnSpc>
                          <a:spcPct val="100000"/>
                        </a:lnSpc>
                        <a:buClr>
                          <a:srgbClr val="009ACC"/>
                        </a:buClr>
                        <a:buChar char="•"/>
                        <a:tabLst>
                          <a:tab pos="2070735" algn="l"/>
                          <a:tab pos="2071370" algn="l"/>
                        </a:tabLst>
                      </a:pPr>
                      <a:r>
                        <a:rPr dirty="0" sz="900" spc="-5">
                          <a:latin typeface="Arial"/>
                          <a:cs typeface="Arial"/>
                        </a:rPr>
                        <a:t>Finance, Logistics and Security</a:t>
                      </a:r>
                      <a:r>
                        <a:rPr dirty="0" sz="900" spc="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implementation.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2071370" marR="281305" indent="-175260"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  <a:tabLst>
                          <a:tab pos="2070735" algn="l"/>
                          <a:tab pos="2071370" algn="l"/>
                        </a:tabLst>
                      </a:pPr>
                      <a:r>
                        <a:rPr dirty="0" sz="900" spc="-5" b="1">
                          <a:latin typeface="Arial"/>
                          <a:cs typeface="Arial"/>
                        </a:rPr>
                        <a:t>Next steps: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Global logistic and Roll Out  Portugal.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085339" marR="431165">
                        <a:lnSpc>
                          <a:spcPts val="1220"/>
                        </a:lnSpc>
                        <a:spcBef>
                          <a:spcPts val="665"/>
                        </a:spcBef>
                      </a:pPr>
                      <a:r>
                        <a:rPr dirty="0" sz="1200" spc="-10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S4HANA </a:t>
                      </a:r>
                      <a:r>
                        <a:rPr dirty="0" sz="1200" spc="-5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Finance and Technical  Implementation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077085" indent="-175260">
                        <a:lnSpc>
                          <a:spcPct val="100000"/>
                        </a:lnSpc>
                        <a:spcBef>
                          <a:spcPts val="935"/>
                        </a:spcBef>
                        <a:buClr>
                          <a:srgbClr val="009ACC"/>
                        </a:buClr>
                        <a:buChar char="•"/>
                        <a:tabLst>
                          <a:tab pos="2077085" algn="l"/>
                          <a:tab pos="2077720" algn="l"/>
                        </a:tabLst>
                      </a:pPr>
                      <a:r>
                        <a:rPr dirty="0" sz="900" spc="-5">
                          <a:latin typeface="Arial"/>
                          <a:cs typeface="Arial"/>
                        </a:rPr>
                        <a:t>International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fruit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distribution</a:t>
                      </a:r>
                      <a:r>
                        <a:rPr dirty="0" sz="9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company.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2077085" marR="360680" indent="-175260">
                        <a:lnSpc>
                          <a:spcPct val="100000"/>
                        </a:lnSpc>
                        <a:buClr>
                          <a:srgbClr val="009ACC"/>
                        </a:buClr>
                        <a:buChar char="•"/>
                        <a:tabLst>
                          <a:tab pos="2077085" algn="l"/>
                          <a:tab pos="2077720" algn="l"/>
                        </a:tabLst>
                      </a:pPr>
                      <a:r>
                        <a:rPr dirty="0" sz="900" spc="-5">
                          <a:latin typeface="Arial"/>
                          <a:cs typeface="Arial"/>
                        </a:rPr>
                        <a:t>Finance implementation and logistic integration  in Spain and Germany. Technical  implementation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S/4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HANA 1511 version on-  premise  (Multitenant, System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 Replication).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2077085" marR="379095" indent="-175260"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  <a:tabLst>
                          <a:tab pos="2077085" algn="l"/>
                          <a:tab pos="2077720" algn="l"/>
                        </a:tabLst>
                      </a:pPr>
                      <a:r>
                        <a:rPr dirty="0" sz="900" spc="-5" b="1">
                          <a:latin typeface="Arial"/>
                          <a:cs typeface="Arial"/>
                        </a:rPr>
                        <a:t>Next steps: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Operations processes and logistic  integration.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9ACC"/>
                        </a:buClr>
                        <a:buFont typeface="Arial"/>
                        <a:buChar char="•"/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1647825">
                        <a:lnSpc>
                          <a:spcPct val="100000"/>
                        </a:lnSpc>
                      </a:pPr>
                      <a:r>
                        <a:rPr dirty="0" sz="1200" spc="-15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HANA </a:t>
                      </a:r>
                      <a:r>
                        <a:rPr dirty="0" sz="1200" spc="-10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System</a:t>
                      </a:r>
                      <a:r>
                        <a:rPr dirty="0" sz="1200" spc="15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009ACC"/>
                          </a:solidFill>
                          <a:latin typeface="Arial"/>
                          <a:cs typeface="Arial"/>
                        </a:rPr>
                        <a:t>Administration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045335" indent="-175260">
                        <a:lnSpc>
                          <a:spcPct val="100000"/>
                        </a:lnSpc>
                        <a:spcBef>
                          <a:spcPts val="1145"/>
                        </a:spcBef>
                        <a:buClr>
                          <a:srgbClr val="009ACC"/>
                        </a:buClr>
                        <a:buChar char="•"/>
                        <a:tabLst>
                          <a:tab pos="2045335" algn="l"/>
                          <a:tab pos="2045970" algn="l"/>
                        </a:tabLst>
                      </a:pPr>
                      <a:r>
                        <a:rPr dirty="0" sz="900" spc="-5">
                          <a:latin typeface="Arial"/>
                          <a:cs typeface="Arial"/>
                        </a:rPr>
                        <a:t>One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of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the main Telecom companies</a:t>
                      </a:r>
                      <a:r>
                        <a:rPr dirty="0" sz="900" spc="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Worldwide.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2045335" marR="308610" indent="-175260">
                        <a:lnSpc>
                          <a:spcPct val="100000"/>
                        </a:lnSpc>
                        <a:buClr>
                          <a:srgbClr val="009ACC"/>
                        </a:buClr>
                        <a:buChar char="•"/>
                        <a:tabLst>
                          <a:tab pos="2045335" algn="l"/>
                          <a:tab pos="2045970" algn="l"/>
                        </a:tabLst>
                      </a:pPr>
                      <a:r>
                        <a:rPr dirty="0" sz="900" spc="-5">
                          <a:latin typeface="Arial"/>
                          <a:cs typeface="Arial"/>
                        </a:rPr>
                        <a:t>HANA technical support, from implementation </a:t>
                      </a:r>
                      <a:r>
                        <a:rPr dirty="0" sz="900" spc="-15">
                          <a:latin typeface="Arial"/>
                          <a:cs typeface="Arial"/>
                        </a:rPr>
                        <a:t>to 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on-going</a:t>
                      </a:r>
                      <a:r>
                        <a:rPr dirty="0" sz="9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phase.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2045335" marR="308610" indent="-175260">
                        <a:lnSpc>
                          <a:spcPct val="100000"/>
                        </a:lnSpc>
                        <a:buClr>
                          <a:srgbClr val="009ACC"/>
                        </a:buClr>
                        <a:buChar char="•"/>
                        <a:tabLst>
                          <a:tab pos="2045335" algn="l"/>
                          <a:tab pos="2045970" algn="l"/>
                        </a:tabLst>
                      </a:pPr>
                      <a:r>
                        <a:rPr dirty="0" sz="900" spc="-5">
                          <a:latin typeface="Arial"/>
                          <a:cs typeface="Arial"/>
                        </a:rPr>
                        <a:t>Products: BPC, S/4 HANA 1511 (RAR </a:t>
                      </a:r>
                      <a:r>
                        <a:rPr dirty="0" sz="900" spc="-10">
                          <a:latin typeface="Arial"/>
                          <a:cs typeface="Arial"/>
                        </a:rPr>
                        <a:t>add-on), 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Assurance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&amp;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Compliance, IBO, Central</a:t>
                      </a:r>
                      <a:r>
                        <a:rPr dirty="0" sz="900" spc="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Finance.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7315">
                    <a:lnL w="38100">
                      <a:solidFill>
                        <a:srgbClr val="00AFEF"/>
                      </a:solidFill>
                      <a:prstDash val="solid"/>
                    </a:lnL>
                    <a:lnR w="38100">
                      <a:solidFill>
                        <a:srgbClr val="00AFEF"/>
                      </a:solidFill>
                      <a:prstDash val="solid"/>
                    </a:lnR>
                    <a:lnT w="38100">
                      <a:solidFill>
                        <a:srgbClr val="00AFEF"/>
                      </a:solidFill>
                      <a:prstDash val="solid"/>
                    </a:lnT>
                    <a:lnB w="38100">
                      <a:solidFill>
                        <a:srgbClr val="00AFEF"/>
                      </a:solidFill>
                      <a:prstDash val="solid"/>
                    </a:lnB>
                  </a:tcPr>
                </a:tc>
              </a:tr>
              <a:tr h="100330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00AFE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07315">
                    <a:lnL w="38100">
                      <a:solidFill>
                        <a:srgbClr val="00AFEF"/>
                      </a:solidFill>
                      <a:prstDash val="solid"/>
                    </a:lnL>
                    <a:lnR w="38100">
                      <a:solidFill>
                        <a:srgbClr val="00AFEF"/>
                      </a:solidFill>
                      <a:prstDash val="solid"/>
                    </a:lnR>
                    <a:lnT w="38100">
                      <a:solidFill>
                        <a:srgbClr val="00AFEF"/>
                      </a:solidFill>
                      <a:prstDash val="solid"/>
                    </a:lnT>
                    <a:lnB w="38100">
                      <a:solidFill>
                        <a:srgbClr val="00AFE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441959" y="2851404"/>
            <a:ext cx="1719072" cy="8458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95144" y="2913888"/>
            <a:ext cx="1104900" cy="801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990088" y="3154679"/>
            <a:ext cx="569976" cy="571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618219" y="5689091"/>
            <a:ext cx="999744" cy="4450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374635" y="5806440"/>
            <a:ext cx="1022603" cy="2118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519671" y="5635752"/>
            <a:ext cx="571500" cy="5516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129784" y="4901184"/>
            <a:ext cx="1217676" cy="4511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085588" y="3390900"/>
            <a:ext cx="1306067" cy="63855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664452" y="1495044"/>
            <a:ext cx="3057144" cy="44348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638543" y="4753355"/>
            <a:ext cx="3057144" cy="90982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638543" y="4430267"/>
            <a:ext cx="3057144" cy="44348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638543" y="2749295"/>
            <a:ext cx="3057144" cy="59740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670547" y="3176016"/>
            <a:ext cx="3025140" cy="128625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786378" y="5221985"/>
            <a:ext cx="1105535" cy="1046480"/>
          </a:xfrm>
          <a:custGeom>
            <a:avLst/>
            <a:gdLst/>
            <a:ahLst/>
            <a:cxnLst/>
            <a:rect l="l" t="t" r="r" b="b"/>
            <a:pathLst>
              <a:path w="1105535" h="1046479">
                <a:moveTo>
                  <a:pt x="1105027" y="1046391"/>
                </a:moveTo>
                <a:lnTo>
                  <a:pt x="0" y="0"/>
                </a:lnTo>
              </a:path>
            </a:pathLst>
          </a:custGeom>
          <a:ln w="38100">
            <a:solidFill>
              <a:srgbClr val="00AFEF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003291" y="1955292"/>
            <a:ext cx="1482852" cy="64617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31</a:t>
            </a:fld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72883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20" y="3826764"/>
                </a:lnTo>
                <a:lnTo>
                  <a:pt x="1188720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72883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20" y="3826764"/>
                </a:lnTo>
                <a:lnTo>
                  <a:pt x="1188720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ln w="3175">
            <a:solidFill>
              <a:srgbClr val="6C6C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372856" y="2065020"/>
            <a:ext cx="1280160" cy="3827145"/>
          </a:xfrm>
          <a:custGeom>
            <a:avLst/>
            <a:gdLst/>
            <a:ahLst/>
            <a:cxnLst/>
            <a:rect l="l" t="t" r="r" b="b"/>
            <a:pathLst>
              <a:path w="1280159" h="3827145">
                <a:moveTo>
                  <a:pt x="0" y="3826764"/>
                </a:moveTo>
                <a:lnTo>
                  <a:pt x="1280159" y="3826764"/>
                </a:lnTo>
                <a:lnTo>
                  <a:pt x="1280159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solidFill>
            <a:srgbClr val="EAEE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372856" y="2065020"/>
            <a:ext cx="1280160" cy="3827145"/>
          </a:xfrm>
          <a:custGeom>
            <a:avLst/>
            <a:gdLst/>
            <a:ahLst/>
            <a:cxnLst/>
            <a:rect l="l" t="t" r="r" b="b"/>
            <a:pathLst>
              <a:path w="1280159" h="3827145">
                <a:moveTo>
                  <a:pt x="0" y="3826764"/>
                </a:moveTo>
                <a:lnTo>
                  <a:pt x="1280159" y="3826764"/>
                </a:lnTo>
                <a:lnTo>
                  <a:pt x="1280159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ln w="3175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372856" y="1502663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59" h="548639">
                <a:moveTo>
                  <a:pt x="118872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280160" y="548639"/>
                </a:lnTo>
                <a:lnTo>
                  <a:pt x="1280160" y="91439"/>
                </a:lnTo>
                <a:lnTo>
                  <a:pt x="1272980" y="55828"/>
                </a:lnTo>
                <a:lnTo>
                  <a:pt x="1253394" y="26765"/>
                </a:lnTo>
                <a:lnTo>
                  <a:pt x="1224331" y="7179"/>
                </a:lnTo>
                <a:lnTo>
                  <a:pt x="1188720" y="0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372856" y="1502663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59" h="548639">
                <a:moveTo>
                  <a:pt x="91440" y="0"/>
                </a:moveTo>
                <a:lnTo>
                  <a:pt x="1188720" y="0"/>
                </a:lnTo>
                <a:lnTo>
                  <a:pt x="1224331" y="7179"/>
                </a:lnTo>
                <a:lnTo>
                  <a:pt x="1253394" y="26765"/>
                </a:lnTo>
                <a:lnTo>
                  <a:pt x="1272980" y="55828"/>
                </a:lnTo>
                <a:lnTo>
                  <a:pt x="1280160" y="91439"/>
                </a:lnTo>
                <a:lnTo>
                  <a:pt x="128016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459216" y="1576197"/>
            <a:ext cx="1111250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40335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Additional  </a:t>
            </a:r>
            <a:r>
              <a:rPr dirty="0" sz="1300" spc="-15" b="1">
                <a:solidFill>
                  <a:srgbClr val="FFFFFF"/>
                </a:solidFill>
                <a:latin typeface="Arial"/>
                <a:cs typeface="Arial"/>
              </a:rPr>
              <a:t>SAP</a:t>
            </a:r>
            <a:r>
              <a:rPr dirty="0" sz="13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products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0728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6C6C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0728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40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6C6C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458582" y="1666113"/>
            <a:ext cx="42037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14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84784" y="52273"/>
            <a:ext cx="4398645" cy="8153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110"/>
              </a:lnSpc>
              <a:spcBef>
                <a:spcPts val="95"/>
              </a:spcBef>
            </a:pPr>
            <a:r>
              <a:rPr dirty="0" sz="2800" spc="-5" b="1">
                <a:latin typeface="Arial"/>
                <a:cs typeface="Arial"/>
              </a:rPr>
              <a:t>Suite on HANA |</a:t>
            </a:r>
            <a:r>
              <a:rPr dirty="0" sz="2800" spc="-125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S/4HANA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110"/>
              </a:lnSpc>
            </a:pPr>
            <a:r>
              <a:rPr dirty="0" sz="2800" spc="-5"/>
              <a:t>Projects</a:t>
            </a:r>
            <a:r>
              <a:rPr dirty="0" sz="2800" spc="-65"/>
              <a:t> </a:t>
            </a:r>
            <a:r>
              <a:rPr dirty="0" sz="2800" spc="-5"/>
              <a:t>1/6</a:t>
            </a:r>
            <a:endParaRPr sz="2800"/>
          </a:p>
        </p:txBody>
      </p:sp>
      <p:sp>
        <p:nvSpPr>
          <p:cNvPr id="13" name="object 13"/>
          <p:cNvSpPr/>
          <p:nvPr/>
        </p:nvSpPr>
        <p:spPr>
          <a:xfrm>
            <a:off x="5774435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19" y="3826764"/>
                </a:lnTo>
                <a:lnTo>
                  <a:pt x="1188719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solidFill>
            <a:srgbClr val="F5F4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774435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19" y="3826764"/>
                </a:lnTo>
                <a:lnTo>
                  <a:pt x="1188719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465320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20" y="3826764"/>
                </a:lnTo>
                <a:lnTo>
                  <a:pt x="1188720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solidFill>
            <a:srgbClr val="C1E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465320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20" y="3826764"/>
                </a:lnTo>
                <a:lnTo>
                  <a:pt x="1188720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ln w="3175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145535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19" y="3826764"/>
                </a:lnTo>
                <a:lnTo>
                  <a:pt x="1188719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solidFill>
            <a:srgbClr val="FFF1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145535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19" y="3826764"/>
                </a:lnTo>
                <a:lnTo>
                  <a:pt x="1188719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840992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20" y="3826764"/>
                </a:lnTo>
                <a:lnTo>
                  <a:pt x="1188720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solidFill>
            <a:srgbClr val="EBCD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840992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20" y="3826764"/>
                </a:lnTo>
                <a:lnTo>
                  <a:pt x="1188720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ln w="3175">
            <a:solidFill>
              <a:srgbClr val="762C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774435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19" y="548639"/>
                </a:lnTo>
                <a:lnTo>
                  <a:pt x="1188719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E37D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774435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19" y="91439"/>
                </a:lnTo>
                <a:lnTo>
                  <a:pt x="1188719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6180201" y="1666113"/>
            <a:ext cx="3810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1485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D49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1485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40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D495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264153" y="1666113"/>
            <a:ext cx="9645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Geography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4251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79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79" y="0"/>
                </a:lnTo>
                <a:close/>
              </a:path>
            </a:pathLst>
          </a:custGeom>
          <a:solidFill>
            <a:srgbClr val="762C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84251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79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762C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2147442" y="1666113"/>
            <a:ext cx="5797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Sect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46379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79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19" y="548639"/>
                </a:lnTo>
                <a:lnTo>
                  <a:pt x="1188719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79" y="0"/>
                </a:lnTo>
                <a:close/>
              </a:path>
            </a:pathLst>
          </a:custGeom>
          <a:solidFill>
            <a:srgbClr val="00719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46379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79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19" y="91439"/>
                </a:lnTo>
                <a:lnTo>
                  <a:pt x="1188719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4779009" y="1666113"/>
            <a:ext cx="5594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Sc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op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8838" y="1666113"/>
            <a:ext cx="5207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998B85"/>
                </a:solidFill>
                <a:latin typeface="Arial"/>
                <a:cs typeface="Arial"/>
              </a:rPr>
              <a:t>Client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79070" y="2111501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20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79070" y="2111501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20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42900" y="2138172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439318" y="2212594"/>
            <a:ext cx="7543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77</a:t>
            </a:r>
            <a:r>
              <a:rPr dirty="0" sz="12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Energy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092832" y="2212594"/>
            <a:ext cx="679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Oil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&amp;</a:t>
            </a:r>
            <a:r>
              <a:rPr dirty="0" sz="1200" spc="-7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Gas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241675" y="2212594"/>
            <a:ext cx="990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North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821173" y="2228088"/>
            <a:ext cx="462661" cy="1883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7502143" y="2180589"/>
            <a:ext cx="3397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79070" y="2576322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19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19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79070" y="2576322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19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42900" y="2602992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439318" y="2678048"/>
            <a:ext cx="1210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FFFFFF"/>
                </a:solidFill>
                <a:latin typeface="Arial"/>
                <a:cs typeface="Arial"/>
              </a:rPr>
              <a:t>Ausnet</a:t>
            </a:r>
            <a:r>
              <a:rPr dirty="0" sz="12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Services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178176" y="2678048"/>
            <a:ext cx="50863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E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253046"/>
                </a:solidFill>
                <a:latin typeface="Arial"/>
                <a:cs typeface="Arial"/>
              </a:rPr>
              <a:t>g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y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584828" y="2678048"/>
            <a:ext cx="306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APJ</a:t>
            </a:r>
            <a:endParaRPr sz="12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821173" y="2693289"/>
            <a:ext cx="462661" cy="1883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7346695" y="2647314"/>
            <a:ext cx="651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809990" y="2121154"/>
            <a:ext cx="396875" cy="856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i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ba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y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clo</a:t>
            </a:r>
            <a:endParaRPr sz="1200">
              <a:latin typeface="Arial"/>
              <a:cs typeface="Arial"/>
            </a:endParaRPr>
          </a:p>
          <a:p>
            <a:pPr algn="ctr" marL="73025" marR="71755" indent="7620">
              <a:lnSpc>
                <a:spcPct val="100000"/>
              </a:lnSpc>
              <a:spcBef>
                <a:spcPts val="785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BO 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BW</a:t>
            </a:r>
            <a:endParaRPr sz="120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179070" y="3041142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20"/>
                </a:lnTo>
                <a:lnTo>
                  <a:pt x="9589008" y="70104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79070" y="3041142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4"/>
                </a:lnTo>
                <a:lnTo>
                  <a:pt x="9589008" y="350520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42900" y="3067811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439318" y="3143250"/>
            <a:ext cx="8439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FFFFFF"/>
                </a:solidFill>
                <a:latin typeface="Arial"/>
                <a:cs typeface="Arial"/>
              </a:rPr>
              <a:t>Bayer</a:t>
            </a:r>
            <a:r>
              <a:rPr dirty="0" sz="12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Crop</a:t>
            </a:r>
            <a:endParaRPr sz="12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062352" y="3143250"/>
            <a:ext cx="7385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Chemicals</a:t>
            </a:r>
            <a:endParaRPr sz="12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275203" y="3143250"/>
            <a:ext cx="9251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Cont.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Europe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826754" y="3143250"/>
            <a:ext cx="3644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CM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821173" y="3158489"/>
            <a:ext cx="462661" cy="1883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7347331" y="3111245"/>
            <a:ext cx="651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79070" y="3972305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20"/>
                </a:lnTo>
                <a:lnTo>
                  <a:pt x="9589008" y="70104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79070" y="3972305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4"/>
                </a:lnTo>
                <a:lnTo>
                  <a:pt x="9589008" y="350520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42900" y="3998976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439318" y="4074033"/>
            <a:ext cx="10858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Luxury</a:t>
            </a:r>
            <a:r>
              <a:rPr dirty="0" sz="12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retailer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223897" y="4074033"/>
            <a:ext cx="415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Retail</a:t>
            </a:r>
            <a:endParaRPr sz="12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619880" y="4074033"/>
            <a:ext cx="2368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UK</a:t>
            </a:r>
            <a:endParaRPr sz="12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4821173" y="4088891"/>
            <a:ext cx="462661" cy="1884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7347331" y="4041775"/>
            <a:ext cx="651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79070" y="4437126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19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19"/>
                </a:lnTo>
                <a:lnTo>
                  <a:pt x="9589008" y="70104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79070" y="4437126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4"/>
                </a:lnTo>
                <a:lnTo>
                  <a:pt x="9589008" y="350519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342900" y="4463796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59"/>
                </a:lnTo>
                <a:lnTo>
                  <a:pt x="0" y="304799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59"/>
                </a:lnTo>
                <a:lnTo>
                  <a:pt x="1275588" y="365759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799"/>
                </a:lnTo>
                <a:lnTo>
                  <a:pt x="1336548" y="60959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439318" y="4539234"/>
            <a:ext cx="10858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Luxury</a:t>
            </a:r>
            <a:r>
              <a:rPr dirty="0" sz="12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retailer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223897" y="4539234"/>
            <a:ext cx="415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Retail</a:t>
            </a:r>
            <a:endParaRPr sz="12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619880" y="4539234"/>
            <a:ext cx="2368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UK</a:t>
            </a:r>
            <a:endParaRPr sz="1200">
              <a:latin typeface="Arial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4874767" y="4554092"/>
            <a:ext cx="366395" cy="188595"/>
          </a:xfrm>
          <a:custGeom>
            <a:avLst/>
            <a:gdLst/>
            <a:ahLst/>
            <a:cxnLst/>
            <a:rect l="l" t="t" r="r" b="b"/>
            <a:pathLst>
              <a:path w="366395" h="188595">
                <a:moveTo>
                  <a:pt x="343154" y="148716"/>
                </a:moveTo>
                <a:lnTo>
                  <a:pt x="309372" y="148716"/>
                </a:lnTo>
                <a:lnTo>
                  <a:pt x="309372" y="185292"/>
                </a:lnTo>
                <a:lnTo>
                  <a:pt x="343154" y="185292"/>
                </a:lnTo>
                <a:lnTo>
                  <a:pt x="343154" y="148716"/>
                </a:lnTo>
                <a:close/>
              </a:path>
              <a:path w="366395" h="188595">
                <a:moveTo>
                  <a:pt x="343154" y="2412"/>
                </a:moveTo>
                <a:lnTo>
                  <a:pt x="313944" y="2412"/>
                </a:lnTo>
                <a:lnTo>
                  <a:pt x="234909" y="117982"/>
                </a:lnTo>
                <a:lnTo>
                  <a:pt x="234823" y="148716"/>
                </a:lnTo>
                <a:lnTo>
                  <a:pt x="365887" y="148716"/>
                </a:lnTo>
                <a:lnTo>
                  <a:pt x="365887" y="117982"/>
                </a:lnTo>
                <a:lnTo>
                  <a:pt x="267589" y="117982"/>
                </a:lnTo>
                <a:lnTo>
                  <a:pt x="309372" y="55752"/>
                </a:lnTo>
                <a:lnTo>
                  <a:pt x="343154" y="55752"/>
                </a:lnTo>
                <a:lnTo>
                  <a:pt x="343154" y="2412"/>
                </a:lnTo>
                <a:close/>
              </a:path>
              <a:path w="366395" h="188595">
                <a:moveTo>
                  <a:pt x="343154" y="55752"/>
                </a:moveTo>
                <a:lnTo>
                  <a:pt x="309372" y="55752"/>
                </a:lnTo>
                <a:lnTo>
                  <a:pt x="309372" y="117982"/>
                </a:lnTo>
                <a:lnTo>
                  <a:pt x="343154" y="117982"/>
                </a:lnTo>
                <a:lnTo>
                  <a:pt x="343154" y="55752"/>
                </a:lnTo>
                <a:close/>
              </a:path>
              <a:path w="366395" h="188595">
                <a:moveTo>
                  <a:pt x="231012" y="0"/>
                </a:moveTo>
                <a:lnTo>
                  <a:pt x="204724" y="0"/>
                </a:lnTo>
                <a:lnTo>
                  <a:pt x="159639" y="188467"/>
                </a:lnTo>
                <a:lnTo>
                  <a:pt x="185420" y="188467"/>
                </a:lnTo>
                <a:lnTo>
                  <a:pt x="231012" y="0"/>
                </a:lnTo>
                <a:close/>
              </a:path>
              <a:path w="366395" h="188595">
                <a:moveTo>
                  <a:pt x="35814" y="122554"/>
                </a:moveTo>
                <a:lnTo>
                  <a:pt x="0" y="126110"/>
                </a:lnTo>
                <a:lnTo>
                  <a:pt x="2740" y="140446"/>
                </a:lnTo>
                <a:lnTo>
                  <a:pt x="7350" y="152971"/>
                </a:lnTo>
                <a:lnTo>
                  <a:pt x="44704" y="184594"/>
                </a:lnTo>
                <a:lnTo>
                  <a:pt x="75184" y="188594"/>
                </a:lnTo>
                <a:lnTo>
                  <a:pt x="86592" y="188170"/>
                </a:lnTo>
                <a:lnTo>
                  <a:pt x="129000" y="173545"/>
                </a:lnTo>
                <a:lnTo>
                  <a:pt x="141748" y="157479"/>
                </a:lnTo>
                <a:lnTo>
                  <a:pt x="75565" y="157479"/>
                </a:lnTo>
                <a:lnTo>
                  <a:pt x="67611" y="156956"/>
                </a:lnTo>
                <a:lnTo>
                  <a:pt x="37857" y="130988"/>
                </a:lnTo>
                <a:lnTo>
                  <a:pt x="35814" y="122554"/>
                </a:lnTo>
                <a:close/>
              </a:path>
              <a:path w="366395" h="188595">
                <a:moveTo>
                  <a:pt x="73152" y="0"/>
                </a:moveTo>
                <a:lnTo>
                  <a:pt x="30337" y="9925"/>
                </a:lnTo>
                <a:lnTo>
                  <a:pt x="7102" y="44072"/>
                </a:lnTo>
                <a:lnTo>
                  <a:pt x="6604" y="50926"/>
                </a:lnTo>
                <a:lnTo>
                  <a:pt x="7651" y="61285"/>
                </a:lnTo>
                <a:lnTo>
                  <a:pt x="30464" y="92642"/>
                </a:lnTo>
                <a:lnTo>
                  <a:pt x="75376" y="108180"/>
                </a:lnTo>
                <a:lnTo>
                  <a:pt x="83772" y="110394"/>
                </a:lnTo>
                <a:lnTo>
                  <a:pt x="111379" y="128142"/>
                </a:lnTo>
                <a:lnTo>
                  <a:pt x="111379" y="139064"/>
                </a:lnTo>
                <a:lnTo>
                  <a:pt x="75565" y="157479"/>
                </a:lnTo>
                <a:lnTo>
                  <a:pt x="141748" y="157479"/>
                </a:lnTo>
                <a:lnTo>
                  <a:pt x="143279" y="154693"/>
                </a:lnTo>
                <a:lnTo>
                  <a:pt x="146018" y="147478"/>
                </a:lnTo>
                <a:lnTo>
                  <a:pt x="147661" y="140025"/>
                </a:lnTo>
                <a:lnTo>
                  <a:pt x="148209" y="132333"/>
                </a:lnTo>
                <a:lnTo>
                  <a:pt x="147756" y="124021"/>
                </a:lnTo>
                <a:lnTo>
                  <a:pt x="126878" y="88427"/>
                </a:lnTo>
                <a:lnTo>
                  <a:pt x="68907" y="68508"/>
                </a:lnTo>
                <a:lnTo>
                  <a:pt x="59229" y="65436"/>
                </a:lnTo>
                <a:lnTo>
                  <a:pt x="52004" y="62412"/>
                </a:lnTo>
                <a:lnTo>
                  <a:pt x="47244" y="59435"/>
                </a:lnTo>
                <a:lnTo>
                  <a:pt x="43687" y="56387"/>
                </a:lnTo>
                <a:lnTo>
                  <a:pt x="41783" y="52704"/>
                </a:lnTo>
                <a:lnTo>
                  <a:pt x="41783" y="43687"/>
                </a:lnTo>
                <a:lnTo>
                  <a:pt x="72771" y="30479"/>
                </a:lnTo>
                <a:lnTo>
                  <a:pt x="136658" y="30479"/>
                </a:lnTo>
                <a:lnTo>
                  <a:pt x="132357" y="23258"/>
                </a:lnTo>
                <a:lnTo>
                  <a:pt x="124714" y="15112"/>
                </a:lnTo>
                <a:lnTo>
                  <a:pt x="114996" y="8518"/>
                </a:lnTo>
                <a:lnTo>
                  <a:pt x="103171" y="3794"/>
                </a:lnTo>
                <a:lnTo>
                  <a:pt x="89227" y="950"/>
                </a:lnTo>
                <a:lnTo>
                  <a:pt x="73152" y="0"/>
                </a:lnTo>
                <a:close/>
              </a:path>
              <a:path w="366395" h="188595">
                <a:moveTo>
                  <a:pt x="136658" y="30479"/>
                </a:moveTo>
                <a:lnTo>
                  <a:pt x="83058" y="30479"/>
                </a:lnTo>
                <a:lnTo>
                  <a:pt x="90932" y="32511"/>
                </a:lnTo>
                <a:lnTo>
                  <a:pt x="96012" y="36702"/>
                </a:lnTo>
                <a:lnTo>
                  <a:pt x="101219" y="40766"/>
                </a:lnTo>
                <a:lnTo>
                  <a:pt x="104648" y="47497"/>
                </a:lnTo>
                <a:lnTo>
                  <a:pt x="106172" y="56895"/>
                </a:lnTo>
                <a:lnTo>
                  <a:pt x="143002" y="55244"/>
                </a:lnTo>
                <a:lnTo>
                  <a:pt x="141501" y="43312"/>
                </a:lnTo>
                <a:lnTo>
                  <a:pt x="137953" y="32654"/>
                </a:lnTo>
                <a:lnTo>
                  <a:pt x="136658" y="30479"/>
                </a:lnTo>
                <a:close/>
              </a:path>
            </a:pathLst>
          </a:custGeom>
          <a:solidFill>
            <a:srgbClr val="F5CA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142357" y="4609846"/>
            <a:ext cx="41910" cy="62230"/>
          </a:xfrm>
          <a:custGeom>
            <a:avLst/>
            <a:gdLst/>
            <a:ahLst/>
            <a:cxnLst/>
            <a:rect l="l" t="t" r="r" b="b"/>
            <a:pathLst>
              <a:path w="41910" h="62229">
                <a:moveTo>
                  <a:pt x="41782" y="0"/>
                </a:moveTo>
                <a:lnTo>
                  <a:pt x="0" y="62229"/>
                </a:lnTo>
                <a:lnTo>
                  <a:pt x="41782" y="62229"/>
                </a:lnTo>
                <a:lnTo>
                  <a:pt x="41782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5109590" y="4556505"/>
            <a:ext cx="131445" cy="182880"/>
          </a:xfrm>
          <a:custGeom>
            <a:avLst/>
            <a:gdLst/>
            <a:ahLst/>
            <a:cxnLst/>
            <a:rect l="l" t="t" r="r" b="b"/>
            <a:pathLst>
              <a:path w="131445" h="182879">
                <a:moveTo>
                  <a:pt x="79121" y="0"/>
                </a:moveTo>
                <a:lnTo>
                  <a:pt x="108331" y="0"/>
                </a:lnTo>
                <a:lnTo>
                  <a:pt x="108331" y="115570"/>
                </a:lnTo>
                <a:lnTo>
                  <a:pt x="131063" y="115570"/>
                </a:lnTo>
                <a:lnTo>
                  <a:pt x="131063" y="146304"/>
                </a:lnTo>
                <a:lnTo>
                  <a:pt x="108331" y="146304"/>
                </a:lnTo>
                <a:lnTo>
                  <a:pt x="108331" y="182880"/>
                </a:lnTo>
                <a:lnTo>
                  <a:pt x="74549" y="182880"/>
                </a:lnTo>
                <a:lnTo>
                  <a:pt x="74549" y="146304"/>
                </a:lnTo>
                <a:lnTo>
                  <a:pt x="0" y="146304"/>
                </a:lnTo>
                <a:lnTo>
                  <a:pt x="0" y="115697"/>
                </a:lnTo>
                <a:lnTo>
                  <a:pt x="79121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034407" y="4554092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45084" y="0"/>
                </a:moveTo>
                <a:lnTo>
                  <a:pt x="71373" y="0"/>
                </a:lnTo>
                <a:lnTo>
                  <a:pt x="25780" y="188467"/>
                </a:lnTo>
                <a:lnTo>
                  <a:pt x="0" y="188467"/>
                </a:lnTo>
                <a:lnTo>
                  <a:pt x="45084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874767" y="4554092"/>
            <a:ext cx="148590" cy="188595"/>
          </a:xfrm>
          <a:custGeom>
            <a:avLst/>
            <a:gdLst/>
            <a:ahLst/>
            <a:cxnLst/>
            <a:rect l="l" t="t" r="r" b="b"/>
            <a:pathLst>
              <a:path w="148589" h="188595">
                <a:moveTo>
                  <a:pt x="73152" y="0"/>
                </a:moveTo>
                <a:lnTo>
                  <a:pt x="114996" y="8518"/>
                </a:lnTo>
                <a:lnTo>
                  <a:pt x="141501" y="43312"/>
                </a:lnTo>
                <a:lnTo>
                  <a:pt x="143002" y="55244"/>
                </a:lnTo>
                <a:lnTo>
                  <a:pt x="106172" y="56895"/>
                </a:lnTo>
                <a:lnTo>
                  <a:pt x="104648" y="47497"/>
                </a:lnTo>
                <a:lnTo>
                  <a:pt x="101219" y="40766"/>
                </a:lnTo>
                <a:lnTo>
                  <a:pt x="96012" y="36702"/>
                </a:lnTo>
                <a:lnTo>
                  <a:pt x="90932" y="32511"/>
                </a:lnTo>
                <a:lnTo>
                  <a:pt x="83058" y="30479"/>
                </a:lnTo>
                <a:lnTo>
                  <a:pt x="72771" y="30479"/>
                </a:lnTo>
                <a:lnTo>
                  <a:pt x="65198" y="30886"/>
                </a:lnTo>
                <a:lnTo>
                  <a:pt x="41783" y="43687"/>
                </a:lnTo>
                <a:lnTo>
                  <a:pt x="41783" y="48386"/>
                </a:lnTo>
                <a:lnTo>
                  <a:pt x="41783" y="52704"/>
                </a:lnTo>
                <a:lnTo>
                  <a:pt x="81026" y="71627"/>
                </a:lnTo>
                <a:lnTo>
                  <a:pt x="93595" y="74814"/>
                </a:lnTo>
                <a:lnTo>
                  <a:pt x="104425" y="78073"/>
                </a:lnTo>
                <a:lnTo>
                  <a:pt x="140970" y="103250"/>
                </a:lnTo>
                <a:lnTo>
                  <a:pt x="148209" y="132333"/>
                </a:lnTo>
                <a:lnTo>
                  <a:pt x="147661" y="140025"/>
                </a:lnTo>
                <a:lnTo>
                  <a:pt x="129000" y="173545"/>
                </a:lnTo>
                <a:lnTo>
                  <a:pt x="86592" y="188170"/>
                </a:lnTo>
                <a:lnTo>
                  <a:pt x="75184" y="188594"/>
                </a:lnTo>
                <a:lnTo>
                  <a:pt x="58943" y="187594"/>
                </a:lnTo>
                <a:lnTo>
                  <a:pt x="22225" y="172592"/>
                </a:lnTo>
                <a:lnTo>
                  <a:pt x="0" y="126110"/>
                </a:lnTo>
                <a:lnTo>
                  <a:pt x="35814" y="122554"/>
                </a:lnTo>
                <a:lnTo>
                  <a:pt x="37857" y="130988"/>
                </a:lnTo>
                <a:lnTo>
                  <a:pt x="40735" y="138207"/>
                </a:lnTo>
                <a:lnTo>
                  <a:pt x="75565" y="157479"/>
                </a:lnTo>
                <a:lnTo>
                  <a:pt x="83948" y="157023"/>
                </a:lnTo>
                <a:lnTo>
                  <a:pt x="111379" y="139064"/>
                </a:lnTo>
                <a:lnTo>
                  <a:pt x="111379" y="132460"/>
                </a:lnTo>
                <a:lnTo>
                  <a:pt x="111379" y="128142"/>
                </a:lnTo>
                <a:lnTo>
                  <a:pt x="110109" y="124459"/>
                </a:lnTo>
                <a:lnTo>
                  <a:pt x="107569" y="121411"/>
                </a:lnTo>
                <a:lnTo>
                  <a:pt x="105029" y="118363"/>
                </a:lnTo>
                <a:lnTo>
                  <a:pt x="64897" y="105536"/>
                </a:lnTo>
                <a:lnTo>
                  <a:pt x="51228" y="101683"/>
                </a:lnTo>
                <a:lnTo>
                  <a:pt x="16033" y="79573"/>
                </a:lnTo>
                <a:lnTo>
                  <a:pt x="6604" y="50926"/>
                </a:lnTo>
                <a:lnTo>
                  <a:pt x="7102" y="44072"/>
                </a:lnTo>
                <a:lnTo>
                  <a:pt x="30337" y="9925"/>
                </a:lnTo>
                <a:lnTo>
                  <a:pt x="63037" y="402"/>
                </a:lnTo>
                <a:lnTo>
                  <a:pt x="73152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 txBox="1"/>
          <p:nvPr/>
        </p:nvSpPr>
        <p:spPr>
          <a:xfrm>
            <a:off x="7347331" y="4507229"/>
            <a:ext cx="651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566150" y="3982034"/>
            <a:ext cx="885825" cy="857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Cloud</a:t>
            </a:r>
            <a:r>
              <a:rPr dirty="0" sz="1200" spc="-114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(HEC)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BW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/</a:t>
            </a:r>
            <a:r>
              <a:rPr dirty="0" sz="1200" spc="-6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BPC</a:t>
            </a:r>
            <a:endParaRPr sz="120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  <a:spcBef>
                <a:spcPts val="78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Cloud</a:t>
            </a:r>
            <a:r>
              <a:rPr dirty="0" sz="1200" spc="-9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(HEC)  BW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/</a:t>
            </a:r>
            <a:r>
              <a:rPr dirty="0" sz="1200" spc="-6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BPC</a:t>
            </a:r>
            <a:endParaRPr sz="12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076569" y="4539234"/>
            <a:ext cx="60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H1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179070" y="4901946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19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3"/>
                </a:lnTo>
                <a:lnTo>
                  <a:pt x="9518904" y="420623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19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79070" y="4901946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19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3"/>
                </a:lnTo>
                <a:lnTo>
                  <a:pt x="70104" y="420623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42900" y="4928615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59"/>
                </a:lnTo>
                <a:lnTo>
                  <a:pt x="0" y="304799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59"/>
                </a:lnTo>
                <a:lnTo>
                  <a:pt x="1275588" y="365759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799"/>
                </a:lnTo>
                <a:lnTo>
                  <a:pt x="1336548" y="60959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 txBox="1"/>
          <p:nvPr/>
        </p:nvSpPr>
        <p:spPr>
          <a:xfrm>
            <a:off x="439318" y="5004561"/>
            <a:ext cx="889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C&amp;J</a:t>
            </a:r>
            <a:r>
              <a:rPr dirty="0" sz="12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Energy</a:t>
            </a:r>
            <a:endParaRPr sz="12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092832" y="5004561"/>
            <a:ext cx="679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Oil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&amp;</a:t>
            </a:r>
            <a:r>
              <a:rPr dirty="0" sz="1200" spc="-7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Gas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241675" y="5004561"/>
            <a:ext cx="990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North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4874767" y="5019421"/>
            <a:ext cx="366395" cy="188595"/>
          </a:xfrm>
          <a:custGeom>
            <a:avLst/>
            <a:gdLst/>
            <a:ahLst/>
            <a:cxnLst/>
            <a:rect l="l" t="t" r="r" b="b"/>
            <a:pathLst>
              <a:path w="366395" h="188595">
                <a:moveTo>
                  <a:pt x="343154" y="148589"/>
                </a:moveTo>
                <a:lnTo>
                  <a:pt x="309372" y="148589"/>
                </a:lnTo>
                <a:lnTo>
                  <a:pt x="309372" y="185292"/>
                </a:lnTo>
                <a:lnTo>
                  <a:pt x="343154" y="185292"/>
                </a:lnTo>
                <a:lnTo>
                  <a:pt x="343154" y="148589"/>
                </a:lnTo>
                <a:close/>
              </a:path>
              <a:path w="366395" h="188595">
                <a:moveTo>
                  <a:pt x="343154" y="2285"/>
                </a:moveTo>
                <a:lnTo>
                  <a:pt x="313944" y="2285"/>
                </a:lnTo>
                <a:lnTo>
                  <a:pt x="234909" y="117855"/>
                </a:lnTo>
                <a:lnTo>
                  <a:pt x="234823" y="148589"/>
                </a:lnTo>
                <a:lnTo>
                  <a:pt x="365887" y="148589"/>
                </a:lnTo>
                <a:lnTo>
                  <a:pt x="365887" y="117855"/>
                </a:lnTo>
                <a:lnTo>
                  <a:pt x="267589" y="117855"/>
                </a:lnTo>
                <a:lnTo>
                  <a:pt x="309372" y="55625"/>
                </a:lnTo>
                <a:lnTo>
                  <a:pt x="343154" y="55625"/>
                </a:lnTo>
                <a:lnTo>
                  <a:pt x="343154" y="2285"/>
                </a:lnTo>
                <a:close/>
              </a:path>
              <a:path w="366395" h="188595">
                <a:moveTo>
                  <a:pt x="343154" y="55625"/>
                </a:moveTo>
                <a:lnTo>
                  <a:pt x="309372" y="55625"/>
                </a:lnTo>
                <a:lnTo>
                  <a:pt x="309372" y="117855"/>
                </a:lnTo>
                <a:lnTo>
                  <a:pt x="343154" y="117855"/>
                </a:lnTo>
                <a:lnTo>
                  <a:pt x="343154" y="55625"/>
                </a:lnTo>
                <a:close/>
              </a:path>
              <a:path w="366395" h="188595">
                <a:moveTo>
                  <a:pt x="231012" y="0"/>
                </a:moveTo>
                <a:lnTo>
                  <a:pt x="204724" y="0"/>
                </a:lnTo>
                <a:lnTo>
                  <a:pt x="159639" y="188340"/>
                </a:lnTo>
                <a:lnTo>
                  <a:pt x="185420" y="188340"/>
                </a:lnTo>
                <a:lnTo>
                  <a:pt x="231012" y="0"/>
                </a:lnTo>
                <a:close/>
              </a:path>
              <a:path w="366395" h="188595">
                <a:moveTo>
                  <a:pt x="35814" y="122427"/>
                </a:moveTo>
                <a:lnTo>
                  <a:pt x="0" y="125983"/>
                </a:lnTo>
                <a:lnTo>
                  <a:pt x="2740" y="140319"/>
                </a:lnTo>
                <a:lnTo>
                  <a:pt x="7350" y="152844"/>
                </a:lnTo>
                <a:lnTo>
                  <a:pt x="44704" y="184467"/>
                </a:lnTo>
                <a:lnTo>
                  <a:pt x="75184" y="188467"/>
                </a:lnTo>
                <a:lnTo>
                  <a:pt x="86592" y="188061"/>
                </a:lnTo>
                <a:lnTo>
                  <a:pt x="129000" y="173418"/>
                </a:lnTo>
                <a:lnTo>
                  <a:pt x="141748" y="157352"/>
                </a:lnTo>
                <a:lnTo>
                  <a:pt x="75565" y="157352"/>
                </a:lnTo>
                <a:lnTo>
                  <a:pt x="67611" y="156829"/>
                </a:lnTo>
                <a:lnTo>
                  <a:pt x="37857" y="130879"/>
                </a:lnTo>
                <a:lnTo>
                  <a:pt x="35814" y="122427"/>
                </a:lnTo>
                <a:close/>
              </a:path>
              <a:path w="366395" h="188595">
                <a:moveTo>
                  <a:pt x="73152" y="0"/>
                </a:moveTo>
                <a:lnTo>
                  <a:pt x="30337" y="9852"/>
                </a:lnTo>
                <a:lnTo>
                  <a:pt x="7102" y="43945"/>
                </a:lnTo>
                <a:lnTo>
                  <a:pt x="6604" y="50799"/>
                </a:lnTo>
                <a:lnTo>
                  <a:pt x="7651" y="61176"/>
                </a:lnTo>
                <a:lnTo>
                  <a:pt x="30464" y="92569"/>
                </a:lnTo>
                <a:lnTo>
                  <a:pt x="75376" y="108053"/>
                </a:lnTo>
                <a:lnTo>
                  <a:pt x="83772" y="110267"/>
                </a:lnTo>
                <a:lnTo>
                  <a:pt x="111379" y="128015"/>
                </a:lnTo>
                <a:lnTo>
                  <a:pt x="111379" y="139064"/>
                </a:lnTo>
                <a:lnTo>
                  <a:pt x="75565" y="157352"/>
                </a:lnTo>
                <a:lnTo>
                  <a:pt x="141748" y="157352"/>
                </a:lnTo>
                <a:lnTo>
                  <a:pt x="143279" y="154566"/>
                </a:lnTo>
                <a:lnTo>
                  <a:pt x="146018" y="147351"/>
                </a:lnTo>
                <a:lnTo>
                  <a:pt x="147661" y="139898"/>
                </a:lnTo>
                <a:lnTo>
                  <a:pt x="148209" y="132206"/>
                </a:lnTo>
                <a:lnTo>
                  <a:pt x="147756" y="123894"/>
                </a:lnTo>
                <a:lnTo>
                  <a:pt x="126878" y="88318"/>
                </a:lnTo>
                <a:lnTo>
                  <a:pt x="68907" y="68381"/>
                </a:lnTo>
                <a:lnTo>
                  <a:pt x="59229" y="65309"/>
                </a:lnTo>
                <a:lnTo>
                  <a:pt x="52004" y="62285"/>
                </a:lnTo>
                <a:lnTo>
                  <a:pt x="47244" y="59308"/>
                </a:lnTo>
                <a:lnTo>
                  <a:pt x="43687" y="56260"/>
                </a:lnTo>
                <a:lnTo>
                  <a:pt x="41783" y="52577"/>
                </a:lnTo>
                <a:lnTo>
                  <a:pt x="41783" y="43560"/>
                </a:lnTo>
                <a:lnTo>
                  <a:pt x="72771" y="30352"/>
                </a:lnTo>
                <a:lnTo>
                  <a:pt x="136658" y="30352"/>
                </a:lnTo>
                <a:lnTo>
                  <a:pt x="132357" y="23131"/>
                </a:lnTo>
                <a:lnTo>
                  <a:pt x="124714" y="14985"/>
                </a:lnTo>
                <a:lnTo>
                  <a:pt x="114996" y="8411"/>
                </a:lnTo>
                <a:lnTo>
                  <a:pt x="103171" y="3730"/>
                </a:lnTo>
                <a:lnTo>
                  <a:pt x="89227" y="930"/>
                </a:lnTo>
                <a:lnTo>
                  <a:pt x="73152" y="0"/>
                </a:lnTo>
                <a:close/>
              </a:path>
              <a:path w="366395" h="188595">
                <a:moveTo>
                  <a:pt x="136658" y="30352"/>
                </a:moveTo>
                <a:lnTo>
                  <a:pt x="83058" y="30352"/>
                </a:lnTo>
                <a:lnTo>
                  <a:pt x="90951" y="32527"/>
                </a:lnTo>
                <a:lnTo>
                  <a:pt x="96012" y="36575"/>
                </a:lnTo>
                <a:lnTo>
                  <a:pt x="101219" y="40639"/>
                </a:lnTo>
                <a:lnTo>
                  <a:pt x="104648" y="47370"/>
                </a:lnTo>
                <a:lnTo>
                  <a:pt x="106172" y="56768"/>
                </a:lnTo>
                <a:lnTo>
                  <a:pt x="143002" y="55117"/>
                </a:lnTo>
                <a:lnTo>
                  <a:pt x="141501" y="43185"/>
                </a:lnTo>
                <a:lnTo>
                  <a:pt x="137944" y="32511"/>
                </a:lnTo>
                <a:lnTo>
                  <a:pt x="136658" y="30352"/>
                </a:lnTo>
                <a:close/>
              </a:path>
            </a:pathLst>
          </a:custGeom>
          <a:solidFill>
            <a:srgbClr val="F5CA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5142357" y="5075046"/>
            <a:ext cx="41910" cy="62230"/>
          </a:xfrm>
          <a:custGeom>
            <a:avLst/>
            <a:gdLst/>
            <a:ahLst/>
            <a:cxnLst/>
            <a:rect l="l" t="t" r="r" b="b"/>
            <a:pathLst>
              <a:path w="41910" h="62229">
                <a:moveTo>
                  <a:pt x="41782" y="0"/>
                </a:moveTo>
                <a:lnTo>
                  <a:pt x="0" y="62229"/>
                </a:lnTo>
                <a:lnTo>
                  <a:pt x="41782" y="62229"/>
                </a:lnTo>
                <a:lnTo>
                  <a:pt x="41782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5109590" y="5021707"/>
            <a:ext cx="131445" cy="183515"/>
          </a:xfrm>
          <a:custGeom>
            <a:avLst/>
            <a:gdLst/>
            <a:ahLst/>
            <a:cxnLst/>
            <a:rect l="l" t="t" r="r" b="b"/>
            <a:pathLst>
              <a:path w="131445" h="183514">
                <a:moveTo>
                  <a:pt x="79121" y="0"/>
                </a:moveTo>
                <a:lnTo>
                  <a:pt x="108331" y="0"/>
                </a:lnTo>
                <a:lnTo>
                  <a:pt x="108331" y="115570"/>
                </a:lnTo>
                <a:lnTo>
                  <a:pt x="131063" y="115570"/>
                </a:lnTo>
                <a:lnTo>
                  <a:pt x="131063" y="146304"/>
                </a:lnTo>
                <a:lnTo>
                  <a:pt x="108331" y="146304"/>
                </a:lnTo>
                <a:lnTo>
                  <a:pt x="108331" y="183007"/>
                </a:lnTo>
                <a:lnTo>
                  <a:pt x="74549" y="183007"/>
                </a:lnTo>
                <a:lnTo>
                  <a:pt x="74549" y="146304"/>
                </a:lnTo>
                <a:lnTo>
                  <a:pt x="0" y="146304"/>
                </a:lnTo>
                <a:lnTo>
                  <a:pt x="0" y="115697"/>
                </a:lnTo>
                <a:lnTo>
                  <a:pt x="79121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034407" y="5019421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45084" y="0"/>
                </a:moveTo>
                <a:lnTo>
                  <a:pt x="71373" y="0"/>
                </a:lnTo>
                <a:lnTo>
                  <a:pt x="25780" y="188340"/>
                </a:lnTo>
                <a:lnTo>
                  <a:pt x="0" y="188340"/>
                </a:lnTo>
                <a:lnTo>
                  <a:pt x="45084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874767" y="5019421"/>
            <a:ext cx="148590" cy="188595"/>
          </a:xfrm>
          <a:custGeom>
            <a:avLst/>
            <a:gdLst/>
            <a:ahLst/>
            <a:cxnLst/>
            <a:rect l="l" t="t" r="r" b="b"/>
            <a:pathLst>
              <a:path w="148589" h="188595">
                <a:moveTo>
                  <a:pt x="73152" y="0"/>
                </a:moveTo>
                <a:lnTo>
                  <a:pt x="114996" y="8411"/>
                </a:lnTo>
                <a:lnTo>
                  <a:pt x="141501" y="43185"/>
                </a:lnTo>
                <a:lnTo>
                  <a:pt x="143002" y="55117"/>
                </a:lnTo>
                <a:lnTo>
                  <a:pt x="106172" y="56768"/>
                </a:lnTo>
                <a:lnTo>
                  <a:pt x="104648" y="47370"/>
                </a:lnTo>
                <a:lnTo>
                  <a:pt x="101219" y="40639"/>
                </a:lnTo>
                <a:lnTo>
                  <a:pt x="96012" y="36575"/>
                </a:lnTo>
                <a:lnTo>
                  <a:pt x="90932" y="32511"/>
                </a:lnTo>
                <a:lnTo>
                  <a:pt x="83058" y="30352"/>
                </a:lnTo>
                <a:lnTo>
                  <a:pt x="72771" y="30352"/>
                </a:lnTo>
                <a:lnTo>
                  <a:pt x="65198" y="30777"/>
                </a:lnTo>
                <a:lnTo>
                  <a:pt x="41783" y="43560"/>
                </a:lnTo>
                <a:lnTo>
                  <a:pt x="41783" y="48259"/>
                </a:lnTo>
                <a:lnTo>
                  <a:pt x="41783" y="52577"/>
                </a:lnTo>
                <a:lnTo>
                  <a:pt x="81026" y="71500"/>
                </a:lnTo>
                <a:lnTo>
                  <a:pt x="93595" y="74741"/>
                </a:lnTo>
                <a:lnTo>
                  <a:pt x="132254" y="92662"/>
                </a:lnTo>
                <a:lnTo>
                  <a:pt x="148209" y="132206"/>
                </a:lnTo>
                <a:lnTo>
                  <a:pt x="147661" y="139898"/>
                </a:lnTo>
                <a:lnTo>
                  <a:pt x="129000" y="173418"/>
                </a:lnTo>
                <a:lnTo>
                  <a:pt x="86592" y="188061"/>
                </a:lnTo>
                <a:lnTo>
                  <a:pt x="75184" y="188467"/>
                </a:lnTo>
                <a:lnTo>
                  <a:pt x="58943" y="187467"/>
                </a:lnTo>
                <a:lnTo>
                  <a:pt x="22225" y="172465"/>
                </a:lnTo>
                <a:lnTo>
                  <a:pt x="0" y="125983"/>
                </a:lnTo>
                <a:lnTo>
                  <a:pt x="35814" y="122427"/>
                </a:lnTo>
                <a:lnTo>
                  <a:pt x="37857" y="130879"/>
                </a:lnTo>
                <a:lnTo>
                  <a:pt x="40735" y="138128"/>
                </a:lnTo>
                <a:lnTo>
                  <a:pt x="75565" y="157352"/>
                </a:lnTo>
                <a:lnTo>
                  <a:pt x="83948" y="156896"/>
                </a:lnTo>
                <a:lnTo>
                  <a:pt x="111379" y="139064"/>
                </a:lnTo>
                <a:lnTo>
                  <a:pt x="111379" y="132333"/>
                </a:lnTo>
                <a:lnTo>
                  <a:pt x="111379" y="128015"/>
                </a:lnTo>
                <a:lnTo>
                  <a:pt x="110109" y="124332"/>
                </a:lnTo>
                <a:lnTo>
                  <a:pt x="107569" y="121284"/>
                </a:lnTo>
                <a:lnTo>
                  <a:pt x="105029" y="118236"/>
                </a:lnTo>
                <a:lnTo>
                  <a:pt x="64897" y="105409"/>
                </a:lnTo>
                <a:lnTo>
                  <a:pt x="51228" y="101574"/>
                </a:lnTo>
                <a:lnTo>
                  <a:pt x="16033" y="79500"/>
                </a:lnTo>
                <a:lnTo>
                  <a:pt x="6604" y="50799"/>
                </a:lnTo>
                <a:lnTo>
                  <a:pt x="7102" y="43945"/>
                </a:lnTo>
                <a:lnTo>
                  <a:pt x="30337" y="9852"/>
                </a:lnTo>
                <a:lnTo>
                  <a:pt x="63037" y="384"/>
                </a:lnTo>
                <a:lnTo>
                  <a:pt x="73152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 txBox="1"/>
          <p:nvPr/>
        </p:nvSpPr>
        <p:spPr>
          <a:xfrm>
            <a:off x="6076569" y="5004561"/>
            <a:ext cx="60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H2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502143" y="4971999"/>
            <a:ext cx="3403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Pa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835897" y="5004561"/>
            <a:ext cx="346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HCP</a:t>
            </a:r>
            <a:endParaRPr sz="1200">
              <a:latin typeface="Arial"/>
              <a:cs typeface="Arial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179070" y="5368290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20"/>
                </a:lnTo>
                <a:lnTo>
                  <a:pt x="5508" y="377809"/>
                </a:lnTo>
                <a:lnTo>
                  <a:pt x="20531" y="400092"/>
                </a:lnTo>
                <a:lnTo>
                  <a:pt x="42814" y="415115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5"/>
                </a:lnTo>
                <a:lnTo>
                  <a:pt x="9568481" y="400092"/>
                </a:lnTo>
                <a:lnTo>
                  <a:pt x="9583501" y="377809"/>
                </a:lnTo>
                <a:lnTo>
                  <a:pt x="9589008" y="350520"/>
                </a:lnTo>
                <a:lnTo>
                  <a:pt x="9589008" y="70104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79070" y="5368290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4"/>
                </a:lnTo>
                <a:lnTo>
                  <a:pt x="9589008" y="350520"/>
                </a:lnTo>
                <a:lnTo>
                  <a:pt x="9583501" y="377809"/>
                </a:lnTo>
                <a:lnTo>
                  <a:pt x="9568481" y="400092"/>
                </a:lnTo>
                <a:lnTo>
                  <a:pt x="9546199" y="415115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5"/>
                </a:lnTo>
                <a:lnTo>
                  <a:pt x="20531" y="400092"/>
                </a:lnTo>
                <a:lnTo>
                  <a:pt x="5508" y="377809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42900" y="5394959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59"/>
                </a:lnTo>
                <a:lnTo>
                  <a:pt x="0" y="304799"/>
                </a:lnTo>
                <a:lnTo>
                  <a:pt x="4790" y="328528"/>
                </a:lnTo>
                <a:lnTo>
                  <a:pt x="17854" y="347905"/>
                </a:lnTo>
                <a:lnTo>
                  <a:pt x="37231" y="360969"/>
                </a:lnTo>
                <a:lnTo>
                  <a:pt x="60960" y="365759"/>
                </a:lnTo>
                <a:lnTo>
                  <a:pt x="1275588" y="365759"/>
                </a:lnTo>
                <a:lnTo>
                  <a:pt x="1299311" y="360969"/>
                </a:lnTo>
                <a:lnTo>
                  <a:pt x="1318688" y="347905"/>
                </a:lnTo>
                <a:lnTo>
                  <a:pt x="1331755" y="328528"/>
                </a:lnTo>
                <a:lnTo>
                  <a:pt x="1336548" y="304799"/>
                </a:lnTo>
                <a:lnTo>
                  <a:pt x="1336548" y="60959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 txBox="1"/>
          <p:nvPr/>
        </p:nvSpPr>
        <p:spPr>
          <a:xfrm>
            <a:off x="439318" y="5470042"/>
            <a:ext cx="10477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Cameron</a:t>
            </a:r>
            <a:r>
              <a:rPr dirty="0" sz="12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LNG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2178176" y="5470042"/>
            <a:ext cx="50863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E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253046"/>
                </a:solidFill>
                <a:latin typeface="Arial"/>
                <a:cs typeface="Arial"/>
              </a:rPr>
              <a:t>g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y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3241675" y="5470042"/>
            <a:ext cx="990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North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4821173" y="5484621"/>
            <a:ext cx="462661" cy="18836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 txBox="1"/>
          <p:nvPr/>
        </p:nvSpPr>
        <p:spPr>
          <a:xfrm>
            <a:off x="6264021" y="5406034"/>
            <a:ext cx="22542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7502143" y="5437733"/>
            <a:ext cx="3397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8553957" y="5470042"/>
            <a:ext cx="9112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Cloud</a:t>
            </a:r>
            <a:r>
              <a:rPr dirty="0" sz="1200" spc="-1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(AWS)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179070" y="3507485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19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19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79070" y="3507485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19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320040" y="3534155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 txBox="1"/>
          <p:nvPr/>
        </p:nvSpPr>
        <p:spPr>
          <a:xfrm>
            <a:off x="417372" y="3517138"/>
            <a:ext cx="8820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Broadgree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Pictures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2217166" y="3608578"/>
            <a:ext cx="441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ed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3247135" y="3608578"/>
            <a:ext cx="990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North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7293609" y="3576573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4880102" y="3623690"/>
            <a:ext cx="365760" cy="188595"/>
          </a:xfrm>
          <a:custGeom>
            <a:avLst/>
            <a:gdLst/>
            <a:ahLst/>
            <a:cxnLst/>
            <a:rect l="l" t="t" r="r" b="b"/>
            <a:pathLst>
              <a:path w="365760" h="188595">
                <a:moveTo>
                  <a:pt x="343153" y="148589"/>
                </a:moveTo>
                <a:lnTo>
                  <a:pt x="309372" y="148589"/>
                </a:lnTo>
                <a:lnTo>
                  <a:pt x="309372" y="185292"/>
                </a:lnTo>
                <a:lnTo>
                  <a:pt x="343153" y="185292"/>
                </a:lnTo>
                <a:lnTo>
                  <a:pt x="343153" y="148589"/>
                </a:lnTo>
                <a:close/>
              </a:path>
              <a:path w="365760" h="188595">
                <a:moveTo>
                  <a:pt x="343153" y="2412"/>
                </a:moveTo>
                <a:lnTo>
                  <a:pt x="313817" y="2412"/>
                </a:lnTo>
                <a:lnTo>
                  <a:pt x="234909" y="117982"/>
                </a:lnTo>
                <a:lnTo>
                  <a:pt x="234823" y="148589"/>
                </a:lnTo>
                <a:lnTo>
                  <a:pt x="365760" y="148589"/>
                </a:lnTo>
                <a:lnTo>
                  <a:pt x="365760" y="117982"/>
                </a:lnTo>
                <a:lnTo>
                  <a:pt x="267462" y="117982"/>
                </a:lnTo>
                <a:lnTo>
                  <a:pt x="309372" y="55752"/>
                </a:lnTo>
                <a:lnTo>
                  <a:pt x="343153" y="55752"/>
                </a:lnTo>
                <a:lnTo>
                  <a:pt x="343153" y="2412"/>
                </a:lnTo>
                <a:close/>
              </a:path>
              <a:path w="365760" h="188595">
                <a:moveTo>
                  <a:pt x="343153" y="55752"/>
                </a:moveTo>
                <a:lnTo>
                  <a:pt x="309372" y="55752"/>
                </a:lnTo>
                <a:lnTo>
                  <a:pt x="309372" y="117982"/>
                </a:lnTo>
                <a:lnTo>
                  <a:pt x="343153" y="117982"/>
                </a:lnTo>
                <a:lnTo>
                  <a:pt x="343153" y="55752"/>
                </a:lnTo>
                <a:close/>
              </a:path>
              <a:path w="365760" h="188595">
                <a:moveTo>
                  <a:pt x="230886" y="0"/>
                </a:moveTo>
                <a:lnTo>
                  <a:pt x="204724" y="0"/>
                </a:lnTo>
                <a:lnTo>
                  <a:pt x="159638" y="188467"/>
                </a:lnTo>
                <a:lnTo>
                  <a:pt x="185293" y="188467"/>
                </a:lnTo>
                <a:lnTo>
                  <a:pt x="230886" y="0"/>
                </a:lnTo>
                <a:close/>
              </a:path>
              <a:path w="365760" h="188595">
                <a:moveTo>
                  <a:pt x="35813" y="122554"/>
                </a:moveTo>
                <a:lnTo>
                  <a:pt x="0" y="125983"/>
                </a:lnTo>
                <a:lnTo>
                  <a:pt x="2738" y="140392"/>
                </a:lnTo>
                <a:lnTo>
                  <a:pt x="7334" y="152955"/>
                </a:lnTo>
                <a:lnTo>
                  <a:pt x="44640" y="184594"/>
                </a:lnTo>
                <a:lnTo>
                  <a:pt x="75184" y="188594"/>
                </a:lnTo>
                <a:lnTo>
                  <a:pt x="86536" y="188168"/>
                </a:lnTo>
                <a:lnTo>
                  <a:pt x="128936" y="173466"/>
                </a:lnTo>
                <a:lnTo>
                  <a:pt x="141636" y="157479"/>
                </a:lnTo>
                <a:lnTo>
                  <a:pt x="75564" y="157479"/>
                </a:lnTo>
                <a:lnTo>
                  <a:pt x="67611" y="156954"/>
                </a:lnTo>
                <a:lnTo>
                  <a:pt x="37840" y="130986"/>
                </a:lnTo>
                <a:lnTo>
                  <a:pt x="35813" y="122554"/>
                </a:lnTo>
                <a:close/>
              </a:path>
              <a:path w="365760" h="188595">
                <a:moveTo>
                  <a:pt x="73025" y="0"/>
                </a:moveTo>
                <a:lnTo>
                  <a:pt x="30212" y="9870"/>
                </a:lnTo>
                <a:lnTo>
                  <a:pt x="7084" y="43963"/>
                </a:lnTo>
                <a:lnTo>
                  <a:pt x="6603" y="50799"/>
                </a:lnTo>
                <a:lnTo>
                  <a:pt x="7651" y="61231"/>
                </a:lnTo>
                <a:lnTo>
                  <a:pt x="30392" y="92624"/>
                </a:lnTo>
                <a:lnTo>
                  <a:pt x="75322" y="108180"/>
                </a:lnTo>
                <a:lnTo>
                  <a:pt x="83724" y="110394"/>
                </a:lnTo>
                <a:lnTo>
                  <a:pt x="107569" y="121411"/>
                </a:lnTo>
                <a:lnTo>
                  <a:pt x="110109" y="124332"/>
                </a:lnTo>
                <a:lnTo>
                  <a:pt x="111378" y="128015"/>
                </a:lnTo>
                <a:lnTo>
                  <a:pt x="111378" y="139064"/>
                </a:lnTo>
                <a:lnTo>
                  <a:pt x="75564" y="157479"/>
                </a:lnTo>
                <a:lnTo>
                  <a:pt x="141636" y="157479"/>
                </a:lnTo>
                <a:lnTo>
                  <a:pt x="143206" y="154566"/>
                </a:lnTo>
                <a:lnTo>
                  <a:pt x="145907" y="147351"/>
                </a:lnTo>
                <a:lnTo>
                  <a:pt x="147536" y="139898"/>
                </a:lnTo>
                <a:lnTo>
                  <a:pt x="148082" y="132206"/>
                </a:lnTo>
                <a:lnTo>
                  <a:pt x="147629" y="123950"/>
                </a:lnTo>
                <a:lnTo>
                  <a:pt x="126769" y="88427"/>
                </a:lnTo>
                <a:lnTo>
                  <a:pt x="68835" y="68508"/>
                </a:lnTo>
                <a:lnTo>
                  <a:pt x="59134" y="65436"/>
                </a:lnTo>
                <a:lnTo>
                  <a:pt x="51933" y="62412"/>
                </a:lnTo>
                <a:lnTo>
                  <a:pt x="47244" y="59435"/>
                </a:lnTo>
                <a:lnTo>
                  <a:pt x="43561" y="56387"/>
                </a:lnTo>
                <a:lnTo>
                  <a:pt x="41783" y="52704"/>
                </a:lnTo>
                <a:lnTo>
                  <a:pt x="41783" y="43687"/>
                </a:lnTo>
                <a:lnTo>
                  <a:pt x="72644" y="30479"/>
                </a:lnTo>
                <a:lnTo>
                  <a:pt x="136674" y="30479"/>
                </a:lnTo>
                <a:lnTo>
                  <a:pt x="132355" y="23205"/>
                </a:lnTo>
                <a:lnTo>
                  <a:pt x="124713" y="15112"/>
                </a:lnTo>
                <a:lnTo>
                  <a:pt x="114976" y="8518"/>
                </a:lnTo>
                <a:lnTo>
                  <a:pt x="103108" y="3794"/>
                </a:lnTo>
                <a:lnTo>
                  <a:pt x="89120" y="950"/>
                </a:lnTo>
                <a:lnTo>
                  <a:pt x="73025" y="0"/>
                </a:lnTo>
                <a:close/>
              </a:path>
              <a:path w="365760" h="188595">
                <a:moveTo>
                  <a:pt x="136674" y="30479"/>
                </a:moveTo>
                <a:lnTo>
                  <a:pt x="83058" y="30479"/>
                </a:lnTo>
                <a:lnTo>
                  <a:pt x="90805" y="32511"/>
                </a:lnTo>
                <a:lnTo>
                  <a:pt x="96012" y="36575"/>
                </a:lnTo>
                <a:lnTo>
                  <a:pt x="101219" y="40766"/>
                </a:lnTo>
                <a:lnTo>
                  <a:pt x="104521" y="47497"/>
                </a:lnTo>
                <a:lnTo>
                  <a:pt x="106172" y="56768"/>
                </a:lnTo>
                <a:lnTo>
                  <a:pt x="142875" y="55244"/>
                </a:lnTo>
                <a:lnTo>
                  <a:pt x="141448" y="43295"/>
                </a:lnTo>
                <a:lnTo>
                  <a:pt x="137937" y="32607"/>
                </a:lnTo>
                <a:lnTo>
                  <a:pt x="136674" y="30479"/>
                </a:lnTo>
                <a:close/>
              </a:path>
            </a:pathLst>
          </a:custGeom>
          <a:solidFill>
            <a:srgbClr val="F5CA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147564" y="3679444"/>
            <a:ext cx="41910" cy="62230"/>
          </a:xfrm>
          <a:custGeom>
            <a:avLst/>
            <a:gdLst/>
            <a:ahLst/>
            <a:cxnLst/>
            <a:rect l="l" t="t" r="r" b="b"/>
            <a:pathLst>
              <a:path w="41910" h="62229">
                <a:moveTo>
                  <a:pt x="41910" y="0"/>
                </a:moveTo>
                <a:lnTo>
                  <a:pt x="0" y="62229"/>
                </a:lnTo>
                <a:lnTo>
                  <a:pt x="41910" y="62229"/>
                </a:lnTo>
                <a:lnTo>
                  <a:pt x="41910" y="0"/>
                </a:lnTo>
                <a:close/>
              </a:path>
            </a:pathLst>
          </a:custGeom>
          <a:ln w="22859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114925" y="3626103"/>
            <a:ext cx="131445" cy="182880"/>
          </a:xfrm>
          <a:custGeom>
            <a:avLst/>
            <a:gdLst/>
            <a:ahLst/>
            <a:cxnLst/>
            <a:rect l="l" t="t" r="r" b="b"/>
            <a:pathLst>
              <a:path w="131445" h="182879">
                <a:moveTo>
                  <a:pt x="78994" y="0"/>
                </a:moveTo>
                <a:lnTo>
                  <a:pt x="108330" y="0"/>
                </a:lnTo>
                <a:lnTo>
                  <a:pt x="108330" y="115570"/>
                </a:lnTo>
                <a:lnTo>
                  <a:pt x="130937" y="115570"/>
                </a:lnTo>
                <a:lnTo>
                  <a:pt x="130937" y="146177"/>
                </a:lnTo>
                <a:lnTo>
                  <a:pt x="108330" y="146177"/>
                </a:lnTo>
                <a:lnTo>
                  <a:pt x="108330" y="182880"/>
                </a:lnTo>
                <a:lnTo>
                  <a:pt x="74549" y="182880"/>
                </a:lnTo>
                <a:lnTo>
                  <a:pt x="74549" y="146177"/>
                </a:lnTo>
                <a:lnTo>
                  <a:pt x="0" y="146177"/>
                </a:lnTo>
                <a:lnTo>
                  <a:pt x="0" y="115697"/>
                </a:lnTo>
                <a:lnTo>
                  <a:pt x="78994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039740" y="3623690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45085" y="0"/>
                </a:moveTo>
                <a:lnTo>
                  <a:pt x="71247" y="0"/>
                </a:lnTo>
                <a:lnTo>
                  <a:pt x="25654" y="188467"/>
                </a:lnTo>
                <a:lnTo>
                  <a:pt x="0" y="188467"/>
                </a:lnTo>
                <a:lnTo>
                  <a:pt x="45085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880102" y="3623690"/>
            <a:ext cx="148590" cy="188595"/>
          </a:xfrm>
          <a:custGeom>
            <a:avLst/>
            <a:gdLst/>
            <a:ahLst/>
            <a:cxnLst/>
            <a:rect l="l" t="t" r="r" b="b"/>
            <a:pathLst>
              <a:path w="148589" h="188595">
                <a:moveTo>
                  <a:pt x="73025" y="0"/>
                </a:moveTo>
                <a:lnTo>
                  <a:pt x="114976" y="8518"/>
                </a:lnTo>
                <a:lnTo>
                  <a:pt x="141448" y="43295"/>
                </a:lnTo>
                <a:lnTo>
                  <a:pt x="142875" y="55244"/>
                </a:lnTo>
                <a:lnTo>
                  <a:pt x="106172" y="56768"/>
                </a:lnTo>
                <a:lnTo>
                  <a:pt x="104521" y="47497"/>
                </a:lnTo>
                <a:lnTo>
                  <a:pt x="101219" y="40766"/>
                </a:lnTo>
                <a:lnTo>
                  <a:pt x="96012" y="36575"/>
                </a:lnTo>
                <a:lnTo>
                  <a:pt x="90805" y="32511"/>
                </a:lnTo>
                <a:lnTo>
                  <a:pt x="83058" y="30479"/>
                </a:lnTo>
                <a:lnTo>
                  <a:pt x="72644" y="30479"/>
                </a:lnTo>
                <a:lnTo>
                  <a:pt x="41783" y="43687"/>
                </a:lnTo>
                <a:lnTo>
                  <a:pt x="41783" y="48386"/>
                </a:lnTo>
                <a:lnTo>
                  <a:pt x="41783" y="52704"/>
                </a:lnTo>
                <a:lnTo>
                  <a:pt x="81025" y="71627"/>
                </a:lnTo>
                <a:lnTo>
                  <a:pt x="93575" y="74797"/>
                </a:lnTo>
                <a:lnTo>
                  <a:pt x="104362" y="78025"/>
                </a:lnTo>
                <a:lnTo>
                  <a:pt x="140843" y="103250"/>
                </a:lnTo>
                <a:lnTo>
                  <a:pt x="148082" y="132206"/>
                </a:lnTo>
                <a:lnTo>
                  <a:pt x="147536" y="139898"/>
                </a:lnTo>
                <a:lnTo>
                  <a:pt x="128936" y="173466"/>
                </a:lnTo>
                <a:lnTo>
                  <a:pt x="86536" y="188168"/>
                </a:lnTo>
                <a:lnTo>
                  <a:pt x="75184" y="188594"/>
                </a:lnTo>
                <a:lnTo>
                  <a:pt x="58924" y="187594"/>
                </a:lnTo>
                <a:lnTo>
                  <a:pt x="22098" y="172592"/>
                </a:lnTo>
                <a:lnTo>
                  <a:pt x="0" y="125983"/>
                </a:lnTo>
                <a:lnTo>
                  <a:pt x="35813" y="122554"/>
                </a:lnTo>
                <a:lnTo>
                  <a:pt x="37840" y="130986"/>
                </a:lnTo>
                <a:lnTo>
                  <a:pt x="40687" y="138191"/>
                </a:lnTo>
                <a:lnTo>
                  <a:pt x="75564" y="157479"/>
                </a:lnTo>
                <a:lnTo>
                  <a:pt x="83877" y="157005"/>
                </a:lnTo>
                <a:lnTo>
                  <a:pt x="111378" y="139064"/>
                </a:lnTo>
                <a:lnTo>
                  <a:pt x="111378" y="132333"/>
                </a:lnTo>
                <a:lnTo>
                  <a:pt x="111378" y="128015"/>
                </a:lnTo>
                <a:lnTo>
                  <a:pt x="110109" y="124332"/>
                </a:lnTo>
                <a:lnTo>
                  <a:pt x="107569" y="121411"/>
                </a:lnTo>
                <a:lnTo>
                  <a:pt x="105028" y="118363"/>
                </a:lnTo>
                <a:lnTo>
                  <a:pt x="64897" y="105536"/>
                </a:lnTo>
                <a:lnTo>
                  <a:pt x="51157" y="101629"/>
                </a:lnTo>
                <a:lnTo>
                  <a:pt x="16033" y="79571"/>
                </a:lnTo>
                <a:lnTo>
                  <a:pt x="6603" y="50799"/>
                </a:lnTo>
                <a:lnTo>
                  <a:pt x="7084" y="43963"/>
                </a:lnTo>
                <a:lnTo>
                  <a:pt x="30212" y="9870"/>
                </a:lnTo>
                <a:lnTo>
                  <a:pt x="62928" y="402"/>
                </a:lnTo>
                <a:lnTo>
                  <a:pt x="73025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 txBox="1"/>
          <p:nvPr/>
        </p:nvSpPr>
        <p:spPr>
          <a:xfrm>
            <a:off x="8559165" y="3608578"/>
            <a:ext cx="9112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Cloud</a:t>
            </a:r>
            <a:r>
              <a:rPr dirty="0" sz="1200" spc="-1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(AWS)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0" name="object 1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121" name="object 1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31</a:t>
            </a:fld>
          </a:p>
        </p:txBody>
      </p:sp>
      <p:sp>
        <p:nvSpPr>
          <p:cNvPr id="119" name="object 119"/>
          <p:cNvSpPr txBox="1"/>
          <p:nvPr/>
        </p:nvSpPr>
        <p:spPr>
          <a:xfrm>
            <a:off x="6248780" y="1988540"/>
            <a:ext cx="240665" cy="2352675"/>
          </a:xfrm>
          <a:prstGeom prst="rect">
            <a:avLst/>
          </a:prstGeom>
        </p:spPr>
        <p:txBody>
          <a:bodyPr wrap="square" lIns="0" tIns="173355" rIns="0" bIns="0" rtlCol="0" vert="horz">
            <a:spAutoFit/>
          </a:bodyPr>
          <a:lstStyle/>
          <a:p>
            <a:pPr marL="27940">
              <a:lnSpc>
                <a:spcPct val="100000"/>
              </a:lnSpc>
              <a:spcBef>
                <a:spcPts val="1365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  <a:p>
            <a:pPr marL="27940">
              <a:lnSpc>
                <a:spcPct val="100000"/>
              </a:lnSpc>
              <a:spcBef>
                <a:spcPts val="1265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  <a:p>
            <a:pPr marL="27940">
              <a:lnSpc>
                <a:spcPct val="100000"/>
              </a:lnSpc>
              <a:spcBef>
                <a:spcPts val="1260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  <a:p>
            <a:pPr marL="27940">
              <a:lnSpc>
                <a:spcPct val="100000"/>
              </a:lnSpc>
              <a:spcBef>
                <a:spcPts val="1295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72883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20" y="3826764"/>
                </a:lnTo>
                <a:lnTo>
                  <a:pt x="1188720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72883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20" y="3826764"/>
                </a:lnTo>
                <a:lnTo>
                  <a:pt x="1188720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ln w="3175">
            <a:solidFill>
              <a:srgbClr val="6C6C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372856" y="2065020"/>
            <a:ext cx="1280160" cy="3827145"/>
          </a:xfrm>
          <a:custGeom>
            <a:avLst/>
            <a:gdLst/>
            <a:ahLst/>
            <a:cxnLst/>
            <a:rect l="l" t="t" r="r" b="b"/>
            <a:pathLst>
              <a:path w="1280159" h="3827145">
                <a:moveTo>
                  <a:pt x="0" y="3826764"/>
                </a:moveTo>
                <a:lnTo>
                  <a:pt x="1280159" y="3826764"/>
                </a:lnTo>
                <a:lnTo>
                  <a:pt x="1280159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solidFill>
            <a:srgbClr val="EAEE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372856" y="2065020"/>
            <a:ext cx="1280160" cy="3827145"/>
          </a:xfrm>
          <a:custGeom>
            <a:avLst/>
            <a:gdLst/>
            <a:ahLst/>
            <a:cxnLst/>
            <a:rect l="l" t="t" r="r" b="b"/>
            <a:pathLst>
              <a:path w="1280159" h="3827145">
                <a:moveTo>
                  <a:pt x="0" y="3826764"/>
                </a:moveTo>
                <a:lnTo>
                  <a:pt x="1280159" y="3826764"/>
                </a:lnTo>
                <a:lnTo>
                  <a:pt x="1280159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ln w="3175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372856" y="1502663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59" h="548639">
                <a:moveTo>
                  <a:pt x="118872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280160" y="548639"/>
                </a:lnTo>
                <a:lnTo>
                  <a:pt x="1280160" y="91439"/>
                </a:lnTo>
                <a:lnTo>
                  <a:pt x="1272980" y="55828"/>
                </a:lnTo>
                <a:lnTo>
                  <a:pt x="1253394" y="26765"/>
                </a:lnTo>
                <a:lnTo>
                  <a:pt x="1224331" y="7179"/>
                </a:lnTo>
                <a:lnTo>
                  <a:pt x="1188720" y="0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372856" y="1502663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59" h="548639">
                <a:moveTo>
                  <a:pt x="91440" y="0"/>
                </a:moveTo>
                <a:lnTo>
                  <a:pt x="1188720" y="0"/>
                </a:lnTo>
                <a:lnTo>
                  <a:pt x="1224331" y="7179"/>
                </a:lnTo>
                <a:lnTo>
                  <a:pt x="1253394" y="26765"/>
                </a:lnTo>
                <a:lnTo>
                  <a:pt x="1272980" y="55828"/>
                </a:lnTo>
                <a:lnTo>
                  <a:pt x="1280160" y="91439"/>
                </a:lnTo>
                <a:lnTo>
                  <a:pt x="128016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459216" y="1576197"/>
            <a:ext cx="1111250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40335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Additional  </a:t>
            </a:r>
            <a:r>
              <a:rPr dirty="0" sz="1300" spc="-15" b="1">
                <a:solidFill>
                  <a:srgbClr val="FFFFFF"/>
                </a:solidFill>
                <a:latin typeface="Arial"/>
                <a:cs typeface="Arial"/>
              </a:rPr>
              <a:t>SAP</a:t>
            </a:r>
            <a:r>
              <a:rPr dirty="0" sz="13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products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0728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6C6C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0728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40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6C6C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458582" y="1666113"/>
            <a:ext cx="42037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14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84784" y="52273"/>
            <a:ext cx="4398645" cy="8153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110"/>
              </a:lnSpc>
              <a:spcBef>
                <a:spcPts val="95"/>
              </a:spcBef>
            </a:pPr>
            <a:r>
              <a:rPr dirty="0" sz="2800" spc="-5" b="1">
                <a:latin typeface="Arial"/>
                <a:cs typeface="Arial"/>
              </a:rPr>
              <a:t>Suite on HANA |</a:t>
            </a:r>
            <a:r>
              <a:rPr dirty="0" sz="2800" spc="-125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S/4HANA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110"/>
              </a:lnSpc>
            </a:pPr>
            <a:r>
              <a:rPr dirty="0" sz="2800" spc="-5"/>
              <a:t>Projects</a:t>
            </a:r>
            <a:r>
              <a:rPr dirty="0" sz="2800" spc="-65"/>
              <a:t> </a:t>
            </a:r>
            <a:r>
              <a:rPr dirty="0" sz="2800" spc="-5"/>
              <a:t>2/6</a:t>
            </a:r>
            <a:endParaRPr sz="2800"/>
          </a:p>
        </p:txBody>
      </p:sp>
      <p:sp>
        <p:nvSpPr>
          <p:cNvPr id="13" name="object 13"/>
          <p:cNvSpPr/>
          <p:nvPr/>
        </p:nvSpPr>
        <p:spPr>
          <a:xfrm>
            <a:off x="5785103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20" y="3826764"/>
                </a:lnTo>
                <a:lnTo>
                  <a:pt x="1188720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solidFill>
            <a:srgbClr val="F5F4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785103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20" y="3826764"/>
                </a:lnTo>
                <a:lnTo>
                  <a:pt x="1188720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465320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20" y="3826764"/>
                </a:lnTo>
                <a:lnTo>
                  <a:pt x="1188720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solidFill>
            <a:srgbClr val="C1E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465320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20" y="3826764"/>
                </a:lnTo>
                <a:lnTo>
                  <a:pt x="1188720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ln w="3175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145535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19" y="3826764"/>
                </a:lnTo>
                <a:lnTo>
                  <a:pt x="1188719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solidFill>
            <a:srgbClr val="FFF1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145535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19" y="3826764"/>
                </a:lnTo>
                <a:lnTo>
                  <a:pt x="1188719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840992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20" y="3826764"/>
                </a:lnTo>
                <a:lnTo>
                  <a:pt x="1188720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solidFill>
            <a:srgbClr val="EBCD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840992" y="2065020"/>
            <a:ext cx="1188720" cy="3827145"/>
          </a:xfrm>
          <a:custGeom>
            <a:avLst/>
            <a:gdLst/>
            <a:ahLst/>
            <a:cxnLst/>
            <a:rect l="l" t="t" r="r" b="b"/>
            <a:pathLst>
              <a:path w="1188720" h="3827145">
                <a:moveTo>
                  <a:pt x="0" y="3826764"/>
                </a:moveTo>
                <a:lnTo>
                  <a:pt x="1188720" y="3826764"/>
                </a:lnTo>
                <a:lnTo>
                  <a:pt x="1188720" y="0"/>
                </a:lnTo>
                <a:lnTo>
                  <a:pt x="0" y="0"/>
                </a:lnTo>
                <a:lnTo>
                  <a:pt x="0" y="3826764"/>
                </a:lnTo>
                <a:close/>
              </a:path>
            </a:pathLst>
          </a:custGeom>
          <a:ln w="3175">
            <a:solidFill>
              <a:srgbClr val="762C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774435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19" y="548639"/>
                </a:lnTo>
                <a:lnTo>
                  <a:pt x="1188719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E37D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774435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19" y="91439"/>
                </a:lnTo>
                <a:lnTo>
                  <a:pt x="1188719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6180201" y="1666113"/>
            <a:ext cx="3810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1485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D49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1485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40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D495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264153" y="1666113"/>
            <a:ext cx="9645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Geography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4251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79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79" y="0"/>
                </a:lnTo>
                <a:close/>
              </a:path>
            </a:pathLst>
          </a:custGeom>
          <a:solidFill>
            <a:srgbClr val="762C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84251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79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762C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2147442" y="1666113"/>
            <a:ext cx="5797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Sect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46379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79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19" y="548639"/>
                </a:lnTo>
                <a:lnTo>
                  <a:pt x="1188719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79" y="0"/>
                </a:lnTo>
                <a:close/>
              </a:path>
            </a:pathLst>
          </a:custGeom>
          <a:solidFill>
            <a:srgbClr val="00719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46379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79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19" y="91439"/>
                </a:lnTo>
                <a:lnTo>
                  <a:pt x="1188719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4779009" y="1666113"/>
            <a:ext cx="5594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Sc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op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8838" y="1666113"/>
            <a:ext cx="5207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998B85"/>
                </a:solidFill>
                <a:latin typeface="Arial"/>
                <a:cs typeface="Arial"/>
              </a:rPr>
              <a:t>Client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79070" y="2111501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20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79070" y="2111501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20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42900" y="2138172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439318" y="2212594"/>
            <a:ext cx="91566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Chesapeake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095626" y="2212594"/>
            <a:ext cx="679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Oil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&amp;</a:t>
            </a:r>
            <a:r>
              <a:rPr dirty="0" sz="1200" spc="-7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Gas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244342" y="2212594"/>
            <a:ext cx="990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North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821173" y="2228088"/>
            <a:ext cx="462661" cy="1883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7502143" y="2211451"/>
            <a:ext cx="3397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55914" y="2121154"/>
            <a:ext cx="11118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6555" marR="5080" indent="-36449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u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cce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ssFact</a:t>
            </a:r>
            <a:r>
              <a:rPr dirty="0" sz="1200" spc="0">
                <a:solidFill>
                  <a:srgbClr val="253046"/>
                </a:solidFill>
                <a:latin typeface="Arial"/>
                <a:cs typeface="Arial"/>
              </a:rPr>
              <a:t>o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rs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Ariba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79070" y="2576322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19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19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79070" y="2576322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19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42900" y="2602992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439318" y="2678048"/>
            <a:ext cx="12725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China</a:t>
            </a:r>
            <a:r>
              <a:rPr dirty="0" sz="12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Resources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180970" y="2678048"/>
            <a:ext cx="50863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E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253046"/>
                </a:solidFill>
                <a:latin typeface="Arial"/>
                <a:cs typeface="Arial"/>
              </a:rPr>
              <a:t>g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y</a:t>
            </a:r>
            <a:endParaRPr sz="12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87241" y="2678048"/>
            <a:ext cx="306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APJ</a:t>
            </a:r>
            <a:endParaRPr sz="12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821173" y="2693289"/>
            <a:ext cx="462661" cy="1883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6265926" y="1988540"/>
            <a:ext cx="225425" cy="956310"/>
          </a:xfrm>
          <a:prstGeom prst="rect">
            <a:avLst/>
          </a:prstGeom>
        </p:spPr>
        <p:txBody>
          <a:bodyPr wrap="square" lIns="0" tIns="1733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65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654033" y="2678048"/>
            <a:ext cx="7162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200" spc="-12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CRM</a:t>
            </a:r>
            <a:endParaRPr sz="12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288530" y="2676525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179070" y="3041142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20"/>
                </a:lnTo>
                <a:lnTo>
                  <a:pt x="9589008" y="70104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79070" y="3041142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4"/>
                </a:lnTo>
                <a:lnTo>
                  <a:pt x="9589008" y="350520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42900" y="3067811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439318" y="3143250"/>
            <a:ext cx="346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FFFFFF"/>
                </a:solidFill>
                <a:latin typeface="Arial"/>
                <a:cs typeface="Arial"/>
              </a:rPr>
              <a:t>CHS</a:t>
            </a:r>
            <a:endParaRPr sz="12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261742" y="3143250"/>
            <a:ext cx="346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g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ro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244342" y="3143250"/>
            <a:ext cx="990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North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654288" y="3051810"/>
            <a:ext cx="7143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828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APO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BW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/</a:t>
            </a:r>
            <a:r>
              <a:rPr dirty="0" sz="1200" spc="-6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BPC</a:t>
            </a:r>
            <a:endParaRPr sz="12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821173" y="3158489"/>
            <a:ext cx="462661" cy="1883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7288530" y="3141979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078473" y="3143250"/>
            <a:ext cx="60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H1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79070" y="4014978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20"/>
                </a:lnTo>
                <a:lnTo>
                  <a:pt x="9589008" y="70104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79070" y="4014978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4"/>
                </a:lnTo>
                <a:lnTo>
                  <a:pt x="9589008" y="350520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47472" y="4041647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59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59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59" y="365759"/>
                </a:lnTo>
                <a:lnTo>
                  <a:pt x="1275588" y="365759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59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 txBox="1"/>
          <p:nvPr/>
        </p:nvSpPr>
        <p:spPr>
          <a:xfrm>
            <a:off x="444500" y="4116704"/>
            <a:ext cx="428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Fa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35" b="1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176398" y="4116704"/>
            <a:ext cx="5162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Utilities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277870" y="4116704"/>
            <a:ext cx="9251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Cont.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Europe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347331" y="4115561"/>
            <a:ext cx="651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4821173" y="4131690"/>
            <a:ext cx="462661" cy="1884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79070" y="4479797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19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19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79070" y="4479797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19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42900" y="4506467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59"/>
                </a:lnTo>
                <a:lnTo>
                  <a:pt x="0" y="304799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59"/>
                </a:lnTo>
                <a:lnTo>
                  <a:pt x="1275588" y="365759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799"/>
                </a:lnTo>
                <a:lnTo>
                  <a:pt x="1336548" y="60959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 txBox="1"/>
          <p:nvPr/>
        </p:nvSpPr>
        <p:spPr>
          <a:xfrm>
            <a:off x="439318" y="4582159"/>
            <a:ext cx="428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Fa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35" b="1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176398" y="4582159"/>
            <a:ext cx="5162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Utilities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277870" y="4582159"/>
            <a:ext cx="9251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Cont.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Europe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347331" y="4580635"/>
            <a:ext cx="651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4874767" y="4596891"/>
            <a:ext cx="366395" cy="188595"/>
          </a:xfrm>
          <a:custGeom>
            <a:avLst/>
            <a:gdLst/>
            <a:ahLst/>
            <a:cxnLst/>
            <a:rect l="l" t="t" r="r" b="b"/>
            <a:pathLst>
              <a:path w="366395" h="188595">
                <a:moveTo>
                  <a:pt x="343154" y="148716"/>
                </a:moveTo>
                <a:lnTo>
                  <a:pt x="309372" y="148716"/>
                </a:lnTo>
                <a:lnTo>
                  <a:pt x="309372" y="185292"/>
                </a:lnTo>
                <a:lnTo>
                  <a:pt x="343154" y="185292"/>
                </a:lnTo>
                <a:lnTo>
                  <a:pt x="343154" y="148716"/>
                </a:lnTo>
                <a:close/>
              </a:path>
              <a:path w="366395" h="188595">
                <a:moveTo>
                  <a:pt x="343154" y="2412"/>
                </a:moveTo>
                <a:lnTo>
                  <a:pt x="313944" y="2412"/>
                </a:lnTo>
                <a:lnTo>
                  <a:pt x="234909" y="117982"/>
                </a:lnTo>
                <a:lnTo>
                  <a:pt x="234823" y="148716"/>
                </a:lnTo>
                <a:lnTo>
                  <a:pt x="365887" y="148716"/>
                </a:lnTo>
                <a:lnTo>
                  <a:pt x="365887" y="117982"/>
                </a:lnTo>
                <a:lnTo>
                  <a:pt x="267589" y="117982"/>
                </a:lnTo>
                <a:lnTo>
                  <a:pt x="309372" y="55752"/>
                </a:lnTo>
                <a:lnTo>
                  <a:pt x="343154" y="55752"/>
                </a:lnTo>
                <a:lnTo>
                  <a:pt x="343154" y="2412"/>
                </a:lnTo>
                <a:close/>
              </a:path>
              <a:path w="366395" h="188595">
                <a:moveTo>
                  <a:pt x="343154" y="55752"/>
                </a:moveTo>
                <a:lnTo>
                  <a:pt x="309372" y="55752"/>
                </a:lnTo>
                <a:lnTo>
                  <a:pt x="309372" y="117982"/>
                </a:lnTo>
                <a:lnTo>
                  <a:pt x="343154" y="117982"/>
                </a:lnTo>
                <a:lnTo>
                  <a:pt x="343154" y="55752"/>
                </a:lnTo>
                <a:close/>
              </a:path>
              <a:path w="366395" h="188595">
                <a:moveTo>
                  <a:pt x="231012" y="0"/>
                </a:moveTo>
                <a:lnTo>
                  <a:pt x="204724" y="0"/>
                </a:lnTo>
                <a:lnTo>
                  <a:pt x="159639" y="188467"/>
                </a:lnTo>
                <a:lnTo>
                  <a:pt x="185420" y="188467"/>
                </a:lnTo>
                <a:lnTo>
                  <a:pt x="231012" y="0"/>
                </a:lnTo>
                <a:close/>
              </a:path>
              <a:path w="366395" h="188595">
                <a:moveTo>
                  <a:pt x="35814" y="122554"/>
                </a:moveTo>
                <a:lnTo>
                  <a:pt x="0" y="126110"/>
                </a:lnTo>
                <a:lnTo>
                  <a:pt x="2740" y="140446"/>
                </a:lnTo>
                <a:lnTo>
                  <a:pt x="7350" y="152971"/>
                </a:lnTo>
                <a:lnTo>
                  <a:pt x="44704" y="184594"/>
                </a:lnTo>
                <a:lnTo>
                  <a:pt x="75184" y="188594"/>
                </a:lnTo>
                <a:lnTo>
                  <a:pt x="86592" y="188168"/>
                </a:lnTo>
                <a:lnTo>
                  <a:pt x="129000" y="173466"/>
                </a:lnTo>
                <a:lnTo>
                  <a:pt x="141702" y="157479"/>
                </a:lnTo>
                <a:lnTo>
                  <a:pt x="75565" y="157479"/>
                </a:lnTo>
                <a:lnTo>
                  <a:pt x="67611" y="156956"/>
                </a:lnTo>
                <a:lnTo>
                  <a:pt x="37857" y="130988"/>
                </a:lnTo>
                <a:lnTo>
                  <a:pt x="35814" y="122554"/>
                </a:lnTo>
                <a:close/>
              </a:path>
              <a:path w="366395" h="188595">
                <a:moveTo>
                  <a:pt x="73152" y="0"/>
                </a:moveTo>
                <a:lnTo>
                  <a:pt x="30337" y="9872"/>
                </a:lnTo>
                <a:lnTo>
                  <a:pt x="7102" y="44019"/>
                </a:lnTo>
                <a:lnTo>
                  <a:pt x="6604" y="50926"/>
                </a:lnTo>
                <a:lnTo>
                  <a:pt x="7651" y="61285"/>
                </a:lnTo>
                <a:lnTo>
                  <a:pt x="30464" y="92642"/>
                </a:lnTo>
                <a:lnTo>
                  <a:pt x="75376" y="108180"/>
                </a:lnTo>
                <a:lnTo>
                  <a:pt x="83772" y="110394"/>
                </a:lnTo>
                <a:lnTo>
                  <a:pt x="111379" y="128142"/>
                </a:lnTo>
                <a:lnTo>
                  <a:pt x="111379" y="139064"/>
                </a:lnTo>
                <a:lnTo>
                  <a:pt x="75565" y="157479"/>
                </a:lnTo>
                <a:lnTo>
                  <a:pt x="141702" y="157479"/>
                </a:lnTo>
                <a:lnTo>
                  <a:pt x="143279" y="154638"/>
                </a:lnTo>
                <a:lnTo>
                  <a:pt x="146018" y="147446"/>
                </a:lnTo>
                <a:lnTo>
                  <a:pt x="147661" y="139969"/>
                </a:lnTo>
                <a:lnTo>
                  <a:pt x="148209" y="132206"/>
                </a:lnTo>
                <a:lnTo>
                  <a:pt x="147756" y="123967"/>
                </a:lnTo>
                <a:lnTo>
                  <a:pt x="126878" y="88427"/>
                </a:lnTo>
                <a:lnTo>
                  <a:pt x="68907" y="68508"/>
                </a:lnTo>
                <a:lnTo>
                  <a:pt x="59229" y="65436"/>
                </a:lnTo>
                <a:lnTo>
                  <a:pt x="52004" y="62412"/>
                </a:lnTo>
                <a:lnTo>
                  <a:pt x="47244" y="59435"/>
                </a:lnTo>
                <a:lnTo>
                  <a:pt x="43687" y="56387"/>
                </a:lnTo>
                <a:lnTo>
                  <a:pt x="41783" y="52704"/>
                </a:lnTo>
                <a:lnTo>
                  <a:pt x="41783" y="43687"/>
                </a:lnTo>
                <a:lnTo>
                  <a:pt x="72771" y="30479"/>
                </a:lnTo>
                <a:lnTo>
                  <a:pt x="136658" y="30479"/>
                </a:lnTo>
                <a:lnTo>
                  <a:pt x="132357" y="23258"/>
                </a:lnTo>
                <a:lnTo>
                  <a:pt x="124714" y="15112"/>
                </a:lnTo>
                <a:lnTo>
                  <a:pt x="114996" y="8518"/>
                </a:lnTo>
                <a:lnTo>
                  <a:pt x="103171" y="3794"/>
                </a:lnTo>
                <a:lnTo>
                  <a:pt x="89227" y="950"/>
                </a:lnTo>
                <a:lnTo>
                  <a:pt x="73152" y="0"/>
                </a:lnTo>
                <a:close/>
              </a:path>
              <a:path w="366395" h="188595">
                <a:moveTo>
                  <a:pt x="136658" y="30479"/>
                </a:moveTo>
                <a:lnTo>
                  <a:pt x="83058" y="30479"/>
                </a:lnTo>
                <a:lnTo>
                  <a:pt x="90932" y="32511"/>
                </a:lnTo>
                <a:lnTo>
                  <a:pt x="101219" y="40766"/>
                </a:lnTo>
                <a:lnTo>
                  <a:pt x="104648" y="47497"/>
                </a:lnTo>
                <a:lnTo>
                  <a:pt x="106172" y="56768"/>
                </a:lnTo>
                <a:lnTo>
                  <a:pt x="143002" y="55244"/>
                </a:lnTo>
                <a:lnTo>
                  <a:pt x="141501" y="43312"/>
                </a:lnTo>
                <a:lnTo>
                  <a:pt x="137953" y="32654"/>
                </a:lnTo>
                <a:lnTo>
                  <a:pt x="136658" y="30479"/>
                </a:lnTo>
                <a:close/>
              </a:path>
            </a:pathLst>
          </a:custGeom>
          <a:solidFill>
            <a:srgbClr val="F5CA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5142357" y="4652645"/>
            <a:ext cx="41910" cy="62230"/>
          </a:xfrm>
          <a:custGeom>
            <a:avLst/>
            <a:gdLst/>
            <a:ahLst/>
            <a:cxnLst/>
            <a:rect l="l" t="t" r="r" b="b"/>
            <a:pathLst>
              <a:path w="41910" h="62229">
                <a:moveTo>
                  <a:pt x="41782" y="0"/>
                </a:moveTo>
                <a:lnTo>
                  <a:pt x="0" y="62229"/>
                </a:lnTo>
                <a:lnTo>
                  <a:pt x="41782" y="62229"/>
                </a:lnTo>
                <a:lnTo>
                  <a:pt x="41782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109590" y="4599304"/>
            <a:ext cx="131445" cy="182880"/>
          </a:xfrm>
          <a:custGeom>
            <a:avLst/>
            <a:gdLst/>
            <a:ahLst/>
            <a:cxnLst/>
            <a:rect l="l" t="t" r="r" b="b"/>
            <a:pathLst>
              <a:path w="131445" h="182879">
                <a:moveTo>
                  <a:pt x="79121" y="0"/>
                </a:moveTo>
                <a:lnTo>
                  <a:pt x="108331" y="0"/>
                </a:lnTo>
                <a:lnTo>
                  <a:pt x="108331" y="115570"/>
                </a:lnTo>
                <a:lnTo>
                  <a:pt x="131063" y="115570"/>
                </a:lnTo>
                <a:lnTo>
                  <a:pt x="131063" y="146304"/>
                </a:lnTo>
                <a:lnTo>
                  <a:pt x="108331" y="146304"/>
                </a:lnTo>
                <a:lnTo>
                  <a:pt x="108331" y="182880"/>
                </a:lnTo>
                <a:lnTo>
                  <a:pt x="74549" y="182880"/>
                </a:lnTo>
                <a:lnTo>
                  <a:pt x="74549" y="146304"/>
                </a:lnTo>
                <a:lnTo>
                  <a:pt x="0" y="146304"/>
                </a:lnTo>
                <a:lnTo>
                  <a:pt x="0" y="115697"/>
                </a:lnTo>
                <a:lnTo>
                  <a:pt x="79121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034407" y="4596891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45084" y="0"/>
                </a:moveTo>
                <a:lnTo>
                  <a:pt x="71373" y="0"/>
                </a:lnTo>
                <a:lnTo>
                  <a:pt x="25780" y="188467"/>
                </a:lnTo>
                <a:lnTo>
                  <a:pt x="0" y="188467"/>
                </a:lnTo>
                <a:lnTo>
                  <a:pt x="45084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874767" y="4596891"/>
            <a:ext cx="148590" cy="188595"/>
          </a:xfrm>
          <a:custGeom>
            <a:avLst/>
            <a:gdLst/>
            <a:ahLst/>
            <a:cxnLst/>
            <a:rect l="l" t="t" r="r" b="b"/>
            <a:pathLst>
              <a:path w="148589" h="188595">
                <a:moveTo>
                  <a:pt x="73152" y="0"/>
                </a:moveTo>
                <a:lnTo>
                  <a:pt x="114996" y="8518"/>
                </a:lnTo>
                <a:lnTo>
                  <a:pt x="141501" y="43312"/>
                </a:lnTo>
                <a:lnTo>
                  <a:pt x="143002" y="55244"/>
                </a:lnTo>
                <a:lnTo>
                  <a:pt x="106172" y="56768"/>
                </a:lnTo>
                <a:lnTo>
                  <a:pt x="104648" y="47497"/>
                </a:lnTo>
                <a:lnTo>
                  <a:pt x="101219" y="40766"/>
                </a:lnTo>
                <a:lnTo>
                  <a:pt x="96012" y="36575"/>
                </a:lnTo>
                <a:lnTo>
                  <a:pt x="90932" y="32511"/>
                </a:lnTo>
                <a:lnTo>
                  <a:pt x="83058" y="30479"/>
                </a:lnTo>
                <a:lnTo>
                  <a:pt x="72771" y="30479"/>
                </a:lnTo>
                <a:lnTo>
                  <a:pt x="41783" y="43687"/>
                </a:lnTo>
                <a:lnTo>
                  <a:pt x="41783" y="48386"/>
                </a:lnTo>
                <a:lnTo>
                  <a:pt x="41783" y="52704"/>
                </a:lnTo>
                <a:lnTo>
                  <a:pt x="81026" y="71627"/>
                </a:lnTo>
                <a:lnTo>
                  <a:pt x="93595" y="74814"/>
                </a:lnTo>
                <a:lnTo>
                  <a:pt x="104425" y="78073"/>
                </a:lnTo>
                <a:lnTo>
                  <a:pt x="140970" y="103250"/>
                </a:lnTo>
                <a:lnTo>
                  <a:pt x="148209" y="132206"/>
                </a:lnTo>
                <a:lnTo>
                  <a:pt x="147661" y="139969"/>
                </a:lnTo>
                <a:lnTo>
                  <a:pt x="129000" y="173466"/>
                </a:lnTo>
                <a:lnTo>
                  <a:pt x="86592" y="188168"/>
                </a:lnTo>
                <a:lnTo>
                  <a:pt x="75184" y="188594"/>
                </a:lnTo>
                <a:lnTo>
                  <a:pt x="58943" y="187594"/>
                </a:lnTo>
                <a:lnTo>
                  <a:pt x="22225" y="172592"/>
                </a:lnTo>
                <a:lnTo>
                  <a:pt x="0" y="126110"/>
                </a:lnTo>
                <a:lnTo>
                  <a:pt x="35814" y="122554"/>
                </a:lnTo>
                <a:lnTo>
                  <a:pt x="37857" y="130988"/>
                </a:lnTo>
                <a:lnTo>
                  <a:pt x="40735" y="138207"/>
                </a:lnTo>
                <a:lnTo>
                  <a:pt x="75565" y="157479"/>
                </a:lnTo>
                <a:lnTo>
                  <a:pt x="83948" y="157005"/>
                </a:lnTo>
                <a:lnTo>
                  <a:pt x="111379" y="139064"/>
                </a:lnTo>
                <a:lnTo>
                  <a:pt x="111379" y="132333"/>
                </a:lnTo>
                <a:lnTo>
                  <a:pt x="111379" y="128142"/>
                </a:lnTo>
                <a:lnTo>
                  <a:pt x="110109" y="124459"/>
                </a:lnTo>
                <a:lnTo>
                  <a:pt x="107569" y="121411"/>
                </a:lnTo>
                <a:lnTo>
                  <a:pt x="105029" y="118363"/>
                </a:lnTo>
                <a:lnTo>
                  <a:pt x="64897" y="105536"/>
                </a:lnTo>
                <a:lnTo>
                  <a:pt x="51228" y="101683"/>
                </a:lnTo>
                <a:lnTo>
                  <a:pt x="16033" y="79573"/>
                </a:lnTo>
                <a:lnTo>
                  <a:pt x="6604" y="50926"/>
                </a:lnTo>
                <a:lnTo>
                  <a:pt x="7102" y="44019"/>
                </a:lnTo>
                <a:lnTo>
                  <a:pt x="30337" y="9872"/>
                </a:lnTo>
                <a:lnTo>
                  <a:pt x="63037" y="402"/>
                </a:lnTo>
                <a:lnTo>
                  <a:pt x="73152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 txBox="1"/>
          <p:nvPr/>
        </p:nvSpPr>
        <p:spPr>
          <a:xfrm>
            <a:off x="6078473" y="4052696"/>
            <a:ext cx="601980" cy="737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  <a:p>
            <a:pPr algn="ctr">
              <a:lnSpc>
                <a:spcPct val="100000"/>
              </a:lnSpc>
              <a:spcBef>
                <a:spcPts val="176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H1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179070" y="4944617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19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3"/>
                </a:lnTo>
                <a:lnTo>
                  <a:pt x="9518904" y="420623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19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79070" y="4944617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19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3"/>
                </a:lnTo>
                <a:lnTo>
                  <a:pt x="70104" y="420623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42900" y="4971288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59"/>
                </a:lnTo>
                <a:lnTo>
                  <a:pt x="1275588" y="365759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 txBox="1"/>
          <p:nvPr/>
        </p:nvSpPr>
        <p:spPr>
          <a:xfrm>
            <a:off x="439318" y="5047234"/>
            <a:ext cx="450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z="12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ma</a:t>
            </a:r>
            <a:endParaRPr sz="12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130679" y="5047234"/>
            <a:ext cx="6089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253046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ices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277870" y="5047234"/>
            <a:ext cx="9251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Cont.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Europe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347331" y="5046090"/>
            <a:ext cx="651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4821173" y="5062092"/>
            <a:ext cx="462661" cy="1884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79070" y="5410961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19"/>
                </a:lnTo>
                <a:lnTo>
                  <a:pt x="5508" y="377809"/>
                </a:lnTo>
                <a:lnTo>
                  <a:pt x="20531" y="400092"/>
                </a:lnTo>
                <a:lnTo>
                  <a:pt x="42814" y="415115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5"/>
                </a:lnTo>
                <a:lnTo>
                  <a:pt x="9568481" y="400092"/>
                </a:lnTo>
                <a:lnTo>
                  <a:pt x="9583501" y="377809"/>
                </a:lnTo>
                <a:lnTo>
                  <a:pt x="9589008" y="350519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79070" y="5410961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19"/>
                </a:lnTo>
                <a:lnTo>
                  <a:pt x="9583501" y="377809"/>
                </a:lnTo>
                <a:lnTo>
                  <a:pt x="9568481" y="400092"/>
                </a:lnTo>
                <a:lnTo>
                  <a:pt x="9546199" y="415115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5"/>
                </a:lnTo>
                <a:lnTo>
                  <a:pt x="20531" y="400092"/>
                </a:lnTo>
                <a:lnTo>
                  <a:pt x="5508" y="377809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42900" y="5437632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8"/>
                </a:lnTo>
                <a:lnTo>
                  <a:pt x="17854" y="347905"/>
                </a:lnTo>
                <a:lnTo>
                  <a:pt x="37231" y="360969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9"/>
                </a:lnTo>
                <a:lnTo>
                  <a:pt x="1318688" y="347905"/>
                </a:lnTo>
                <a:lnTo>
                  <a:pt x="1331755" y="328528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 txBox="1"/>
          <p:nvPr/>
        </p:nvSpPr>
        <p:spPr>
          <a:xfrm>
            <a:off x="439318" y="5512714"/>
            <a:ext cx="12071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Guangdong</a:t>
            </a:r>
            <a:r>
              <a:rPr dirty="0" sz="12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Dev</a:t>
            </a:r>
            <a:endParaRPr sz="12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2116963" y="5421248"/>
            <a:ext cx="63627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034" marR="5080" indent="-1397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nancial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Services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3587241" y="5512714"/>
            <a:ext cx="306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APJ</a:t>
            </a:r>
            <a:endParaRPr sz="12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078473" y="5512714"/>
            <a:ext cx="60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H2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4821173" y="5527421"/>
            <a:ext cx="462661" cy="18835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 txBox="1"/>
          <p:nvPr/>
        </p:nvSpPr>
        <p:spPr>
          <a:xfrm>
            <a:off x="7288530" y="5511495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6111621" y="5052440"/>
            <a:ext cx="60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H1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2017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179070" y="3537965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20"/>
                </a:lnTo>
                <a:lnTo>
                  <a:pt x="9589008" y="70104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79070" y="3537965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4"/>
                </a:lnTo>
                <a:lnTo>
                  <a:pt x="9589008" y="350520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42900" y="3564635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59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59"/>
                </a:lnTo>
                <a:lnTo>
                  <a:pt x="1275588" y="365759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59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 txBox="1"/>
          <p:nvPr/>
        </p:nvSpPr>
        <p:spPr>
          <a:xfrm>
            <a:off x="439318" y="3548888"/>
            <a:ext cx="9461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CSL</a:t>
            </a:r>
            <a:r>
              <a:rPr dirty="0" sz="12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Behring  (Seqirus)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2065147" y="3640328"/>
            <a:ext cx="7385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Chemicals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3244342" y="3640328"/>
            <a:ext cx="990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North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8841740" y="3548888"/>
            <a:ext cx="3397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209" marR="5080" indent="-1714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GB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  </a:t>
            </a:r>
            <a:r>
              <a:rPr dirty="0" sz="1200" spc="-30">
                <a:solidFill>
                  <a:srgbClr val="253046"/>
                </a:solidFill>
                <a:latin typeface="Arial"/>
                <a:cs typeface="Arial"/>
              </a:rPr>
              <a:t>ATT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7288530" y="3639058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6078473" y="3640328"/>
            <a:ext cx="60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H1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2017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4874767" y="3634866"/>
            <a:ext cx="366395" cy="188595"/>
          </a:xfrm>
          <a:custGeom>
            <a:avLst/>
            <a:gdLst/>
            <a:ahLst/>
            <a:cxnLst/>
            <a:rect l="l" t="t" r="r" b="b"/>
            <a:pathLst>
              <a:path w="366395" h="188595">
                <a:moveTo>
                  <a:pt x="343154" y="148716"/>
                </a:moveTo>
                <a:lnTo>
                  <a:pt x="309372" y="148716"/>
                </a:lnTo>
                <a:lnTo>
                  <a:pt x="309372" y="185292"/>
                </a:lnTo>
                <a:lnTo>
                  <a:pt x="343154" y="185292"/>
                </a:lnTo>
                <a:lnTo>
                  <a:pt x="343154" y="148716"/>
                </a:lnTo>
                <a:close/>
              </a:path>
              <a:path w="366395" h="188595">
                <a:moveTo>
                  <a:pt x="343154" y="2412"/>
                </a:moveTo>
                <a:lnTo>
                  <a:pt x="313944" y="2412"/>
                </a:lnTo>
                <a:lnTo>
                  <a:pt x="234909" y="117982"/>
                </a:lnTo>
                <a:lnTo>
                  <a:pt x="234823" y="148716"/>
                </a:lnTo>
                <a:lnTo>
                  <a:pt x="365887" y="148716"/>
                </a:lnTo>
                <a:lnTo>
                  <a:pt x="365887" y="117982"/>
                </a:lnTo>
                <a:lnTo>
                  <a:pt x="267589" y="117982"/>
                </a:lnTo>
                <a:lnTo>
                  <a:pt x="309372" y="55752"/>
                </a:lnTo>
                <a:lnTo>
                  <a:pt x="343154" y="55752"/>
                </a:lnTo>
                <a:lnTo>
                  <a:pt x="343154" y="2412"/>
                </a:lnTo>
                <a:close/>
              </a:path>
              <a:path w="366395" h="188595">
                <a:moveTo>
                  <a:pt x="343154" y="55752"/>
                </a:moveTo>
                <a:lnTo>
                  <a:pt x="309372" y="55752"/>
                </a:lnTo>
                <a:lnTo>
                  <a:pt x="309372" y="117982"/>
                </a:lnTo>
                <a:lnTo>
                  <a:pt x="343154" y="117982"/>
                </a:lnTo>
                <a:lnTo>
                  <a:pt x="343154" y="55752"/>
                </a:lnTo>
                <a:close/>
              </a:path>
              <a:path w="366395" h="188595">
                <a:moveTo>
                  <a:pt x="231012" y="0"/>
                </a:moveTo>
                <a:lnTo>
                  <a:pt x="204724" y="0"/>
                </a:lnTo>
                <a:lnTo>
                  <a:pt x="159639" y="188467"/>
                </a:lnTo>
                <a:lnTo>
                  <a:pt x="185420" y="188467"/>
                </a:lnTo>
                <a:lnTo>
                  <a:pt x="231012" y="0"/>
                </a:lnTo>
                <a:close/>
              </a:path>
              <a:path w="366395" h="188595">
                <a:moveTo>
                  <a:pt x="35814" y="122554"/>
                </a:moveTo>
                <a:lnTo>
                  <a:pt x="0" y="126110"/>
                </a:lnTo>
                <a:lnTo>
                  <a:pt x="2740" y="140446"/>
                </a:lnTo>
                <a:lnTo>
                  <a:pt x="7350" y="152971"/>
                </a:lnTo>
                <a:lnTo>
                  <a:pt x="44704" y="184594"/>
                </a:lnTo>
                <a:lnTo>
                  <a:pt x="75184" y="188594"/>
                </a:lnTo>
                <a:lnTo>
                  <a:pt x="86592" y="188168"/>
                </a:lnTo>
                <a:lnTo>
                  <a:pt x="129000" y="173466"/>
                </a:lnTo>
                <a:lnTo>
                  <a:pt x="141702" y="157479"/>
                </a:lnTo>
                <a:lnTo>
                  <a:pt x="75565" y="157479"/>
                </a:lnTo>
                <a:lnTo>
                  <a:pt x="67611" y="156956"/>
                </a:lnTo>
                <a:lnTo>
                  <a:pt x="37857" y="130988"/>
                </a:lnTo>
                <a:lnTo>
                  <a:pt x="35814" y="122554"/>
                </a:lnTo>
                <a:close/>
              </a:path>
              <a:path w="366395" h="188595">
                <a:moveTo>
                  <a:pt x="73152" y="0"/>
                </a:moveTo>
                <a:lnTo>
                  <a:pt x="30283" y="9925"/>
                </a:lnTo>
                <a:lnTo>
                  <a:pt x="7102" y="44019"/>
                </a:lnTo>
                <a:lnTo>
                  <a:pt x="6604" y="50926"/>
                </a:lnTo>
                <a:lnTo>
                  <a:pt x="7651" y="61285"/>
                </a:lnTo>
                <a:lnTo>
                  <a:pt x="30464" y="92642"/>
                </a:lnTo>
                <a:lnTo>
                  <a:pt x="75376" y="108180"/>
                </a:lnTo>
                <a:lnTo>
                  <a:pt x="83772" y="110394"/>
                </a:lnTo>
                <a:lnTo>
                  <a:pt x="111379" y="128142"/>
                </a:lnTo>
                <a:lnTo>
                  <a:pt x="111379" y="139064"/>
                </a:lnTo>
                <a:lnTo>
                  <a:pt x="75565" y="157479"/>
                </a:lnTo>
                <a:lnTo>
                  <a:pt x="141702" y="157479"/>
                </a:lnTo>
                <a:lnTo>
                  <a:pt x="143279" y="154638"/>
                </a:lnTo>
                <a:lnTo>
                  <a:pt x="146018" y="147446"/>
                </a:lnTo>
                <a:lnTo>
                  <a:pt x="147661" y="139969"/>
                </a:lnTo>
                <a:lnTo>
                  <a:pt x="148209" y="132206"/>
                </a:lnTo>
                <a:lnTo>
                  <a:pt x="147756" y="123967"/>
                </a:lnTo>
                <a:lnTo>
                  <a:pt x="126878" y="88427"/>
                </a:lnTo>
                <a:lnTo>
                  <a:pt x="68907" y="68508"/>
                </a:lnTo>
                <a:lnTo>
                  <a:pt x="59229" y="65436"/>
                </a:lnTo>
                <a:lnTo>
                  <a:pt x="52004" y="62412"/>
                </a:lnTo>
                <a:lnTo>
                  <a:pt x="47244" y="59435"/>
                </a:lnTo>
                <a:lnTo>
                  <a:pt x="43687" y="56387"/>
                </a:lnTo>
                <a:lnTo>
                  <a:pt x="41783" y="52704"/>
                </a:lnTo>
                <a:lnTo>
                  <a:pt x="41783" y="43687"/>
                </a:lnTo>
                <a:lnTo>
                  <a:pt x="72771" y="30479"/>
                </a:lnTo>
                <a:lnTo>
                  <a:pt x="136658" y="30479"/>
                </a:lnTo>
                <a:lnTo>
                  <a:pt x="132357" y="23258"/>
                </a:lnTo>
                <a:lnTo>
                  <a:pt x="124714" y="15112"/>
                </a:lnTo>
                <a:lnTo>
                  <a:pt x="114996" y="8518"/>
                </a:lnTo>
                <a:lnTo>
                  <a:pt x="103171" y="3794"/>
                </a:lnTo>
                <a:lnTo>
                  <a:pt x="89227" y="950"/>
                </a:lnTo>
                <a:lnTo>
                  <a:pt x="73152" y="0"/>
                </a:lnTo>
                <a:close/>
              </a:path>
              <a:path w="366395" h="188595">
                <a:moveTo>
                  <a:pt x="136658" y="30479"/>
                </a:moveTo>
                <a:lnTo>
                  <a:pt x="83058" y="30479"/>
                </a:lnTo>
                <a:lnTo>
                  <a:pt x="90932" y="32511"/>
                </a:lnTo>
                <a:lnTo>
                  <a:pt x="96012" y="36702"/>
                </a:lnTo>
                <a:lnTo>
                  <a:pt x="101219" y="40766"/>
                </a:lnTo>
                <a:lnTo>
                  <a:pt x="104648" y="47497"/>
                </a:lnTo>
                <a:lnTo>
                  <a:pt x="106172" y="56895"/>
                </a:lnTo>
                <a:lnTo>
                  <a:pt x="143002" y="55244"/>
                </a:lnTo>
                <a:lnTo>
                  <a:pt x="141501" y="43312"/>
                </a:lnTo>
                <a:lnTo>
                  <a:pt x="137953" y="32654"/>
                </a:lnTo>
                <a:lnTo>
                  <a:pt x="136658" y="30479"/>
                </a:lnTo>
                <a:close/>
              </a:path>
            </a:pathLst>
          </a:custGeom>
          <a:solidFill>
            <a:srgbClr val="F5CA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5142357" y="3690620"/>
            <a:ext cx="41910" cy="62230"/>
          </a:xfrm>
          <a:custGeom>
            <a:avLst/>
            <a:gdLst/>
            <a:ahLst/>
            <a:cxnLst/>
            <a:rect l="l" t="t" r="r" b="b"/>
            <a:pathLst>
              <a:path w="41910" h="62229">
                <a:moveTo>
                  <a:pt x="41782" y="0"/>
                </a:moveTo>
                <a:lnTo>
                  <a:pt x="0" y="62229"/>
                </a:lnTo>
                <a:lnTo>
                  <a:pt x="41782" y="62229"/>
                </a:lnTo>
                <a:lnTo>
                  <a:pt x="41782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5109590" y="3637279"/>
            <a:ext cx="131445" cy="182880"/>
          </a:xfrm>
          <a:custGeom>
            <a:avLst/>
            <a:gdLst/>
            <a:ahLst/>
            <a:cxnLst/>
            <a:rect l="l" t="t" r="r" b="b"/>
            <a:pathLst>
              <a:path w="131445" h="182879">
                <a:moveTo>
                  <a:pt x="79121" y="0"/>
                </a:moveTo>
                <a:lnTo>
                  <a:pt x="108331" y="0"/>
                </a:lnTo>
                <a:lnTo>
                  <a:pt x="108331" y="115570"/>
                </a:lnTo>
                <a:lnTo>
                  <a:pt x="131063" y="115570"/>
                </a:lnTo>
                <a:lnTo>
                  <a:pt x="131063" y="146304"/>
                </a:lnTo>
                <a:lnTo>
                  <a:pt x="108331" y="146304"/>
                </a:lnTo>
                <a:lnTo>
                  <a:pt x="108331" y="182880"/>
                </a:lnTo>
                <a:lnTo>
                  <a:pt x="74549" y="182880"/>
                </a:lnTo>
                <a:lnTo>
                  <a:pt x="74549" y="146304"/>
                </a:lnTo>
                <a:lnTo>
                  <a:pt x="0" y="146304"/>
                </a:lnTo>
                <a:lnTo>
                  <a:pt x="0" y="115697"/>
                </a:lnTo>
                <a:lnTo>
                  <a:pt x="79121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034407" y="3634866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45084" y="0"/>
                </a:moveTo>
                <a:lnTo>
                  <a:pt x="71373" y="0"/>
                </a:lnTo>
                <a:lnTo>
                  <a:pt x="25780" y="188467"/>
                </a:lnTo>
                <a:lnTo>
                  <a:pt x="0" y="188467"/>
                </a:lnTo>
                <a:lnTo>
                  <a:pt x="45084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874767" y="3634866"/>
            <a:ext cx="148590" cy="188595"/>
          </a:xfrm>
          <a:custGeom>
            <a:avLst/>
            <a:gdLst/>
            <a:ahLst/>
            <a:cxnLst/>
            <a:rect l="l" t="t" r="r" b="b"/>
            <a:pathLst>
              <a:path w="148589" h="188595">
                <a:moveTo>
                  <a:pt x="73152" y="0"/>
                </a:moveTo>
                <a:lnTo>
                  <a:pt x="114996" y="8518"/>
                </a:lnTo>
                <a:lnTo>
                  <a:pt x="141501" y="43312"/>
                </a:lnTo>
                <a:lnTo>
                  <a:pt x="143002" y="55244"/>
                </a:lnTo>
                <a:lnTo>
                  <a:pt x="106172" y="56895"/>
                </a:lnTo>
                <a:lnTo>
                  <a:pt x="104648" y="47497"/>
                </a:lnTo>
                <a:lnTo>
                  <a:pt x="101219" y="40766"/>
                </a:lnTo>
                <a:lnTo>
                  <a:pt x="96012" y="36702"/>
                </a:lnTo>
                <a:lnTo>
                  <a:pt x="90932" y="32511"/>
                </a:lnTo>
                <a:lnTo>
                  <a:pt x="83058" y="30479"/>
                </a:lnTo>
                <a:lnTo>
                  <a:pt x="72771" y="30479"/>
                </a:lnTo>
                <a:lnTo>
                  <a:pt x="65198" y="30886"/>
                </a:lnTo>
                <a:lnTo>
                  <a:pt x="41783" y="43687"/>
                </a:lnTo>
                <a:lnTo>
                  <a:pt x="41783" y="48386"/>
                </a:lnTo>
                <a:lnTo>
                  <a:pt x="41783" y="52704"/>
                </a:lnTo>
                <a:lnTo>
                  <a:pt x="81026" y="71627"/>
                </a:lnTo>
                <a:lnTo>
                  <a:pt x="93595" y="74814"/>
                </a:lnTo>
                <a:lnTo>
                  <a:pt x="104425" y="78073"/>
                </a:lnTo>
                <a:lnTo>
                  <a:pt x="140970" y="103250"/>
                </a:lnTo>
                <a:lnTo>
                  <a:pt x="148209" y="132206"/>
                </a:lnTo>
                <a:lnTo>
                  <a:pt x="147661" y="139969"/>
                </a:lnTo>
                <a:lnTo>
                  <a:pt x="129000" y="173466"/>
                </a:lnTo>
                <a:lnTo>
                  <a:pt x="86592" y="188168"/>
                </a:lnTo>
                <a:lnTo>
                  <a:pt x="75184" y="188594"/>
                </a:lnTo>
                <a:lnTo>
                  <a:pt x="58943" y="187594"/>
                </a:lnTo>
                <a:lnTo>
                  <a:pt x="22225" y="172592"/>
                </a:lnTo>
                <a:lnTo>
                  <a:pt x="0" y="126110"/>
                </a:lnTo>
                <a:lnTo>
                  <a:pt x="35814" y="122554"/>
                </a:lnTo>
                <a:lnTo>
                  <a:pt x="37857" y="130988"/>
                </a:lnTo>
                <a:lnTo>
                  <a:pt x="40735" y="138207"/>
                </a:lnTo>
                <a:lnTo>
                  <a:pt x="75565" y="157479"/>
                </a:lnTo>
                <a:lnTo>
                  <a:pt x="83948" y="157005"/>
                </a:lnTo>
                <a:lnTo>
                  <a:pt x="111379" y="139064"/>
                </a:lnTo>
                <a:lnTo>
                  <a:pt x="111379" y="132333"/>
                </a:lnTo>
                <a:lnTo>
                  <a:pt x="111379" y="128142"/>
                </a:lnTo>
                <a:lnTo>
                  <a:pt x="110109" y="124459"/>
                </a:lnTo>
                <a:lnTo>
                  <a:pt x="107569" y="121411"/>
                </a:lnTo>
                <a:lnTo>
                  <a:pt x="105029" y="118363"/>
                </a:lnTo>
                <a:lnTo>
                  <a:pt x="64897" y="105536"/>
                </a:lnTo>
                <a:lnTo>
                  <a:pt x="51228" y="101683"/>
                </a:lnTo>
                <a:lnTo>
                  <a:pt x="16033" y="79573"/>
                </a:lnTo>
                <a:lnTo>
                  <a:pt x="6604" y="50926"/>
                </a:lnTo>
                <a:lnTo>
                  <a:pt x="7102" y="44019"/>
                </a:lnTo>
                <a:lnTo>
                  <a:pt x="30283" y="9925"/>
                </a:lnTo>
                <a:lnTo>
                  <a:pt x="63035" y="402"/>
                </a:lnTo>
                <a:lnTo>
                  <a:pt x="73152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117" name="object 117"/>
          <p:cNvSpPr txBox="1"/>
          <p:nvPr/>
        </p:nvSpPr>
        <p:spPr>
          <a:xfrm>
            <a:off x="9562845" y="6657991"/>
            <a:ext cx="123189" cy="12446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700" spc="-10">
                <a:solidFill>
                  <a:srgbClr val="998B85"/>
                </a:solidFill>
                <a:latin typeface="Arial"/>
                <a:cs typeface="Arial"/>
              </a:rPr>
              <a:t>40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75931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75931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6C6C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375904" y="2051304"/>
            <a:ext cx="1280160" cy="3912235"/>
          </a:xfrm>
          <a:custGeom>
            <a:avLst/>
            <a:gdLst/>
            <a:ahLst/>
            <a:cxnLst/>
            <a:rect l="l" t="t" r="r" b="b"/>
            <a:pathLst>
              <a:path w="1280159" h="3912235">
                <a:moveTo>
                  <a:pt x="0" y="3912108"/>
                </a:moveTo>
                <a:lnTo>
                  <a:pt x="1280159" y="3912108"/>
                </a:lnTo>
                <a:lnTo>
                  <a:pt x="128015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EAEE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375904" y="2051304"/>
            <a:ext cx="1280160" cy="3912235"/>
          </a:xfrm>
          <a:custGeom>
            <a:avLst/>
            <a:gdLst/>
            <a:ahLst/>
            <a:cxnLst/>
            <a:rect l="l" t="t" r="r" b="b"/>
            <a:pathLst>
              <a:path w="1280159" h="3912235">
                <a:moveTo>
                  <a:pt x="0" y="3912108"/>
                </a:moveTo>
                <a:lnTo>
                  <a:pt x="1280159" y="3912108"/>
                </a:lnTo>
                <a:lnTo>
                  <a:pt x="128015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372856" y="1502663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59" h="548639">
                <a:moveTo>
                  <a:pt x="118872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280160" y="548639"/>
                </a:lnTo>
                <a:lnTo>
                  <a:pt x="1280160" y="91439"/>
                </a:lnTo>
                <a:lnTo>
                  <a:pt x="1272980" y="55828"/>
                </a:lnTo>
                <a:lnTo>
                  <a:pt x="1253394" y="26765"/>
                </a:lnTo>
                <a:lnTo>
                  <a:pt x="1224331" y="7179"/>
                </a:lnTo>
                <a:lnTo>
                  <a:pt x="1188720" y="0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372856" y="1502663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59" h="548639">
                <a:moveTo>
                  <a:pt x="91440" y="0"/>
                </a:moveTo>
                <a:lnTo>
                  <a:pt x="1188720" y="0"/>
                </a:lnTo>
                <a:lnTo>
                  <a:pt x="1224331" y="7179"/>
                </a:lnTo>
                <a:lnTo>
                  <a:pt x="1253394" y="26765"/>
                </a:lnTo>
                <a:lnTo>
                  <a:pt x="1272980" y="55828"/>
                </a:lnTo>
                <a:lnTo>
                  <a:pt x="1280160" y="91439"/>
                </a:lnTo>
                <a:lnTo>
                  <a:pt x="128016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459216" y="1576197"/>
            <a:ext cx="1111250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40335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Additional  </a:t>
            </a:r>
            <a:r>
              <a:rPr dirty="0" sz="1300" spc="-15" b="1">
                <a:solidFill>
                  <a:srgbClr val="FFFFFF"/>
                </a:solidFill>
                <a:latin typeface="Arial"/>
                <a:cs typeface="Arial"/>
              </a:rPr>
              <a:t>SAP</a:t>
            </a:r>
            <a:r>
              <a:rPr dirty="0" sz="13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products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0728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6C6C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0728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40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6C6C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458582" y="1666113"/>
            <a:ext cx="42037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14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84784" y="52273"/>
            <a:ext cx="4398645" cy="8153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110"/>
              </a:lnSpc>
              <a:spcBef>
                <a:spcPts val="95"/>
              </a:spcBef>
            </a:pPr>
            <a:r>
              <a:rPr dirty="0" sz="2800" spc="-5" b="1">
                <a:latin typeface="Arial"/>
                <a:cs typeface="Arial"/>
              </a:rPr>
              <a:t>Suite on HANA |</a:t>
            </a:r>
            <a:r>
              <a:rPr dirty="0" sz="2800" spc="-125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S/4HANA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110"/>
              </a:lnSpc>
            </a:pPr>
            <a:r>
              <a:rPr dirty="0" sz="2800" spc="-5"/>
              <a:t>Projects</a:t>
            </a:r>
            <a:r>
              <a:rPr dirty="0" sz="2800" spc="-65"/>
              <a:t> </a:t>
            </a:r>
            <a:r>
              <a:rPr dirty="0" sz="2800" spc="-5"/>
              <a:t>3/6</a:t>
            </a:r>
            <a:endParaRPr sz="2800"/>
          </a:p>
        </p:txBody>
      </p:sp>
      <p:sp>
        <p:nvSpPr>
          <p:cNvPr id="13" name="object 13"/>
          <p:cNvSpPr/>
          <p:nvPr/>
        </p:nvSpPr>
        <p:spPr>
          <a:xfrm>
            <a:off x="5777484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19" y="3912108"/>
                </a:lnTo>
                <a:lnTo>
                  <a:pt x="118871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F5F4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777484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19" y="3912108"/>
                </a:lnTo>
                <a:lnTo>
                  <a:pt x="118871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468367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19" y="3912108"/>
                </a:lnTo>
                <a:lnTo>
                  <a:pt x="118871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C1E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468367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19" y="3912108"/>
                </a:lnTo>
                <a:lnTo>
                  <a:pt x="118871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153155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FFF1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153155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842516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EBCD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842516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762C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774435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19" y="548639"/>
                </a:lnTo>
                <a:lnTo>
                  <a:pt x="1188719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E37D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774435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19" y="91439"/>
                </a:lnTo>
                <a:lnTo>
                  <a:pt x="1188719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6180201" y="1666113"/>
            <a:ext cx="3810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1485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D49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1485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40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D495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264153" y="1666113"/>
            <a:ext cx="9645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Geography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4251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79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79" y="0"/>
                </a:lnTo>
                <a:close/>
              </a:path>
            </a:pathLst>
          </a:custGeom>
          <a:solidFill>
            <a:srgbClr val="762C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84251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79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762C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2147442" y="1666113"/>
            <a:ext cx="5797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Sect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46379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79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19" y="548639"/>
                </a:lnTo>
                <a:lnTo>
                  <a:pt x="1188719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79" y="0"/>
                </a:lnTo>
                <a:close/>
              </a:path>
            </a:pathLst>
          </a:custGeom>
          <a:solidFill>
            <a:srgbClr val="00719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46379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79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19" y="91439"/>
                </a:lnTo>
                <a:lnTo>
                  <a:pt x="1188719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4779009" y="1666113"/>
            <a:ext cx="5594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Sc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op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8838" y="1666113"/>
            <a:ext cx="5207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998B85"/>
                </a:solidFill>
                <a:latin typeface="Arial"/>
                <a:cs typeface="Arial"/>
              </a:rPr>
              <a:t>Client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82118" y="2606801"/>
            <a:ext cx="9587865" cy="421005"/>
          </a:xfrm>
          <a:custGeom>
            <a:avLst/>
            <a:gdLst/>
            <a:ahLst/>
            <a:cxnLst/>
            <a:rect l="l" t="t" r="r" b="b"/>
            <a:pathLst>
              <a:path w="9587865" h="421005">
                <a:moveTo>
                  <a:pt x="9517380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7380" y="420624"/>
                </a:lnTo>
                <a:lnTo>
                  <a:pt x="9544675" y="415117"/>
                </a:lnTo>
                <a:lnTo>
                  <a:pt x="9566957" y="400097"/>
                </a:lnTo>
                <a:lnTo>
                  <a:pt x="9581977" y="377815"/>
                </a:lnTo>
                <a:lnTo>
                  <a:pt x="9587484" y="350520"/>
                </a:lnTo>
                <a:lnTo>
                  <a:pt x="9587484" y="70103"/>
                </a:lnTo>
                <a:lnTo>
                  <a:pt x="9581977" y="42808"/>
                </a:lnTo>
                <a:lnTo>
                  <a:pt x="9566957" y="20526"/>
                </a:lnTo>
                <a:lnTo>
                  <a:pt x="9544675" y="5506"/>
                </a:lnTo>
                <a:lnTo>
                  <a:pt x="951738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82118" y="2606801"/>
            <a:ext cx="9587865" cy="421005"/>
          </a:xfrm>
          <a:custGeom>
            <a:avLst/>
            <a:gdLst/>
            <a:ahLst/>
            <a:cxnLst/>
            <a:rect l="l" t="t" r="r" b="b"/>
            <a:pathLst>
              <a:path w="9587865" h="421005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7380" y="0"/>
                </a:lnTo>
                <a:lnTo>
                  <a:pt x="9544675" y="5506"/>
                </a:lnTo>
                <a:lnTo>
                  <a:pt x="9566957" y="20526"/>
                </a:lnTo>
                <a:lnTo>
                  <a:pt x="9581977" y="42808"/>
                </a:lnTo>
                <a:lnTo>
                  <a:pt x="9587484" y="70103"/>
                </a:lnTo>
                <a:lnTo>
                  <a:pt x="9587484" y="350520"/>
                </a:lnTo>
                <a:lnTo>
                  <a:pt x="9581977" y="377815"/>
                </a:lnTo>
                <a:lnTo>
                  <a:pt x="9566957" y="400097"/>
                </a:lnTo>
                <a:lnTo>
                  <a:pt x="9544675" y="415117"/>
                </a:lnTo>
                <a:lnTo>
                  <a:pt x="9517380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45947" y="2633472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441756" y="2708275"/>
            <a:ext cx="5854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Hermes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226691" y="2708275"/>
            <a:ext cx="415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Retail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277870" y="2708275"/>
            <a:ext cx="9251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Cont.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Europe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823714" y="2723642"/>
            <a:ext cx="462788" cy="1883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7290943" y="2676270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821928" y="2616835"/>
            <a:ext cx="3810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20" marR="5080" indent="-762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DG  GRC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82118" y="4504182"/>
            <a:ext cx="9587865" cy="421005"/>
          </a:xfrm>
          <a:custGeom>
            <a:avLst/>
            <a:gdLst/>
            <a:ahLst/>
            <a:cxnLst/>
            <a:rect l="l" t="t" r="r" b="b"/>
            <a:pathLst>
              <a:path w="9587865" h="421004">
                <a:moveTo>
                  <a:pt x="9517380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7380" y="420624"/>
                </a:lnTo>
                <a:lnTo>
                  <a:pt x="9544675" y="415117"/>
                </a:lnTo>
                <a:lnTo>
                  <a:pt x="9566957" y="400097"/>
                </a:lnTo>
                <a:lnTo>
                  <a:pt x="9581977" y="377815"/>
                </a:lnTo>
                <a:lnTo>
                  <a:pt x="9587484" y="350520"/>
                </a:lnTo>
                <a:lnTo>
                  <a:pt x="9587484" y="70104"/>
                </a:lnTo>
                <a:lnTo>
                  <a:pt x="9581977" y="42808"/>
                </a:lnTo>
                <a:lnTo>
                  <a:pt x="9566957" y="20526"/>
                </a:lnTo>
                <a:lnTo>
                  <a:pt x="9544675" y="5506"/>
                </a:lnTo>
                <a:lnTo>
                  <a:pt x="951738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82118" y="4504182"/>
            <a:ext cx="9587865" cy="421005"/>
          </a:xfrm>
          <a:custGeom>
            <a:avLst/>
            <a:gdLst/>
            <a:ahLst/>
            <a:cxnLst/>
            <a:rect l="l" t="t" r="r" b="b"/>
            <a:pathLst>
              <a:path w="958786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7380" y="0"/>
                </a:lnTo>
                <a:lnTo>
                  <a:pt x="9544675" y="5506"/>
                </a:lnTo>
                <a:lnTo>
                  <a:pt x="9566957" y="20526"/>
                </a:lnTo>
                <a:lnTo>
                  <a:pt x="9581977" y="42808"/>
                </a:lnTo>
                <a:lnTo>
                  <a:pt x="9587484" y="70104"/>
                </a:lnTo>
                <a:lnTo>
                  <a:pt x="9587484" y="350520"/>
                </a:lnTo>
                <a:lnTo>
                  <a:pt x="9581977" y="377815"/>
                </a:lnTo>
                <a:lnTo>
                  <a:pt x="9566957" y="400097"/>
                </a:lnTo>
                <a:lnTo>
                  <a:pt x="9544675" y="415117"/>
                </a:lnTo>
                <a:lnTo>
                  <a:pt x="9517380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45947" y="4530852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441756" y="4605909"/>
            <a:ext cx="7797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Kingfisher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226691" y="4605909"/>
            <a:ext cx="415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Retail</a:t>
            </a:r>
            <a:endParaRPr sz="12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622294" y="4605909"/>
            <a:ext cx="2368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UK</a:t>
            </a:r>
            <a:endParaRPr sz="1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66815" y="4541901"/>
            <a:ext cx="22542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823714" y="4620767"/>
            <a:ext cx="462788" cy="1884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7349743" y="4573904"/>
            <a:ext cx="651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82118" y="4976621"/>
            <a:ext cx="9587865" cy="421005"/>
          </a:xfrm>
          <a:custGeom>
            <a:avLst/>
            <a:gdLst/>
            <a:ahLst/>
            <a:cxnLst/>
            <a:rect l="l" t="t" r="r" b="b"/>
            <a:pathLst>
              <a:path w="9587865" h="421004">
                <a:moveTo>
                  <a:pt x="9517380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19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3"/>
                </a:lnTo>
                <a:lnTo>
                  <a:pt x="9517380" y="420623"/>
                </a:lnTo>
                <a:lnTo>
                  <a:pt x="9544675" y="415117"/>
                </a:lnTo>
                <a:lnTo>
                  <a:pt x="9566957" y="400097"/>
                </a:lnTo>
                <a:lnTo>
                  <a:pt x="9581977" y="377815"/>
                </a:lnTo>
                <a:lnTo>
                  <a:pt x="9587484" y="350519"/>
                </a:lnTo>
                <a:lnTo>
                  <a:pt x="9587484" y="70103"/>
                </a:lnTo>
                <a:lnTo>
                  <a:pt x="9581977" y="42808"/>
                </a:lnTo>
                <a:lnTo>
                  <a:pt x="9566957" y="20526"/>
                </a:lnTo>
                <a:lnTo>
                  <a:pt x="9544675" y="5506"/>
                </a:lnTo>
                <a:lnTo>
                  <a:pt x="951738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82118" y="4976621"/>
            <a:ext cx="9587865" cy="421005"/>
          </a:xfrm>
          <a:custGeom>
            <a:avLst/>
            <a:gdLst/>
            <a:ahLst/>
            <a:cxnLst/>
            <a:rect l="l" t="t" r="r" b="b"/>
            <a:pathLst>
              <a:path w="9587865" h="421004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7380" y="0"/>
                </a:lnTo>
                <a:lnTo>
                  <a:pt x="9544675" y="5506"/>
                </a:lnTo>
                <a:lnTo>
                  <a:pt x="9566957" y="20526"/>
                </a:lnTo>
                <a:lnTo>
                  <a:pt x="9581977" y="42808"/>
                </a:lnTo>
                <a:lnTo>
                  <a:pt x="9587484" y="70103"/>
                </a:lnTo>
                <a:lnTo>
                  <a:pt x="9587484" y="350519"/>
                </a:lnTo>
                <a:lnTo>
                  <a:pt x="9581977" y="377815"/>
                </a:lnTo>
                <a:lnTo>
                  <a:pt x="9566957" y="400097"/>
                </a:lnTo>
                <a:lnTo>
                  <a:pt x="9544675" y="415117"/>
                </a:lnTo>
                <a:lnTo>
                  <a:pt x="9517380" y="420623"/>
                </a:lnTo>
                <a:lnTo>
                  <a:pt x="70104" y="420623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45947" y="5003291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59"/>
                </a:lnTo>
                <a:lnTo>
                  <a:pt x="0" y="304799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59"/>
                </a:lnTo>
                <a:lnTo>
                  <a:pt x="1275588" y="365759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799"/>
                </a:lnTo>
                <a:lnTo>
                  <a:pt x="1336548" y="60959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441756" y="5078095"/>
            <a:ext cx="558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Kro</a:t>
            </a:r>
            <a:r>
              <a:rPr dirty="0" sz="1200" spc="-1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065147" y="5078095"/>
            <a:ext cx="7385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Chemicals</a:t>
            </a:r>
            <a:endParaRPr sz="12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244342" y="5078095"/>
            <a:ext cx="990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North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877434" y="5092700"/>
            <a:ext cx="365760" cy="188595"/>
          </a:xfrm>
          <a:custGeom>
            <a:avLst/>
            <a:gdLst/>
            <a:ahLst/>
            <a:cxnLst/>
            <a:rect l="l" t="t" r="r" b="b"/>
            <a:pathLst>
              <a:path w="365760" h="188595">
                <a:moveTo>
                  <a:pt x="343153" y="148590"/>
                </a:moveTo>
                <a:lnTo>
                  <a:pt x="309372" y="148590"/>
                </a:lnTo>
                <a:lnTo>
                  <a:pt x="309372" y="185293"/>
                </a:lnTo>
                <a:lnTo>
                  <a:pt x="343153" y="185293"/>
                </a:lnTo>
                <a:lnTo>
                  <a:pt x="343153" y="148590"/>
                </a:lnTo>
                <a:close/>
              </a:path>
              <a:path w="365760" h="188595">
                <a:moveTo>
                  <a:pt x="343153" y="2412"/>
                </a:moveTo>
                <a:lnTo>
                  <a:pt x="313816" y="2412"/>
                </a:lnTo>
                <a:lnTo>
                  <a:pt x="234909" y="117982"/>
                </a:lnTo>
                <a:lnTo>
                  <a:pt x="234823" y="148590"/>
                </a:lnTo>
                <a:lnTo>
                  <a:pt x="365760" y="148590"/>
                </a:lnTo>
                <a:lnTo>
                  <a:pt x="365760" y="117982"/>
                </a:lnTo>
                <a:lnTo>
                  <a:pt x="267462" y="117982"/>
                </a:lnTo>
                <a:lnTo>
                  <a:pt x="309372" y="55752"/>
                </a:lnTo>
                <a:lnTo>
                  <a:pt x="343153" y="55752"/>
                </a:lnTo>
                <a:lnTo>
                  <a:pt x="343153" y="2412"/>
                </a:lnTo>
                <a:close/>
              </a:path>
              <a:path w="365760" h="188595">
                <a:moveTo>
                  <a:pt x="343153" y="55752"/>
                </a:moveTo>
                <a:lnTo>
                  <a:pt x="309372" y="55752"/>
                </a:lnTo>
                <a:lnTo>
                  <a:pt x="309372" y="117982"/>
                </a:lnTo>
                <a:lnTo>
                  <a:pt x="343153" y="117982"/>
                </a:lnTo>
                <a:lnTo>
                  <a:pt x="343153" y="55752"/>
                </a:lnTo>
                <a:close/>
              </a:path>
              <a:path w="365760" h="188595">
                <a:moveTo>
                  <a:pt x="230886" y="0"/>
                </a:moveTo>
                <a:lnTo>
                  <a:pt x="204724" y="0"/>
                </a:lnTo>
                <a:lnTo>
                  <a:pt x="159638" y="188468"/>
                </a:lnTo>
                <a:lnTo>
                  <a:pt x="185292" y="188468"/>
                </a:lnTo>
                <a:lnTo>
                  <a:pt x="230886" y="0"/>
                </a:lnTo>
                <a:close/>
              </a:path>
              <a:path w="365760" h="188595">
                <a:moveTo>
                  <a:pt x="35813" y="122555"/>
                </a:moveTo>
                <a:lnTo>
                  <a:pt x="0" y="125983"/>
                </a:lnTo>
                <a:lnTo>
                  <a:pt x="2738" y="140392"/>
                </a:lnTo>
                <a:lnTo>
                  <a:pt x="7334" y="152955"/>
                </a:lnTo>
                <a:lnTo>
                  <a:pt x="44688" y="184594"/>
                </a:lnTo>
                <a:lnTo>
                  <a:pt x="75184" y="188594"/>
                </a:lnTo>
                <a:lnTo>
                  <a:pt x="86590" y="188168"/>
                </a:lnTo>
                <a:lnTo>
                  <a:pt x="128936" y="173466"/>
                </a:lnTo>
                <a:lnTo>
                  <a:pt x="141679" y="157480"/>
                </a:lnTo>
                <a:lnTo>
                  <a:pt x="75564" y="157480"/>
                </a:lnTo>
                <a:lnTo>
                  <a:pt x="67611" y="156954"/>
                </a:lnTo>
                <a:lnTo>
                  <a:pt x="37840" y="130986"/>
                </a:lnTo>
                <a:lnTo>
                  <a:pt x="35813" y="122555"/>
                </a:lnTo>
                <a:close/>
              </a:path>
              <a:path w="365760" h="188595">
                <a:moveTo>
                  <a:pt x="73151" y="0"/>
                </a:moveTo>
                <a:lnTo>
                  <a:pt x="30229" y="9870"/>
                </a:lnTo>
                <a:lnTo>
                  <a:pt x="7102" y="43963"/>
                </a:lnTo>
                <a:lnTo>
                  <a:pt x="6603" y="50800"/>
                </a:lnTo>
                <a:lnTo>
                  <a:pt x="7651" y="61231"/>
                </a:lnTo>
                <a:lnTo>
                  <a:pt x="30464" y="92624"/>
                </a:lnTo>
                <a:lnTo>
                  <a:pt x="75376" y="108180"/>
                </a:lnTo>
                <a:lnTo>
                  <a:pt x="83772" y="110394"/>
                </a:lnTo>
                <a:lnTo>
                  <a:pt x="107568" y="121412"/>
                </a:lnTo>
                <a:lnTo>
                  <a:pt x="110109" y="124332"/>
                </a:lnTo>
                <a:lnTo>
                  <a:pt x="111378" y="128016"/>
                </a:lnTo>
                <a:lnTo>
                  <a:pt x="111378" y="139064"/>
                </a:lnTo>
                <a:lnTo>
                  <a:pt x="75564" y="157480"/>
                </a:lnTo>
                <a:lnTo>
                  <a:pt x="141679" y="157480"/>
                </a:lnTo>
                <a:lnTo>
                  <a:pt x="143279" y="154566"/>
                </a:lnTo>
                <a:lnTo>
                  <a:pt x="146018" y="147351"/>
                </a:lnTo>
                <a:lnTo>
                  <a:pt x="147661" y="139898"/>
                </a:lnTo>
                <a:lnTo>
                  <a:pt x="148209" y="132206"/>
                </a:lnTo>
                <a:lnTo>
                  <a:pt x="147736" y="123950"/>
                </a:lnTo>
                <a:lnTo>
                  <a:pt x="126823" y="88427"/>
                </a:lnTo>
                <a:lnTo>
                  <a:pt x="68853" y="68508"/>
                </a:lnTo>
                <a:lnTo>
                  <a:pt x="59181" y="65436"/>
                </a:lnTo>
                <a:lnTo>
                  <a:pt x="51986" y="62412"/>
                </a:lnTo>
                <a:lnTo>
                  <a:pt x="47243" y="59436"/>
                </a:lnTo>
                <a:lnTo>
                  <a:pt x="43561" y="56387"/>
                </a:lnTo>
                <a:lnTo>
                  <a:pt x="41782" y="52705"/>
                </a:lnTo>
                <a:lnTo>
                  <a:pt x="41782" y="43687"/>
                </a:lnTo>
                <a:lnTo>
                  <a:pt x="72770" y="30480"/>
                </a:lnTo>
                <a:lnTo>
                  <a:pt x="136674" y="30480"/>
                </a:lnTo>
                <a:lnTo>
                  <a:pt x="132355" y="23205"/>
                </a:lnTo>
                <a:lnTo>
                  <a:pt x="124713" y="15112"/>
                </a:lnTo>
                <a:lnTo>
                  <a:pt x="114996" y="8518"/>
                </a:lnTo>
                <a:lnTo>
                  <a:pt x="103171" y="3794"/>
                </a:lnTo>
                <a:lnTo>
                  <a:pt x="89227" y="950"/>
                </a:lnTo>
                <a:lnTo>
                  <a:pt x="73151" y="0"/>
                </a:lnTo>
                <a:close/>
              </a:path>
              <a:path w="365760" h="188595">
                <a:moveTo>
                  <a:pt x="136674" y="30480"/>
                </a:moveTo>
                <a:lnTo>
                  <a:pt x="83057" y="30480"/>
                </a:lnTo>
                <a:lnTo>
                  <a:pt x="90804" y="32512"/>
                </a:lnTo>
                <a:lnTo>
                  <a:pt x="96012" y="36575"/>
                </a:lnTo>
                <a:lnTo>
                  <a:pt x="101218" y="40767"/>
                </a:lnTo>
                <a:lnTo>
                  <a:pt x="104520" y="47498"/>
                </a:lnTo>
                <a:lnTo>
                  <a:pt x="106172" y="56768"/>
                </a:lnTo>
                <a:lnTo>
                  <a:pt x="142875" y="55244"/>
                </a:lnTo>
                <a:lnTo>
                  <a:pt x="141448" y="43295"/>
                </a:lnTo>
                <a:lnTo>
                  <a:pt x="137937" y="32607"/>
                </a:lnTo>
                <a:lnTo>
                  <a:pt x="136674" y="30480"/>
                </a:lnTo>
                <a:close/>
              </a:path>
            </a:pathLst>
          </a:custGeom>
          <a:solidFill>
            <a:srgbClr val="F5CA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144896" y="5148453"/>
            <a:ext cx="41910" cy="62230"/>
          </a:xfrm>
          <a:custGeom>
            <a:avLst/>
            <a:gdLst/>
            <a:ahLst/>
            <a:cxnLst/>
            <a:rect l="l" t="t" r="r" b="b"/>
            <a:pathLst>
              <a:path w="41910" h="62229">
                <a:moveTo>
                  <a:pt x="41910" y="0"/>
                </a:moveTo>
                <a:lnTo>
                  <a:pt x="0" y="62230"/>
                </a:lnTo>
                <a:lnTo>
                  <a:pt x="41910" y="62230"/>
                </a:lnTo>
                <a:lnTo>
                  <a:pt x="41910" y="0"/>
                </a:lnTo>
                <a:close/>
              </a:path>
            </a:pathLst>
          </a:custGeom>
          <a:ln w="22859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112258" y="5095113"/>
            <a:ext cx="131445" cy="182880"/>
          </a:xfrm>
          <a:custGeom>
            <a:avLst/>
            <a:gdLst/>
            <a:ahLst/>
            <a:cxnLst/>
            <a:rect l="l" t="t" r="r" b="b"/>
            <a:pathLst>
              <a:path w="131445" h="182879">
                <a:moveTo>
                  <a:pt x="78993" y="0"/>
                </a:moveTo>
                <a:lnTo>
                  <a:pt x="108330" y="0"/>
                </a:lnTo>
                <a:lnTo>
                  <a:pt x="108330" y="115569"/>
                </a:lnTo>
                <a:lnTo>
                  <a:pt x="130937" y="115569"/>
                </a:lnTo>
                <a:lnTo>
                  <a:pt x="130937" y="146177"/>
                </a:lnTo>
                <a:lnTo>
                  <a:pt x="108330" y="146177"/>
                </a:lnTo>
                <a:lnTo>
                  <a:pt x="108330" y="182880"/>
                </a:lnTo>
                <a:lnTo>
                  <a:pt x="74549" y="182880"/>
                </a:lnTo>
                <a:lnTo>
                  <a:pt x="74549" y="146177"/>
                </a:lnTo>
                <a:lnTo>
                  <a:pt x="0" y="146177"/>
                </a:lnTo>
                <a:lnTo>
                  <a:pt x="0" y="115697"/>
                </a:lnTo>
                <a:lnTo>
                  <a:pt x="78993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037073" y="5092700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45085" y="0"/>
                </a:moveTo>
                <a:lnTo>
                  <a:pt x="71247" y="0"/>
                </a:lnTo>
                <a:lnTo>
                  <a:pt x="25653" y="188468"/>
                </a:lnTo>
                <a:lnTo>
                  <a:pt x="0" y="188468"/>
                </a:lnTo>
                <a:lnTo>
                  <a:pt x="45085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877434" y="5092700"/>
            <a:ext cx="148590" cy="188595"/>
          </a:xfrm>
          <a:custGeom>
            <a:avLst/>
            <a:gdLst/>
            <a:ahLst/>
            <a:cxnLst/>
            <a:rect l="l" t="t" r="r" b="b"/>
            <a:pathLst>
              <a:path w="148589" h="188595">
                <a:moveTo>
                  <a:pt x="73151" y="0"/>
                </a:moveTo>
                <a:lnTo>
                  <a:pt x="114996" y="8518"/>
                </a:lnTo>
                <a:lnTo>
                  <a:pt x="141448" y="43295"/>
                </a:lnTo>
                <a:lnTo>
                  <a:pt x="142875" y="55244"/>
                </a:lnTo>
                <a:lnTo>
                  <a:pt x="106172" y="56768"/>
                </a:lnTo>
                <a:lnTo>
                  <a:pt x="104520" y="47498"/>
                </a:lnTo>
                <a:lnTo>
                  <a:pt x="101218" y="40767"/>
                </a:lnTo>
                <a:lnTo>
                  <a:pt x="96012" y="36575"/>
                </a:lnTo>
                <a:lnTo>
                  <a:pt x="90804" y="32512"/>
                </a:lnTo>
                <a:lnTo>
                  <a:pt x="83057" y="30480"/>
                </a:lnTo>
                <a:lnTo>
                  <a:pt x="72770" y="30480"/>
                </a:lnTo>
                <a:lnTo>
                  <a:pt x="41782" y="43687"/>
                </a:lnTo>
                <a:lnTo>
                  <a:pt x="41782" y="48387"/>
                </a:lnTo>
                <a:lnTo>
                  <a:pt x="41782" y="52705"/>
                </a:lnTo>
                <a:lnTo>
                  <a:pt x="81025" y="71627"/>
                </a:lnTo>
                <a:lnTo>
                  <a:pt x="93577" y="74797"/>
                </a:lnTo>
                <a:lnTo>
                  <a:pt x="104378" y="78025"/>
                </a:lnTo>
                <a:lnTo>
                  <a:pt x="140842" y="103250"/>
                </a:lnTo>
                <a:lnTo>
                  <a:pt x="148209" y="132206"/>
                </a:lnTo>
                <a:lnTo>
                  <a:pt x="147661" y="139898"/>
                </a:lnTo>
                <a:lnTo>
                  <a:pt x="128936" y="173466"/>
                </a:lnTo>
                <a:lnTo>
                  <a:pt x="86590" y="188168"/>
                </a:lnTo>
                <a:lnTo>
                  <a:pt x="75184" y="188594"/>
                </a:lnTo>
                <a:lnTo>
                  <a:pt x="58941" y="187594"/>
                </a:lnTo>
                <a:lnTo>
                  <a:pt x="22098" y="172593"/>
                </a:lnTo>
                <a:lnTo>
                  <a:pt x="0" y="125983"/>
                </a:lnTo>
                <a:lnTo>
                  <a:pt x="35813" y="122555"/>
                </a:lnTo>
                <a:lnTo>
                  <a:pt x="37840" y="130986"/>
                </a:lnTo>
                <a:lnTo>
                  <a:pt x="40687" y="138191"/>
                </a:lnTo>
                <a:lnTo>
                  <a:pt x="75564" y="157480"/>
                </a:lnTo>
                <a:lnTo>
                  <a:pt x="83895" y="157005"/>
                </a:lnTo>
                <a:lnTo>
                  <a:pt x="111378" y="139064"/>
                </a:lnTo>
                <a:lnTo>
                  <a:pt x="111378" y="132333"/>
                </a:lnTo>
                <a:lnTo>
                  <a:pt x="111378" y="128016"/>
                </a:lnTo>
                <a:lnTo>
                  <a:pt x="110109" y="124332"/>
                </a:lnTo>
                <a:lnTo>
                  <a:pt x="107568" y="121412"/>
                </a:lnTo>
                <a:lnTo>
                  <a:pt x="105028" y="118363"/>
                </a:lnTo>
                <a:lnTo>
                  <a:pt x="64897" y="105537"/>
                </a:lnTo>
                <a:lnTo>
                  <a:pt x="51228" y="101629"/>
                </a:lnTo>
                <a:lnTo>
                  <a:pt x="16033" y="79571"/>
                </a:lnTo>
                <a:lnTo>
                  <a:pt x="6603" y="50800"/>
                </a:lnTo>
                <a:lnTo>
                  <a:pt x="7102" y="43963"/>
                </a:lnTo>
                <a:lnTo>
                  <a:pt x="30229" y="9870"/>
                </a:lnTo>
                <a:lnTo>
                  <a:pt x="62982" y="402"/>
                </a:lnTo>
                <a:lnTo>
                  <a:pt x="73151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7504938" y="5072253"/>
            <a:ext cx="3397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079363" y="5078095"/>
            <a:ext cx="60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H1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2017</a:t>
            </a:r>
            <a:endParaRPr sz="1200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82118" y="4031741"/>
            <a:ext cx="9587865" cy="421005"/>
          </a:xfrm>
          <a:custGeom>
            <a:avLst/>
            <a:gdLst/>
            <a:ahLst/>
            <a:cxnLst/>
            <a:rect l="l" t="t" r="r" b="b"/>
            <a:pathLst>
              <a:path w="9587865" h="421004">
                <a:moveTo>
                  <a:pt x="9517380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19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3"/>
                </a:lnTo>
                <a:lnTo>
                  <a:pt x="9517380" y="420623"/>
                </a:lnTo>
                <a:lnTo>
                  <a:pt x="9544675" y="415117"/>
                </a:lnTo>
                <a:lnTo>
                  <a:pt x="9566957" y="400097"/>
                </a:lnTo>
                <a:lnTo>
                  <a:pt x="9581977" y="377815"/>
                </a:lnTo>
                <a:lnTo>
                  <a:pt x="9587484" y="350519"/>
                </a:lnTo>
                <a:lnTo>
                  <a:pt x="9587484" y="70103"/>
                </a:lnTo>
                <a:lnTo>
                  <a:pt x="9581977" y="42808"/>
                </a:lnTo>
                <a:lnTo>
                  <a:pt x="9566957" y="20526"/>
                </a:lnTo>
                <a:lnTo>
                  <a:pt x="9544675" y="5506"/>
                </a:lnTo>
                <a:lnTo>
                  <a:pt x="951738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82118" y="4031741"/>
            <a:ext cx="9587865" cy="421005"/>
          </a:xfrm>
          <a:custGeom>
            <a:avLst/>
            <a:gdLst/>
            <a:ahLst/>
            <a:cxnLst/>
            <a:rect l="l" t="t" r="r" b="b"/>
            <a:pathLst>
              <a:path w="9587865" h="421004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7380" y="0"/>
                </a:lnTo>
                <a:lnTo>
                  <a:pt x="9544675" y="5506"/>
                </a:lnTo>
                <a:lnTo>
                  <a:pt x="9566957" y="20526"/>
                </a:lnTo>
                <a:lnTo>
                  <a:pt x="9581977" y="42808"/>
                </a:lnTo>
                <a:lnTo>
                  <a:pt x="9587484" y="70103"/>
                </a:lnTo>
                <a:lnTo>
                  <a:pt x="9587484" y="350519"/>
                </a:lnTo>
                <a:lnTo>
                  <a:pt x="9581977" y="377815"/>
                </a:lnTo>
                <a:lnTo>
                  <a:pt x="9566957" y="400097"/>
                </a:lnTo>
                <a:lnTo>
                  <a:pt x="9544675" y="415117"/>
                </a:lnTo>
                <a:lnTo>
                  <a:pt x="9517380" y="420623"/>
                </a:lnTo>
                <a:lnTo>
                  <a:pt x="70104" y="420623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45947" y="4058411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441756" y="4133850"/>
            <a:ext cx="96646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Iccrea</a:t>
            </a:r>
            <a:r>
              <a:rPr dirty="0" sz="12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Banca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277870" y="4133850"/>
            <a:ext cx="9251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Cont.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Europe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349743" y="4101846"/>
            <a:ext cx="651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882769" y="4150233"/>
            <a:ext cx="365760" cy="188595"/>
          </a:xfrm>
          <a:custGeom>
            <a:avLst/>
            <a:gdLst/>
            <a:ahLst/>
            <a:cxnLst/>
            <a:rect l="l" t="t" r="r" b="b"/>
            <a:pathLst>
              <a:path w="365760" h="188595">
                <a:moveTo>
                  <a:pt x="343153" y="148717"/>
                </a:moveTo>
                <a:lnTo>
                  <a:pt x="309244" y="148717"/>
                </a:lnTo>
                <a:lnTo>
                  <a:pt x="309244" y="185293"/>
                </a:lnTo>
                <a:lnTo>
                  <a:pt x="343153" y="185293"/>
                </a:lnTo>
                <a:lnTo>
                  <a:pt x="343153" y="148717"/>
                </a:lnTo>
                <a:close/>
              </a:path>
              <a:path w="365760" h="188595">
                <a:moveTo>
                  <a:pt x="343153" y="2413"/>
                </a:moveTo>
                <a:lnTo>
                  <a:pt x="313816" y="2413"/>
                </a:lnTo>
                <a:lnTo>
                  <a:pt x="234782" y="117983"/>
                </a:lnTo>
                <a:lnTo>
                  <a:pt x="234695" y="148717"/>
                </a:lnTo>
                <a:lnTo>
                  <a:pt x="365759" y="148717"/>
                </a:lnTo>
                <a:lnTo>
                  <a:pt x="365759" y="117983"/>
                </a:lnTo>
                <a:lnTo>
                  <a:pt x="267461" y="117983"/>
                </a:lnTo>
                <a:lnTo>
                  <a:pt x="309244" y="55753"/>
                </a:lnTo>
                <a:lnTo>
                  <a:pt x="343153" y="55753"/>
                </a:lnTo>
                <a:lnTo>
                  <a:pt x="343153" y="2413"/>
                </a:lnTo>
                <a:close/>
              </a:path>
              <a:path w="365760" h="188595">
                <a:moveTo>
                  <a:pt x="343153" y="55753"/>
                </a:moveTo>
                <a:lnTo>
                  <a:pt x="309244" y="55753"/>
                </a:lnTo>
                <a:lnTo>
                  <a:pt x="309244" y="117983"/>
                </a:lnTo>
                <a:lnTo>
                  <a:pt x="343153" y="117983"/>
                </a:lnTo>
                <a:lnTo>
                  <a:pt x="343153" y="55753"/>
                </a:lnTo>
                <a:close/>
              </a:path>
              <a:path w="365760" h="188595">
                <a:moveTo>
                  <a:pt x="230885" y="0"/>
                </a:moveTo>
                <a:lnTo>
                  <a:pt x="204596" y="0"/>
                </a:lnTo>
                <a:lnTo>
                  <a:pt x="159511" y="188468"/>
                </a:lnTo>
                <a:lnTo>
                  <a:pt x="185292" y="188468"/>
                </a:lnTo>
                <a:lnTo>
                  <a:pt x="230885" y="0"/>
                </a:lnTo>
                <a:close/>
              </a:path>
              <a:path w="365760" h="188595">
                <a:moveTo>
                  <a:pt x="35686" y="122555"/>
                </a:moveTo>
                <a:lnTo>
                  <a:pt x="0" y="126111"/>
                </a:lnTo>
                <a:lnTo>
                  <a:pt x="2684" y="140446"/>
                </a:lnTo>
                <a:lnTo>
                  <a:pt x="7286" y="152971"/>
                </a:lnTo>
                <a:lnTo>
                  <a:pt x="44592" y="184594"/>
                </a:lnTo>
                <a:lnTo>
                  <a:pt x="75183" y="188595"/>
                </a:lnTo>
                <a:lnTo>
                  <a:pt x="86518" y="188168"/>
                </a:lnTo>
                <a:lnTo>
                  <a:pt x="128873" y="173529"/>
                </a:lnTo>
                <a:lnTo>
                  <a:pt x="141621" y="157480"/>
                </a:lnTo>
                <a:lnTo>
                  <a:pt x="75437" y="157480"/>
                </a:lnTo>
                <a:lnTo>
                  <a:pt x="67486" y="156956"/>
                </a:lnTo>
                <a:lnTo>
                  <a:pt x="37732" y="130988"/>
                </a:lnTo>
                <a:lnTo>
                  <a:pt x="35686" y="122555"/>
                </a:lnTo>
                <a:close/>
              </a:path>
              <a:path w="365760" h="188595">
                <a:moveTo>
                  <a:pt x="73025" y="0"/>
                </a:moveTo>
                <a:lnTo>
                  <a:pt x="30212" y="9925"/>
                </a:lnTo>
                <a:lnTo>
                  <a:pt x="6977" y="44072"/>
                </a:lnTo>
                <a:lnTo>
                  <a:pt x="6476" y="50927"/>
                </a:lnTo>
                <a:lnTo>
                  <a:pt x="7526" y="61285"/>
                </a:lnTo>
                <a:lnTo>
                  <a:pt x="30390" y="92642"/>
                </a:lnTo>
                <a:lnTo>
                  <a:pt x="75249" y="108180"/>
                </a:lnTo>
                <a:lnTo>
                  <a:pt x="83645" y="110394"/>
                </a:lnTo>
                <a:lnTo>
                  <a:pt x="107441" y="121412"/>
                </a:lnTo>
                <a:lnTo>
                  <a:pt x="109981" y="124460"/>
                </a:lnTo>
                <a:lnTo>
                  <a:pt x="111251" y="128143"/>
                </a:lnTo>
                <a:lnTo>
                  <a:pt x="111251" y="139065"/>
                </a:lnTo>
                <a:lnTo>
                  <a:pt x="75437" y="157480"/>
                </a:lnTo>
                <a:lnTo>
                  <a:pt x="141621" y="157480"/>
                </a:lnTo>
                <a:lnTo>
                  <a:pt x="143152" y="154693"/>
                </a:lnTo>
                <a:lnTo>
                  <a:pt x="145891" y="147478"/>
                </a:lnTo>
                <a:lnTo>
                  <a:pt x="147534" y="140025"/>
                </a:lnTo>
                <a:lnTo>
                  <a:pt x="148081" y="132334"/>
                </a:lnTo>
                <a:lnTo>
                  <a:pt x="147629" y="124021"/>
                </a:lnTo>
                <a:lnTo>
                  <a:pt x="126769" y="88427"/>
                </a:lnTo>
                <a:lnTo>
                  <a:pt x="68833" y="68508"/>
                </a:lnTo>
                <a:lnTo>
                  <a:pt x="59118" y="65436"/>
                </a:lnTo>
                <a:lnTo>
                  <a:pt x="51879" y="62412"/>
                </a:lnTo>
                <a:lnTo>
                  <a:pt x="47116" y="59436"/>
                </a:lnTo>
                <a:lnTo>
                  <a:pt x="43560" y="56388"/>
                </a:lnTo>
                <a:lnTo>
                  <a:pt x="41655" y="52705"/>
                </a:lnTo>
                <a:lnTo>
                  <a:pt x="41655" y="43688"/>
                </a:lnTo>
                <a:lnTo>
                  <a:pt x="72643" y="30480"/>
                </a:lnTo>
                <a:lnTo>
                  <a:pt x="136605" y="30480"/>
                </a:lnTo>
                <a:lnTo>
                  <a:pt x="132337" y="23258"/>
                </a:lnTo>
                <a:lnTo>
                  <a:pt x="124713" y="15113"/>
                </a:lnTo>
                <a:lnTo>
                  <a:pt x="114976" y="8518"/>
                </a:lnTo>
                <a:lnTo>
                  <a:pt x="103108" y="3794"/>
                </a:lnTo>
                <a:lnTo>
                  <a:pt x="89120" y="950"/>
                </a:lnTo>
                <a:lnTo>
                  <a:pt x="73025" y="0"/>
                </a:lnTo>
                <a:close/>
              </a:path>
              <a:path w="365760" h="188595">
                <a:moveTo>
                  <a:pt x="136605" y="30480"/>
                </a:moveTo>
                <a:lnTo>
                  <a:pt x="83057" y="30480"/>
                </a:lnTo>
                <a:lnTo>
                  <a:pt x="90804" y="32512"/>
                </a:lnTo>
                <a:lnTo>
                  <a:pt x="95884" y="36703"/>
                </a:lnTo>
                <a:lnTo>
                  <a:pt x="101091" y="40767"/>
                </a:lnTo>
                <a:lnTo>
                  <a:pt x="104520" y="47498"/>
                </a:lnTo>
                <a:lnTo>
                  <a:pt x="106044" y="56896"/>
                </a:lnTo>
                <a:lnTo>
                  <a:pt x="142875" y="55245"/>
                </a:lnTo>
                <a:lnTo>
                  <a:pt x="141394" y="43312"/>
                </a:lnTo>
                <a:lnTo>
                  <a:pt x="137890" y="32654"/>
                </a:lnTo>
                <a:lnTo>
                  <a:pt x="136605" y="30480"/>
                </a:lnTo>
                <a:close/>
              </a:path>
            </a:pathLst>
          </a:custGeom>
          <a:solidFill>
            <a:srgbClr val="F5CA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150230" y="4205985"/>
            <a:ext cx="41910" cy="62230"/>
          </a:xfrm>
          <a:custGeom>
            <a:avLst/>
            <a:gdLst/>
            <a:ahLst/>
            <a:cxnLst/>
            <a:rect l="l" t="t" r="r" b="b"/>
            <a:pathLst>
              <a:path w="41910" h="62229">
                <a:moveTo>
                  <a:pt x="41783" y="0"/>
                </a:moveTo>
                <a:lnTo>
                  <a:pt x="0" y="62230"/>
                </a:lnTo>
                <a:lnTo>
                  <a:pt x="41783" y="62230"/>
                </a:lnTo>
                <a:lnTo>
                  <a:pt x="41783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117465" y="4152646"/>
            <a:ext cx="131445" cy="182880"/>
          </a:xfrm>
          <a:custGeom>
            <a:avLst/>
            <a:gdLst/>
            <a:ahLst/>
            <a:cxnLst/>
            <a:rect l="l" t="t" r="r" b="b"/>
            <a:pathLst>
              <a:path w="131445" h="182879">
                <a:moveTo>
                  <a:pt x="79121" y="0"/>
                </a:moveTo>
                <a:lnTo>
                  <a:pt x="108458" y="0"/>
                </a:lnTo>
                <a:lnTo>
                  <a:pt x="108458" y="115569"/>
                </a:lnTo>
                <a:lnTo>
                  <a:pt x="131063" y="115569"/>
                </a:lnTo>
                <a:lnTo>
                  <a:pt x="131063" y="146303"/>
                </a:lnTo>
                <a:lnTo>
                  <a:pt x="108458" y="146303"/>
                </a:lnTo>
                <a:lnTo>
                  <a:pt x="108458" y="182879"/>
                </a:lnTo>
                <a:lnTo>
                  <a:pt x="74549" y="182879"/>
                </a:lnTo>
                <a:lnTo>
                  <a:pt x="74549" y="146303"/>
                </a:lnTo>
                <a:lnTo>
                  <a:pt x="0" y="146303"/>
                </a:lnTo>
                <a:lnTo>
                  <a:pt x="0" y="115696"/>
                </a:lnTo>
                <a:lnTo>
                  <a:pt x="79121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042280" y="4150233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45085" y="0"/>
                </a:moveTo>
                <a:lnTo>
                  <a:pt x="71374" y="0"/>
                </a:lnTo>
                <a:lnTo>
                  <a:pt x="25781" y="188468"/>
                </a:lnTo>
                <a:lnTo>
                  <a:pt x="0" y="188468"/>
                </a:lnTo>
                <a:lnTo>
                  <a:pt x="45085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882769" y="4150233"/>
            <a:ext cx="148590" cy="188595"/>
          </a:xfrm>
          <a:custGeom>
            <a:avLst/>
            <a:gdLst/>
            <a:ahLst/>
            <a:cxnLst/>
            <a:rect l="l" t="t" r="r" b="b"/>
            <a:pathLst>
              <a:path w="148589" h="188595">
                <a:moveTo>
                  <a:pt x="73025" y="0"/>
                </a:moveTo>
                <a:lnTo>
                  <a:pt x="114976" y="8518"/>
                </a:lnTo>
                <a:lnTo>
                  <a:pt x="141394" y="43312"/>
                </a:lnTo>
                <a:lnTo>
                  <a:pt x="142875" y="55245"/>
                </a:lnTo>
                <a:lnTo>
                  <a:pt x="106044" y="56896"/>
                </a:lnTo>
                <a:lnTo>
                  <a:pt x="104520" y="47498"/>
                </a:lnTo>
                <a:lnTo>
                  <a:pt x="101091" y="40767"/>
                </a:lnTo>
                <a:lnTo>
                  <a:pt x="95884" y="36703"/>
                </a:lnTo>
                <a:lnTo>
                  <a:pt x="90804" y="32512"/>
                </a:lnTo>
                <a:lnTo>
                  <a:pt x="83057" y="30480"/>
                </a:lnTo>
                <a:lnTo>
                  <a:pt x="72643" y="30480"/>
                </a:lnTo>
                <a:lnTo>
                  <a:pt x="65071" y="30886"/>
                </a:lnTo>
                <a:lnTo>
                  <a:pt x="41655" y="43688"/>
                </a:lnTo>
                <a:lnTo>
                  <a:pt x="41655" y="48387"/>
                </a:lnTo>
                <a:lnTo>
                  <a:pt x="41655" y="52705"/>
                </a:lnTo>
                <a:lnTo>
                  <a:pt x="81025" y="71628"/>
                </a:lnTo>
                <a:lnTo>
                  <a:pt x="93521" y="74814"/>
                </a:lnTo>
                <a:lnTo>
                  <a:pt x="104314" y="78073"/>
                </a:lnTo>
                <a:lnTo>
                  <a:pt x="140842" y="103251"/>
                </a:lnTo>
                <a:lnTo>
                  <a:pt x="148081" y="132334"/>
                </a:lnTo>
                <a:lnTo>
                  <a:pt x="147534" y="140025"/>
                </a:lnTo>
                <a:lnTo>
                  <a:pt x="128873" y="173529"/>
                </a:lnTo>
                <a:lnTo>
                  <a:pt x="86518" y="188168"/>
                </a:lnTo>
                <a:lnTo>
                  <a:pt x="75183" y="188595"/>
                </a:lnTo>
                <a:lnTo>
                  <a:pt x="58870" y="187594"/>
                </a:lnTo>
                <a:lnTo>
                  <a:pt x="22097" y="172593"/>
                </a:lnTo>
                <a:lnTo>
                  <a:pt x="0" y="126111"/>
                </a:lnTo>
                <a:lnTo>
                  <a:pt x="35686" y="122555"/>
                </a:lnTo>
                <a:lnTo>
                  <a:pt x="37732" y="130988"/>
                </a:lnTo>
                <a:lnTo>
                  <a:pt x="40624" y="138207"/>
                </a:lnTo>
                <a:lnTo>
                  <a:pt x="75437" y="157480"/>
                </a:lnTo>
                <a:lnTo>
                  <a:pt x="83821" y="157005"/>
                </a:lnTo>
                <a:lnTo>
                  <a:pt x="111251" y="139065"/>
                </a:lnTo>
                <a:lnTo>
                  <a:pt x="111251" y="132461"/>
                </a:lnTo>
                <a:lnTo>
                  <a:pt x="111251" y="128143"/>
                </a:lnTo>
                <a:lnTo>
                  <a:pt x="109981" y="124460"/>
                </a:lnTo>
                <a:lnTo>
                  <a:pt x="107441" y="121412"/>
                </a:lnTo>
                <a:lnTo>
                  <a:pt x="105028" y="118364"/>
                </a:lnTo>
                <a:lnTo>
                  <a:pt x="64769" y="105537"/>
                </a:lnTo>
                <a:lnTo>
                  <a:pt x="51103" y="101683"/>
                </a:lnTo>
                <a:lnTo>
                  <a:pt x="15960" y="79573"/>
                </a:lnTo>
                <a:lnTo>
                  <a:pt x="6476" y="50927"/>
                </a:lnTo>
                <a:lnTo>
                  <a:pt x="6977" y="44072"/>
                </a:lnTo>
                <a:lnTo>
                  <a:pt x="30212" y="9925"/>
                </a:lnTo>
                <a:lnTo>
                  <a:pt x="62928" y="402"/>
                </a:lnTo>
                <a:lnTo>
                  <a:pt x="73025" y="0"/>
                </a:lnTo>
                <a:close/>
              </a:path>
            </a:pathLst>
          </a:custGeom>
          <a:ln w="22859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 txBox="1"/>
          <p:nvPr/>
        </p:nvSpPr>
        <p:spPr>
          <a:xfrm>
            <a:off x="6097651" y="4135373"/>
            <a:ext cx="60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H1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2017</a:t>
            </a:r>
            <a:endParaRPr sz="1200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182118" y="5447538"/>
            <a:ext cx="9587865" cy="421005"/>
          </a:xfrm>
          <a:custGeom>
            <a:avLst/>
            <a:gdLst/>
            <a:ahLst/>
            <a:cxnLst/>
            <a:rect l="l" t="t" r="r" b="b"/>
            <a:pathLst>
              <a:path w="9587865" h="421004">
                <a:moveTo>
                  <a:pt x="9517380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20"/>
                </a:lnTo>
                <a:lnTo>
                  <a:pt x="5508" y="377809"/>
                </a:lnTo>
                <a:lnTo>
                  <a:pt x="20531" y="400092"/>
                </a:lnTo>
                <a:lnTo>
                  <a:pt x="42814" y="415115"/>
                </a:lnTo>
                <a:lnTo>
                  <a:pt x="70104" y="420624"/>
                </a:lnTo>
                <a:lnTo>
                  <a:pt x="9517380" y="420624"/>
                </a:lnTo>
                <a:lnTo>
                  <a:pt x="9544675" y="415115"/>
                </a:lnTo>
                <a:lnTo>
                  <a:pt x="9566957" y="400092"/>
                </a:lnTo>
                <a:lnTo>
                  <a:pt x="9581977" y="377809"/>
                </a:lnTo>
                <a:lnTo>
                  <a:pt x="9587484" y="350520"/>
                </a:lnTo>
                <a:lnTo>
                  <a:pt x="9587484" y="70103"/>
                </a:lnTo>
                <a:lnTo>
                  <a:pt x="9581977" y="42808"/>
                </a:lnTo>
                <a:lnTo>
                  <a:pt x="9566957" y="20526"/>
                </a:lnTo>
                <a:lnTo>
                  <a:pt x="9544675" y="5506"/>
                </a:lnTo>
                <a:lnTo>
                  <a:pt x="951738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82118" y="5447538"/>
            <a:ext cx="9587865" cy="421005"/>
          </a:xfrm>
          <a:custGeom>
            <a:avLst/>
            <a:gdLst/>
            <a:ahLst/>
            <a:cxnLst/>
            <a:rect l="l" t="t" r="r" b="b"/>
            <a:pathLst>
              <a:path w="9587865" h="421004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7380" y="0"/>
                </a:lnTo>
                <a:lnTo>
                  <a:pt x="9544675" y="5506"/>
                </a:lnTo>
                <a:lnTo>
                  <a:pt x="9566957" y="20526"/>
                </a:lnTo>
                <a:lnTo>
                  <a:pt x="9581977" y="42808"/>
                </a:lnTo>
                <a:lnTo>
                  <a:pt x="9587484" y="70103"/>
                </a:lnTo>
                <a:lnTo>
                  <a:pt x="9587484" y="350520"/>
                </a:lnTo>
                <a:lnTo>
                  <a:pt x="9581977" y="377809"/>
                </a:lnTo>
                <a:lnTo>
                  <a:pt x="9566957" y="400092"/>
                </a:lnTo>
                <a:lnTo>
                  <a:pt x="9544675" y="415115"/>
                </a:lnTo>
                <a:lnTo>
                  <a:pt x="9517380" y="420624"/>
                </a:lnTo>
                <a:lnTo>
                  <a:pt x="70104" y="420624"/>
                </a:lnTo>
                <a:lnTo>
                  <a:pt x="42814" y="415115"/>
                </a:lnTo>
                <a:lnTo>
                  <a:pt x="20531" y="400092"/>
                </a:lnTo>
                <a:lnTo>
                  <a:pt x="5508" y="377809"/>
                </a:lnTo>
                <a:lnTo>
                  <a:pt x="0" y="350520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45947" y="5474208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59"/>
                </a:lnTo>
                <a:lnTo>
                  <a:pt x="0" y="304799"/>
                </a:lnTo>
                <a:lnTo>
                  <a:pt x="4790" y="328528"/>
                </a:lnTo>
                <a:lnTo>
                  <a:pt x="17854" y="347905"/>
                </a:lnTo>
                <a:lnTo>
                  <a:pt x="37231" y="360969"/>
                </a:lnTo>
                <a:lnTo>
                  <a:pt x="60960" y="365759"/>
                </a:lnTo>
                <a:lnTo>
                  <a:pt x="1275588" y="365759"/>
                </a:lnTo>
                <a:lnTo>
                  <a:pt x="1299311" y="360969"/>
                </a:lnTo>
                <a:lnTo>
                  <a:pt x="1318688" y="347905"/>
                </a:lnTo>
                <a:lnTo>
                  <a:pt x="1331755" y="328528"/>
                </a:lnTo>
                <a:lnTo>
                  <a:pt x="1336548" y="304799"/>
                </a:lnTo>
                <a:lnTo>
                  <a:pt x="1336548" y="60959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 txBox="1"/>
          <p:nvPr/>
        </p:nvSpPr>
        <p:spPr>
          <a:xfrm>
            <a:off x="441756" y="5549900"/>
            <a:ext cx="5003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FFFFFF"/>
                </a:solidFill>
                <a:latin typeface="Arial"/>
                <a:cs typeface="Arial"/>
              </a:rPr>
              <a:t>Lo</a:t>
            </a:r>
            <a:r>
              <a:rPr dirty="0" sz="1200" spc="-25" b="1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 spc="-50" b="1">
                <a:solidFill>
                  <a:srgbClr val="FFFFFF"/>
                </a:solidFill>
                <a:latin typeface="Arial"/>
                <a:cs typeface="Arial"/>
              </a:rPr>
              <a:t>’</a:t>
            </a:r>
            <a:r>
              <a:rPr dirty="0" sz="1200" b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226691" y="5549900"/>
            <a:ext cx="415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Retail</a:t>
            </a:r>
            <a:endParaRPr sz="12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244342" y="5549900"/>
            <a:ext cx="990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North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290943" y="5570931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455914" y="5458459"/>
            <a:ext cx="11118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CRM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SuccessFactors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4830317" y="5568441"/>
            <a:ext cx="462788" cy="1884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 txBox="1"/>
          <p:nvPr/>
        </p:nvSpPr>
        <p:spPr>
          <a:xfrm>
            <a:off x="6273165" y="5494121"/>
            <a:ext cx="22542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182118" y="3560826"/>
            <a:ext cx="9587865" cy="421005"/>
          </a:xfrm>
          <a:custGeom>
            <a:avLst/>
            <a:gdLst/>
            <a:ahLst/>
            <a:cxnLst/>
            <a:rect l="l" t="t" r="r" b="b"/>
            <a:pathLst>
              <a:path w="9587865" h="421004">
                <a:moveTo>
                  <a:pt x="9517380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19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7380" y="420624"/>
                </a:lnTo>
                <a:lnTo>
                  <a:pt x="9544675" y="415117"/>
                </a:lnTo>
                <a:lnTo>
                  <a:pt x="9566957" y="400097"/>
                </a:lnTo>
                <a:lnTo>
                  <a:pt x="9581977" y="377815"/>
                </a:lnTo>
                <a:lnTo>
                  <a:pt x="9587484" y="350519"/>
                </a:lnTo>
                <a:lnTo>
                  <a:pt x="9587484" y="70104"/>
                </a:lnTo>
                <a:lnTo>
                  <a:pt x="9581977" y="42808"/>
                </a:lnTo>
                <a:lnTo>
                  <a:pt x="9566957" y="20526"/>
                </a:lnTo>
                <a:lnTo>
                  <a:pt x="9544675" y="5506"/>
                </a:lnTo>
                <a:lnTo>
                  <a:pt x="951738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82118" y="3560826"/>
            <a:ext cx="9587865" cy="421005"/>
          </a:xfrm>
          <a:custGeom>
            <a:avLst/>
            <a:gdLst/>
            <a:ahLst/>
            <a:cxnLst/>
            <a:rect l="l" t="t" r="r" b="b"/>
            <a:pathLst>
              <a:path w="958786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7380" y="0"/>
                </a:lnTo>
                <a:lnTo>
                  <a:pt x="9544675" y="5506"/>
                </a:lnTo>
                <a:lnTo>
                  <a:pt x="9566957" y="20526"/>
                </a:lnTo>
                <a:lnTo>
                  <a:pt x="9581977" y="42808"/>
                </a:lnTo>
                <a:lnTo>
                  <a:pt x="9587484" y="70104"/>
                </a:lnTo>
                <a:lnTo>
                  <a:pt x="9587484" y="350519"/>
                </a:lnTo>
                <a:lnTo>
                  <a:pt x="9581977" y="377815"/>
                </a:lnTo>
                <a:lnTo>
                  <a:pt x="9566957" y="400097"/>
                </a:lnTo>
                <a:lnTo>
                  <a:pt x="9544675" y="415117"/>
                </a:lnTo>
                <a:lnTo>
                  <a:pt x="9517380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45947" y="3587496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59"/>
                </a:lnTo>
                <a:lnTo>
                  <a:pt x="0" y="304799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59"/>
                </a:lnTo>
                <a:lnTo>
                  <a:pt x="1275588" y="365759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799"/>
                </a:lnTo>
                <a:lnTo>
                  <a:pt x="1336548" y="60959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 txBox="1"/>
          <p:nvPr/>
        </p:nvSpPr>
        <p:spPr>
          <a:xfrm>
            <a:off x="441756" y="3661917"/>
            <a:ext cx="96646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Iccrea</a:t>
            </a:r>
            <a:r>
              <a:rPr dirty="0" sz="12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Banca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2116963" y="3570478"/>
            <a:ext cx="636270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nancial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Services</a:t>
            </a:r>
            <a:endParaRPr sz="1200">
              <a:latin typeface="Arial"/>
              <a:cs typeface="Arial"/>
            </a:endParaRPr>
          </a:p>
          <a:p>
            <a:pPr marL="26034" marR="5080" indent="-13970">
              <a:lnSpc>
                <a:spcPct val="100000"/>
              </a:lnSpc>
              <a:spcBef>
                <a:spcPts val="835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nancial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Services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277870" y="3661917"/>
            <a:ext cx="9251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Cont.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Europe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4823714" y="3677030"/>
            <a:ext cx="462788" cy="1883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 txBox="1"/>
          <p:nvPr/>
        </p:nvSpPr>
        <p:spPr>
          <a:xfrm>
            <a:off x="6091173" y="3671442"/>
            <a:ext cx="60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H1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867013" y="3680205"/>
            <a:ext cx="2692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BW</a:t>
            </a:r>
            <a:endParaRPr sz="1200">
              <a:latin typeface="Arial"/>
              <a:cs typeface="Arial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182118" y="3079242"/>
            <a:ext cx="9587865" cy="421005"/>
          </a:xfrm>
          <a:custGeom>
            <a:avLst/>
            <a:gdLst/>
            <a:ahLst/>
            <a:cxnLst/>
            <a:rect l="l" t="t" r="r" b="b"/>
            <a:pathLst>
              <a:path w="9587865" h="421004">
                <a:moveTo>
                  <a:pt x="9517380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7380" y="420624"/>
                </a:lnTo>
                <a:lnTo>
                  <a:pt x="9544675" y="415117"/>
                </a:lnTo>
                <a:lnTo>
                  <a:pt x="9566957" y="400097"/>
                </a:lnTo>
                <a:lnTo>
                  <a:pt x="9581977" y="377815"/>
                </a:lnTo>
                <a:lnTo>
                  <a:pt x="9587484" y="350520"/>
                </a:lnTo>
                <a:lnTo>
                  <a:pt x="9587484" y="70104"/>
                </a:lnTo>
                <a:lnTo>
                  <a:pt x="9581977" y="42808"/>
                </a:lnTo>
                <a:lnTo>
                  <a:pt x="9566957" y="20526"/>
                </a:lnTo>
                <a:lnTo>
                  <a:pt x="9544675" y="5506"/>
                </a:lnTo>
                <a:lnTo>
                  <a:pt x="951738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82118" y="3079242"/>
            <a:ext cx="9587865" cy="421005"/>
          </a:xfrm>
          <a:custGeom>
            <a:avLst/>
            <a:gdLst/>
            <a:ahLst/>
            <a:cxnLst/>
            <a:rect l="l" t="t" r="r" b="b"/>
            <a:pathLst>
              <a:path w="958786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7380" y="0"/>
                </a:lnTo>
                <a:lnTo>
                  <a:pt x="9544675" y="5506"/>
                </a:lnTo>
                <a:lnTo>
                  <a:pt x="9566957" y="20526"/>
                </a:lnTo>
                <a:lnTo>
                  <a:pt x="9581977" y="42808"/>
                </a:lnTo>
                <a:lnTo>
                  <a:pt x="9587484" y="70104"/>
                </a:lnTo>
                <a:lnTo>
                  <a:pt x="9587484" y="350520"/>
                </a:lnTo>
                <a:lnTo>
                  <a:pt x="9581977" y="377815"/>
                </a:lnTo>
                <a:lnTo>
                  <a:pt x="9566957" y="400097"/>
                </a:lnTo>
                <a:lnTo>
                  <a:pt x="9544675" y="415117"/>
                </a:lnTo>
                <a:lnTo>
                  <a:pt x="9517380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45947" y="3105911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 txBox="1"/>
          <p:nvPr/>
        </p:nvSpPr>
        <p:spPr>
          <a:xfrm>
            <a:off x="441756" y="3181350"/>
            <a:ext cx="40703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ICa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re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973707" y="3181350"/>
            <a:ext cx="9226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Public</a:t>
            </a:r>
            <a:r>
              <a:rPr dirty="0" sz="12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Sector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3587241" y="3181350"/>
            <a:ext cx="306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APJ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7285735" y="3186176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4877434" y="3196335"/>
            <a:ext cx="365760" cy="188595"/>
          </a:xfrm>
          <a:custGeom>
            <a:avLst/>
            <a:gdLst/>
            <a:ahLst/>
            <a:cxnLst/>
            <a:rect l="l" t="t" r="r" b="b"/>
            <a:pathLst>
              <a:path w="365760" h="188595">
                <a:moveTo>
                  <a:pt x="343153" y="148716"/>
                </a:moveTo>
                <a:lnTo>
                  <a:pt x="309372" y="148716"/>
                </a:lnTo>
                <a:lnTo>
                  <a:pt x="309372" y="185292"/>
                </a:lnTo>
                <a:lnTo>
                  <a:pt x="343153" y="185292"/>
                </a:lnTo>
                <a:lnTo>
                  <a:pt x="343153" y="148716"/>
                </a:lnTo>
                <a:close/>
              </a:path>
              <a:path w="365760" h="188595">
                <a:moveTo>
                  <a:pt x="343153" y="2412"/>
                </a:moveTo>
                <a:lnTo>
                  <a:pt x="313816" y="2412"/>
                </a:lnTo>
                <a:lnTo>
                  <a:pt x="234909" y="117983"/>
                </a:lnTo>
                <a:lnTo>
                  <a:pt x="234823" y="148716"/>
                </a:lnTo>
                <a:lnTo>
                  <a:pt x="365760" y="148716"/>
                </a:lnTo>
                <a:lnTo>
                  <a:pt x="365760" y="117983"/>
                </a:lnTo>
                <a:lnTo>
                  <a:pt x="267462" y="117983"/>
                </a:lnTo>
                <a:lnTo>
                  <a:pt x="309372" y="55752"/>
                </a:lnTo>
                <a:lnTo>
                  <a:pt x="343153" y="55752"/>
                </a:lnTo>
                <a:lnTo>
                  <a:pt x="343153" y="2412"/>
                </a:lnTo>
                <a:close/>
              </a:path>
              <a:path w="365760" h="188595">
                <a:moveTo>
                  <a:pt x="343153" y="55752"/>
                </a:moveTo>
                <a:lnTo>
                  <a:pt x="309372" y="55752"/>
                </a:lnTo>
                <a:lnTo>
                  <a:pt x="309372" y="117983"/>
                </a:lnTo>
                <a:lnTo>
                  <a:pt x="343153" y="117983"/>
                </a:lnTo>
                <a:lnTo>
                  <a:pt x="343153" y="55752"/>
                </a:lnTo>
                <a:close/>
              </a:path>
              <a:path w="365760" h="188595">
                <a:moveTo>
                  <a:pt x="230886" y="0"/>
                </a:moveTo>
                <a:lnTo>
                  <a:pt x="204724" y="0"/>
                </a:lnTo>
                <a:lnTo>
                  <a:pt x="159638" y="188467"/>
                </a:lnTo>
                <a:lnTo>
                  <a:pt x="185292" y="188467"/>
                </a:lnTo>
                <a:lnTo>
                  <a:pt x="230886" y="0"/>
                </a:lnTo>
                <a:close/>
              </a:path>
              <a:path w="365760" h="188595">
                <a:moveTo>
                  <a:pt x="35813" y="122554"/>
                </a:moveTo>
                <a:lnTo>
                  <a:pt x="0" y="126111"/>
                </a:lnTo>
                <a:lnTo>
                  <a:pt x="2738" y="140446"/>
                </a:lnTo>
                <a:lnTo>
                  <a:pt x="7334" y="152971"/>
                </a:lnTo>
                <a:lnTo>
                  <a:pt x="44688" y="184594"/>
                </a:lnTo>
                <a:lnTo>
                  <a:pt x="75184" y="188594"/>
                </a:lnTo>
                <a:lnTo>
                  <a:pt x="86590" y="188168"/>
                </a:lnTo>
                <a:lnTo>
                  <a:pt x="128936" y="173513"/>
                </a:lnTo>
                <a:lnTo>
                  <a:pt x="141702" y="157479"/>
                </a:lnTo>
                <a:lnTo>
                  <a:pt x="75564" y="157479"/>
                </a:lnTo>
                <a:lnTo>
                  <a:pt x="67611" y="156956"/>
                </a:lnTo>
                <a:lnTo>
                  <a:pt x="37840" y="130988"/>
                </a:lnTo>
                <a:lnTo>
                  <a:pt x="35813" y="122554"/>
                </a:lnTo>
                <a:close/>
              </a:path>
              <a:path w="365760" h="188595">
                <a:moveTo>
                  <a:pt x="73151" y="0"/>
                </a:moveTo>
                <a:lnTo>
                  <a:pt x="30229" y="9925"/>
                </a:lnTo>
                <a:lnTo>
                  <a:pt x="7102" y="44072"/>
                </a:lnTo>
                <a:lnTo>
                  <a:pt x="6603" y="50926"/>
                </a:lnTo>
                <a:lnTo>
                  <a:pt x="7651" y="61285"/>
                </a:lnTo>
                <a:lnTo>
                  <a:pt x="30464" y="92642"/>
                </a:lnTo>
                <a:lnTo>
                  <a:pt x="75376" y="108180"/>
                </a:lnTo>
                <a:lnTo>
                  <a:pt x="83772" y="110394"/>
                </a:lnTo>
                <a:lnTo>
                  <a:pt x="111378" y="128142"/>
                </a:lnTo>
                <a:lnTo>
                  <a:pt x="111378" y="139064"/>
                </a:lnTo>
                <a:lnTo>
                  <a:pt x="75564" y="157479"/>
                </a:lnTo>
                <a:lnTo>
                  <a:pt x="141702" y="157479"/>
                </a:lnTo>
                <a:lnTo>
                  <a:pt x="143279" y="154640"/>
                </a:lnTo>
                <a:lnTo>
                  <a:pt x="146018" y="147462"/>
                </a:lnTo>
                <a:lnTo>
                  <a:pt x="147661" y="140023"/>
                </a:lnTo>
                <a:lnTo>
                  <a:pt x="148209" y="132334"/>
                </a:lnTo>
                <a:lnTo>
                  <a:pt x="147736" y="124021"/>
                </a:lnTo>
                <a:lnTo>
                  <a:pt x="126823" y="88427"/>
                </a:lnTo>
                <a:lnTo>
                  <a:pt x="68853" y="68508"/>
                </a:lnTo>
                <a:lnTo>
                  <a:pt x="59181" y="65436"/>
                </a:lnTo>
                <a:lnTo>
                  <a:pt x="51986" y="62412"/>
                </a:lnTo>
                <a:lnTo>
                  <a:pt x="47243" y="59436"/>
                </a:lnTo>
                <a:lnTo>
                  <a:pt x="43561" y="56387"/>
                </a:lnTo>
                <a:lnTo>
                  <a:pt x="41782" y="52704"/>
                </a:lnTo>
                <a:lnTo>
                  <a:pt x="41782" y="43687"/>
                </a:lnTo>
                <a:lnTo>
                  <a:pt x="72770" y="30479"/>
                </a:lnTo>
                <a:lnTo>
                  <a:pt x="136645" y="30479"/>
                </a:lnTo>
                <a:lnTo>
                  <a:pt x="132355" y="23258"/>
                </a:lnTo>
                <a:lnTo>
                  <a:pt x="124713" y="15112"/>
                </a:lnTo>
                <a:lnTo>
                  <a:pt x="114996" y="8518"/>
                </a:lnTo>
                <a:lnTo>
                  <a:pt x="103171" y="3794"/>
                </a:lnTo>
                <a:lnTo>
                  <a:pt x="89227" y="950"/>
                </a:lnTo>
                <a:lnTo>
                  <a:pt x="73151" y="0"/>
                </a:lnTo>
                <a:close/>
              </a:path>
              <a:path w="365760" h="188595">
                <a:moveTo>
                  <a:pt x="136645" y="30479"/>
                </a:moveTo>
                <a:lnTo>
                  <a:pt x="83057" y="30479"/>
                </a:lnTo>
                <a:lnTo>
                  <a:pt x="90804" y="32512"/>
                </a:lnTo>
                <a:lnTo>
                  <a:pt x="96012" y="36702"/>
                </a:lnTo>
                <a:lnTo>
                  <a:pt x="101218" y="40766"/>
                </a:lnTo>
                <a:lnTo>
                  <a:pt x="104520" y="47498"/>
                </a:lnTo>
                <a:lnTo>
                  <a:pt x="106172" y="56896"/>
                </a:lnTo>
                <a:lnTo>
                  <a:pt x="142875" y="55244"/>
                </a:lnTo>
                <a:lnTo>
                  <a:pt x="141448" y="43312"/>
                </a:lnTo>
                <a:lnTo>
                  <a:pt x="137937" y="32654"/>
                </a:lnTo>
                <a:lnTo>
                  <a:pt x="136645" y="30479"/>
                </a:lnTo>
                <a:close/>
              </a:path>
            </a:pathLst>
          </a:custGeom>
          <a:solidFill>
            <a:srgbClr val="F5CA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144896" y="3252089"/>
            <a:ext cx="41910" cy="62230"/>
          </a:xfrm>
          <a:custGeom>
            <a:avLst/>
            <a:gdLst/>
            <a:ahLst/>
            <a:cxnLst/>
            <a:rect l="l" t="t" r="r" b="b"/>
            <a:pathLst>
              <a:path w="41910" h="62229">
                <a:moveTo>
                  <a:pt x="41910" y="0"/>
                </a:moveTo>
                <a:lnTo>
                  <a:pt x="0" y="62230"/>
                </a:lnTo>
                <a:lnTo>
                  <a:pt x="41910" y="62230"/>
                </a:lnTo>
                <a:lnTo>
                  <a:pt x="41910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5112258" y="3198748"/>
            <a:ext cx="131445" cy="182880"/>
          </a:xfrm>
          <a:custGeom>
            <a:avLst/>
            <a:gdLst/>
            <a:ahLst/>
            <a:cxnLst/>
            <a:rect l="l" t="t" r="r" b="b"/>
            <a:pathLst>
              <a:path w="131445" h="182879">
                <a:moveTo>
                  <a:pt x="78993" y="0"/>
                </a:moveTo>
                <a:lnTo>
                  <a:pt x="108330" y="0"/>
                </a:lnTo>
                <a:lnTo>
                  <a:pt x="108330" y="115570"/>
                </a:lnTo>
                <a:lnTo>
                  <a:pt x="130937" y="115570"/>
                </a:lnTo>
                <a:lnTo>
                  <a:pt x="130937" y="146303"/>
                </a:lnTo>
                <a:lnTo>
                  <a:pt x="108330" y="146303"/>
                </a:lnTo>
                <a:lnTo>
                  <a:pt x="108330" y="182879"/>
                </a:lnTo>
                <a:lnTo>
                  <a:pt x="74549" y="182879"/>
                </a:lnTo>
                <a:lnTo>
                  <a:pt x="74549" y="146303"/>
                </a:lnTo>
                <a:lnTo>
                  <a:pt x="0" y="146303"/>
                </a:lnTo>
                <a:lnTo>
                  <a:pt x="0" y="115697"/>
                </a:lnTo>
                <a:lnTo>
                  <a:pt x="78993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5037073" y="3196335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45085" y="0"/>
                </a:moveTo>
                <a:lnTo>
                  <a:pt x="71247" y="0"/>
                </a:lnTo>
                <a:lnTo>
                  <a:pt x="25653" y="188467"/>
                </a:lnTo>
                <a:lnTo>
                  <a:pt x="0" y="188467"/>
                </a:lnTo>
                <a:lnTo>
                  <a:pt x="45085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877434" y="3196335"/>
            <a:ext cx="148590" cy="188595"/>
          </a:xfrm>
          <a:custGeom>
            <a:avLst/>
            <a:gdLst/>
            <a:ahLst/>
            <a:cxnLst/>
            <a:rect l="l" t="t" r="r" b="b"/>
            <a:pathLst>
              <a:path w="148589" h="188595">
                <a:moveTo>
                  <a:pt x="73151" y="0"/>
                </a:moveTo>
                <a:lnTo>
                  <a:pt x="114996" y="8518"/>
                </a:lnTo>
                <a:lnTo>
                  <a:pt x="141448" y="43312"/>
                </a:lnTo>
                <a:lnTo>
                  <a:pt x="142875" y="55244"/>
                </a:lnTo>
                <a:lnTo>
                  <a:pt x="106172" y="56896"/>
                </a:lnTo>
                <a:lnTo>
                  <a:pt x="104520" y="47498"/>
                </a:lnTo>
                <a:lnTo>
                  <a:pt x="101218" y="40766"/>
                </a:lnTo>
                <a:lnTo>
                  <a:pt x="96012" y="36702"/>
                </a:lnTo>
                <a:lnTo>
                  <a:pt x="90804" y="32512"/>
                </a:lnTo>
                <a:lnTo>
                  <a:pt x="83057" y="30479"/>
                </a:lnTo>
                <a:lnTo>
                  <a:pt x="72770" y="30479"/>
                </a:lnTo>
                <a:lnTo>
                  <a:pt x="65145" y="30886"/>
                </a:lnTo>
                <a:lnTo>
                  <a:pt x="41782" y="43687"/>
                </a:lnTo>
                <a:lnTo>
                  <a:pt x="41782" y="48387"/>
                </a:lnTo>
                <a:lnTo>
                  <a:pt x="41782" y="52704"/>
                </a:lnTo>
                <a:lnTo>
                  <a:pt x="81025" y="71627"/>
                </a:lnTo>
                <a:lnTo>
                  <a:pt x="93577" y="74814"/>
                </a:lnTo>
                <a:lnTo>
                  <a:pt x="104378" y="78073"/>
                </a:lnTo>
                <a:lnTo>
                  <a:pt x="140842" y="103250"/>
                </a:lnTo>
                <a:lnTo>
                  <a:pt x="148209" y="132334"/>
                </a:lnTo>
                <a:lnTo>
                  <a:pt x="147661" y="140023"/>
                </a:lnTo>
                <a:lnTo>
                  <a:pt x="128936" y="173513"/>
                </a:lnTo>
                <a:lnTo>
                  <a:pt x="86590" y="188168"/>
                </a:lnTo>
                <a:lnTo>
                  <a:pt x="75184" y="188594"/>
                </a:lnTo>
                <a:lnTo>
                  <a:pt x="58941" y="187594"/>
                </a:lnTo>
                <a:lnTo>
                  <a:pt x="22098" y="172592"/>
                </a:lnTo>
                <a:lnTo>
                  <a:pt x="0" y="126111"/>
                </a:lnTo>
                <a:lnTo>
                  <a:pt x="35813" y="122554"/>
                </a:lnTo>
                <a:lnTo>
                  <a:pt x="37840" y="130988"/>
                </a:lnTo>
                <a:lnTo>
                  <a:pt x="40687" y="138207"/>
                </a:lnTo>
                <a:lnTo>
                  <a:pt x="75564" y="157479"/>
                </a:lnTo>
                <a:lnTo>
                  <a:pt x="83895" y="157005"/>
                </a:lnTo>
                <a:lnTo>
                  <a:pt x="111378" y="139064"/>
                </a:lnTo>
                <a:lnTo>
                  <a:pt x="111378" y="132461"/>
                </a:lnTo>
                <a:lnTo>
                  <a:pt x="111378" y="128142"/>
                </a:lnTo>
                <a:lnTo>
                  <a:pt x="110109" y="124460"/>
                </a:lnTo>
                <a:lnTo>
                  <a:pt x="107568" y="121412"/>
                </a:lnTo>
                <a:lnTo>
                  <a:pt x="105028" y="118363"/>
                </a:lnTo>
                <a:lnTo>
                  <a:pt x="64897" y="105537"/>
                </a:lnTo>
                <a:lnTo>
                  <a:pt x="51228" y="101683"/>
                </a:lnTo>
                <a:lnTo>
                  <a:pt x="16033" y="79573"/>
                </a:lnTo>
                <a:lnTo>
                  <a:pt x="6603" y="50926"/>
                </a:lnTo>
                <a:lnTo>
                  <a:pt x="7102" y="44072"/>
                </a:lnTo>
                <a:lnTo>
                  <a:pt x="30229" y="9925"/>
                </a:lnTo>
                <a:lnTo>
                  <a:pt x="62982" y="402"/>
                </a:lnTo>
                <a:lnTo>
                  <a:pt x="73151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 txBox="1"/>
          <p:nvPr/>
        </p:nvSpPr>
        <p:spPr>
          <a:xfrm>
            <a:off x="6079363" y="3185922"/>
            <a:ext cx="60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H2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7285735" y="3651250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182118" y="2154173"/>
            <a:ext cx="9587865" cy="421005"/>
          </a:xfrm>
          <a:custGeom>
            <a:avLst/>
            <a:gdLst/>
            <a:ahLst/>
            <a:cxnLst/>
            <a:rect l="l" t="t" r="r" b="b"/>
            <a:pathLst>
              <a:path w="9587865" h="421005">
                <a:moveTo>
                  <a:pt x="9517380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7380" y="420624"/>
                </a:lnTo>
                <a:lnTo>
                  <a:pt x="9544675" y="415117"/>
                </a:lnTo>
                <a:lnTo>
                  <a:pt x="9566957" y="400097"/>
                </a:lnTo>
                <a:lnTo>
                  <a:pt x="9581977" y="377815"/>
                </a:lnTo>
                <a:lnTo>
                  <a:pt x="9587484" y="350520"/>
                </a:lnTo>
                <a:lnTo>
                  <a:pt x="9587484" y="70103"/>
                </a:lnTo>
                <a:lnTo>
                  <a:pt x="9581977" y="42808"/>
                </a:lnTo>
                <a:lnTo>
                  <a:pt x="9566957" y="20526"/>
                </a:lnTo>
                <a:lnTo>
                  <a:pt x="9544675" y="5506"/>
                </a:lnTo>
                <a:lnTo>
                  <a:pt x="951738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182118" y="2154173"/>
            <a:ext cx="9587865" cy="421005"/>
          </a:xfrm>
          <a:custGeom>
            <a:avLst/>
            <a:gdLst/>
            <a:ahLst/>
            <a:cxnLst/>
            <a:rect l="l" t="t" r="r" b="b"/>
            <a:pathLst>
              <a:path w="9587865" h="421005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7380" y="0"/>
                </a:lnTo>
                <a:lnTo>
                  <a:pt x="9544675" y="5506"/>
                </a:lnTo>
                <a:lnTo>
                  <a:pt x="9566957" y="20526"/>
                </a:lnTo>
                <a:lnTo>
                  <a:pt x="9581977" y="42808"/>
                </a:lnTo>
                <a:lnTo>
                  <a:pt x="9587484" y="70103"/>
                </a:lnTo>
                <a:lnTo>
                  <a:pt x="9587484" y="350520"/>
                </a:lnTo>
                <a:lnTo>
                  <a:pt x="9581977" y="377815"/>
                </a:lnTo>
                <a:lnTo>
                  <a:pt x="9566957" y="400097"/>
                </a:lnTo>
                <a:lnTo>
                  <a:pt x="9544675" y="415117"/>
                </a:lnTo>
                <a:lnTo>
                  <a:pt x="9517380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345947" y="2180844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59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59"/>
                </a:lnTo>
                <a:lnTo>
                  <a:pt x="1275588" y="365759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59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 txBox="1"/>
          <p:nvPr/>
        </p:nvSpPr>
        <p:spPr>
          <a:xfrm>
            <a:off x="441756" y="2255901"/>
            <a:ext cx="610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Guerbet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1970277" y="2255901"/>
            <a:ext cx="9328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Life</a:t>
            </a:r>
            <a:r>
              <a:rPr dirty="0" sz="12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Sciences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3280664" y="2255901"/>
            <a:ext cx="9251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Cont.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Europe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4823714" y="2271267"/>
            <a:ext cx="462788" cy="1884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 txBox="1"/>
          <p:nvPr/>
        </p:nvSpPr>
        <p:spPr>
          <a:xfrm>
            <a:off x="6266815" y="2044928"/>
            <a:ext cx="227329" cy="930275"/>
          </a:xfrm>
          <a:prstGeom prst="rect">
            <a:avLst/>
          </a:prstGeom>
        </p:spPr>
        <p:txBody>
          <a:bodyPr wrap="square" lIns="0" tIns="160020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1260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119" name="object 1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120" name="object 1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41</a:t>
            </a:fld>
          </a:p>
        </p:txBody>
      </p:sp>
      <p:sp>
        <p:nvSpPr>
          <p:cNvPr id="118" name="object 118"/>
          <p:cNvSpPr txBox="1"/>
          <p:nvPr/>
        </p:nvSpPr>
        <p:spPr>
          <a:xfrm>
            <a:off x="7504938" y="2254757"/>
            <a:ext cx="3397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72883" y="2065020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72883" y="2065020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6C6C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372856" y="2065020"/>
            <a:ext cx="1280160" cy="3912235"/>
          </a:xfrm>
          <a:custGeom>
            <a:avLst/>
            <a:gdLst/>
            <a:ahLst/>
            <a:cxnLst/>
            <a:rect l="l" t="t" r="r" b="b"/>
            <a:pathLst>
              <a:path w="1280159" h="3912235">
                <a:moveTo>
                  <a:pt x="0" y="3912108"/>
                </a:moveTo>
                <a:lnTo>
                  <a:pt x="1280159" y="3912108"/>
                </a:lnTo>
                <a:lnTo>
                  <a:pt x="128015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EAEE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372856" y="2065020"/>
            <a:ext cx="1280160" cy="3912235"/>
          </a:xfrm>
          <a:custGeom>
            <a:avLst/>
            <a:gdLst/>
            <a:ahLst/>
            <a:cxnLst/>
            <a:rect l="l" t="t" r="r" b="b"/>
            <a:pathLst>
              <a:path w="1280159" h="3912235">
                <a:moveTo>
                  <a:pt x="0" y="3912108"/>
                </a:moveTo>
                <a:lnTo>
                  <a:pt x="1280159" y="3912108"/>
                </a:lnTo>
                <a:lnTo>
                  <a:pt x="128015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372856" y="1502663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59" h="548639">
                <a:moveTo>
                  <a:pt x="118872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280160" y="548639"/>
                </a:lnTo>
                <a:lnTo>
                  <a:pt x="1280160" y="91439"/>
                </a:lnTo>
                <a:lnTo>
                  <a:pt x="1272980" y="55828"/>
                </a:lnTo>
                <a:lnTo>
                  <a:pt x="1253394" y="26765"/>
                </a:lnTo>
                <a:lnTo>
                  <a:pt x="1224331" y="7179"/>
                </a:lnTo>
                <a:lnTo>
                  <a:pt x="1188720" y="0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372856" y="1502663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59" h="548639">
                <a:moveTo>
                  <a:pt x="91440" y="0"/>
                </a:moveTo>
                <a:lnTo>
                  <a:pt x="1188720" y="0"/>
                </a:lnTo>
                <a:lnTo>
                  <a:pt x="1224331" y="7179"/>
                </a:lnTo>
                <a:lnTo>
                  <a:pt x="1253394" y="26765"/>
                </a:lnTo>
                <a:lnTo>
                  <a:pt x="1272980" y="55828"/>
                </a:lnTo>
                <a:lnTo>
                  <a:pt x="1280160" y="91439"/>
                </a:lnTo>
                <a:lnTo>
                  <a:pt x="128016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459216" y="1576197"/>
            <a:ext cx="1111250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40335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Additional  </a:t>
            </a:r>
            <a:r>
              <a:rPr dirty="0" sz="1300" spc="-15" b="1">
                <a:solidFill>
                  <a:srgbClr val="FFFFFF"/>
                </a:solidFill>
                <a:latin typeface="Arial"/>
                <a:cs typeface="Arial"/>
              </a:rPr>
              <a:t>SAP</a:t>
            </a:r>
            <a:r>
              <a:rPr dirty="0" sz="13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products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0728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6C6C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0728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40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6C6C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458582" y="1666113"/>
            <a:ext cx="42037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14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84784" y="52273"/>
            <a:ext cx="4398645" cy="8153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110"/>
              </a:lnSpc>
              <a:spcBef>
                <a:spcPts val="95"/>
              </a:spcBef>
            </a:pPr>
            <a:r>
              <a:rPr dirty="0" sz="2800" spc="-5" b="1">
                <a:latin typeface="Arial"/>
                <a:cs typeface="Arial"/>
              </a:rPr>
              <a:t>Suite on HANA |</a:t>
            </a:r>
            <a:r>
              <a:rPr dirty="0" sz="2800" spc="-125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S/4HANA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110"/>
              </a:lnSpc>
            </a:pPr>
            <a:r>
              <a:rPr dirty="0" sz="2800" spc="-5"/>
              <a:t>Projects</a:t>
            </a:r>
            <a:r>
              <a:rPr dirty="0" sz="2800" spc="-65"/>
              <a:t> </a:t>
            </a:r>
            <a:r>
              <a:rPr dirty="0" sz="2800" spc="-5"/>
              <a:t>4/6</a:t>
            </a:r>
            <a:endParaRPr sz="2800"/>
          </a:p>
        </p:txBody>
      </p:sp>
      <p:sp>
        <p:nvSpPr>
          <p:cNvPr id="13" name="object 13"/>
          <p:cNvSpPr/>
          <p:nvPr/>
        </p:nvSpPr>
        <p:spPr>
          <a:xfrm>
            <a:off x="5774435" y="2065020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19" y="3912108"/>
                </a:lnTo>
                <a:lnTo>
                  <a:pt x="118871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F5F4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774435" y="2065020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19" y="3912108"/>
                </a:lnTo>
                <a:lnTo>
                  <a:pt x="118871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465320" y="2065020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C1E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465320" y="2065020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145535" y="2065020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19" y="3912108"/>
                </a:lnTo>
                <a:lnTo>
                  <a:pt x="118871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FFF1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145535" y="2065020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19" y="3912108"/>
                </a:lnTo>
                <a:lnTo>
                  <a:pt x="118871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840992" y="2065020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EBCD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840992" y="2065020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762C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774435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19" y="548639"/>
                </a:lnTo>
                <a:lnTo>
                  <a:pt x="1188719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E37D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774435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19" y="91439"/>
                </a:lnTo>
                <a:lnTo>
                  <a:pt x="1188719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6180201" y="1666113"/>
            <a:ext cx="3810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1485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D49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1485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40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D495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264153" y="1666113"/>
            <a:ext cx="9645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Geography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4251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79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79" y="0"/>
                </a:lnTo>
                <a:close/>
              </a:path>
            </a:pathLst>
          </a:custGeom>
          <a:solidFill>
            <a:srgbClr val="762C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84251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79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762C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2147442" y="1666113"/>
            <a:ext cx="5797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Sect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46379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79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19" y="548639"/>
                </a:lnTo>
                <a:lnTo>
                  <a:pt x="1188719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79" y="0"/>
                </a:lnTo>
                <a:close/>
              </a:path>
            </a:pathLst>
          </a:custGeom>
          <a:solidFill>
            <a:srgbClr val="00719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46379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79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19" y="91439"/>
                </a:lnTo>
                <a:lnTo>
                  <a:pt x="1188719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4779009" y="1666113"/>
            <a:ext cx="5594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Sc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op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8838" y="1666113"/>
            <a:ext cx="5207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998B85"/>
                </a:solidFill>
                <a:latin typeface="Arial"/>
                <a:cs typeface="Arial"/>
              </a:rPr>
              <a:t>Client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79070" y="3591305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20"/>
                </a:lnTo>
                <a:lnTo>
                  <a:pt x="9589008" y="70104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79070" y="3591305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4"/>
                </a:lnTo>
                <a:lnTo>
                  <a:pt x="9589008" y="350520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42900" y="3617976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439318" y="3692778"/>
            <a:ext cx="11944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Octo</a:t>
            </a:r>
            <a:r>
              <a:rPr dirty="0" sz="12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Arial"/>
                <a:cs typeface="Arial"/>
              </a:rPr>
              <a:t>Telematics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114169" y="3601339"/>
            <a:ext cx="6362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034" marR="5080" indent="-1397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nancial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Services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275203" y="3692778"/>
            <a:ext cx="9251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Cont.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Europe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821173" y="3707891"/>
            <a:ext cx="462661" cy="1883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7288530" y="3660775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53373" y="3601339"/>
            <a:ext cx="11118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BW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/</a:t>
            </a:r>
            <a:r>
              <a:rPr dirty="0" sz="1200" spc="-6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BPC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SuccessFactors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79070" y="4057650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19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19"/>
                </a:lnTo>
                <a:lnTo>
                  <a:pt x="9589008" y="70104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79070" y="4057650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4"/>
                </a:lnTo>
                <a:lnTo>
                  <a:pt x="9589008" y="350519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42900" y="4084320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59"/>
                </a:lnTo>
                <a:lnTo>
                  <a:pt x="0" y="304799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59"/>
                </a:lnTo>
                <a:lnTo>
                  <a:pt x="1275588" y="365759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799"/>
                </a:lnTo>
                <a:lnTo>
                  <a:pt x="1336548" y="60959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439318" y="4159377"/>
            <a:ext cx="1083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Pacific</a:t>
            </a:r>
            <a:r>
              <a:rPr dirty="0" sz="12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Drilling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092832" y="4159377"/>
            <a:ext cx="679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Oil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&amp;</a:t>
            </a:r>
            <a:r>
              <a:rPr dirty="0" sz="1200" spc="-7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Gas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241675" y="4159377"/>
            <a:ext cx="990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North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02143" y="4153915"/>
            <a:ext cx="3397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79070" y="4988814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20"/>
                </a:lnTo>
                <a:lnTo>
                  <a:pt x="9589008" y="70104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79070" y="4988814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4"/>
                </a:lnTo>
                <a:lnTo>
                  <a:pt x="9589008" y="350520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42900" y="5015484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439318" y="5090286"/>
            <a:ext cx="3987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Riata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940432" y="5090286"/>
            <a:ext cx="982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Conglomerate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241675" y="5090286"/>
            <a:ext cx="991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North</a:t>
            </a:r>
            <a:r>
              <a:rPr dirty="0" sz="1200" spc="-12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4821173" y="5104891"/>
            <a:ext cx="462661" cy="1884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7288530" y="5084445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179070" y="4522470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19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3"/>
                </a:lnTo>
                <a:lnTo>
                  <a:pt x="9518904" y="420623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19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79070" y="4522470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19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3"/>
                </a:lnTo>
                <a:lnTo>
                  <a:pt x="70104" y="420623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47472" y="4549140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59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59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444500" y="4533391"/>
            <a:ext cx="9963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Presse</a:t>
            </a:r>
            <a:r>
              <a:rPr dirty="0" sz="12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Druck  &amp;</a:t>
            </a:r>
            <a:r>
              <a:rPr dirty="0" sz="12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Arial"/>
                <a:cs typeface="Arial"/>
              </a:rPr>
              <a:t>Verlags</a:t>
            </a:r>
            <a:endParaRPr sz="12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217166" y="4624832"/>
            <a:ext cx="441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ed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280664" y="4624832"/>
            <a:ext cx="9251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Cont.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Europe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293609" y="4619371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101588" y="3703701"/>
            <a:ext cx="60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H2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4827778" y="4165091"/>
            <a:ext cx="462661" cy="1883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6081776" y="4092702"/>
            <a:ext cx="601980" cy="740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4445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  <a:p>
            <a:pPr algn="ctr">
              <a:lnSpc>
                <a:spcPct val="100000"/>
              </a:lnSpc>
              <a:spcBef>
                <a:spcPts val="1785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H2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655177" y="4170045"/>
            <a:ext cx="7607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HANA</a:t>
            </a:r>
            <a:r>
              <a:rPr dirty="0" sz="1200" spc="-1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Live</a:t>
            </a:r>
            <a:endParaRPr sz="1200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4868164" y="4649089"/>
            <a:ext cx="365760" cy="188595"/>
          </a:xfrm>
          <a:custGeom>
            <a:avLst/>
            <a:gdLst/>
            <a:ahLst/>
            <a:cxnLst/>
            <a:rect l="l" t="t" r="r" b="b"/>
            <a:pathLst>
              <a:path w="365760" h="188595">
                <a:moveTo>
                  <a:pt x="343153" y="148717"/>
                </a:moveTo>
                <a:lnTo>
                  <a:pt x="309372" y="148717"/>
                </a:lnTo>
                <a:lnTo>
                  <a:pt x="309372" y="185293"/>
                </a:lnTo>
                <a:lnTo>
                  <a:pt x="343153" y="185293"/>
                </a:lnTo>
                <a:lnTo>
                  <a:pt x="343153" y="148717"/>
                </a:lnTo>
                <a:close/>
              </a:path>
              <a:path w="365760" h="188595">
                <a:moveTo>
                  <a:pt x="343153" y="2412"/>
                </a:moveTo>
                <a:lnTo>
                  <a:pt x="313816" y="2412"/>
                </a:lnTo>
                <a:lnTo>
                  <a:pt x="234909" y="117983"/>
                </a:lnTo>
                <a:lnTo>
                  <a:pt x="234823" y="148717"/>
                </a:lnTo>
                <a:lnTo>
                  <a:pt x="365760" y="148717"/>
                </a:lnTo>
                <a:lnTo>
                  <a:pt x="365760" y="117983"/>
                </a:lnTo>
                <a:lnTo>
                  <a:pt x="267462" y="117983"/>
                </a:lnTo>
                <a:lnTo>
                  <a:pt x="309372" y="55753"/>
                </a:lnTo>
                <a:lnTo>
                  <a:pt x="343153" y="55753"/>
                </a:lnTo>
                <a:lnTo>
                  <a:pt x="343153" y="2412"/>
                </a:lnTo>
                <a:close/>
              </a:path>
              <a:path w="365760" h="188595">
                <a:moveTo>
                  <a:pt x="343153" y="55753"/>
                </a:moveTo>
                <a:lnTo>
                  <a:pt x="309372" y="55753"/>
                </a:lnTo>
                <a:lnTo>
                  <a:pt x="309372" y="117983"/>
                </a:lnTo>
                <a:lnTo>
                  <a:pt x="343153" y="117983"/>
                </a:lnTo>
                <a:lnTo>
                  <a:pt x="343153" y="55753"/>
                </a:lnTo>
                <a:close/>
              </a:path>
              <a:path w="365760" h="188595">
                <a:moveTo>
                  <a:pt x="231012" y="0"/>
                </a:moveTo>
                <a:lnTo>
                  <a:pt x="204724" y="0"/>
                </a:lnTo>
                <a:lnTo>
                  <a:pt x="159638" y="188468"/>
                </a:lnTo>
                <a:lnTo>
                  <a:pt x="185293" y="188468"/>
                </a:lnTo>
                <a:lnTo>
                  <a:pt x="231012" y="0"/>
                </a:lnTo>
                <a:close/>
              </a:path>
              <a:path w="365760" h="188595">
                <a:moveTo>
                  <a:pt x="35813" y="122555"/>
                </a:moveTo>
                <a:lnTo>
                  <a:pt x="0" y="126111"/>
                </a:lnTo>
                <a:lnTo>
                  <a:pt x="2738" y="140446"/>
                </a:lnTo>
                <a:lnTo>
                  <a:pt x="7334" y="152971"/>
                </a:lnTo>
                <a:lnTo>
                  <a:pt x="44688" y="184594"/>
                </a:lnTo>
                <a:lnTo>
                  <a:pt x="75184" y="188594"/>
                </a:lnTo>
                <a:lnTo>
                  <a:pt x="86590" y="188168"/>
                </a:lnTo>
                <a:lnTo>
                  <a:pt x="128984" y="173466"/>
                </a:lnTo>
                <a:lnTo>
                  <a:pt x="141702" y="157480"/>
                </a:lnTo>
                <a:lnTo>
                  <a:pt x="75564" y="157480"/>
                </a:lnTo>
                <a:lnTo>
                  <a:pt x="67611" y="156956"/>
                </a:lnTo>
                <a:lnTo>
                  <a:pt x="37840" y="130988"/>
                </a:lnTo>
                <a:lnTo>
                  <a:pt x="35813" y="122555"/>
                </a:lnTo>
                <a:close/>
              </a:path>
              <a:path w="365760" h="188595">
                <a:moveTo>
                  <a:pt x="73151" y="0"/>
                </a:moveTo>
                <a:lnTo>
                  <a:pt x="30229" y="9872"/>
                </a:lnTo>
                <a:lnTo>
                  <a:pt x="7102" y="44019"/>
                </a:lnTo>
                <a:lnTo>
                  <a:pt x="6603" y="50927"/>
                </a:lnTo>
                <a:lnTo>
                  <a:pt x="7651" y="61285"/>
                </a:lnTo>
                <a:lnTo>
                  <a:pt x="30464" y="92642"/>
                </a:lnTo>
                <a:lnTo>
                  <a:pt x="75376" y="108180"/>
                </a:lnTo>
                <a:lnTo>
                  <a:pt x="83772" y="110394"/>
                </a:lnTo>
                <a:lnTo>
                  <a:pt x="111378" y="128143"/>
                </a:lnTo>
                <a:lnTo>
                  <a:pt x="111378" y="139065"/>
                </a:lnTo>
                <a:lnTo>
                  <a:pt x="75564" y="157480"/>
                </a:lnTo>
                <a:lnTo>
                  <a:pt x="141702" y="157480"/>
                </a:lnTo>
                <a:lnTo>
                  <a:pt x="143279" y="154638"/>
                </a:lnTo>
                <a:lnTo>
                  <a:pt x="146018" y="147447"/>
                </a:lnTo>
                <a:lnTo>
                  <a:pt x="147661" y="139969"/>
                </a:lnTo>
                <a:lnTo>
                  <a:pt x="148209" y="132206"/>
                </a:lnTo>
                <a:lnTo>
                  <a:pt x="147754" y="123967"/>
                </a:lnTo>
                <a:lnTo>
                  <a:pt x="126823" y="88427"/>
                </a:lnTo>
                <a:lnTo>
                  <a:pt x="68853" y="68508"/>
                </a:lnTo>
                <a:lnTo>
                  <a:pt x="59182" y="65436"/>
                </a:lnTo>
                <a:lnTo>
                  <a:pt x="51986" y="62412"/>
                </a:lnTo>
                <a:lnTo>
                  <a:pt x="47244" y="59436"/>
                </a:lnTo>
                <a:lnTo>
                  <a:pt x="43561" y="56387"/>
                </a:lnTo>
                <a:lnTo>
                  <a:pt x="41783" y="52705"/>
                </a:lnTo>
                <a:lnTo>
                  <a:pt x="41783" y="43687"/>
                </a:lnTo>
                <a:lnTo>
                  <a:pt x="72771" y="30480"/>
                </a:lnTo>
                <a:lnTo>
                  <a:pt x="136658" y="30480"/>
                </a:lnTo>
                <a:lnTo>
                  <a:pt x="132357" y="23258"/>
                </a:lnTo>
                <a:lnTo>
                  <a:pt x="124713" y="15112"/>
                </a:lnTo>
                <a:lnTo>
                  <a:pt x="114996" y="8518"/>
                </a:lnTo>
                <a:lnTo>
                  <a:pt x="103171" y="3794"/>
                </a:lnTo>
                <a:lnTo>
                  <a:pt x="89227" y="950"/>
                </a:lnTo>
                <a:lnTo>
                  <a:pt x="73151" y="0"/>
                </a:lnTo>
                <a:close/>
              </a:path>
              <a:path w="365760" h="188595">
                <a:moveTo>
                  <a:pt x="136658" y="30480"/>
                </a:moveTo>
                <a:lnTo>
                  <a:pt x="83058" y="30480"/>
                </a:lnTo>
                <a:lnTo>
                  <a:pt x="90805" y="32512"/>
                </a:lnTo>
                <a:lnTo>
                  <a:pt x="96012" y="36575"/>
                </a:lnTo>
                <a:lnTo>
                  <a:pt x="101219" y="40767"/>
                </a:lnTo>
                <a:lnTo>
                  <a:pt x="104648" y="47498"/>
                </a:lnTo>
                <a:lnTo>
                  <a:pt x="106172" y="56896"/>
                </a:lnTo>
                <a:lnTo>
                  <a:pt x="143001" y="55244"/>
                </a:lnTo>
                <a:lnTo>
                  <a:pt x="141501" y="43312"/>
                </a:lnTo>
                <a:lnTo>
                  <a:pt x="137953" y="32654"/>
                </a:lnTo>
                <a:lnTo>
                  <a:pt x="136658" y="30480"/>
                </a:lnTo>
                <a:close/>
              </a:path>
            </a:pathLst>
          </a:custGeom>
          <a:solidFill>
            <a:srgbClr val="F5CA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5135626" y="4704841"/>
            <a:ext cx="41910" cy="62230"/>
          </a:xfrm>
          <a:custGeom>
            <a:avLst/>
            <a:gdLst/>
            <a:ahLst/>
            <a:cxnLst/>
            <a:rect l="l" t="t" r="r" b="b"/>
            <a:pathLst>
              <a:path w="41910" h="62229">
                <a:moveTo>
                  <a:pt x="41910" y="0"/>
                </a:moveTo>
                <a:lnTo>
                  <a:pt x="0" y="62229"/>
                </a:lnTo>
                <a:lnTo>
                  <a:pt x="41910" y="62229"/>
                </a:lnTo>
                <a:lnTo>
                  <a:pt x="41910" y="0"/>
                </a:lnTo>
                <a:close/>
              </a:path>
            </a:pathLst>
          </a:custGeom>
          <a:ln w="22859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5102986" y="4651502"/>
            <a:ext cx="131445" cy="182880"/>
          </a:xfrm>
          <a:custGeom>
            <a:avLst/>
            <a:gdLst/>
            <a:ahLst/>
            <a:cxnLst/>
            <a:rect l="l" t="t" r="r" b="b"/>
            <a:pathLst>
              <a:path w="131445" h="182879">
                <a:moveTo>
                  <a:pt x="78993" y="0"/>
                </a:moveTo>
                <a:lnTo>
                  <a:pt x="108330" y="0"/>
                </a:lnTo>
                <a:lnTo>
                  <a:pt x="108330" y="115570"/>
                </a:lnTo>
                <a:lnTo>
                  <a:pt x="130937" y="115570"/>
                </a:lnTo>
                <a:lnTo>
                  <a:pt x="130937" y="146304"/>
                </a:lnTo>
                <a:lnTo>
                  <a:pt x="108330" y="146304"/>
                </a:lnTo>
                <a:lnTo>
                  <a:pt x="108330" y="182880"/>
                </a:lnTo>
                <a:lnTo>
                  <a:pt x="74549" y="182880"/>
                </a:lnTo>
                <a:lnTo>
                  <a:pt x="74549" y="146304"/>
                </a:lnTo>
                <a:lnTo>
                  <a:pt x="0" y="146304"/>
                </a:lnTo>
                <a:lnTo>
                  <a:pt x="0" y="115697"/>
                </a:lnTo>
                <a:lnTo>
                  <a:pt x="78993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027803" y="4649089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45085" y="0"/>
                </a:moveTo>
                <a:lnTo>
                  <a:pt x="71374" y="0"/>
                </a:lnTo>
                <a:lnTo>
                  <a:pt x="25654" y="188468"/>
                </a:lnTo>
                <a:lnTo>
                  <a:pt x="0" y="188468"/>
                </a:lnTo>
                <a:lnTo>
                  <a:pt x="45085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868164" y="4649089"/>
            <a:ext cx="148590" cy="188595"/>
          </a:xfrm>
          <a:custGeom>
            <a:avLst/>
            <a:gdLst/>
            <a:ahLst/>
            <a:cxnLst/>
            <a:rect l="l" t="t" r="r" b="b"/>
            <a:pathLst>
              <a:path w="148589" h="188595">
                <a:moveTo>
                  <a:pt x="73151" y="0"/>
                </a:moveTo>
                <a:lnTo>
                  <a:pt x="114996" y="8518"/>
                </a:lnTo>
                <a:lnTo>
                  <a:pt x="141501" y="43312"/>
                </a:lnTo>
                <a:lnTo>
                  <a:pt x="143001" y="55244"/>
                </a:lnTo>
                <a:lnTo>
                  <a:pt x="106172" y="56896"/>
                </a:lnTo>
                <a:lnTo>
                  <a:pt x="104648" y="47498"/>
                </a:lnTo>
                <a:lnTo>
                  <a:pt x="101219" y="40767"/>
                </a:lnTo>
                <a:lnTo>
                  <a:pt x="96012" y="36575"/>
                </a:lnTo>
                <a:lnTo>
                  <a:pt x="90805" y="32512"/>
                </a:lnTo>
                <a:lnTo>
                  <a:pt x="83058" y="30480"/>
                </a:lnTo>
                <a:lnTo>
                  <a:pt x="72771" y="30480"/>
                </a:lnTo>
                <a:lnTo>
                  <a:pt x="41783" y="43687"/>
                </a:lnTo>
                <a:lnTo>
                  <a:pt x="41783" y="48387"/>
                </a:lnTo>
                <a:lnTo>
                  <a:pt x="41783" y="52705"/>
                </a:lnTo>
                <a:lnTo>
                  <a:pt x="81025" y="71628"/>
                </a:lnTo>
                <a:lnTo>
                  <a:pt x="93577" y="74814"/>
                </a:lnTo>
                <a:lnTo>
                  <a:pt x="104378" y="78073"/>
                </a:lnTo>
                <a:lnTo>
                  <a:pt x="140843" y="103250"/>
                </a:lnTo>
                <a:lnTo>
                  <a:pt x="148209" y="132206"/>
                </a:lnTo>
                <a:lnTo>
                  <a:pt x="147661" y="139969"/>
                </a:lnTo>
                <a:lnTo>
                  <a:pt x="128984" y="173466"/>
                </a:lnTo>
                <a:lnTo>
                  <a:pt x="86590" y="188168"/>
                </a:lnTo>
                <a:lnTo>
                  <a:pt x="75184" y="188594"/>
                </a:lnTo>
                <a:lnTo>
                  <a:pt x="58941" y="187594"/>
                </a:lnTo>
                <a:lnTo>
                  <a:pt x="22098" y="172593"/>
                </a:lnTo>
                <a:lnTo>
                  <a:pt x="0" y="126111"/>
                </a:lnTo>
                <a:lnTo>
                  <a:pt x="35813" y="122555"/>
                </a:lnTo>
                <a:lnTo>
                  <a:pt x="37840" y="130988"/>
                </a:lnTo>
                <a:lnTo>
                  <a:pt x="40687" y="138207"/>
                </a:lnTo>
                <a:lnTo>
                  <a:pt x="75564" y="157480"/>
                </a:lnTo>
                <a:lnTo>
                  <a:pt x="83948" y="157005"/>
                </a:lnTo>
                <a:lnTo>
                  <a:pt x="111378" y="139065"/>
                </a:lnTo>
                <a:lnTo>
                  <a:pt x="111378" y="132334"/>
                </a:lnTo>
                <a:lnTo>
                  <a:pt x="111378" y="128143"/>
                </a:lnTo>
                <a:lnTo>
                  <a:pt x="75376" y="108180"/>
                </a:lnTo>
                <a:lnTo>
                  <a:pt x="64897" y="105537"/>
                </a:lnTo>
                <a:lnTo>
                  <a:pt x="51228" y="101683"/>
                </a:lnTo>
                <a:lnTo>
                  <a:pt x="16033" y="79573"/>
                </a:lnTo>
                <a:lnTo>
                  <a:pt x="6603" y="50927"/>
                </a:lnTo>
                <a:lnTo>
                  <a:pt x="7102" y="44019"/>
                </a:lnTo>
                <a:lnTo>
                  <a:pt x="30229" y="9872"/>
                </a:lnTo>
                <a:lnTo>
                  <a:pt x="62982" y="402"/>
                </a:lnTo>
                <a:lnTo>
                  <a:pt x="73151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 txBox="1"/>
          <p:nvPr/>
        </p:nvSpPr>
        <p:spPr>
          <a:xfrm>
            <a:off x="8800845" y="4627245"/>
            <a:ext cx="4552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</a:t>
            </a:r>
            <a:r>
              <a:rPr dirty="0" sz="1200" spc="-20">
                <a:solidFill>
                  <a:srgbClr val="253046"/>
                </a:solidFill>
                <a:latin typeface="Arial"/>
                <a:cs typeface="Arial"/>
              </a:rPr>
              <a:t>y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br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i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179070" y="2620517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20"/>
                </a:lnTo>
                <a:lnTo>
                  <a:pt x="9589008" y="70104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79070" y="2620517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4"/>
                </a:lnTo>
                <a:lnTo>
                  <a:pt x="9589008" y="350520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42900" y="2647188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439318" y="2722245"/>
            <a:ext cx="9080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Marcegaglia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935860" y="2722245"/>
            <a:ext cx="99186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Manufacturing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275203" y="2722245"/>
            <a:ext cx="9251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Cont.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Europe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4821173" y="2737485"/>
            <a:ext cx="462661" cy="1883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 txBox="1"/>
          <p:nvPr/>
        </p:nvSpPr>
        <p:spPr>
          <a:xfrm>
            <a:off x="6257290" y="2663444"/>
            <a:ext cx="22542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353681" y="2724099"/>
            <a:ext cx="6515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179070" y="3105150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20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79070" y="3105150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20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42900" y="3131820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59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59"/>
                </a:lnTo>
                <a:lnTo>
                  <a:pt x="1275588" y="365759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59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 txBox="1"/>
          <p:nvPr/>
        </p:nvSpPr>
        <p:spPr>
          <a:xfrm>
            <a:off x="439318" y="3207511"/>
            <a:ext cx="4654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200" spc="-10" b="1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endParaRPr sz="12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223897" y="3207511"/>
            <a:ext cx="415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Retail</a:t>
            </a:r>
            <a:endParaRPr sz="12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241675" y="3207511"/>
            <a:ext cx="990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North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069838" y="3212719"/>
            <a:ext cx="60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H2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7295133" y="3209925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4881498" y="3221101"/>
            <a:ext cx="365760" cy="188595"/>
          </a:xfrm>
          <a:custGeom>
            <a:avLst/>
            <a:gdLst/>
            <a:ahLst/>
            <a:cxnLst/>
            <a:rect l="l" t="t" r="r" b="b"/>
            <a:pathLst>
              <a:path w="365760" h="188595">
                <a:moveTo>
                  <a:pt x="343153" y="148589"/>
                </a:moveTo>
                <a:lnTo>
                  <a:pt x="309372" y="148589"/>
                </a:lnTo>
                <a:lnTo>
                  <a:pt x="309372" y="185293"/>
                </a:lnTo>
                <a:lnTo>
                  <a:pt x="343153" y="185293"/>
                </a:lnTo>
                <a:lnTo>
                  <a:pt x="343153" y="148589"/>
                </a:lnTo>
                <a:close/>
              </a:path>
              <a:path w="365760" h="188595">
                <a:moveTo>
                  <a:pt x="343153" y="2412"/>
                </a:moveTo>
                <a:lnTo>
                  <a:pt x="313816" y="2412"/>
                </a:lnTo>
                <a:lnTo>
                  <a:pt x="234782" y="117983"/>
                </a:lnTo>
                <a:lnTo>
                  <a:pt x="234696" y="148589"/>
                </a:lnTo>
                <a:lnTo>
                  <a:pt x="365760" y="148589"/>
                </a:lnTo>
                <a:lnTo>
                  <a:pt x="365760" y="117983"/>
                </a:lnTo>
                <a:lnTo>
                  <a:pt x="267462" y="117983"/>
                </a:lnTo>
                <a:lnTo>
                  <a:pt x="309372" y="55752"/>
                </a:lnTo>
                <a:lnTo>
                  <a:pt x="343153" y="55752"/>
                </a:lnTo>
                <a:lnTo>
                  <a:pt x="343153" y="2412"/>
                </a:lnTo>
                <a:close/>
              </a:path>
              <a:path w="365760" h="188595">
                <a:moveTo>
                  <a:pt x="343153" y="55752"/>
                </a:moveTo>
                <a:lnTo>
                  <a:pt x="309372" y="55752"/>
                </a:lnTo>
                <a:lnTo>
                  <a:pt x="309372" y="117983"/>
                </a:lnTo>
                <a:lnTo>
                  <a:pt x="343153" y="117983"/>
                </a:lnTo>
                <a:lnTo>
                  <a:pt x="343153" y="55752"/>
                </a:lnTo>
                <a:close/>
              </a:path>
              <a:path w="365760" h="188595">
                <a:moveTo>
                  <a:pt x="230886" y="0"/>
                </a:moveTo>
                <a:lnTo>
                  <a:pt x="204597" y="0"/>
                </a:lnTo>
                <a:lnTo>
                  <a:pt x="159512" y="188468"/>
                </a:lnTo>
                <a:lnTo>
                  <a:pt x="185292" y="188468"/>
                </a:lnTo>
                <a:lnTo>
                  <a:pt x="230886" y="0"/>
                </a:lnTo>
                <a:close/>
              </a:path>
              <a:path w="365760" h="188595">
                <a:moveTo>
                  <a:pt x="35687" y="122554"/>
                </a:moveTo>
                <a:lnTo>
                  <a:pt x="0" y="125984"/>
                </a:lnTo>
                <a:lnTo>
                  <a:pt x="2738" y="140392"/>
                </a:lnTo>
                <a:lnTo>
                  <a:pt x="7334" y="152955"/>
                </a:lnTo>
                <a:lnTo>
                  <a:pt x="44592" y="184594"/>
                </a:lnTo>
                <a:lnTo>
                  <a:pt x="75184" y="188595"/>
                </a:lnTo>
                <a:lnTo>
                  <a:pt x="86518" y="188168"/>
                </a:lnTo>
                <a:lnTo>
                  <a:pt x="128889" y="173466"/>
                </a:lnTo>
                <a:lnTo>
                  <a:pt x="141636" y="157479"/>
                </a:lnTo>
                <a:lnTo>
                  <a:pt x="75564" y="157479"/>
                </a:lnTo>
                <a:lnTo>
                  <a:pt x="67558" y="156954"/>
                </a:lnTo>
                <a:lnTo>
                  <a:pt x="37732" y="130986"/>
                </a:lnTo>
                <a:lnTo>
                  <a:pt x="35687" y="122554"/>
                </a:lnTo>
                <a:close/>
              </a:path>
              <a:path w="365760" h="188595">
                <a:moveTo>
                  <a:pt x="73025" y="0"/>
                </a:moveTo>
                <a:lnTo>
                  <a:pt x="30212" y="9870"/>
                </a:lnTo>
                <a:lnTo>
                  <a:pt x="6977" y="43963"/>
                </a:lnTo>
                <a:lnTo>
                  <a:pt x="6476" y="50800"/>
                </a:lnTo>
                <a:lnTo>
                  <a:pt x="7544" y="61231"/>
                </a:lnTo>
                <a:lnTo>
                  <a:pt x="30390" y="92624"/>
                </a:lnTo>
                <a:lnTo>
                  <a:pt x="75249" y="108180"/>
                </a:lnTo>
                <a:lnTo>
                  <a:pt x="83645" y="110394"/>
                </a:lnTo>
                <a:lnTo>
                  <a:pt x="111251" y="128015"/>
                </a:lnTo>
                <a:lnTo>
                  <a:pt x="111251" y="139064"/>
                </a:lnTo>
                <a:lnTo>
                  <a:pt x="75564" y="157479"/>
                </a:lnTo>
                <a:lnTo>
                  <a:pt x="141636" y="157479"/>
                </a:lnTo>
                <a:lnTo>
                  <a:pt x="143206" y="154566"/>
                </a:lnTo>
                <a:lnTo>
                  <a:pt x="145907" y="147351"/>
                </a:lnTo>
                <a:lnTo>
                  <a:pt x="147536" y="139898"/>
                </a:lnTo>
                <a:lnTo>
                  <a:pt x="148081" y="132207"/>
                </a:lnTo>
                <a:lnTo>
                  <a:pt x="147629" y="123950"/>
                </a:lnTo>
                <a:lnTo>
                  <a:pt x="126769" y="88427"/>
                </a:lnTo>
                <a:lnTo>
                  <a:pt x="68833" y="68508"/>
                </a:lnTo>
                <a:lnTo>
                  <a:pt x="59118" y="65436"/>
                </a:lnTo>
                <a:lnTo>
                  <a:pt x="51879" y="62412"/>
                </a:lnTo>
                <a:lnTo>
                  <a:pt x="47116" y="59436"/>
                </a:lnTo>
                <a:lnTo>
                  <a:pt x="43561" y="56387"/>
                </a:lnTo>
                <a:lnTo>
                  <a:pt x="41655" y="52704"/>
                </a:lnTo>
                <a:lnTo>
                  <a:pt x="41655" y="43687"/>
                </a:lnTo>
                <a:lnTo>
                  <a:pt x="72643" y="30479"/>
                </a:lnTo>
                <a:lnTo>
                  <a:pt x="136634" y="30479"/>
                </a:lnTo>
                <a:lnTo>
                  <a:pt x="132337" y="23205"/>
                </a:lnTo>
                <a:lnTo>
                  <a:pt x="124713" y="15112"/>
                </a:lnTo>
                <a:lnTo>
                  <a:pt x="114976" y="8518"/>
                </a:lnTo>
                <a:lnTo>
                  <a:pt x="103108" y="3794"/>
                </a:lnTo>
                <a:lnTo>
                  <a:pt x="89120" y="950"/>
                </a:lnTo>
                <a:lnTo>
                  <a:pt x="73025" y="0"/>
                </a:lnTo>
                <a:close/>
              </a:path>
              <a:path w="365760" h="188595">
                <a:moveTo>
                  <a:pt x="136634" y="30479"/>
                </a:moveTo>
                <a:lnTo>
                  <a:pt x="83058" y="30479"/>
                </a:lnTo>
                <a:lnTo>
                  <a:pt x="90804" y="32512"/>
                </a:lnTo>
                <a:lnTo>
                  <a:pt x="96012" y="36575"/>
                </a:lnTo>
                <a:lnTo>
                  <a:pt x="101091" y="40766"/>
                </a:lnTo>
                <a:lnTo>
                  <a:pt x="104521" y="47498"/>
                </a:lnTo>
                <a:lnTo>
                  <a:pt x="106045" y="56769"/>
                </a:lnTo>
                <a:lnTo>
                  <a:pt x="142875" y="55245"/>
                </a:lnTo>
                <a:lnTo>
                  <a:pt x="141394" y="43295"/>
                </a:lnTo>
                <a:lnTo>
                  <a:pt x="137890" y="32607"/>
                </a:lnTo>
                <a:lnTo>
                  <a:pt x="136634" y="30479"/>
                </a:lnTo>
                <a:close/>
              </a:path>
            </a:pathLst>
          </a:custGeom>
          <a:solidFill>
            <a:srgbClr val="F5CA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148960" y="3276853"/>
            <a:ext cx="41910" cy="62230"/>
          </a:xfrm>
          <a:custGeom>
            <a:avLst/>
            <a:gdLst/>
            <a:ahLst/>
            <a:cxnLst/>
            <a:rect l="l" t="t" r="r" b="b"/>
            <a:pathLst>
              <a:path w="41910" h="62229">
                <a:moveTo>
                  <a:pt x="41910" y="0"/>
                </a:moveTo>
                <a:lnTo>
                  <a:pt x="0" y="62230"/>
                </a:lnTo>
                <a:lnTo>
                  <a:pt x="41910" y="62230"/>
                </a:lnTo>
                <a:lnTo>
                  <a:pt x="41910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116195" y="3223514"/>
            <a:ext cx="131445" cy="182880"/>
          </a:xfrm>
          <a:custGeom>
            <a:avLst/>
            <a:gdLst/>
            <a:ahLst/>
            <a:cxnLst/>
            <a:rect l="l" t="t" r="r" b="b"/>
            <a:pathLst>
              <a:path w="131445" h="182879">
                <a:moveTo>
                  <a:pt x="79120" y="0"/>
                </a:moveTo>
                <a:lnTo>
                  <a:pt x="108457" y="0"/>
                </a:lnTo>
                <a:lnTo>
                  <a:pt x="108457" y="115570"/>
                </a:lnTo>
                <a:lnTo>
                  <a:pt x="131063" y="115570"/>
                </a:lnTo>
                <a:lnTo>
                  <a:pt x="131063" y="146176"/>
                </a:lnTo>
                <a:lnTo>
                  <a:pt x="108457" y="146176"/>
                </a:lnTo>
                <a:lnTo>
                  <a:pt x="108457" y="182880"/>
                </a:lnTo>
                <a:lnTo>
                  <a:pt x="74675" y="182880"/>
                </a:lnTo>
                <a:lnTo>
                  <a:pt x="74675" y="146176"/>
                </a:lnTo>
                <a:lnTo>
                  <a:pt x="0" y="146176"/>
                </a:lnTo>
                <a:lnTo>
                  <a:pt x="0" y="115697"/>
                </a:lnTo>
                <a:lnTo>
                  <a:pt x="79120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041010" y="3221101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45085" y="0"/>
                </a:moveTo>
                <a:lnTo>
                  <a:pt x="71374" y="0"/>
                </a:lnTo>
                <a:lnTo>
                  <a:pt x="25780" y="188468"/>
                </a:lnTo>
                <a:lnTo>
                  <a:pt x="0" y="188468"/>
                </a:lnTo>
                <a:lnTo>
                  <a:pt x="45085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881498" y="3221101"/>
            <a:ext cx="148590" cy="188595"/>
          </a:xfrm>
          <a:custGeom>
            <a:avLst/>
            <a:gdLst/>
            <a:ahLst/>
            <a:cxnLst/>
            <a:rect l="l" t="t" r="r" b="b"/>
            <a:pathLst>
              <a:path w="148589" h="188595">
                <a:moveTo>
                  <a:pt x="73025" y="0"/>
                </a:moveTo>
                <a:lnTo>
                  <a:pt x="114976" y="8518"/>
                </a:lnTo>
                <a:lnTo>
                  <a:pt x="141394" y="43295"/>
                </a:lnTo>
                <a:lnTo>
                  <a:pt x="142875" y="55245"/>
                </a:lnTo>
                <a:lnTo>
                  <a:pt x="106045" y="56769"/>
                </a:lnTo>
                <a:lnTo>
                  <a:pt x="104521" y="47498"/>
                </a:lnTo>
                <a:lnTo>
                  <a:pt x="101091" y="40766"/>
                </a:lnTo>
                <a:lnTo>
                  <a:pt x="96012" y="36575"/>
                </a:lnTo>
                <a:lnTo>
                  <a:pt x="90804" y="32512"/>
                </a:lnTo>
                <a:lnTo>
                  <a:pt x="83058" y="30479"/>
                </a:lnTo>
                <a:lnTo>
                  <a:pt x="72643" y="30479"/>
                </a:lnTo>
                <a:lnTo>
                  <a:pt x="41655" y="43687"/>
                </a:lnTo>
                <a:lnTo>
                  <a:pt x="41655" y="48387"/>
                </a:lnTo>
                <a:lnTo>
                  <a:pt x="41655" y="52704"/>
                </a:lnTo>
                <a:lnTo>
                  <a:pt x="81025" y="71627"/>
                </a:lnTo>
                <a:lnTo>
                  <a:pt x="93575" y="74797"/>
                </a:lnTo>
                <a:lnTo>
                  <a:pt x="104362" y="78025"/>
                </a:lnTo>
                <a:lnTo>
                  <a:pt x="140842" y="103250"/>
                </a:lnTo>
                <a:lnTo>
                  <a:pt x="148081" y="132207"/>
                </a:lnTo>
                <a:lnTo>
                  <a:pt x="147536" y="139898"/>
                </a:lnTo>
                <a:lnTo>
                  <a:pt x="128889" y="173466"/>
                </a:lnTo>
                <a:lnTo>
                  <a:pt x="86518" y="188168"/>
                </a:lnTo>
                <a:lnTo>
                  <a:pt x="75184" y="188595"/>
                </a:lnTo>
                <a:lnTo>
                  <a:pt x="58870" y="187594"/>
                </a:lnTo>
                <a:lnTo>
                  <a:pt x="22098" y="172593"/>
                </a:lnTo>
                <a:lnTo>
                  <a:pt x="0" y="125984"/>
                </a:lnTo>
                <a:lnTo>
                  <a:pt x="35687" y="122554"/>
                </a:lnTo>
                <a:lnTo>
                  <a:pt x="37732" y="130986"/>
                </a:lnTo>
                <a:lnTo>
                  <a:pt x="40624" y="138191"/>
                </a:lnTo>
                <a:lnTo>
                  <a:pt x="75564" y="157479"/>
                </a:lnTo>
                <a:lnTo>
                  <a:pt x="83875" y="157005"/>
                </a:lnTo>
                <a:lnTo>
                  <a:pt x="111251" y="139064"/>
                </a:lnTo>
                <a:lnTo>
                  <a:pt x="111251" y="132334"/>
                </a:lnTo>
                <a:lnTo>
                  <a:pt x="111251" y="128015"/>
                </a:lnTo>
                <a:lnTo>
                  <a:pt x="75249" y="108180"/>
                </a:lnTo>
                <a:lnTo>
                  <a:pt x="64770" y="105537"/>
                </a:lnTo>
                <a:lnTo>
                  <a:pt x="51103" y="101629"/>
                </a:lnTo>
                <a:lnTo>
                  <a:pt x="16013" y="79571"/>
                </a:lnTo>
                <a:lnTo>
                  <a:pt x="6476" y="50800"/>
                </a:lnTo>
                <a:lnTo>
                  <a:pt x="6977" y="43963"/>
                </a:lnTo>
                <a:lnTo>
                  <a:pt x="30212" y="9870"/>
                </a:lnTo>
                <a:lnTo>
                  <a:pt x="62928" y="402"/>
                </a:lnTo>
                <a:lnTo>
                  <a:pt x="73025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79070" y="2137410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19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19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79070" y="2137410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19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42900" y="2164079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 txBox="1"/>
          <p:nvPr/>
        </p:nvSpPr>
        <p:spPr>
          <a:xfrm>
            <a:off x="439318" y="2148077"/>
            <a:ext cx="103314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Manchester  </a:t>
            </a:r>
            <a:r>
              <a:rPr dirty="0" sz="1200" spc="-10" b="1">
                <a:solidFill>
                  <a:srgbClr val="FFFFFF"/>
                </a:solidFill>
                <a:latin typeface="Arial"/>
                <a:cs typeface="Arial"/>
              </a:rPr>
              <a:t>Airport</a:t>
            </a:r>
            <a:r>
              <a:rPr dirty="0" sz="12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FFFF"/>
                </a:solidFill>
                <a:latin typeface="Arial"/>
                <a:cs typeface="Arial"/>
              </a:rPr>
              <a:t>Group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094357" y="2239517"/>
            <a:ext cx="6743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>
                <a:solidFill>
                  <a:srgbClr val="253046"/>
                </a:solidFill>
                <a:latin typeface="Arial"/>
                <a:cs typeface="Arial"/>
              </a:rPr>
              <a:t>T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ranspo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rt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3619880" y="2239517"/>
            <a:ext cx="2368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UK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4821173" y="2254885"/>
            <a:ext cx="462661" cy="1883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 txBox="1"/>
          <p:nvPr/>
        </p:nvSpPr>
        <p:spPr>
          <a:xfrm>
            <a:off x="7288530" y="2233371"/>
            <a:ext cx="7715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9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8453373" y="2115057"/>
            <a:ext cx="998219" cy="335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5095">
              <a:lnSpc>
                <a:spcPts val="122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Cloud</a:t>
            </a:r>
            <a:r>
              <a:rPr dirty="0" sz="1200" spc="-1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(HEC)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220"/>
              </a:lnSpc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555329" y="2241550"/>
            <a:ext cx="10102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uccessFactors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8512809" y="2282951"/>
            <a:ext cx="990600" cy="744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465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Concur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/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Ariba  BW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/</a:t>
            </a:r>
            <a:r>
              <a:rPr dirty="0" sz="1200" spc="-7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BO</a:t>
            </a:r>
            <a:endParaRPr sz="1200">
              <a:latin typeface="Arial"/>
              <a:cs typeface="Arial"/>
            </a:endParaRPr>
          </a:p>
          <a:p>
            <a:pPr algn="ctr" marR="3175">
              <a:lnSpc>
                <a:spcPct val="10000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HANA</a:t>
            </a:r>
            <a:r>
              <a:rPr dirty="0" sz="1200" spc="-1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Live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069838" y="2242769"/>
            <a:ext cx="6026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H1</a:t>
            </a:r>
            <a:r>
              <a:rPr dirty="0" sz="1200" spc="-9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2016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179070" y="5449061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19"/>
                </a:lnTo>
                <a:lnTo>
                  <a:pt x="5508" y="377809"/>
                </a:lnTo>
                <a:lnTo>
                  <a:pt x="20531" y="400092"/>
                </a:lnTo>
                <a:lnTo>
                  <a:pt x="42814" y="415115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5"/>
                </a:lnTo>
                <a:lnTo>
                  <a:pt x="9568481" y="400092"/>
                </a:lnTo>
                <a:lnTo>
                  <a:pt x="9583501" y="377809"/>
                </a:lnTo>
                <a:lnTo>
                  <a:pt x="9589008" y="350519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79070" y="5449061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19"/>
                </a:lnTo>
                <a:lnTo>
                  <a:pt x="9583501" y="377809"/>
                </a:lnTo>
                <a:lnTo>
                  <a:pt x="9568481" y="400092"/>
                </a:lnTo>
                <a:lnTo>
                  <a:pt x="9546199" y="415115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5"/>
                </a:lnTo>
                <a:lnTo>
                  <a:pt x="20531" y="400092"/>
                </a:lnTo>
                <a:lnTo>
                  <a:pt x="5508" y="377809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342900" y="5475732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8"/>
                </a:lnTo>
                <a:lnTo>
                  <a:pt x="17854" y="347905"/>
                </a:lnTo>
                <a:lnTo>
                  <a:pt x="37231" y="360969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9"/>
                </a:lnTo>
                <a:lnTo>
                  <a:pt x="1318688" y="347905"/>
                </a:lnTo>
                <a:lnTo>
                  <a:pt x="1331755" y="328528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 txBox="1"/>
          <p:nvPr/>
        </p:nvSpPr>
        <p:spPr>
          <a:xfrm>
            <a:off x="439318" y="5551119"/>
            <a:ext cx="433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Sicad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1935860" y="5551119"/>
            <a:ext cx="99186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Manufacturing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3275203" y="5551119"/>
            <a:ext cx="9251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Cont.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Europe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7502143" y="5545328"/>
            <a:ext cx="3397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4893564" y="5563489"/>
            <a:ext cx="365760" cy="188595"/>
          </a:xfrm>
          <a:custGeom>
            <a:avLst/>
            <a:gdLst/>
            <a:ahLst/>
            <a:cxnLst/>
            <a:rect l="l" t="t" r="r" b="b"/>
            <a:pathLst>
              <a:path w="365760" h="188595">
                <a:moveTo>
                  <a:pt x="343153" y="148666"/>
                </a:moveTo>
                <a:lnTo>
                  <a:pt x="309372" y="148666"/>
                </a:lnTo>
                <a:lnTo>
                  <a:pt x="309372" y="185331"/>
                </a:lnTo>
                <a:lnTo>
                  <a:pt x="343153" y="185331"/>
                </a:lnTo>
                <a:lnTo>
                  <a:pt x="343153" y="148666"/>
                </a:lnTo>
                <a:close/>
              </a:path>
              <a:path w="365760" h="188595">
                <a:moveTo>
                  <a:pt x="343153" y="2413"/>
                </a:moveTo>
                <a:lnTo>
                  <a:pt x="313816" y="2413"/>
                </a:lnTo>
                <a:lnTo>
                  <a:pt x="234909" y="117970"/>
                </a:lnTo>
                <a:lnTo>
                  <a:pt x="234823" y="148666"/>
                </a:lnTo>
                <a:lnTo>
                  <a:pt x="365760" y="148666"/>
                </a:lnTo>
                <a:lnTo>
                  <a:pt x="365760" y="117970"/>
                </a:lnTo>
                <a:lnTo>
                  <a:pt x="267462" y="117970"/>
                </a:lnTo>
                <a:lnTo>
                  <a:pt x="309372" y="55714"/>
                </a:lnTo>
                <a:lnTo>
                  <a:pt x="343153" y="55714"/>
                </a:lnTo>
                <a:lnTo>
                  <a:pt x="343153" y="2413"/>
                </a:lnTo>
                <a:close/>
              </a:path>
              <a:path w="365760" h="188595">
                <a:moveTo>
                  <a:pt x="343153" y="55714"/>
                </a:moveTo>
                <a:lnTo>
                  <a:pt x="309372" y="55714"/>
                </a:lnTo>
                <a:lnTo>
                  <a:pt x="309372" y="117970"/>
                </a:lnTo>
                <a:lnTo>
                  <a:pt x="343153" y="117970"/>
                </a:lnTo>
                <a:lnTo>
                  <a:pt x="343153" y="55714"/>
                </a:lnTo>
                <a:close/>
              </a:path>
              <a:path w="365760" h="188595">
                <a:moveTo>
                  <a:pt x="231012" y="0"/>
                </a:moveTo>
                <a:lnTo>
                  <a:pt x="204724" y="0"/>
                </a:lnTo>
                <a:lnTo>
                  <a:pt x="159638" y="188429"/>
                </a:lnTo>
                <a:lnTo>
                  <a:pt x="185293" y="188429"/>
                </a:lnTo>
                <a:lnTo>
                  <a:pt x="231012" y="0"/>
                </a:lnTo>
                <a:close/>
              </a:path>
              <a:path w="365760" h="188595">
                <a:moveTo>
                  <a:pt x="35813" y="122567"/>
                </a:moveTo>
                <a:lnTo>
                  <a:pt x="0" y="126047"/>
                </a:lnTo>
                <a:lnTo>
                  <a:pt x="2738" y="140422"/>
                </a:lnTo>
                <a:lnTo>
                  <a:pt x="7334" y="152973"/>
                </a:lnTo>
                <a:lnTo>
                  <a:pt x="44688" y="184565"/>
                </a:lnTo>
                <a:lnTo>
                  <a:pt x="75184" y="188556"/>
                </a:lnTo>
                <a:lnTo>
                  <a:pt x="86590" y="188142"/>
                </a:lnTo>
                <a:lnTo>
                  <a:pt x="128984" y="173507"/>
                </a:lnTo>
                <a:lnTo>
                  <a:pt x="141705" y="157492"/>
                </a:lnTo>
                <a:lnTo>
                  <a:pt x="75564" y="157492"/>
                </a:lnTo>
                <a:lnTo>
                  <a:pt x="67611" y="156964"/>
                </a:lnTo>
                <a:lnTo>
                  <a:pt x="37840" y="130980"/>
                </a:lnTo>
                <a:lnTo>
                  <a:pt x="35813" y="122567"/>
                </a:lnTo>
                <a:close/>
              </a:path>
              <a:path w="365760" h="188595">
                <a:moveTo>
                  <a:pt x="73151" y="0"/>
                </a:moveTo>
                <a:lnTo>
                  <a:pt x="30229" y="9871"/>
                </a:lnTo>
                <a:lnTo>
                  <a:pt x="7102" y="44020"/>
                </a:lnTo>
                <a:lnTo>
                  <a:pt x="6603" y="50863"/>
                </a:lnTo>
                <a:lnTo>
                  <a:pt x="7651" y="61264"/>
                </a:lnTo>
                <a:lnTo>
                  <a:pt x="30464" y="92662"/>
                </a:lnTo>
                <a:lnTo>
                  <a:pt x="75376" y="108190"/>
                </a:lnTo>
                <a:lnTo>
                  <a:pt x="83772" y="110396"/>
                </a:lnTo>
                <a:lnTo>
                  <a:pt x="111378" y="128079"/>
                </a:lnTo>
                <a:lnTo>
                  <a:pt x="111378" y="139103"/>
                </a:lnTo>
                <a:lnTo>
                  <a:pt x="75564" y="157492"/>
                </a:lnTo>
                <a:lnTo>
                  <a:pt x="141705" y="157492"/>
                </a:lnTo>
                <a:lnTo>
                  <a:pt x="143279" y="154634"/>
                </a:lnTo>
                <a:lnTo>
                  <a:pt x="146018" y="147427"/>
                </a:lnTo>
                <a:lnTo>
                  <a:pt x="147661" y="139974"/>
                </a:lnTo>
                <a:lnTo>
                  <a:pt x="148209" y="132270"/>
                </a:lnTo>
                <a:lnTo>
                  <a:pt x="147754" y="123976"/>
                </a:lnTo>
                <a:lnTo>
                  <a:pt x="126823" y="88427"/>
                </a:lnTo>
                <a:lnTo>
                  <a:pt x="68853" y="68481"/>
                </a:lnTo>
                <a:lnTo>
                  <a:pt x="59182" y="65408"/>
                </a:lnTo>
                <a:lnTo>
                  <a:pt x="51986" y="62396"/>
                </a:lnTo>
                <a:lnTo>
                  <a:pt x="47244" y="59448"/>
                </a:lnTo>
                <a:lnTo>
                  <a:pt x="43561" y="56375"/>
                </a:lnTo>
                <a:lnTo>
                  <a:pt x="41783" y="52692"/>
                </a:lnTo>
                <a:lnTo>
                  <a:pt x="41783" y="43662"/>
                </a:lnTo>
                <a:lnTo>
                  <a:pt x="72771" y="30492"/>
                </a:lnTo>
                <a:lnTo>
                  <a:pt x="136676" y="30492"/>
                </a:lnTo>
                <a:lnTo>
                  <a:pt x="132357" y="23242"/>
                </a:lnTo>
                <a:lnTo>
                  <a:pt x="124713" y="15113"/>
                </a:lnTo>
                <a:lnTo>
                  <a:pt x="114996" y="8518"/>
                </a:lnTo>
                <a:lnTo>
                  <a:pt x="103171" y="3794"/>
                </a:lnTo>
                <a:lnTo>
                  <a:pt x="89227" y="950"/>
                </a:lnTo>
                <a:lnTo>
                  <a:pt x="73151" y="0"/>
                </a:lnTo>
                <a:close/>
              </a:path>
              <a:path w="365760" h="188595">
                <a:moveTo>
                  <a:pt x="136676" y="30492"/>
                </a:moveTo>
                <a:lnTo>
                  <a:pt x="83058" y="30492"/>
                </a:lnTo>
                <a:lnTo>
                  <a:pt x="90805" y="32537"/>
                </a:lnTo>
                <a:lnTo>
                  <a:pt x="101219" y="40741"/>
                </a:lnTo>
                <a:lnTo>
                  <a:pt x="104648" y="47472"/>
                </a:lnTo>
                <a:lnTo>
                  <a:pt x="106172" y="56832"/>
                </a:lnTo>
                <a:lnTo>
                  <a:pt x="143001" y="55219"/>
                </a:lnTo>
                <a:lnTo>
                  <a:pt x="141501" y="43296"/>
                </a:lnTo>
                <a:lnTo>
                  <a:pt x="137953" y="32637"/>
                </a:lnTo>
                <a:lnTo>
                  <a:pt x="136676" y="30492"/>
                </a:lnTo>
                <a:close/>
              </a:path>
            </a:pathLst>
          </a:custGeom>
          <a:solidFill>
            <a:srgbClr val="F5CA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5161026" y="5619203"/>
            <a:ext cx="41910" cy="62865"/>
          </a:xfrm>
          <a:custGeom>
            <a:avLst/>
            <a:gdLst/>
            <a:ahLst/>
            <a:cxnLst/>
            <a:rect l="l" t="t" r="r" b="b"/>
            <a:pathLst>
              <a:path w="41910" h="62864">
                <a:moveTo>
                  <a:pt x="41910" y="0"/>
                </a:moveTo>
                <a:lnTo>
                  <a:pt x="0" y="62255"/>
                </a:lnTo>
                <a:lnTo>
                  <a:pt x="41910" y="62255"/>
                </a:lnTo>
                <a:lnTo>
                  <a:pt x="41910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5128386" y="5565902"/>
            <a:ext cx="131445" cy="183515"/>
          </a:xfrm>
          <a:custGeom>
            <a:avLst/>
            <a:gdLst/>
            <a:ahLst/>
            <a:cxnLst/>
            <a:rect l="l" t="t" r="r" b="b"/>
            <a:pathLst>
              <a:path w="131445" h="183514">
                <a:moveTo>
                  <a:pt x="78993" y="0"/>
                </a:moveTo>
                <a:lnTo>
                  <a:pt x="108330" y="0"/>
                </a:lnTo>
                <a:lnTo>
                  <a:pt x="108330" y="115557"/>
                </a:lnTo>
                <a:lnTo>
                  <a:pt x="130937" y="115557"/>
                </a:lnTo>
                <a:lnTo>
                  <a:pt x="130937" y="146253"/>
                </a:lnTo>
                <a:lnTo>
                  <a:pt x="108330" y="146253"/>
                </a:lnTo>
                <a:lnTo>
                  <a:pt x="108330" y="182918"/>
                </a:lnTo>
                <a:lnTo>
                  <a:pt x="74549" y="182918"/>
                </a:lnTo>
                <a:lnTo>
                  <a:pt x="74549" y="146253"/>
                </a:lnTo>
                <a:lnTo>
                  <a:pt x="0" y="146253"/>
                </a:lnTo>
                <a:lnTo>
                  <a:pt x="0" y="115684"/>
                </a:lnTo>
                <a:lnTo>
                  <a:pt x="78993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053203" y="5563489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45085" y="0"/>
                </a:moveTo>
                <a:lnTo>
                  <a:pt x="71374" y="0"/>
                </a:lnTo>
                <a:lnTo>
                  <a:pt x="25654" y="188429"/>
                </a:lnTo>
                <a:lnTo>
                  <a:pt x="0" y="188429"/>
                </a:lnTo>
                <a:lnTo>
                  <a:pt x="45085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893564" y="5563489"/>
            <a:ext cx="148590" cy="188595"/>
          </a:xfrm>
          <a:custGeom>
            <a:avLst/>
            <a:gdLst/>
            <a:ahLst/>
            <a:cxnLst/>
            <a:rect l="l" t="t" r="r" b="b"/>
            <a:pathLst>
              <a:path w="148589" h="188595">
                <a:moveTo>
                  <a:pt x="73151" y="0"/>
                </a:moveTo>
                <a:lnTo>
                  <a:pt x="114996" y="8518"/>
                </a:lnTo>
                <a:lnTo>
                  <a:pt x="141501" y="43296"/>
                </a:lnTo>
                <a:lnTo>
                  <a:pt x="143001" y="55219"/>
                </a:lnTo>
                <a:lnTo>
                  <a:pt x="106172" y="56832"/>
                </a:lnTo>
                <a:lnTo>
                  <a:pt x="104648" y="47472"/>
                </a:lnTo>
                <a:lnTo>
                  <a:pt x="101219" y="40741"/>
                </a:lnTo>
                <a:lnTo>
                  <a:pt x="96012" y="36639"/>
                </a:lnTo>
                <a:lnTo>
                  <a:pt x="90805" y="32537"/>
                </a:lnTo>
                <a:lnTo>
                  <a:pt x="83058" y="30492"/>
                </a:lnTo>
                <a:lnTo>
                  <a:pt x="72771" y="30492"/>
                </a:lnTo>
                <a:lnTo>
                  <a:pt x="65198" y="30902"/>
                </a:lnTo>
                <a:lnTo>
                  <a:pt x="41783" y="43662"/>
                </a:lnTo>
                <a:lnTo>
                  <a:pt x="41783" y="48387"/>
                </a:lnTo>
                <a:lnTo>
                  <a:pt x="41783" y="52692"/>
                </a:lnTo>
                <a:lnTo>
                  <a:pt x="81025" y="71615"/>
                </a:lnTo>
                <a:lnTo>
                  <a:pt x="93577" y="74813"/>
                </a:lnTo>
                <a:lnTo>
                  <a:pt x="104378" y="78065"/>
                </a:lnTo>
                <a:lnTo>
                  <a:pt x="140843" y="103251"/>
                </a:lnTo>
                <a:lnTo>
                  <a:pt x="148209" y="132270"/>
                </a:lnTo>
                <a:lnTo>
                  <a:pt x="147661" y="139974"/>
                </a:lnTo>
                <a:lnTo>
                  <a:pt x="128984" y="173507"/>
                </a:lnTo>
                <a:lnTo>
                  <a:pt x="86590" y="188142"/>
                </a:lnTo>
                <a:lnTo>
                  <a:pt x="75184" y="188556"/>
                </a:lnTo>
                <a:lnTo>
                  <a:pt x="58941" y="187559"/>
                </a:lnTo>
                <a:lnTo>
                  <a:pt x="22098" y="172593"/>
                </a:lnTo>
                <a:lnTo>
                  <a:pt x="0" y="126047"/>
                </a:lnTo>
                <a:lnTo>
                  <a:pt x="35813" y="122567"/>
                </a:lnTo>
                <a:lnTo>
                  <a:pt x="37840" y="130980"/>
                </a:lnTo>
                <a:lnTo>
                  <a:pt x="40687" y="138198"/>
                </a:lnTo>
                <a:lnTo>
                  <a:pt x="75564" y="157492"/>
                </a:lnTo>
                <a:lnTo>
                  <a:pt x="83948" y="157023"/>
                </a:lnTo>
                <a:lnTo>
                  <a:pt x="111378" y="139103"/>
                </a:lnTo>
                <a:lnTo>
                  <a:pt x="111378" y="132384"/>
                </a:lnTo>
                <a:lnTo>
                  <a:pt x="111378" y="128079"/>
                </a:lnTo>
                <a:lnTo>
                  <a:pt x="75376" y="108190"/>
                </a:lnTo>
                <a:lnTo>
                  <a:pt x="64897" y="105549"/>
                </a:lnTo>
                <a:lnTo>
                  <a:pt x="51228" y="101673"/>
                </a:lnTo>
                <a:lnTo>
                  <a:pt x="16033" y="79599"/>
                </a:lnTo>
                <a:lnTo>
                  <a:pt x="6603" y="50863"/>
                </a:lnTo>
                <a:lnTo>
                  <a:pt x="7102" y="44020"/>
                </a:lnTo>
                <a:lnTo>
                  <a:pt x="30229" y="9871"/>
                </a:lnTo>
                <a:lnTo>
                  <a:pt x="62982" y="402"/>
                </a:lnTo>
                <a:lnTo>
                  <a:pt x="73151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 txBox="1"/>
          <p:nvPr/>
        </p:nvSpPr>
        <p:spPr>
          <a:xfrm>
            <a:off x="6081776" y="5026278"/>
            <a:ext cx="601980" cy="721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4445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  <a:p>
            <a:pPr algn="ctr">
              <a:lnSpc>
                <a:spcPct val="100000"/>
              </a:lnSpc>
              <a:spcBef>
                <a:spcPts val="163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H1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2017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2" name="object 1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123" name="object 1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41</a:t>
            </a:fld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72883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72883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6C6C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372856" y="2051304"/>
            <a:ext cx="1280160" cy="3912235"/>
          </a:xfrm>
          <a:custGeom>
            <a:avLst/>
            <a:gdLst/>
            <a:ahLst/>
            <a:cxnLst/>
            <a:rect l="l" t="t" r="r" b="b"/>
            <a:pathLst>
              <a:path w="1280159" h="3912235">
                <a:moveTo>
                  <a:pt x="0" y="3912108"/>
                </a:moveTo>
                <a:lnTo>
                  <a:pt x="1280159" y="3912108"/>
                </a:lnTo>
                <a:lnTo>
                  <a:pt x="128015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EAEE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372856" y="2051304"/>
            <a:ext cx="1280160" cy="3912235"/>
          </a:xfrm>
          <a:custGeom>
            <a:avLst/>
            <a:gdLst/>
            <a:ahLst/>
            <a:cxnLst/>
            <a:rect l="l" t="t" r="r" b="b"/>
            <a:pathLst>
              <a:path w="1280159" h="3912235">
                <a:moveTo>
                  <a:pt x="0" y="3912108"/>
                </a:moveTo>
                <a:lnTo>
                  <a:pt x="1280159" y="3912108"/>
                </a:lnTo>
                <a:lnTo>
                  <a:pt x="128015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372856" y="1502663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59" h="548639">
                <a:moveTo>
                  <a:pt x="118872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280160" y="548639"/>
                </a:lnTo>
                <a:lnTo>
                  <a:pt x="1280160" y="91439"/>
                </a:lnTo>
                <a:lnTo>
                  <a:pt x="1272980" y="55828"/>
                </a:lnTo>
                <a:lnTo>
                  <a:pt x="1253394" y="26765"/>
                </a:lnTo>
                <a:lnTo>
                  <a:pt x="1224331" y="7179"/>
                </a:lnTo>
                <a:lnTo>
                  <a:pt x="1188720" y="0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372856" y="1502663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59" h="548639">
                <a:moveTo>
                  <a:pt x="91440" y="0"/>
                </a:moveTo>
                <a:lnTo>
                  <a:pt x="1188720" y="0"/>
                </a:lnTo>
                <a:lnTo>
                  <a:pt x="1224331" y="7179"/>
                </a:lnTo>
                <a:lnTo>
                  <a:pt x="1253394" y="26765"/>
                </a:lnTo>
                <a:lnTo>
                  <a:pt x="1272980" y="55828"/>
                </a:lnTo>
                <a:lnTo>
                  <a:pt x="1280160" y="91439"/>
                </a:lnTo>
                <a:lnTo>
                  <a:pt x="128016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459216" y="1576197"/>
            <a:ext cx="1111250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40335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Additional  </a:t>
            </a:r>
            <a:r>
              <a:rPr dirty="0" sz="1300" spc="-15" b="1">
                <a:solidFill>
                  <a:srgbClr val="FFFFFF"/>
                </a:solidFill>
                <a:latin typeface="Arial"/>
                <a:cs typeface="Arial"/>
              </a:rPr>
              <a:t>SAP</a:t>
            </a:r>
            <a:r>
              <a:rPr dirty="0" sz="13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products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0728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6C6C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0728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40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6C6C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458582" y="1666113"/>
            <a:ext cx="42037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14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84784" y="52273"/>
            <a:ext cx="4398645" cy="8153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110"/>
              </a:lnSpc>
              <a:spcBef>
                <a:spcPts val="95"/>
              </a:spcBef>
            </a:pPr>
            <a:r>
              <a:rPr dirty="0" sz="2800" spc="-5" b="1">
                <a:latin typeface="Arial"/>
                <a:cs typeface="Arial"/>
              </a:rPr>
              <a:t>Suite on HANA |</a:t>
            </a:r>
            <a:r>
              <a:rPr dirty="0" sz="2800" spc="-125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S/4HANA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110"/>
              </a:lnSpc>
            </a:pPr>
            <a:r>
              <a:rPr dirty="0" sz="2800" spc="-5"/>
              <a:t>Projects</a:t>
            </a:r>
            <a:r>
              <a:rPr dirty="0" sz="2800" spc="-65"/>
              <a:t> </a:t>
            </a:r>
            <a:r>
              <a:rPr dirty="0" sz="2800" spc="-5"/>
              <a:t>5/6</a:t>
            </a:r>
            <a:endParaRPr sz="2800"/>
          </a:p>
        </p:txBody>
      </p:sp>
      <p:sp>
        <p:nvSpPr>
          <p:cNvPr id="13" name="object 13"/>
          <p:cNvSpPr/>
          <p:nvPr/>
        </p:nvSpPr>
        <p:spPr>
          <a:xfrm>
            <a:off x="5774435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19" y="3912108"/>
                </a:lnTo>
                <a:lnTo>
                  <a:pt x="118871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F5F4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774435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19" y="3912108"/>
                </a:lnTo>
                <a:lnTo>
                  <a:pt x="118871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465320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C1E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465320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145535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19" y="3912108"/>
                </a:lnTo>
                <a:lnTo>
                  <a:pt x="118871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FFF1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145535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19" y="3912108"/>
                </a:lnTo>
                <a:lnTo>
                  <a:pt x="1188719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840992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solidFill>
            <a:srgbClr val="EBCD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840992" y="2051304"/>
            <a:ext cx="1188720" cy="3912235"/>
          </a:xfrm>
          <a:custGeom>
            <a:avLst/>
            <a:gdLst/>
            <a:ahLst/>
            <a:cxnLst/>
            <a:rect l="l" t="t" r="r" b="b"/>
            <a:pathLst>
              <a:path w="1188720" h="3912235">
                <a:moveTo>
                  <a:pt x="0" y="3912108"/>
                </a:moveTo>
                <a:lnTo>
                  <a:pt x="1188720" y="3912108"/>
                </a:lnTo>
                <a:lnTo>
                  <a:pt x="1188720" y="0"/>
                </a:lnTo>
                <a:lnTo>
                  <a:pt x="0" y="0"/>
                </a:lnTo>
                <a:lnTo>
                  <a:pt x="0" y="3912108"/>
                </a:lnTo>
                <a:close/>
              </a:path>
            </a:pathLst>
          </a:custGeom>
          <a:ln w="3175">
            <a:solidFill>
              <a:srgbClr val="762C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774435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19" y="548639"/>
                </a:lnTo>
                <a:lnTo>
                  <a:pt x="1188719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E37D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774435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19" y="91439"/>
                </a:lnTo>
                <a:lnTo>
                  <a:pt x="1188719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6180201" y="1666113"/>
            <a:ext cx="3810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1485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D49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1485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40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D495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264153" y="1666113"/>
            <a:ext cx="9645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Geography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4251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79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79" y="0"/>
                </a:lnTo>
                <a:close/>
              </a:path>
            </a:pathLst>
          </a:custGeom>
          <a:solidFill>
            <a:srgbClr val="762C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84251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79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762C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2147442" y="1666113"/>
            <a:ext cx="5797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Sect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46379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79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19" y="548639"/>
                </a:lnTo>
                <a:lnTo>
                  <a:pt x="1188719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79" y="0"/>
                </a:lnTo>
                <a:close/>
              </a:path>
            </a:pathLst>
          </a:custGeom>
          <a:solidFill>
            <a:srgbClr val="00719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46379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79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19" y="91439"/>
                </a:lnTo>
                <a:lnTo>
                  <a:pt x="1188719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4779009" y="1666113"/>
            <a:ext cx="5594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Sc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op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8838" y="1666113"/>
            <a:ext cx="5207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998B85"/>
                </a:solidFill>
                <a:latin typeface="Arial"/>
                <a:cs typeface="Arial"/>
              </a:rPr>
              <a:t>Client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79070" y="3995165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19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3"/>
                </a:lnTo>
                <a:lnTo>
                  <a:pt x="9518904" y="420623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19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79070" y="3995165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19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3"/>
                </a:lnTo>
                <a:lnTo>
                  <a:pt x="70104" y="420623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42900" y="4021835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59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59"/>
                </a:lnTo>
                <a:lnTo>
                  <a:pt x="1275588" y="365759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59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439318" y="4006088"/>
            <a:ext cx="9677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65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ra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ns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tla</a:t>
            </a:r>
            <a:r>
              <a:rPr dirty="0" sz="120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ic 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Petroleum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092832" y="4097528"/>
            <a:ext cx="679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Oil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&amp;</a:t>
            </a:r>
            <a:r>
              <a:rPr dirty="0" sz="1200" spc="-7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Gas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241675" y="4097528"/>
            <a:ext cx="990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North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821173" y="4112514"/>
            <a:ext cx="462661" cy="1884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7288530" y="4065523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79070" y="4463034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20"/>
                </a:lnTo>
                <a:lnTo>
                  <a:pt x="9589008" y="70104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79070" y="4463034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4"/>
                </a:lnTo>
                <a:lnTo>
                  <a:pt x="9589008" y="350520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42900" y="4489703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439318" y="4564126"/>
            <a:ext cx="12001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5" b="1">
                <a:solidFill>
                  <a:srgbClr val="FFFFFF"/>
                </a:solidFill>
                <a:latin typeface="Arial"/>
                <a:cs typeface="Arial"/>
              </a:rPr>
              <a:t>Tuscany</a:t>
            </a:r>
            <a:r>
              <a:rPr dirty="0" sz="12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Drilling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092832" y="4564126"/>
            <a:ext cx="679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Oil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&amp;</a:t>
            </a:r>
            <a:r>
              <a:rPr dirty="0" sz="1200" spc="-7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Gas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241675" y="4564126"/>
            <a:ext cx="990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North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79070" y="4927853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20"/>
                </a:lnTo>
                <a:lnTo>
                  <a:pt x="9589008" y="70104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79070" y="4927853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4"/>
                </a:lnTo>
                <a:lnTo>
                  <a:pt x="9589008" y="350520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47472" y="4954523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59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59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59" y="365759"/>
                </a:lnTo>
                <a:lnTo>
                  <a:pt x="1275588" y="365759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59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444500" y="4938140"/>
            <a:ext cx="7607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z="1200" spc="-1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200" spc="-25" b="1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ers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ita 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Cattolica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084577" y="5029580"/>
            <a:ext cx="704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Education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280664" y="5029580"/>
            <a:ext cx="9251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Cont.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Europe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293609" y="5024120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4827778" y="4569714"/>
            <a:ext cx="462661" cy="1884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868164" y="5053838"/>
            <a:ext cx="365760" cy="188595"/>
          </a:xfrm>
          <a:custGeom>
            <a:avLst/>
            <a:gdLst/>
            <a:ahLst/>
            <a:cxnLst/>
            <a:rect l="l" t="t" r="r" b="b"/>
            <a:pathLst>
              <a:path w="365760" h="188595">
                <a:moveTo>
                  <a:pt x="343153" y="148589"/>
                </a:moveTo>
                <a:lnTo>
                  <a:pt x="309372" y="148589"/>
                </a:lnTo>
                <a:lnTo>
                  <a:pt x="309372" y="185293"/>
                </a:lnTo>
                <a:lnTo>
                  <a:pt x="343153" y="185293"/>
                </a:lnTo>
                <a:lnTo>
                  <a:pt x="343153" y="148589"/>
                </a:lnTo>
                <a:close/>
              </a:path>
              <a:path w="365760" h="188595">
                <a:moveTo>
                  <a:pt x="343153" y="2286"/>
                </a:moveTo>
                <a:lnTo>
                  <a:pt x="313816" y="2286"/>
                </a:lnTo>
                <a:lnTo>
                  <a:pt x="234909" y="117856"/>
                </a:lnTo>
                <a:lnTo>
                  <a:pt x="234823" y="148589"/>
                </a:lnTo>
                <a:lnTo>
                  <a:pt x="365760" y="148589"/>
                </a:lnTo>
                <a:lnTo>
                  <a:pt x="365760" y="117856"/>
                </a:lnTo>
                <a:lnTo>
                  <a:pt x="267462" y="117856"/>
                </a:lnTo>
                <a:lnTo>
                  <a:pt x="309372" y="55625"/>
                </a:lnTo>
                <a:lnTo>
                  <a:pt x="343153" y="55625"/>
                </a:lnTo>
                <a:lnTo>
                  <a:pt x="343153" y="2286"/>
                </a:lnTo>
                <a:close/>
              </a:path>
              <a:path w="365760" h="188595">
                <a:moveTo>
                  <a:pt x="343153" y="55625"/>
                </a:moveTo>
                <a:lnTo>
                  <a:pt x="309372" y="55625"/>
                </a:lnTo>
                <a:lnTo>
                  <a:pt x="309372" y="117856"/>
                </a:lnTo>
                <a:lnTo>
                  <a:pt x="343153" y="117856"/>
                </a:lnTo>
                <a:lnTo>
                  <a:pt x="343153" y="55625"/>
                </a:lnTo>
                <a:close/>
              </a:path>
              <a:path w="365760" h="188595">
                <a:moveTo>
                  <a:pt x="231012" y="0"/>
                </a:moveTo>
                <a:lnTo>
                  <a:pt x="204724" y="0"/>
                </a:lnTo>
                <a:lnTo>
                  <a:pt x="159638" y="188340"/>
                </a:lnTo>
                <a:lnTo>
                  <a:pt x="185293" y="188340"/>
                </a:lnTo>
                <a:lnTo>
                  <a:pt x="231012" y="0"/>
                </a:lnTo>
                <a:close/>
              </a:path>
              <a:path w="365760" h="188595">
                <a:moveTo>
                  <a:pt x="35813" y="122555"/>
                </a:moveTo>
                <a:lnTo>
                  <a:pt x="0" y="125984"/>
                </a:lnTo>
                <a:lnTo>
                  <a:pt x="2738" y="140392"/>
                </a:lnTo>
                <a:lnTo>
                  <a:pt x="7334" y="152955"/>
                </a:lnTo>
                <a:lnTo>
                  <a:pt x="44688" y="184483"/>
                </a:lnTo>
                <a:lnTo>
                  <a:pt x="75184" y="188468"/>
                </a:lnTo>
                <a:lnTo>
                  <a:pt x="86590" y="188061"/>
                </a:lnTo>
                <a:lnTo>
                  <a:pt x="128984" y="173466"/>
                </a:lnTo>
                <a:lnTo>
                  <a:pt x="141679" y="157480"/>
                </a:lnTo>
                <a:lnTo>
                  <a:pt x="75564" y="157480"/>
                </a:lnTo>
                <a:lnTo>
                  <a:pt x="67611" y="156936"/>
                </a:lnTo>
                <a:lnTo>
                  <a:pt x="37840" y="130933"/>
                </a:lnTo>
                <a:lnTo>
                  <a:pt x="35813" y="122555"/>
                </a:lnTo>
                <a:close/>
              </a:path>
              <a:path w="365760" h="188595">
                <a:moveTo>
                  <a:pt x="73151" y="0"/>
                </a:moveTo>
                <a:lnTo>
                  <a:pt x="30229" y="9852"/>
                </a:lnTo>
                <a:lnTo>
                  <a:pt x="7102" y="43963"/>
                </a:lnTo>
                <a:lnTo>
                  <a:pt x="6603" y="50800"/>
                </a:lnTo>
                <a:lnTo>
                  <a:pt x="7651" y="61231"/>
                </a:lnTo>
                <a:lnTo>
                  <a:pt x="30464" y="92624"/>
                </a:lnTo>
                <a:lnTo>
                  <a:pt x="83772" y="110331"/>
                </a:lnTo>
                <a:lnTo>
                  <a:pt x="90096" y="112073"/>
                </a:lnTo>
                <a:lnTo>
                  <a:pt x="111378" y="128016"/>
                </a:lnTo>
                <a:lnTo>
                  <a:pt x="111378" y="139064"/>
                </a:lnTo>
                <a:lnTo>
                  <a:pt x="75564" y="157480"/>
                </a:lnTo>
                <a:lnTo>
                  <a:pt x="141679" y="157480"/>
                </a:lnTo>
                <a:lnTo>
                  <a:pt x="143279" y="154566"/>
                </a:lnTo>
                <a:lnTo>
                  <a:pt x="146018" y="147351"/>
                </a:lnTo>
                <a:lnTo>
                  <a:pt x="147661" y="139898"/>
                </a:lnTo>
                <a:lnTo>
                  <a:pt x="148209" y="132206"/>
                </a:lnTo>
                <a:lnTo>
                  <a:pt x="147754" y="123894"/>
                </a:lnTo>
                <a:lnTo>
                  <a:pt x="126823" y="88372"/>
                </a:lnTo>
                <a:lnTo>
                  <a:pt x="68853" y="68383"/>
                </a:lnTo>
                <a:lnTo>
                  <a:pt x="59182" y="65325"/>
                </a:lnTo>
                <a:lnTo>
                  <a:pt x="51986" y="62339"/>
                </a:lnTo>
                <a:lnTo>
                  <a:pt x="47244" y="59436"/>
                </a:lnTo>
                <a:lnTo>
                  <a:pt x="43561" y="56261"/>
                </a:lnTo>
                <a:lnTo>
                  <a:pt x="41783" y="52578"/>
                </a:lnTo>
                <a:lnTo>
                  <a:pt x="41783" y="43561"/>
                </a:lnTo>
                <a:lnTo>
                  <a:pt x="72771" y="30480"/>
                </a:lnTo>
                <a:lnTo>
                  <a:pt x="136709" y="30480"/>
                </a:lnTo>
                <a:lnTo>
                  <a:pt x="132357" y="23149"/>
                </a:lnTo>
                <a:lnTo>
                  <a:pt x="124713" y="14986"/>
                </a:lnTo>
                <a:lnTo>
                  <a:pt x="114996" y="8411"/>
                </a:lnTo>
                <a:lnTo>
                  <a:pt x="103171" y="3730"/>
                </a:lnTo>
                <a:lnTo>
                  <a:pt x="89227" y="930"/>
                </a:lnTo>
                <a:lnTo>
                  <a:pt x="73151" y="0"/>
                </a:lnTo>
                <a:close/>
              </a:path>
              <a:path w="365760" h="188595">
                <a:moveTo>
                  <a:pt x="136709" y="30480"/>
                </a:moveTo>
                <a:lnTo>
                  <a:pt x="83058" y="30480"/>
                </a:lnTo>
                <a:lnTo>
                  <a:pt x="90805" y="32512"/>
                </a:lnTo>
                <a:lnTo>
                  <a:pt x="101219" y="40639"/>
                </a:lnTo>
                <a:lnTo>
                  <a:pt x="104648" y="47370"/>
                </a:lnTo>
                <a:lnTo>
                  <a:pt x="106172" y="56768"/>
                </a:lnTo>
                <a:lnTo>
                  <a:pt x="143001" y="55118"/>
                </a:lnTo>
                <a:lnTo>
                  <a:pt x="141501" y="43239"/>
                </a:lnTo>
                <a:lnTo>
                  <a:pt x="137953" y="32575"/>
                </a:lnTo>
                <a:lnTo>
                  <a:pt x="136709" y="30480"/>
                </a:lnTo>
                <a:close/>
              </a:path>
            </a:pathLst>
          </a:custGeom>
          <a:solidFill>
            <a:srgbClr val="F5CA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135626" y="5109464"/>
            <a:ext cx="41910" cy="62230"/>
          </a:xfrm>
          <a:custGeom>
            <a:avLst/>
            <a:gdLst/>
            <a:ahLst/>
            <a:cxnLst/>
            <a:rect l="l" t="t" r="r" b="b"/>
            <a:pathLst>
              <a:path w="41910" h="62229">
                <a:moveTo>
                  <a:pt x="41910" y="0"/>
                </a:moveTo>
                <a:lnTo>
                  <a:pt x="0" y="62230"/>
                </a:lnTo>
                <a:lnTo>
                  <a:pt x="41910" y="62230"/>
                </a:lnTo>
                <a:lnTo>
                  <a:pt x="41910" y="0"/>
                </a:lnTo>
                <a:close/>
              </a:path>
            </a:pathLst>
          </a:custGeom>
          <a:ln w="22859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102986" y="5056123"/>
            <a:ext cx="131445" cy="183515"/>
          </a:xfrm>
          <a:custGeom>
            <a:avLst/>
            <a:gdLst/>
            <a:ahLst/>
            <a:cxnLst/>
            <a:rect l="l" t="t" r="r" b="b"/>
            <a:pathLst>
              <a:path w="131445" h="183514">
                <a:moveTo>
                  <a:pt x="78993" y="0"/>
                </a:moveTo>
                <a:lnTo>
                  <a:pt x="108330" y="0"/>
                </a:lnTo>
                <a:lnTo>
                  <a:pt x="108330" y="115569"/>
                </a:lnTo>
                <a:lnTo>
                  <a:pt x="130937" y="115569"/>
                </a:lnTo>
                <a:lnTo>
                  <a:pt x="130937" y="146303"/>
                </a:lnTo>
                <a:lnTo>
                  <a:pt x="108330" y="146303"/>
                </a:lnTo>
                <a:lnTo>
                  <a:pt x="108330" y="183006"/>
                </a:lnTo>
                <a:lnTo>
                  <a:pt x="74549" y="183006"/>
                </a:lnTo>
                <a:lnTo>
                  <a:pt x="74549" y="146303"/>
                </a:lnTo>
                <a:lnTo>
                  <a:pt x="0" y="146303"/>
                </a:lnTo>
                <a:lnTo>
                  <a:pt x="0" y="115696"/>
                </a:lnTo>
                <a:lnTo>
                  <a:pt x="78993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027803" y="5053838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45085" y="0"/>
                </a:moveTo>
                <a:lnTo>
                  <a:pt x="71374" y="0"/>
                </a:lnTo>
                <a:lnTo>
                  <a:pt x="25654" y="188340"/>
                </a:lnTo>
                <a:lnTo>
                  <a:pt x="0" y="188340"/>
                </a:lnTo>
                <a:lnTo>
                  <a:pt x="45085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868164" y="5053838"/>
            <a:ext cx="148590" cy="188595"/>
          </a:xfrm>
          <a:custGeom>
            <a:avLst/>
            <a:gdLst/>
            <a:ahLst/>
            <a:cxnLst/>
            <a:rect l="l" t="t" r="r" b="b"/>
            <a:pathLst>
              <a:path w="148589" h="188595">
                <a:moveTo>
                  <a:pt x="73151" y="0"/>
                </a:moveTo>
                <a:lnTo>
                  <a:pt x="114996" y="8411"/>
                </a:lnTo>
                <a:lnTo>
                  <a:pt x="141501" y="43239"/>
                </a:lnTo>
                <a:lnTo>
                  <a:pt x="143001" y="55118"/>
                </a:lnTo>
                <a:lnTo>
                  <a:pt x="106172" y="56768"/>
                </a:lnTo>
                <a:lnTo>
                  <a:pt x="104648" y="47370"/>
                </a:lnTo>
                <a:lnTo>
                  <a:pt x="101219" y="40639"/>
                </a:lnTo>
                <a:lnTo>
                  <a:pt x="96012" y="36575"/>
                </a:lnTo>
                <a:lnTo>
                  <a:pt x="90805" y="32512"/>
                </a:lnTo>
                <a:lnTo>
                  <a:pt x="83058" y="30480"/>
                </a:lnTo>
                <a:lnTo>
                  <a:pt x="72771" y="30480"/>
                </a:lnTo>
                <a:lnTo>
                  <a:pt x="65198" y="30884"/>
                </a:lnTo>
                <a:lnTo>
                  <a:pt x="41783" y="43561"/>
                </a:lnTo>
                <a:lnTo>
                  <a:pt x="41783" y="48260"/>
                </a:lnTo>
                <a:lnTo>
                  <a:pt x="41783" y="52578"/>
                </a:lnTo>
                <a:lnTo>
                  <a:pt x="81025" y="71500"/>
                </a:lnTo>
                <a:lnTo>
                  <a:pt x="93577" y="74743"/>
                </a:lnTo>
                <a:lnTo>
                  <a:pt x="132191" y="92678"/>
                </a:lnTo>
                <a:lnTo>
                  <a:pt x="148209" y="132206"/>
                </a:lnTo>
                <a:lnTo>
                  <a:pt x="147661" y="139898"/>
                </a:lnTo>
                <a:lnTo>
                  <a:pt x="128984" y="173466"/>
                </a:lnTo>
                <a:lnTo>
                  <a:pt x="86590" y="188061"/>
                </a:lnTo>
                <a:lnTo>
                  <a:pt x="75184" y="188468"/>
                </a:lnTo>
                <a:lnTo>
                  <a:pt x="58941" y="187469"/>
                </a:lnTo>
                <a:lnTo>
                  <a:pt x="22098" y="172593"/>
                </a:lnTo>
                <a:lnTo>
                  <a:pt x="0" y="125984"/>
                </a:lnTo>
                <a:lnTo>
                  <a:pt x="35813" y="122555"/>
                </a:lnTo>
                <a:lnTo>
                  <a:pt x="37840" y="130933"/>
                </a:lnTo>
                <a:lnTo>
                  <a:pt x="40687" y="138144"/>
                </a:lnTo>
                <a:lnTo>
                  <a:pt x="75564" y="157480"/>
                </a:lnTo>
                <a:lnTo>
                  <a:pt x="83948" y="157003"/>
                </a:lnTo>
                <a:lnTo>
                  <a:pt x="111378" y="139064"/>
                </a:lnTo>
                <a:lnTo>
                  <a:pt x="111378" y="132334"/>
                </a:lnTo>
                <a:lnTo>
                  <a:pt x="111378" y="128016"/>
                </a:lnTo>
                <a:lnTo>
                  <a:pt x="75376" y="108160"/>
                </a:lnTo>
                <a:lnTo>
                  <a:pt x="64897" y="105537"/>
                </a:lnTo>
                <a:lnTo>
                  <a:pt x="51228" y="101629"/>
                </a:lnTo>
                <a:lnTo>
                  <a:pt x="16033" y="79571"/>
                </a:lnTo>
                <a:lnTo>
                  <a:pt x="6603" y="50800"/>
                </a:lnTo>
                <a:lnTo>
                  <a:pt x="7102" y="43963"/>
                </a:lnTo>
                <a:lnTo>
                  <a:pt x="30229" y="9852"/>
                </a:lnTo>
                <a:lnTo>
                  <a:pt x="62982" y="384"/>
                </a:lnTo>
                <a:lnTo>
                  <a:pt x="73151" y="0"/>
                </a:lnTo>
                <a:close/>
              </a:path>
            </a:pathLst>
          </a:custGeom>
          <a:ln w="22860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8641842" y="4928996"/>
            <a:ext cx="7607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3398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Lumira  HANA</a:t>
            </a:r>
            <a:r>
              <a:rPr dirty="0" sz="1200" spc="-1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Live</a:t>
            </a:r>
            <a:endParaRPr sz="120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179070" y="3082289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20"/>
                </a:lnTo>
                <a:lnTo>
                  <a:pt x="9589008" y="70104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79070" y="3082289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4"/>
                </a:lnTo>
                <a:lnTo>
                  <a:pt x="9589008" y="350520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42900" y="3108960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 txBox="1"/>
          <p:nvPr/>
        </p:nvSpPr>
        <p:spPr>
          <a:xfrm>
            <a:off x="439318" y="3091942"/>
            <a:ext cx="9226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FFFFFF"/>
                </a:solidFill>
                <a:latin typeface="Arial"/>
                <a:cs typeface="Arial"/>
              </a:rPr>
              <a:t>Thu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derbird 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project</a:t>
            </a:r>
            <a:endParaRPr sz="12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133980" y="3183382"/>
            <a:ext cx="5962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De</a:t>
            </a:r>
            <a:r>
              <a:rPr dirty="0" sz="1200" spc="5">
                <a:solidFill>
                  <a:srgbClr val="253046"/>
                </a:solidFill>
                <a:latin typeface="Arial"/>
                <a:cs typeface="Arial"/>
              </a:rPr>
              <a:t>f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en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se</a:t>
            </a:r>
            <a:endParaRPr sz="12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619880" y="3183382"/>
            <a:ext cx="23685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UK</a:t>
            </a:r>
            <a:endParaRPr sz="12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4821173" y="3198622"/>
            <a:ext cx="462661" cy="1883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7288530" y="3177667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069838" y="3187064"/>
            <a:ext cx="60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H1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179070" y="3536441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20"/>
                </a:lnTo>
                <a:lnTo>
                  <a:pt x="9589008" y="70104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79070" y="3536441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4"/>
                </a:lnTo>
                <a:lnTo>
                  <a:pt x="9589008" y="350520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42900" y="3563111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 txBox="1"/>
          <p:nvPr/>
        </p:nvSpPr>
        <p:spPr>
          <a:xfrm>
            <a:off x="439318" y="3638169"/>
            <a:ext cx="4718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90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200" b="1">
                <a:solidFill>
                  <a:srgbClr val="FFFFFF"/>
                </a:solidFill>
                <a:latin typeface="Arial"/>
                <a:cs typeface="Arial"/>
              </a:rPr>
              <a:t>opco</a:t>
            </a:r>
            <a:endParaRPr sz="12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223897" y="3638169"/>
            <a:ext cx="415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Retail</a:t>
            </a:r>
            <a:endParaRPr sz="12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241675" y="3638169"/>
            <a:ext cx="990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North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4821173" y="3653282"/>
            <a:ext cx="462661" cy="1883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7508875" y="3640582"/>
            <a:ext cx="3397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79070" y="2141982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19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3"/>
                </a:lnTo>
                <a:lnTo>
                  <a:pt x="9518904" y="420623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19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79070" y="2141982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19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3"/>
                </a:lnTo>
                <a:lnTo>
                  <a:pt x="70104" y="420623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42900" y="2168651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 txBox="1"/>
          <p:nvPr/>
        </p:nvSpPr>
        <p:spPr>
          <a:xfrm>
            <a:off x="439318" y="2242820"/>
            <a:ext cx="568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FFFFFF"/>
                </a:solidFill>
                <a:latin typeface="Arial"/>
                <a:cs typeface="Arial"/>
              </a:rPr>
              <a:t>Suzano</a:t>
            </a:r>
            <a:endParaRPr sz="12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935860" y="2242820"/>
            <a:ext cx="99186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Manufacturing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229482" y="2242820"/>
            <a:ext cx="1016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South</a:t>
            </a:r>
            <a:r>
              <a:rPr dirty="0" sz="1200" spc="-1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347331" y="2236977"/>
            <a:ext cx="651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179070" y="2606801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20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20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79070" y="2606801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20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42900" y="2633472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 txBox="1"/>
          <p:nvPr/>
        </p:nvSpPr>
        <p:spPr>
          <a:xfrm>
            <a:off x="439318" y="2707894"/>
            <a:ext cx="7880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2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Fifties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2223897" y="2707894"/>
            <a:ext cx="415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Retail</a:t>
            </a:r>
            <a:endParaRPr sz="12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3229482" y="2707894"/>
            <a:ext cx="1016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South</a:t>
            </a:r>
            <a:r>
              <a:rPr dirty="0" sz="1200" spc="-1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America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288530" y="2728976"/>
            <a:ext cx="77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Install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4827778" y="2727198"/>
            <a:ext cx="462661" cy="1884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814442" y="2263394"/>
            <a:ext cx="462788" cy="1883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 txBox="1"/>
          <p:nvPr/>
        </p:nvSpPr>
        <p:spPr>
          <a:xfrm>
            <a:off x="6270752" y="2021306"/>
            <a:ext cx="238760" cy="962025"/>
          </a:xfrm>
          <a:prstGeom prst="rect">
            <a:avLst/>
          </a:prstGeom>
        </p:spPr>
        <p:txBody>
          <a:bodyPr wrap="square" lIns="0" tIns="17589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385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8833484" y="2159254"/>
            <a:ext cx="3644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3815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BW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GRC</a:t>
            </a:r>
            <a:endParaRPr sz="1200">
              <a:latin typeface="Arial"/>
              <a:cs typeface="Arial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179070" y="5418582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4"/>
                </a:lnTo>
                <a:lnTo>
                  <a:pt x="0" y="350520"/>
                </a:lnTo>
                <a:lnTo>
                  <a:pt x="5508" y="377809"/>
                </a:lnTo>
                <a:lnTo>
                  <a:pt x="20531" y="400092"/>
                </a:lnTo>
                <a:lnTo>
                  <a:pt x="42814" y="415115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5"/>
                </a:lnTo>
                <a:lnTo>
                  <a:pt x="9568481" y="400092"/>
                </a:lnTo>
                <a:lnTo>
                  <a:pt x="9583501" y="377809"/>
                </a:lnTo>
                <a:lnTo>
                  <a:pt x="9589008" y="350520"/>
                </a:lnTo>
                <a:lnTo>
                  <a:pt x="9589008" y="70104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79070" y="5418582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4"/>
                </a:lnTo>
                <a:lnTo>
                  <a:pt x="9589008" y="350520"/>
                </a:lnTo>
                <a:lnTo>
                  <a:pt x="9583501" y="377809"/>
                </a:lnTo>
                <a:lnTo>
                  <a:pt x="9568481" y="400092"/>
                </a:lnTo>
                <a:lnTo>
                  <a:pt x="9546199" y="415115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5"/>
                </a:lnTo>
                <a:lnTo>
                  <a:pt x="20531" y="400092"/>
                </a:lnTo>
                <a:lnTo>
                  <a:pt x="5508" y="377809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42900" y="5445252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8"/>
                </a:lnTo>
                <a:lnTo>
                  <a:pt x="17854" y="347905"/>
                </a:lnTo>
                <a:lnTo>
                  <a:pt x="37231" y="360969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9"/>
                </a:lnTo>
                <a:lnTo>
                  <a:pt x="1318688" y="347905"/>
                </a:lnTo>
                <a:lnTo>
                  <a:pt x="1331755" y="328528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 txBox="1"/>
          <p:nvPr/>
        </p:nvSpPr>
        <p:spPr>
          <a:xfrm>
            <a:off x="439318" y="5520029"/>
            <a:ext cx="8121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FFFFFF"/>
                </a:solidFill>
                <a:latin typeface="Arial"/>
                <a:cs typeface="Arial"/>
              </a:rPr>
              <a:t>Volvo</a:t>
            </a:r>
            <a:r>
              <a:rPr dirty="0" sz="12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Cars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1935860" y="5520029"/>
            <a:ext cx="99186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Manufacturing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3275203" y="5520029"/>
            <a:ext cx="9251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Cont.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Europe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4821173" y="5534786"/>
            <a:ext cx="462661" cy="18841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 txBox="1"/>
          <p:nvPr/>
        </p:nvSpPr>
        <p:spPr>
          <a:xfrm>
            <a:off x="7347331" y="5514543"/>
            <a:ext cx="651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8" name="object 10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109" name="object 10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41</a:t>
            </a:fld>
          </a:p>
        </p:txBody>
      </p:sp>
      <p:sp>
        <p:nvSpPr>
          <p:cNvPr id="105" name="object 105"/>
          <p:cNvSpPr txBox="1"/>
          <p:nvPr/>
        </p:nvSpPr>
        <p:spPr>
          <a:xfrm>
            <a:off x="6075045" y="5525515"/>
            <a:ext cx="60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H1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608821" y="5438038"/>
            <a:ext cx="7607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SLO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HANA</a:t>
            </a:r>
            <a:r>
              <a:rPr dirty="0" sz="1200" spc="-1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Live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6081776" y="3423894"/>
            <a:ext cx="601980" cy="1814195"/>
          </a:xfrm>
          <a:prstGeom prst="rect">
            <a:avLst/>
          </a:prstGeom>
        </p:spPr>
        <p:txBody>
          <a:bodyPr wrap="square" lIns="0" tIns="168275" rIns="0" bIns="0" rtlCol="0" vert="horz">
            <a:spAutoFit/>
          </a:bodyPr>
          <a:lstStyle/>
          <a:p>
            <a:pPr algn="ctr" marR="17780">
              <a:lnSpc>
                <a:spcPct val="100000"/>
              </a:lnSpc>
              <a:spcBef>
                <a:spcPts val="1325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  <a:p>
            <a:pPr algn="ctr" marR="17780">
              <a:lnSpc>
                <a:spcPct val="100000"/>
              </a:lnSpc>
              <a:spcBef>
                <a:spcPts val="1225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  <a:p>
            <a:pPr algn="ctr" marR="19685">
              <a:lnSpc>
                <a:spcPct val="100000"/>
              </a:lnSpc>
              <a:spcBef>
                <a:spcPts val="1220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  <a:p>
            <a:pPr algn="ctr">
              <a:lnSpc>
                <a:spcPct val="100000"/>
              </a:lnSpc>
              <a:spcBef>
                <a:spcPts val="1765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H1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72883" y="2051304"/>
            <a:ext cx="1188720" cy="706120"/>
          </a:xfrm>
          <a:custGeom>
            <a:avLst/>
            <a:gdLst/>
            <a:ahLst/>
            <a:cxnLst/>
            <a:rect l="l" t="t" r="r" b="b"/>
            <a:pathLst>
              <a:path w="1188720" h="706119">
                <a:moveTo>
                  <a:pt x="0" y="705612"/>
                </a:moveTo>
                <a:lnTo>
                  <a:pt x="1188720" y="705612"/>
                </a:lnTo>
                <a:lnTo>
                  <a:pt x="1188720" y="0"/>
                </a:lnTo>
                <a:lnTo>
                  <a:pt x="0" y="0"/>
                </a:lnTo>
                <a:lnTo>
                  <a:pt x="0" y="705612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72883" y="2051304"/>
            <a:ext cx="1188720" cy="706120"/>
          </a:xfrm>
          <a:custGeom>
            <a:avLst/>
            <a:gdLst/>
            <a:ahLst/>
            <a:cxnLst/>
            <a:rect l="l" t="t" r="r" b="b"/>
            <a:pathLst>
              <a:path w="1188720" h="706119">
                <a:moveTo>
                  <a:pt x="0" y="705612"/>
                </a:moveTo>
                <a:lnTo>
                  <a:pt x="1188720" y="705612"/>
                </a:lnTo>
                <a:lnTo>
                  <a:pt x="1188720" y="0"/>
                </a:lnTo>
                <a:lnTo>
                  <a:pt x="0" y="0"/>
                </a:lnTo>
                <a:lnTo>
                  <a:pt x="0" y="705612"/>
                </a:lnTo>
                <a:close/>
              </a:path>
            </a:pathLst>
          </a:custGeom>
          <a:ln w="3175">
            <a:solidFill>
              <a:srgbClr val="6C6C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372856" y="2051304"/>
            <a:ext cx="1280160" cy="706120"/>
          </a:xfrm>
          <a:custGeom>
            <a:avLst/>
            <a:gdLst/>
            <a:ahLst/>
            <a:cxnLst/>
            <a:rect l="l" t="t" r="r" b="b"/>
            <a:pathLst>
              <a:path w="1280159" h="706119">
                <a:moveTo>
                  <a:pt x="0" y="705612"/>
                </a:moveTo>
                <a:lnTo>
                  <a:pt x="1280159" y="705612"/>
                </a:lnTo>
                <a:lnTo>
                  <a:pt x="1280159" y="0"/>
                </a:lnTo>
                <a:lnTo>
                  <a:pt x="0" y="0"/>
                </a:lnTo>
                <a:lnTo>
                  <a:pt x="0" y="705612"/>
                </a:lnTo>
                <a:close/>
              </a:path>
            </a:pathLst>
          </a:custGeom>
          <a:solidFill>
            <a:srgbClr val="EAEE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372856" y="2051304"/>
            <a:ext cx="1280160" cy="706120"/>
          </a:xfrm>
          <a:custGeom>
            <a:avLst/>
            <a:gdLst/>
            <a:ahLst/>
            <a:cxnLst/>
            <a:rect l="l" t="t" r="r" b="b"/>
            <a:pathLst>
              <a:path w="1280159" h="706119">
                <a:moveTo>
                  <a:pt x="0" y="705612"/>
                </a:moveTo>
                <a:lnTo>
                  <a:pt x="1280159" y="705612"/>
                </a:lnTo>
                <a:lnTo>
                  <a:pt x="1280159" y="0"/>
                </a:lnTo>
                <a:lnTo>
                  <a:pt x="0" y="0"/>
                </a:lnTo>
                <a:lnTo>
                  <a:pt x="0" y="705612"/>
                </a:lnTo>
                <a:close/>
              </a:path>
            </a:pathLst>
          </a:custGeom>
          <a:ln w="3175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372856" y="1502663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59" h="548639">
                <a:moveTo>
                  <a:pt x="118872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280160" y="548639"/>
                </a:lnTo>
                <a:lnTo>
                  <a:pt x="1280160" y="91439"/>
                </a:lnTo>
                <a:lnTo>
                  <a:pt x="1272980" y="55828"/>
                </a:lnTo>
                <a:lnTo>
                  <a:pt x="1253394" y="26765"/>
                </a:lnTo>
                <a:lnTo>
                  <a:pt x="1224331" y="7179"/>
                </a:lnTo>
                <a:lnTo>
                  <a:pt x="1188720" y="0"/>
                </a:lnTo>
                <a:close/>
              </a:path>
            </a:pathLst>
          </a:custGeom>
          <a:solidFill>
            <a:srgbClr val="B7BD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372856" y="1502663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59" h="548639">
                <a:moveTo>
                  <a:pt x="91440" y="0"/>
                </a:moveTo>
                <a:lnTo>
                  <a:pt x="1188720" y="0"/>
                </a:lnTo>
                <a:lnTo>
                  <a:pt x="1224331" y="7179"/>
                </a:lnTo>
                <a:lnTo>
                  <a:pt x="1253394" y="26765"/>
                </a:lnTo>
                <a:lnTo>
                  <a:pt x="1272980" y="55828"/>
                </a:lnTo>
                <a:lnTo>
                  <a:pt x="1280160" y="91439"/>
                </a:lnTo>
                <a:lnTo>
                  <a:pt x="128016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B7BD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459216" y="1576197"/>
            <a:ext cx="1111250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40335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Additional  </a:t>
            </a:r>
            <a:r>
              <a:rPr dirty="0" sz="1300" spc="-15" b="1">
                <a:solidFill>
                  <a:srgbClr val="FFFFFF"/>
                </a:solidFill>
                <a:latin typeface="Arial"/>
                <a:cs typeface="Arial"/>
              </a:rPr>
              <a:t>SAP</a:t>
            </a:r>
            <a:r>
              <a:rPr dirty="0" sz="13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products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0728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6C6C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0728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40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6C6C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458582" y="1666113"/>
            <a:ext cx="42037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14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84784" y="52273"/>
            <a:ext cx="4398645" cy="8153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110"/>
              </a:lnSpc>
              <a:spcBef>
                <a:spcPts val="95"/>
              </a:spcBef>
            </a:pPr>
            <a:r>
              <a:rPr dirty="0" sz="2800" spc="-5" b="1">
                <a:latin typeface="Arial"/>
                <a:cs typeface="Arial"/>
              </a:rPr>
              <a:t>Suite on HANA |</a:t>
            </a:r>
            <a:r>
              <a:rPr dirty="0" sz="2800" spc="-125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S/4HANA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110"/>
              </a:lnSpc>
            </a:pPr>
            <a:r>
              <a:rPr dirty="0" sz="2800" spc="-5"/>
              <a:t>Projects</a:t>
            </a:r>
            <a:r>
              <a:rPr dirty="0" sz="2800" spc="-50"/>
              <a:t> </a:t>
            </a:r>
            <a:r>
              <a:rPr dirty="0" sz="2800" spc="-5"/>
              <a:t>6/6</a:t>
            </a:r>
            <a:endParaRPr sz="2800"/>
          </a:p>
        </p:txBody>
      </p:sp>
      <p:sp>
        <p:nvSpPr>
          <p:cNvPr id="13" name="object 13"/>
          <p:cNvSpPr/>
          <p:nvPr/>
        </p:nvSpPr>
        <p:spPr>
          <a:xfrm>
            <a:off x="5774435" y="2051304"/>
            <a:ext cx="1188720" cy="706120"/>
          </a:xfrm>
          <a:custGeom>
            <a:avLst/>
            <a:gdLst/>
            <a:ahLst/>
            <a:cxnLst/>
            <a:rect l="l" t="t" r="r" b="b"/>
            <a:pathLst>
              <a:path w="1188720" h="706119">
                <a:moveTo>
                  <a:pt x="0" y="705612"/>
                </a:moveTo>
                <a:lnTo>
                  <a:pt x="1188719" y="705612"/>
                </a:lnTo>
                <a:lnTo>
                  <a:pt x="1188719" y="0"/>
                </a:lnTo>
                <a:lnTo>
                  <a:pt x="0" y="0"/>
                </a:lnTo>
                <a:lnTo>
                  <a:pt x="0" y="705612"/>
                </a:lnTo>
                <a:close/>
              </a:path>
            </a:pathLst>
          </a:custGeom>
          <a:solidFill>
            <a:srgbClr val="F5F4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774435" y="2051304"/>
            <a:ext cx="1188720" cy="706120"/>
          </a:xfrm>
          <a:custGeom>
            <a:avLst/>
            <a:gdLst/>
            <a:ahLst/>
            <a:cxnLst/>
            <a:rect l="l" t="t" r="r" b="b"/>
            <a:pathLst>
              <a:path w="1188720" h="706119">
                <a:moveTo>
                  <a:pt x="0" y="705612"/>
                </a:moveTo>
                <a:lnTo>
                  <a:pt x="1188719" y="705612"/>
                </a:lnTo>
                <a:lnTo>
                  <a:pt x="1188719" y="0"/>
                </a:lnTo>
                <a:lnTo>
                  <a:pt x="0" y="0"/>
                </a:lnTo>
                <a:lnTo>
                  <a:pt x="0" y="705612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465320" y="2051304"/>
            <a:ext cx="1188720" cy="706120"/>
          </a:xfrm>
          <a:custGeom>
            <a:avLst/>
            <a:gdLst/>
            <a:ahLst/>
            <a:cxnLst/>
            <a:rect l="l" t="t" r="r" b="b"/>
            <a:pathLst>
              <a:path w="1188720" h="706119">
                <a:moveTo>
                  <a:pt x="0" y="705612"/>
                </a:moveTo>
                <a:lnTo>
                  <a:pt x="1188720" y="705612"/>
                </a:lnTo>
                <a:lnTo>
                  <a:pt x="1188720" y="0"/>
                </a:lnTo>
                <a:lnTo>
                  <a:pt x="0" y="0"/>
                </a:lnTo>
                <a:lnTo>
                  <a:pt x="0" y="705612"/>
                </a:lnTo>
                <a:close/>
              </a:path>
            </a:pathLst>
          </a:custGeom>
          <a:solidFill>
            <a:srgbClr val="C1E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465320" y="2051304"/>
            <a:ext cx="1188720" cy="706120"/>
          </a:xfrm>
          <a:custGeom>
            <a:avLst/>
            <a:gdLst/>
            <a:ahLst/>
            <a:cxnLst/>
            <a:rect l="l" t="t" r="r" b="b"/>
            <a:pathLst>
              <a:path w="1188720" h="706119">
                <a:moveTo>
                  <a:pt x="0" y="705612"/>
                </a:moveTo>
                <a:lnTo>
                  <a:pt x="1188720" y="705612"/>
                </a:lnTo>
                <a:lnTo>
                  <a:pt x="1188720" y="0"/>
                </a:lnTo>
                <a:lnTo>
                  <a:pt x="0" y="0"/>
                </a:lnTo>
                <a:lnTo>
                  <a:pt x="0" y="705612"/>
                </a:lnTo>
                <a:close/>
              </a:path>
            </a:pathLst>
          </a:custGeom>
          <a:ln w="3175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145535" y="2051304"/>
            <a:ext cx="1188720" cy="706120"/>
          </a:xfrm>
          <a:custGeom>
            <a:avLst/>
            <a:gdLst/>
            <a:ahLst/>
            <a:cxnLst/>
            <a:rect l="l" t="t" r="r" b="b"/>
            <a:pathLst>
              <a:path w="1188720" h="706119">
                <a:moveTo>
                  <a:pt x="0" y="705612"/>
                </a:moveTo>
                <a:lnTo>
                  <a:pt x="1188719" y="705612"/>
                </a:lnTo>
                <a:lnTo>
                  <a:pt x="1188719" y="0"/>
                </a:lnTo>
                <a:lnTo>
                  <a:pt x="0" y="0"/>
                </a:lnTo>
                <a:lnTo>
                  <a:pt x="0" y="705612"/>
                </a:lnTo>
                <a:close/>
              </a:path>
            </a:pathLst>
          </a:custGeom>
          <a:solidFill>
            <a:srgbClr val="FFF1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145535" y="2051304"/>
            <a:ext cx="1188720" cy="706120"/>
          </a:xfrm>
          <a:custGeom>
            <a:avLst/>
            <a:gdLst/>
            <a:ahLst/>
            <a:cxnLst/>
            <a:rect l="l" t="t" r="r" b="b"/>
            <a:pathLst>
              <a:path w="1188720" h="706119">
                <a:moveTo>
                  <a:pt x="0" y="705612"/>
                </a:moveTo>
                <a:lnTo>
                  <a:pt x="1188719" y="705612"/>
                </a:lnTo>
                <a:lnTo>
                  <a:pt x="1188719" y="0"/>
                </a:lnTo>
                <a:lnTo>
                  <a:pt x="0" y="0"/>
                </a:lnTo>
                <a:lnTo>
                  <a:pt x="0" y="705612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840992" y="2051304"/>
            <a:ext cx="1188720" cy="706120"/>
          </a:xfrm>
          <a:custGeom>
            <a:avLst/>
            <a:gdLst/>
            <a:ahLst/>
            <a:cxnLst/>
            <a:rect l="l" t="t" r="r" b="b"/>
            <a:pathLst>
              <a:path w="1188720" h="706119">
                <a:moveTo>
                  <a:pt x="0" y="705612"/>
                </a:moveTo>
                <a:lnTo>
                  <a:pt x="1188720" y="705612"/>
                </a:lnTo>
                <a:lnTo>
                  <a:pt x="1188720" y="0"/>
                </a:lnTo>
                <a:lnTo>
                  <a:pt x="0" y="0"/>
                </a:lnTo>
                <a:lnTo>
                  <a:pt x="0" y="705612"/>
                </a:lnTo>
                <a:close/>
              </a:path>
            </a:pathLst>
          </a:custGeom>
          <a:solidFill>
            <a:srgbClr val="EBCD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840992" y="2051304"/>
            <a:ext cx="1188720" cy="706120"/>
          </a:xfrm>
          <a:custGeom>
            <a:avLst/>
            <a:gdLst/>
            <a:ahLst/>
            <a:cxnLst/>
            <a:rect l="l" t="t" r="r" b="b"/>
            <a:pathLst>
              <a:path w="1188720" h="706119">
                <a:moveTo>
                  <a:pt x="0" y="705612"/>
                </a:moveTo>
                <a:lnTo>
                  <a:pt x="1188720" y="705612"/>
                </a:lnTo>
                <a:lnTo>
                  <a:pt x="1188720" y="0"/>
                </a:lnTo>
                <a:lnTo>
                  <a:pt x="0" y="0"/>
                </a:lnTo>
                <a:lnTo>
                  <a:pt x="0" y="705612"/>
                </a:lnTo>
                <a:close/>
              </a:path>
            </a:pathLst>
          </a:custGeom>
          <a:ln w="3175">
            <a:solidFill>
              <a:srgbClr val="762C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774435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19" y="548639"/>
                </a:lnTo>
                <a:lnTo>
                  <a:pt x="1188719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E37D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774435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19" y="91439"/>
                </a:lnTo>
                <a:lnTo>
                  <a:pt x="1188719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E37D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6180201" y="1666113"/>
            <a:ext cx="3810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1485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80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80" y="0"/>
                </a:lnTo>
                <a:close/>
              </a:path>
            </a:pathLst>
          </a:custGeom>
          <a:solidFill>
            <a:srgbClr val="D49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148583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40" y="0"/>
                </a:moveTo>
                <a:lnTo>
                  <a:pt x="1097280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close/>
              </a:path>
            </a:pathLst>
          </a:custGeom>
          <a:ln w="3175">
            <a:solidFill>
              <a:srgbClr val="D495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264153" y="1666113"/>
            <a:ext cx="9645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Geography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4251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79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20" y="548639"/>
                </a:lnTo>
                <a:lnTo>
                  <a:pt x="1188720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79" y="0"/>
                </a:lnTo>
                <a:close/>
              </a:path>
            </a:pathLst>
          </a:custGeom>
          <a:solidFill>
            <a:srgbClr val="762C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84251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79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20" y="91439"/>
                </a:lnTo>
                <a:lnTo>
                  <a:pt x="1188720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762C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2147442" y="1666113"/>
            <a:ext cx="5797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Sect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46379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1097279" y="0"/>
                </a:moveTo>
                <a:lnTo>
                  <a:pt x="91439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548639"/>
                </a:lnTo>
                <a:lnTo>
                  <a:pt x="1188719" y="548639"/>
                </a:lnTo>
                <a:lnTo>
                  <a:pt x="1188719" y="91439"/>
                </a:lnTo>
                <a:lnTo>
                  <a:pt x="1181540" y="55828"/>
                </a:lnTo>
                <a:lnTo>
                  <a:pt x="1161954" y="26765"/>
                </a:lnTo>
                <a:lnTo>
                  <a:pt x="1132891" y="7179"/>
                </a:lnTo>
                <a:lnTo>
                  <a:pt x="1097279" y="0"/>
                </a:lnTo>
                <a:close/>
              </a:path>
            </a:pathLst>
          </a:custGeom>
          <a:solidFill>
            <a:srgbClr val="00719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463796" y="1502663"/>
            <a:ext cx="1188720" cy="548640"/>
          </a:xfrm>
          <a:custGeom>
            <a:avLst/>
            <a:gdLst/>
            <a:ahLst/>
            <a:cxnLst/>
            <a:rect l="l" t="t" r="r" b="b"/>
            <a:pathLst>
              <a:path w="1188720" h="548639">
                <a:moveTo>
                  <a:pt x="91439" y="0"/>
                </a:moveTo>
                <a:lnTo>
                  <a:pt x="1097279" y="0"/>
                </a:lnTo>
                <a:lnTo>
                  <a:pt x="1132891" y="7179"/>
                </a:lnTo>
                <a:lnTo>
                  <a:pt x="1161954" y="26765"/>
                </a:lnTo>
                <a:lnTo>
                  <a:pt x="1181540" y="55828"/>
                </a:lnTo>
                <a:lnTo>
                  <a:pt x="1188719" y="91439"/>
                </a:lnTo>
                <a:lnTo>
                  <a:pt x="1188719" y="548639"/>
                </a:lnTo>
                <a:lnTo>
                  <a:pt x="0" y="548639"/>
                </a:lnTo>
                <a:lnTo>
                  <a:pt x="0" y="91439"/>
                </a:ln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39" y="0"/>
                </a:lnTo>
                <a:close/>
              </a:path>
            </a:pathLst>
          </a:custGeom>
          <a:ln w="3175">
            <a:solidFill>
              <a:srgbClr val="0071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4779009" y="1666113"/>
            <a:ext cx="5594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Sc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op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8838" y="1666113"/>
            <a:ext cx="5207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solidFill>
                  <a:srgbClr val="998B85"/>
                </a:solidFill>
                <a:latin typeface="Arial"/>
                <a:cs typeface="Arial"/>
              </a:rPr>
              <a:t>Client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79070" y="2175510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9518904" y="0"/>
                </a:moveTo>
                <a:lnTo>
                  <a:pt x="70104" y="0"/>
                </a:lnTo>
                <a:lnTo>
                  <a:pt x="42814" y="5506"/>
                </a:lnTo>
                <a:lnTo>
                  <a:pt x="20531" y="20526"/>
                </a:lnTo>
                <a:lnTo>
                  <a:pt x="5508" y="42808"/>
                </a:lnTo>
                <a:lnTo>
                  <a:pt x="0" y="70103"/>
                </a:lnTo>
                <a:lnTo>
                  <a:pt x="0" y="350519"/>
                </a:lnTo>
                <a:lnTo>
                  <a:pt x="5508" y="377815"/>
                </a:lnTo>
                <a:lnTo>
                  <a:pt x="20531" y="400097"/>
                </a:lnTo>
                <a:lnTo>
                  <a:pt x="42814" y="415117"/>
                </a:lnTo>
                <a:lnTo>
                  <a:pt x="70104" y="420624"/>
                </a:lnTo>
                <a:lnTo>
                  <a:pt x="9518904" y="420624"/>
                </a:lnTo>
                <a:lnTo>
                  <a:pt x="9546199" y="415117"/>
                </a:lnTo>
                <a:lnTo>
                  <a:pt x="9568481" y="400097"/>
                </a:lnTo>
                <a:lnTo>
                  <a:pt x="9583501" y="377815"/>
                </a:lnTo>
                <a:lnTo>
                  <a:pt x="9589008" y="350519"/>
                </a:lnTo>
                <a:lnTo>
                  <a:pt x="9589008" y="70103"/>
                </a:lnTo>
                <a:lnTo>
                  <a:pt x="9583501" y="42808"/>
                </a:lnTo>
                <a:lnTo>
                  <a:pt x="9568481" y="20526"/>
                </a:lnTo>
                <a:lnTo>
                  <a:pt x="9546199" y="5506"/>
                </a:lnTo>
                <a:lnTo>
                  <a:pt x="9518904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79070" y="2175510"/>
            <a:ext cx="9589135" cy="421005"/>
          </a:xfrm>
          <a:custGeom>
            <a:avLst/>
            <a:gdLst/>
            <a:ahLst/>
            <a:cxnLst/>
            <a:rect l="l" t="t" r="r" b="b"/>
            <a:pathLst>
              <a:path w="9589135" h="421005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4" y="0"/>
                </a:lnTo>
                <a:lnTo>
                  <a:pt x="9518904" y="0"/>
                </a:lnTo>
                <a:lnTo>
                  <a:pt x="9546199" y="5506"/>
                </a:lnTo>
                <a:lnTo>
                  <a:pt x="9568481" y="20526"/>
                </a:lnTo>
                <a:lnTo>
                  <a:pt x="9583501" y="42808"/>
                </a:lnTo>
                <a:lnTo>
                  <a:pt x="9589008" y="70103"/>
                </a:lnTo>
                <a:lnTo>
                  <a:pt x="9589008" y="350519"/>
                </a:lnTo>
                <a:lnTo>
                  <a:pt x="9583501" y="377815"/>
                </a:lnTo>
                <a:lnTo>
                  <a:pt x="9568481" y="400097"/>
                </a:lnTo>
                <a:lnTo>
                  <a:pt x="9546199" y="415117"/>
                </a:lnTo>
                <a:lnTo>
                  <a:pt x="9518904" y="420624"/>
                </a:lnTo>
                <a:lnTo>
                  <a:pt x="70104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3175">
            <a:solidFill>
              <a:srgbClr val="AC2B3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42900" y="2202179"/>
            <a:ext cx="1336675" cy="365760"/>
          </a:xfrm>
          <a:custGeom>
            <a:avLst/>
            <a:gdLst/>
            <a:ahLst/>
            <a:cxnLst/>
            <a:rect l="l" t="t" r="r" b="b"/>
            <a:pathLst>
              <a:path w="1336675" h="365760">
                <a:moveTo>
                  <a:pt x="1275588" y="0"/>
                </a:moveTo>
                <a:lnTo>
                  <a:pt x="60960" y="0"/>
                </a:lnTo>
                <a:lnTo>
                  <a:pt x="37231" y="4792"/>
                </a:lnTo>
                <a:lnTo>
                  <a:pt x="17854" y="17859"/>
                </a:lnTo>
                <a:lnTo>
                  <a:pt x="4790" y="37236"/>
                </a:lnTo>
                <a:lnTo>
                  <a:pt x="0" y="60960"/>
                </a:lnTo>
                <a:lnTo>
                  <a:pt x="0" y="304800"/>
                </a:lnTo>
                <a:lnTo>
                  <a:pt x="4790" y="328523"/>
                </a:lnTo>
                <a:lnTo>
                  <a:pt x="17854" y="347900"/>
                </a:lnTo>
                <a:lnTo>
                  <a:pt x="37231" y="360967"/>
                </a:lnTo>
                <a:lnTo>
                  <a:pt x="60960" y="365760"/>
                </a:lnTo>
                <a:lnTo>
                  <a:pt x="1275588" y="365760"/>
                </a:lnTo>
                <a:lnTo>
                  <a:pt x="1299311" y="360967"/>
                </a:lnTo>
                <a:lnTo>
                  <a:pt x="1318688" y="347900"/>
                </a:lnTo>
                <a:lnTo>
                  <a:pt x="1331755" y="328523"/>
                </a:lnTo>
                <a:lnTo>
                  <a:pt x="1336548" y="304800"/>
                </a:lnTo>
                <a:lnTo>
                  <a:pt x="1336548" y="60960"/>
                </a:lnTo>
                <a:lnTo>
                  <a:pt x="1331755" y="37236"/>
                </a:lnTo>
                <a:lnTo>
                  <a:pt x="1318688" y="17859"/>
                </a:lnTo>
                <a:lnTo>
                  <a:pt x="1299311" y="4792"/>
                </a:lnTo>
                <a:lnTo>
                  <a:pt x="1275588" y="0"/>
                </a:lnTo>
                <a:close/>
              </a:path>
            </a:pathLst>
          </a:custGeom>
          <a:solidFill>
            <a:srgbClr val="811F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439318" y="2276348"/>
            <a:ext cx="729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Whirlpool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35860" y="2276348"/>
            <a:ext cx="99186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Manufacturing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275203" y="2276348"/>
            <a:ext cx="92519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Cont.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Europe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347331" y="2270886"/>
            <a:ext cx="651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814442" y="2297048"/>
            <a:ext cx="462788" cy="1884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6283833" y="2217242"/>
            <a:ext cx="22606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B7BD16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46" name="object 4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41</a:t>
            </a:fld>
          </a:p>
        </p:txBody>
      </p:sp>
      <p:sp>
        <p:nvSpPr>
          <p:cNvPr id="43" name="object 43"/>
          <p:cNvSpPr txBox="1"/>
          <p:nvPr/>
        </p:nvSpPr>
        <p:spPr>
          <a:xfrm>
            <a:off x="8653653" y="2193163"/>
            <a:ext cx="7226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9230" marR="5080" indent="-17716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APO /</a:t>
            </a:r>
            <a:r>
              <a:rPr dirty="0" sz="1200" spc="-9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IBP 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CRM</a:t>
            </a:r>
            <a:endParaRPr sz="12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43915" y="3495547"/>
            <a:ext cx="894080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5" b="1" i="1" u="heavy">
                <a:solidFill>
                  <a:srgbClr val="4E4641"/>
                </a:solidFill>
                <a:latin typeface="Arial"/>
                <a:cs typeface="Arial"/>
              </a:rPr>
              <a:t>Additional projects</a:t>
            </a:r>
            <a:r>
              <a:rPr dirty="0" sz="1400" spc="-5">
                <a:solidFill>
                  <a:srgbClr val="4E4641"/>
                </a:solidFill>
                <a:latin typeface="Arial"/>
                <a:cs typeface="Arial"/>
              </a:rPr>
              <a:t>: </a:t>
            </a:r>
            <a:r>
              <a:rPr dirty="0" sz="1400">
                <a:solidFill>
                  <a:srgbClr val="4E4641"/>
                </a:solidFill>
                <a:latin typeface="Arial"/>
                <a:cs typeface="Arial"/>
              </a:rPr>
              <a:t>Air France (Assessment SoH), Centrica (POC </a:t>
            </a:r>
            <a:r>
              <a:rPr dirty="0" sz="1400" spc="-5">
                <a:solidFill>
                  <a:srgbClr val="4E4641"/>
                </a:solidFill>
                <a:latin typeface="Arial"/>
                <a:cs typeface="Arial"/>
              </a:rPr>
              <a:t>S/4HANA), </a:t>
            </a:r>
            <a:r>
              <a:rPr dirty="0" sz="1400">
                <a:solidFill>
                  <a:srgbClr val="4E4641"/>
                </a:solidFill>
                <a:latin typeface="Arial"/>
                <a:cs typeface="Arial"/>
              </a:rPr>
              <a:t>Chanel </a:t>
            </a:r>
            <a:r>
              <a:rPr dirty="0" sz="1400" spc="-5">
                <a:solidFill>
                  <a:srgbClr val="4E4641"/>
                </a:solidFill>
                <a:latin typeface="Arial"/>
                <a:cs typeface="Arial"/>
              </a:rPr>
              <a:t>(Assessment </a:t>
            </a:r>
            <a:r>
              <a:rPr dirty="0" sz="1400">
                <a:solidFill>
                  <a:srgbClr val="4E4641"/>
                </a:solidFill>
                <a:latin typeface="Arial"/>
                <a:cs typeface="Arial"/>
              </a:rPr>
              <a:t>SoH),</a:t>
            </a:r>
            <a:r>
              <a:rPr dirty="0" sz="1400" spc="-265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E4641"/>
                </a:solidFill>
                <a:latin typeface="Arial"/>
                <a:cs typeface="Arial"/>
              </a:rPr>
              <a:t>Isolux  </a:t>
            </a:r>
            <a:r>
              <a:rPr dirty="0" sz="1400" spc="-5">
                <a:solidFill>
                  <a:srgbClr val="4E4641"/>
                </a:solidFill>
                <a:latin typeface="Arial"/>
                <a:cs typeface="Arial"/>
              </a:rPr>
              <a:t>(Assessment S/4HANA), German retailer (POC S/4HANA), Bundesagentur fur </a:t>
            </a:r>
            <a:r>
              <a:rPr dirty="0" sz="1400">
                <a:solidFill>
                  <a:srgbClr val="4E4641"/>
                </a:solidFill>
                <a:latin typeface="Arial"/>
                <a:cs typeface="Arial"/>
              </a:rPr>
              <a:t>Arbeit </a:t>
            </a:r>
            <a:r>
              <a:rPr dirty="0" sz="1400" spc="-5">
                <a:solidFill>
                  <a:srgbClr val="4E4641"/>
                </a:solidFill>
                <a:latin typeface="Arial"/>
                <a:cs typeface="Arial"/>
              </a:rPr>
              <a:t>(S/4HANA assessment)</a:t>
            </a:r>
            <a:r>
              <a:rPr dirty="0" sz="1400" spc="-185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E4641"/>
                </a:solidFill>
                <a:latin typeface="Arial"/>
                <a:cs typeface="Arial"/>
              </a:rPr>
              <a:t>…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83919"/>
            <a:ext cx="9905999" cy="563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77824"/>
            <a:ext cx="9906000" cy="21305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883919"/>
            <a:ext cx="9906000" cy="2042160"/>
          </a:xfrm>
          <a:custGeom>
            <a:avLst/>
            <a:gdLst/>
            <a:ahLst/>
            <a:cxnLst/>
            <a:rect l="l" t="t" r="r" b="b"/>
            <a:pathLst>
              <a:path w="9906000" h="2042160">
                <a:moveTo>
                  <a:pt x="9906000" y="0"/>
                </a:moveTo>
                <a:lnTo>
                  <a:pt x="0" y="0"/>
                </a:lnTo>
                <a:lnTo>
                  <a:pt x="0" y="1081658"/>
                </a:lnTo>
                <a:lnTo>
                  <a:pt x="786697" y="1235862"/>
                </a:lnTo>
                <a:lnTo>
                  <a:pt x="1270762" y="1565576"/>
                </a:lnTo>
                <a:lnTo>
                  <a:pt x="1515082" y="1893456"/>
                </a:lnTo>
                <a:lnTo>
                  <a:pt x="1582547" y="2042159"/>
                </a:lnTo>
                <a:lnTo>
                  <a:pt x="1651011" y="1892081"/>
                </a:lnTo>
                <a:lnTo>
                  <a:pt x="1898618" y="1561909"/>
                </a:lnTo>
                <a:lnTo>
                  <a:pt x="2388683" y="1231737"/>
                </a:lnTo>
                <a:lnTo>
                  <a:pt x="3184525" y="1081658"/>
                </a:lnTo>
                <a:lnTo>
                  <a:pt x="8328025" y="1081658"/>
                </a:lnTo>
                <a:lnTo>
                  <a:pt x="8407395" y="1080430"/>
                </a:lnTo>
                <a:lnTo>
                  <a:pt x="8484243" y="1076814"/>
                </a:lnTo>
                <a:lnTo>
                  <a:pt x="8558603" y="1070915"/>
                </a:lnTo>
                <a:lnTo>
                  <a:pt x="8630514" y="1062835"/>
                </a:lnTo>
                <a:lnTo>
                  <a:pt x="8700011" y="1052679"/>
                </a:lnTo>
                <a:lnTo>
                  <a:pt x="8767132" y="1040550"/>
                </a:lnTo>
                <a:lnTo>
                  <a:pt x="8831912" y="1026553"/>
                </a:lnTo>
                <a:lnTo>
                  <a:pt x="8894390" y="1010790"/>
                </a:lnTo>
                <a:lnTo>
                  <a:pt x="8954601" y="993365"/>
                </a:lnTo>
                <a:lnTo>
                  <a:pt x="9012582" y="974383"/>
                </a:lnTo>
                <a:lnTo>
                  <a:pt x="9068371" y="953947"/>
                </a:lnTo>
                <a:lnTo>
                  <a:pt x="9122003" y="932160"/>
                </a:lnTo>
                <a:lnTo>
                  <a:pt x="9173516" y="909126"/>
                </a:lnTo>
                <a:lnTo>
                  <a:pt x="9222946" y="884950"/>
                </a:lnTo>
                <a:lnTo>
                  <a:pt x="9270331" y="859734"/>
                </a:lnTo>
                <a:lnTo>
                  <a:pt x="9315706" y="833582"/>
                </a:lnTo>
                <a:lnTo>
                  <a:pt x="9359108" y="806599"/>
                </a:lnTo>
                <a:lnTo>
                  <a:pt x="9400575" y="778887"/>
                </a:lnTo>
                <a:lnTo>
                  <a:pt x="9440143" y="750551"/>
                </a:lnTo>
                <a:lnTo>
                  <a:pt x="9477848" y="721694"/>
                </a:lnTo>
                <a:lnTo>
                  <a:pt x="9513728" y="692419"/>
                </a:lnTo>
                <a:lnTo>
                  <a:pt x="9547819" y="662832"/>
                </a:lnTo>
                <a:lnTo>
                  <a:pt x="9580158" y="633035"/>
                </a:lnTo>
                <a:lnTo>
                  <a:pt x="9610782" y="603131"/>
                </a:lnTo>
                <a:lnTo>
                  <a:pt x="9639727" y="573226"/>
                </a:lnTo>
                <a:lnTo>
                  <a:pt x="9667031" y="543422"/>
                </a:lnTo>
                <a:lnTo>
                  <a:pt x="9692729" y="513823"/>
                </a:lnTo>
                <a:lnTo>
                  <a:pt x="9739457" y="455655"/>
                </a:lnTo>
                <a:lnTo>
                  <a:pt x="9780206" y="399552"/>
                </a:lnTo>
                <a:lnTo>
                  <a:pt x="9815268" y="346344"/>
                </a:lnTo>
                <a:lnTo>
                  <a:pt x="9844940" y="296860"/>
                </a:lnTo>
                <a:lnTo>
                  <a:pt x="9869513" y="251930"/>
                </a:lnTo>
                <a:lnTo>
                  <a:pt x="9889282" y="212384"/>
                </a:lnTo>
                <a:lnTo>
                  <a:pt x="9906000" y="175646"/>
                </a:lnTo>
                <a:lnTo>
                  <a:pt x="990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6400799"/>
            <a:ext cx="9906000" cy="457200"/>
          </a:xfrm>
          <a:custGeom>
            <a:avLst/>
            <a:gdLst/>
            <a:ahLst/>
            <a:cxnLst/>
            <a:rect l="l" t="t" r="r" b="b"/>
            <a:pathLst>
              <a:path w="9906000" h="457200">
                <a:moveTo>
                  <a:pt x="0" y="457199"/>
                </a:moveTo>
                <a:lnTo>
                  <a:pt x="9906000" y="457199"/>
                </a:lnTo>
                <a:lnTo>
                  <a:pt x="9906000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69963" y="6521199"/>
            <a:ext cx="102235" cy="188595"/>
          </a:xfrm>
          <a:custGeom>
            <a:avLst/>
            <a:gdLst/>
            <a:ahLst/>
            <a:cxnLst/>
            <a:rect l="l" t="t" r="r" b="b"/>
            <a:pathLst>
              <a:path w="102234" h="188595">
                <a:moveTo>
                  <a:pt x="18622" y="0"/>
                </a:moveTo>
                <a:lnTo>
                  <a:pt x="0" y="0"/>
                </a:lnTo>
                <a:lnTo>
                  <a:pt x="0" y="179306"/>
                </a:lnTo>
                <a:lnTo>
                  <a:pt x="2630" y="183417"/>
                </a:lnTo>
                <a:lnTo>
                  <a:pt x="7702" y="187096"/>
                </a:lnTo>
                <a:lnTo>
                  <a:pt x="14898" y="188398"/>
                </a:lnTo>
                <a:lnTo>
                  <a:pt x="22448" y="188398"/>
                </a:lnTo>
                <a:lnTo>
                  <a:pt x="26221" y="184775"/>
                </a:lnTo>
                <a:lnTo>
                  <a:pt x="26221" y="134066"/>
                </a:lnTo>
                <a:lnTo>
                  <a:pt x="48871" y="134066"/>
                </a:lnTo>
                <a:lnTo>
                  <a:pt x="87386" y="120086"/>
                </a:lnTo>
                <a:lnTo>
                  <a:pt x="98046" y="105084"/>
                </a:lnTo>
                <a:lnTo>
                  <a:pt x="26221" y="105084"/>
                </a:lnTo>
                <a:lnTo>
                  <a:pt x="26221" y="36270"/>
                </a:lnTo>
                <a:lnTo>
                  <a:pt x="29997" y="29021"/>
                </a:lnTo>
                <a:lnTo>
                  <a:pt x="37546" y="25403"/>
                </a:lnTo>
                <a:lnTo>
                  <a:pt x="98583" y="25403"/>
                </a:lnTo>
                <a:lnTo>
                  <a:pt x="98239" y="24609"/>
                </a:lnTo>
                <a:lnTo>
                  <a:pt x="93697" y="17253"/>
                </a:lnTo>
                <a:lnTo>
                  <a:pt x="88448" y="11252"/>
                </a:lnTo>
                <a:lnTo>
                  <a:pt x="82844" y="7285"/>
                </a:lnTo>
                <a:lnTo>
                  <a:pt x="78067" y="2536"/>
                </a:lnTo>
                <a:lnTo>
                  <a:pt x="72228" y="48"/>
                </a:lnTo>
                <a:lnTo>
                  <a:pt x="18673" y="48"/>
                </a:lnTo>
                <a:close/>
              </a:path>
              <a:path w="102234" h="188595">
                <a:moveTo>
                  <a:pt x="98583" y="25403"/>
                </a:moveTo>
                <a:lnTo>
                  <a:pt x="60195" y="25403"/>
                </a:lnTo>
                <a:lnTo>
                  <a:pt x="60195" y="29021"/>
                </a:lnTo>
                <a:lnTo>
                  <a:pt x="67745" y="29021"/>
                </a:lnTo>
                <a:lnTo>
                  <a:pt x="71520" y="36270"/>
                </a:lnTo>
                <a:lnTo>
                  <a:pt x="71520" y="90597"/>
                </a:lnTo>
                <a:lnTo>
                  <a:pt x="67745" y="97846"/>
                </a:lnTo>
                <a:lnTo>
                  <a:pt x="60195" y="101465"/>
                </a:lnTo>
                <a:lnTo>
                  <a:pt x="52647" y="101465"/>
                </a:lnTo>
                <a:lnTo>
                  <a:pt x="26221" y="105084"/>
                </a:lnTo>
                <a:lnTo>
                  <a:pt x="98046" y="105084"/>
                </a:lnTo>
                <a:lnTo>
                  <a:pt x="100244" y="99823"/>
                </a:lnTo>
                <a:lnTo>
                  <a:pt x="101719" y="86979"/>
                </a:lnTo>
                <a:lnTo>
                  <a:pt x="101719" y="32640"/>
                </a:lnTo>
                <a:lnTo>
                  <a:pt x="98583" y="25403"/>
                </a:lnTo>
                <a:close/>
              </a:path>
              <a:path w="102234" h="188595">
                <a:moveTo>
                  <a:pt x="72113" y="0"/>
                </a:moveTo>
                <a:lnTo>
                  <a:pt x="18775" y="0"/>
                </a:lnTo>
                <a:lnTo>
                  <a:pt x="72228" y="48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686782" y="6575575"/>
            <a:ext cx="106045" cy="134620"/>
          </a:xfrm>
          <a:custGeom>
            <a:avLst/>
            <a:gdLst/>
            <a:ahLst/>
            <a:cxnLst/>
            <a:rect l="l" t="t" r="r" b="b"/>
            <a:pathLst>
              <a:path w="106045" h="134620">
                <a:moveTo>
                  <a:pt x="56624" y="0"/>
                </a:moveTo>
                <a:lnTo>
                  <a:pt x="33972" y="0"/>
                </a:lnTo>
                <a:lnTo>
                  <a:pt x="30201" y="3630"/>
                </a:lnTo>
                <a:lnTo>
                  <a:pt x="15926" y="10474"/>
                </a:lnTo>
                <a:lnTo>
                  <a:pt x="6606" y="20375"/>
                </a:lnTo>
                <a:lnTo>
                  <a:pt x="1533" y="33673"/>
                </a:lnTo>
                <a:lnTo>
                  <a:pt x="0" y="50708"/>
                </a:lnTo>
                <a:lnTo>
                  <a:pt x="0" y="101423"/>
                </a:lnTo>
                <a:lnTo>
                  <a:pt x="36689" y="132098"/>
                </a:lnTo>
                <a:lnTo>
                  <a:pt x="52853" y="134022"/>
                </a:lnTo>
                <a:lnTo>
                  <a:pt x="101914" y="134022"/>
                </a:lnTo>
                <a:lnTo>
                  <a:pt x="105698" y="130400"/>
                </a:lnTo>
                <a:lnTo>
                  <a:pt x="105698" y="119533"/>
                </a:lnTo>
                <a:lnTo>
                  <a:pt x="101914" y="108667"/>
                </a:lnTo>
                <a:lnTo>
                  <a:pt x="94372" y="105044"/>
                </a:lnTo>
                <a:lnTo>
                  <a:pt x="45298" y="105044"/>
                </a:lnTo>
                <a:lnTo>
                  <a:pt x="41527" y="101423"/>
                </a:lnTo>
                <a:lnTo>
                  <a:pt x="37743" y="101423"/>
                </a:lnTo>
                <a:lnTo>
                  <a:pt x="30201" y="94179"/>
                </a:lnTo>
                <a:lnTo>
                  <a:pt x="30201" y="79690"/>
                </a:lnTo>
                <a:lnTo>
                  <a:pt x="90589" y="79690"/>
                </a:lnTo>
                <a:lnTo>
                  <a:pt x="101914" y="76068"/>
                </a:lnTo>
                <a:lnTo>
                  <a:pt x="105698" y="68824"/>
                </a:lnTo>
                <a:lnTo>
                  <a:pt x="105698" y="50708"/>
                </a:lnTo>
                <a:lnTo>
                  <a:pt x="30201" y="50708"/>
                </a:lnTo>
                <a:lnTo>
                  <a:pt x="30201" y="36221"/>
                </a:lnTo>
                <a:lnTo>
                  <a:pt x="33972" y="32603"/>
                </a:lnTo>
                <a:lnTo>
                  <a:pt x="41527" y="28984"/>
                </a:lnTo>
                <a:lnTo>
                  <a:pt x="101914" y="28984"/>
                </a:lnTo>
                <a:lnTo>
                  <a:pt x="94841" y="15286"/>
                </a:lnTo>
                <a:lnTo>
                  <a:pt x="84935" y="6341"/>
                </a:lnTo>
                <a:lnTo>
                  <a:pt x="72196" y="1472"/>
                </a:lnTo>
                <a:lnTo>
                  <a:pt x="56624" y="0"/>
                </a:lnTo>
                <a:close/>
              </a:path>
              <a:path w="106045" h="134620">
                <a:moveTo>
                  <a:pt x="101914" y="28984"/>
                </a:moveTo>
                <a:lnTo>
                  <a:pt x="60395" y="28984"/>
                </a:lnTo>
                <a:lnTo>
                  <a:pt x="71721" y="32603"/>
                </a:lnTo>
                <a:lnTo>
                  <a:pt x="75492" y="36221"/>
                </a:lnTo>
                <a:lnTo>
                  <a:pt x="75492" y="50708"/>
                </a:lnTo>
                <a:lnTo>
                  <a:pt x="105698" y="50708"/>
                </a:lnTo>
                <a:lnTo>
                  <a:pt x="105698" y="32603"/>
                </a:lnTo>
                <a:lnTo>
                  <a:pt x="101914" y="28984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811348" y="6575575"/>
            <a:ext cx="106045" cy="134620"/>
          </a:xfrm>
          <a:custGeom>
            <a:avLst/>
            <a:gdLst/>
            <a:ahLst/>
            <a:cxnLst/>
            <a:rect l="l" t="t" r="r" b="b"/>
            <a:pathLst>
              <a:path w="106045" h="134620">
                <a:moveTo>
                  <a:pt x="56629" y="0"/>
                </a:moveTo>
                <a:lnTo>
                  <a:pt x="30206" y="0"/>
                </a:lnTo>
                <a:lnTo>
                  <a:pt x="17521" y="8886"/>
                </a:lnTo>
                <a:lnTo>
                  <a:pt x="8023" y="19469"/>
                </a:lnTo>
                <a:lnTo>
                  <a:pt x="2064" y="32090"/>
                </a:lnTo>
                <a:lnTo>
                  <a:pt x="0" y="47089"/>
                </a:lnTo>
                <a:lnTo>
                  <a:pt x="0" y="97801"/>
                </a:lnTo>
                <a:lnTo>
                  <a:pt x="31911" y="132041"/>
                </a:lnTo>
                <a:lnTo>
                  <a:pt x="45303" y="134022"/>
                </a:lnTo>
                <a:lnTo>
                  <a:pt x="64171" y="134022"/>
                </a:lnTo>
                <a:lnTo>
                  <a:pt x="67942" y="130400"/>
                </a:lnTo>
                <a:lnTo>
                  <a:pt x="75497" y="130400"/>
                </a:lnTo>
                <a:lnTo>
                  <a:pt x="88180" y="123042"/>
                </a:lnTo>
                <a:lnTo>
                  <a:pt x="97674" y="112289"/>
                </a:lnTo>
                <a:lnTo>
                  <a:pt x="100876" y="105044"/>
                </a:lnTo>
                <a:lnTo>
                  <a:pt x="49074" y="105044"/>
                </a:lnTo>
                <a:lnTo>
                  <a:pt x="41348" y="103743"/>
                </a:lnTo>
                <a:lnTo>
                  <a:pt x="35393" y="100064"/>
                </a:lnTo>
                <a:lnTo>
                  <a:pt x="31561" y="94349"/>
                </a:lnTo>
                <a:lnTo>
                  <a:pt x="30206" y="86935"/>
                </a:lnTo>
                <a:lnTo>
                  <a:pt x="30206" y="39852"/>
                </a:lnTo>
                <a:lnTo>
                  <a:pt x="33977" y="36221"/>
                </a:lnTo>
                <a:lnTo>
                  <a:pt x="33977" y="28984"/>
                </a:lnTo>
                <a:lnTo>
                  <a:pt x="101324" y="28984"/>
                </a:lnTo>
                <a:lnTo>
                  <a:pt x="100918" y="27794"/>
                </a:lnTo>
                <a:lnTo>
                  <a:pt x="98149" y="21735"/>
                </a:lnTo>
                <a:lnTo>
                  <a:pt x="89536" y="12228"/>
                </a:lnTo>
                <a:lnTo>
                  <a:pt x="80217" y="5435"/>
                </a:lnTo>
                <a:lnTo>
                  <a:pt x="69483" y="1359"/>
                </a:lnTo>
                <a:lnTo>
                  <a:pt x="56629" y="0"/>
                </a:lnTo>
                <a:close/>
              </a:path>
              <a:path w="106045" h="134620">
                <a:moveTo>
                  <a:pt x="101324" y="28984"/>
                </a:moveTo>
                <a:lnTo>
                  <a:pt x="64171" y="28984"/>
                </a:lnTo>
                <a:lnTo>
                  <a:pt x="71726" y="32603"/>
                </a:lnTo>
                <a:lnTo>
                  <a:pt x="75497" y="36221"/>
                </a:lnTo>
                <a:lnTo>
                  <a:pt x="75497" y="90557"/>
                </a:lnTo>
                <a:lnTo>
                  <a:pt x="71726" y="94179"/>
                </a:lnTo>
                <a:lnTo>
                  <a:pt x="71726" y="101423"/>
                </a:lnTo>
                <a:lnTo>
                  <a:pt x="64171" y="105044"/>
                </a:lnTo>
                <a:lnTo>
                  <a:pt x="100876" y="105044"/>
                </a:lnTo>
                <a:lnTo>
                  <a:pt x="103628" y="98819"/>
                </a:lnTo>
                <a:lnTo>
                  <a:pt x="105691" y="83312"/>
                </a:lnTo>
                <a:lnTo>
                  <a:pt x="105691" y="50708"/>
                </a:lnTo>
                <a:lnTo>
                  <a:pt x="105042" y="42621"/>
                </a:lnTo>
                <a:lnTo>
                  <a:pt x="103334" y="34869"/>
                </a:lnTo>
                <a:lnTo>
                  <a:pt x="101324" y="28984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935920" y="6575575"/>
            <a:ext cx="102235" cy="177800"/>
          </a:xfrm>
          <a:custGeom>
            <a:avLst/>
            <a:gdLst/>
            <a:ahLst/>
            <a:cxnLst/>
            <a:rect l="l" t="t" r="r" b="b"/>
            <a:pathLst>
              <a:path w="102234" h="177800">
                <a:moveTo>
                  <a:pt x="18867" y="0"/>
                </a:moveTo>
                <a:lnTo>
                  <a:pt x="0" y="0"/>
                </a:lnTo>
                <a:lnTo>
                  <a:pt x="0" y="159377"/>
                </a:lnTo>
                <a:lnTo>
                  <a:pt x="1887" y="168319"/>
                </a:lnTo>
                <a:lnTo>
                  <a:pt x="6605" y="173866"/>
                </a:lnTo>
                <a:lnTo>
                  <a:pt x="12738" y="176696"/>
                </a:lnTo>
                <a:lnTo>
                  <a:pt x="18867" y="177488"/>
                </a:lnTo>
                <a:lnTo>
                  <a:pt x="30193" y="177488"/>
                </a:lnTo>
                <a:lnTo>
                  <a:pt x="30193" y="126778"/>
                </a:lnTo>
                <a:lnTo>
                  <a:pt x="52845" y="126778"/>
                </a:lnTo>
                <a:lnTo>
                  <a:pt x="89176" y="114892"/>
                </a:lnTo>
                <a:lnTo>
                  <a:pt x="98122" y="101423"/>
                </a:lnTo>
                <a:lnTo>
                  <a:pt x="30193" y="101423"/>
                </a:lnTo>
                <a:lnTo>
                  <a:pt x="30193" y="28984"/>
                </a:lnTo>
                <a:lnTo>
                  <a:pt x="37748" y="25354"/>
                </a:lnTo>
                <a:lnTo>
                  <a:pt x="98149" y="25354"/>
                </a:lnTo>
                <a:lnTo>
                  <a:pt x="94365" y="18117"/>
                </a:lnTo>
                <a:lnTo>
                  <a:pt x="86823" y="10867"/>
                </a:lnTo>
                <a:lnTo>
                  <a:pt x="79268" y="7249"/>
                </a:lnTo>
                <a:lnTo>
                  <a:pt x="75603" y="3630"/>
                </a:lnTo>
                <a:lnTo>
                  <a:pt x="22651" y="3630"/>
                </a:lnTo>
                <a:lnTo>
                  <a:pt x="18867" y="0"/>
                </a:lnTo>
                <a:close/>
              </a:path>
              <a:path w="102234" h="177800">
                <a:moveTo>
                  <a:pt x="98149" y="25354"/>
                </a:moveTo>
                <a:lnTo>
                  <a:pt x="52845" y="25354"/>
                </a:lnTo>
                <a:lnTo>
                  <a:pt x="60573" y="26656"/>
                </a:lnTo>
                <a:lnTo>
                  <a:pt x="66533" y="30337"/>
                </a:lnTo>
                <a:lnTo>
                  <a:pt x="70368" y="36055"/>
                </a:lnTo>
                <a:lnTo>
                  <a:pt x="71726" y="43471"/>
                </a:lnTo>
                <a:lnTo>
                  <a:pt x="71726" y="86935"/>
                </a:lnTo>
                <a:lnTo>
                  <a:pt x="67942" y="90557"/>
                </a:lnTo>
                <a:lnTo>
                  <a:pt x="67942" y="97801"/>
                </a:lnTo>
                <a:lnTo>
                  <a:pt x="60400" y="101423"/>
                </a:lnTo>
                <a:lnTo>
                  <a:pt x="98122" y="101423"/>
                </a:lnTo>
                <a:lnTo>
                  <a:pt x="100503" y="95650"/>
                </a:lnTo>
                <a:lnTo>
                  <a:pt x="101920" y="83312"/>
                </a:lnTo>
                <a:lnTo>
                  <a:pt x="101920" y="39852"/>
                </a:lnTo>
                <a:lnTo>
                  <a:pt x="98149" y="32603"/>
                </a:lnTo>
                <a:lnTo>
                  <a:pt x="98149" y="25354"/>
                </a:lnTo>
                <a:close/>
              </a:path>
              <a:path w="102234" h="177800">
                <a:moveTo>
                  <a:pt x="45290" y="0"/>
                </a:moveTo>
                <a:lnTo>
                  <a:pt x="30193" y="0"/>
                </a:lnTo>
                <a:lnTo>
                  <a:pt x="22651" y="3630"/>
                </a:lnTo>
                <a:lnTo>
                  <a:pt x="75603" y="3630"/>
                </a:lnTo>
                <a:lnTo>
                  <a:pt x="75023" y="3058"/>
                </a:lnTo>
                <a:lnTo>
                  <a:pt x="67945" y="906"/>
                </a:lnTo>
                <a:lnTo>
                  <a:pt x="58034" y="113"/>
                </a:lnTo>
                <a:lnTo>
                  <a:pt x="45290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056708" y="6521199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19811" y="0"/>
                </a:moveTo>
                <a:lnTo>
                  <a:pt x="0" y="0"/>
                </a:lnTo>
                <a:lnTo>
                  <a:pt x="0" y="152177"/>
                </a:lnTo>
                <a:lnTo>
                  <a:pt x="33502" y="186417"/>
                </a:lnTo>
                <a:lnTo>
                  <a:pt x="49074" y="188398"/>
                </a:lnTo>
                <a:lnTo>
                  <a:pt x="71726" y="188398"/>
                </a:lnTo>
                <a:lnTo>
                  <a:pt x="71726" y="170287"/>
                </a:lnTo>
                <a:lnTo>
                  <a:pt x="67955" y="163042"/>
                </a:lnTo>
                <a:lnTo>
                  <a:pt x="33977" y="155799"/>
                </a:lnTo>
                <a:lnTo>
                  <a:pt x="30206" y="148555"/>
                </a:lnTo>
                <a:lnTo>
                  <a:pt x="30206" y="14535"/>
                </a:lnTo>
                <a:lnTo>
                  <a:pt x="26422" y="10916"/>
                </a:lnTo>
                <a:lnTo>
                  <a:pt x="24478" y="4068"/>
                </a:lnTo>
                <a:lnTo>
                  <a:pt x="19811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135990" y="6575575"/>
            <a:ext cx="106045" cy="134620"/>
          </a:xfrm>
          <a:custGeom>
            <a:avLst/>
            <a:gdLst/>
            <a:ahLst/>
            <a:cxnLst/>
            <a:rect l="l" t="t" r="r" b="b"/>
            <a:pathLst>
              <a:path w="106045" h="134620">
                <a:moveTo>
                  <a:pt x="56616" y="0"/>
                </a:moveTo>
                <a:lnTo>
                  <a:pt x="33964" y="0"/>
                </a:lnTo>
                <a:lnTo>
                  <a:pt x="30193" y="3630"/>
                </a:lnTo>
                <a:lnTo>
                  <a:pt x="15919" y="10474"/>
                </a:lnTo>
                <a:lnTo>
                  <a:pt x="6602" y="20375"/>
                </a:lnTo>
                <a:lnTo>
                  <a:pt x="1532" y="33673"/>
                </a:lnTo>
                <a:lnTo>
                  <a:pt x="0" y="50708"/>
                </a:lnTo>
                <a:lnTo>
                  <a:pt x="0" y="101423"/>
                </a:lnTo>
                <a:lnTo>
                  <a:pt x="36683" y="132098"/>
                </a:lnTo>
                <a:lnTo>
                  <a:pt x="52845" y="134022"/>
                </a:lnTo>
                <a:lnTo>
                  <a:pt x="101920" y="134022"/>
                </a:lnTo>
                <a:lnTo>
                  <a:pt x="105691" y="130400"/>
                </a:lnTo>
                <a:lnTo>
                  <a:pt x="105691" y="119533"/>
                </a:lnTo>
                <a:lnTo>
                  <a:pt x="101920" y="108667"/>
                </a:lnTo>
                <a:lnTo>
                  <a:pt x="94365" y="105044"/>
                </a:lnTo>
                <a:lnTo>
                  <a:pt x="45290" y="105044"/>
                </a:lnTo>
                <a:lnTo>
                  <a:pt x="41519" y="101423"/>
                </a:lnTo>
                <a:lnTo>
                  <a:pt x="37748" y="101423"/>
                </a:lnTo>
                <a:lnTo>
                  <a:pt x="30193" y="94179"/>
                </a:lnTo>
                <a:lnTo>
                  <a:pt x="30193" y="79690"/>
                </a:lnTo>
                <a:lnTo>
                  <a:pt x="90594" y="79690"/>
                </a:lnTo>
                <a:lnTo>
                  <a:pt x="101920" y="76068"/>
                </a:lnTo>
                <a:lnTo>
                  <a:pt x="105691" y="68824"/>
                </a:lnTo>
                <a:lnTo>
                  <a:pt x="105691" y="50708"/>
                </a:lnTo>
                <a:lnTo>
                  <a:pt x="30193" y="50708"/>
                </a:lnTo>
                <a:lnTo>
                  <a:pt x="30193" y="36221"/>
                </a:lnTo>
                <a:lnTo>
                  <a:pt x="33964" y="32603"/>
                </a:lnTo>
                <a:lnTo>
                  <a:pt x="41519" y="28984"/>
                </a:lnTo>
                <a:lnTo>
                  <a:pt x="101920" y="28984"/>
                </a:lnTo>
                <a:lnTo>
                  <a:pt x="94839" y="15286"/>
                </a:lnTo>
                <a:lnTo>
                  <a:pt x="84929" y="6341"/>
                </a:lnTo>
                <a:lnTo>
                  <a:pt x="72189" y="1472"/>
                </a:lnTo>
                <a:lnTo>
                  <a:pt x="56616" y="0"/>
                </a:lnTo>
                <a:close/>
              </a:path>
              <a:path w="106045" h="134620">
                <a:moveTo>
                  <a:pt x="101920" y="28984"/>
                </a:moveTo>
                <a:lnTo>
                  <a:pt x="60387" y="28984"/>
                </a:lnTo>
                <a:lnTo>
                  <a:pt x="71713" y="32603"/>
                </a:lnTo>
                <a:lnTo>
                  <a:pt x="75497" y="36221"/>
                </a:lnTo>
                <a:lnTo>
                  <a:pt x="75497" y="50708"/>
                </a:lnTo>
                <a:lnTo>
                  <a:pt x="105691" y="50708"/>
                </a:lnTo>
                <a:lnTo>
                  <a:pt x="105691" y="32603"/>
                </a:lnTo>
                <a:lnTo>
                  <a:pt x="101920" y="28984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332274" y="6575575"/>
            <a:ext cx="181610" cy="134620"/>
          </a:xfrm>
          <a:custGeom>
            <a:avLst/>
            <a:gdLst/>
            <a:ahLst/>
            <a:cxnLst/>
            <a:rect l="l" t="t" r="r" b="b"/>
            <a:pathLst>
              <a:path w="181609" h="134620">
                <a:moveTo>
                  <a:pt x="22651" y="0"/>
                </a:moveTo>
                <a:lnTo>
                  <a:pt x="0" y="0"/>
                </a:lnTo>
                <a:lnTo>
                  <a:pt x="0" y="112289"/>
                </a:lnTo>
                <a:lnTo>
                  <a:pt x="3771" y="115911"/>
                </a:lnTo>
                <a:lnTo>
                  <a:pt x="3771" y="119533"/>
                </a:lnTo>
                <a:lnTo>
                  <a:pt x="7313" y="126381"/>
                </a:lnTo>
                <a:lnTo>
                  <a:pt x="12268" y="130853"/>
                </a:lnTo>
                <a:lnTo>
                  <a:pt x="18637" y="133286"/>
                </a:lnTo>
                <a:lnTo>
                  <a:pt x="26422" y="134022"/>
                </a:lnTo>
                <a:lnTo>
                  <a:pt x="30193" y="134022"/>
                </a:lnTo>
                <a:lnTo>
                  <a:pt x="30193" y="39852"/>
                </a:lnTo>
                <a:lnTo>
                  <a:pt x="33977" y="36221"/>
                </a:lnTo>
                <a:lnTo>
                  <a:pt x="33977" y="32603"/>
                </a:lnTo>
                <a:lnTo>
                  <a:pt x="37748" y="32603"/>
                </a:lnTo>
                <a:lnTo>
                  <a:pt x="37748" y="28984"/>
                </a:lnTo>
                <a:lnTo>
                  <a:pt x="178025" y="28984"/>
                </a:lnTo>
                <a:lnTo>
                  <a:pt x="176001" y="23094"/>
                </a:lnTo>
                <a:lnTo>
                  <a:pt x="170046" y="13981"/>
                </a:lnTo>
                <a:lnTo>
                  <a:pt x="166473" y="10867"/>
                </a:lnTo>
                <a:lnTo>
                  <a:pt x="90594" y="10867"/>
                </a:lnTo>
                <a:lnTo>
                  <a:pt x="84346" y="6116"/>
                </a:lnTo>
                <a:lnTo>
                  <a:pt x="79253" y="3630"/>
                </a:lnTo>
                <a:lnTo>
                  <a:pt x="26422" y="3630"/>
                </a:lnTo>
                <a:lnTo>
                  <a:pt x="22651" y="0"/>
                </a:lnTo>
                <a:close/>
              </a:path>
              <a:path w="181609" h="134620">
                <a:moveTo>
                  <a:pt x="113245" y="28984"/>
                </a:moveTo>
                <a:lnTo>
                  <a:pt x="67942" y="28984"/>
                </a:lnTo>
                <a:lnTo>
                  <a:pt x="75497" y="36221"/>
                </a:lnTo>
                <a:lnTo>
                  <a:pt x="75497" y="115911"/>
                </a:lnTo>
                <a:lnTo>
                  <a:pt x="79034" y="123325"/>
                </a:lnTo>
                <a:lnTo>
                  <a:pt x="83990" y="129041"/>
                </a:lnTo>
                <a:lnTo>
                  <a:pt x="90361" y="132720"/>
                </a:lnTo>
                <a:lnTo>
                  <a:pt x="98149" y="134022"/>
                </a:lnTo>
                <a:lnTo>
                  <a:pt x="105691" y="134022"/>
                </a:lnTo>
                <a:lnTo>
                  <a:pt x="105691" y="39852"/>
                </a:lnTo>
                <a:lnTo>
                  <a:pt x="109474" y="36221"/>
                </a:lnTo>
                <a:lnTo>
                  <a:pt x="109474" y="32603"/>
                </a:lnTo>
                <a:lnTo>
                  <a:pt x="113245" y="28984"/>
                </a:lnTo>
                <a:close/>
              </a:path>
              <a:path w="181609" h="134620">
                <a:moveTo>
                  <a:pt x="178025" y="28984"/>
                </a:moveTo>
                <a:lnTo>
                  <a:pt x="143439" y="28984"/>
                </a:lnTo>
                <a:lnTo>
                  <a:pt x="147223" y="32603"/>
                </a:lnTo>
                <a:lnTo>
                  <a:pt x="150994" y="39852"/>
                </a:lnTo>
                <a:lnTo>
                  <a:pt x="150994" y="115911"/>
                </a:lnTo>
                <a:lnTo>
                  <a:pt x="154765" y="119533"/>
                </a:lnTo>
                <a:lnTo>
                  <a:pt x="158536" y="130400"/>
                </a:lnTo>
                <a:lnTo>
                  <a:pt x="162320" y="134022"/>
                </a:lnTo>
                <a:lnTo>
                  <a:pt x="181188" y="134022"/>
                </a:lnTo>
                <a:lnTo>
                  <a:pt x="181188" y="47089"/>
                </a:lnTo>
                <a:lnTo>
                  <a:pt x="179832" y="34244"/>
                </a:lnTo>
                <a:lnTo>
                  <a:pt x="178025" y="28984"/>
                </a:lnTo>
                <a:close/>
              </a:path>
              <a:path w="181609" h="134620">
                <a:moveTo>
                  <a:pt x="124571" y="0"/>
                </a:moveTo>
                <a:lnTo>
                  <a:pt x="116077" y="680"/>
                </a:lnTo>
                <a:lnTo>
                  <a:pt x="107582" y="2720"/>
                </a:lnTo>
                <a:lnTo>
                  <a:pt x="99088" y="6116"/>
                </a:lnTo>
                <a:lnTo>
                  <a:pt x="90594" y="10867"/>
                </a:lnTo>
                <a:lnTo>
                  <a:pt x="166473" y="10867"/>
                </a:lnTo>
                <a:lnTo>
                  <a:pt x="124571" y="0"/>
                </a:lnTo>
                <a:close/>
              </a:path>
              <a:path w="181609" h="134620">
                <a:moveTo>
                  <a:pt x="64171" y="0"/>
                </a:moveTo>
                <a:lnTo>
                  <a:pt x="33977" y="0"/>
                </a:lnTo>
                <a:lnTo>
                  <a:pt x="26422" y="3630"/>
                </a:lnTo>
                <a:lnTo>
                  <a:pt x="79253" y="3630"/>
                </a:lnTo>
                <a:lnTo>
                  <a:pt x="77387" y="2720"/>
                </a:lnTo>
                <a:lnTo>
                  <a:pt x="70426" y="680"/>
                </a:lnTo>
                <a:lnTo>
                  <a:pt x="64171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532344" y="6575575"/>
            <a:ext cx="106045" cy="134620"/>
          </a:xfrm>
          <a:custGeom>
            <a:avLst/>
            <a:gdLst/>
            <a:ahLst/>
            <a:cxnLst/>
            <a:rect l="l" t="t" r="r" b="b"/>
            <a:pathLst>
              <a:path w="106045" h="134620">
                <a:moveTo>
                  <a:pt x="105691" y="0"/>
                </a:moveTo>
                <a:lnTo>
                  <a:pt x="37748" y="0"/>
                </a:lnTo>
                <a:lnTo>
                  <a:pt x="20703" y="6794"/>
                </a:lnTo>
                <a:lnTo>
                  <a:pt x="8965" y="16303"/>
                </a:lnTo>
                <a:lnTo>
                  <a:pt x="2182" y="28528"/>
                </a:lnTo>
                <a:lnTo>
                  <a:pt x="0" y="43471"/>
                </a:lnTo>
                <a:lnTo>
                  <a:pt x="0" y="130400"/>
                </a:lnTo>
                <a:lnTo>
                  <a:pt x="3771" y="130400"/>
                </a:lnTo>
                <a:lnTo>
                  <a:pt x="3771" y="134022"/>
                </a:lnTo>
                <a:lnTo>
                  <a:pt x="56616" y="134022"/>
                </a:lnTo>
                <a:lnTo>
                  <a:pt x="62871" y="133399"/>
                </a:lnTo>
                <a:lnTo>
                  <a:pt x="69832" y="131758"/>
                </a:lnTo>
                <a:lnTo>
                  <a:pt x="76791" y="129438"/>
                </a:lnTo>
                <a:lnTo>
                  <a:pt x="83039" y="126778"/>
                </a:lnTo>
                <a:lnTo>
                  <a:pt x="105691" y="126778"/>
                </a:lnTo>
                <a:lnTo>
                  <a:pt x="105691" y="105044"/>
                </a:lnTo>
                <a:lnTo>
                  <a:pt x="30193" y="105044"/>
                </a:lnTo>
                <a:lnTo>
                  <a:pt x="30193" y="39852"/>
                </a:lnTo>
                <a:lnTo>
                  <a:pt x="33964" y="36221"/>
                </a:lnTo>
                <a:lnTo>
                  <a:pt x="33964" y="32603"/>
                </a:lnTo>
                <a:lnTo>
                  <a:pt x="41519" y="28984"/>
                </a:lnTo>
                <a:lnTo>
                  <a:pt x="105691" y="28984"/>
                </a:lnTo>
                <a:lnTo>
                  <a:pt x="105691" y="0"/>
                </a:lnTo>
                <a:close/>
              </a:path>
              <a:path w="106045" h="134620">
                <a:moveTo>
                  <a:pt x="105691" y="126778"/>
                </a:moveTo>
                <a:lnTo>
                  <a:pt x="83039" y="126778"/>
                </a:lnTo>
                <a:lnTo>
                  <a:pt x="90594" y="134022"/>
                </a:lnTo>
                <a:lnTo>
                  <a:pt x="105691" y="134022"/>
                </a:lnTo>
                <a:lnTo>
                  <a:pt x="105691" y="126778"/>
                </a:lnTo>
                <a:close/>
              </a:path>
              <a:path w="106045" h="134620">
                <a:moveTo>
                  <a:pt x="105691" y="28984"/>
                </a:moveTo>
                <a:lnTo>
                  <a:pt x="75497" y="28984"/>
                </a:lnTo>
                <a:lnTo>
                  <a:pt x="75497" y="83312"/>
                </a:lnTo>
                <a:lnTo>
                  <a:pt x="74080" y="92821"/>
                </a:lnTo>
                <a:lnTo>
                  <a:pt x="69832" y="99612"/>
                </a:lnTo>
                <a:lnTo>
                  <a:pt x="62753" y="103686"/>
                </a:lnTo>
                <a:lnTo>
                  <a:pt x="52845" y="105044"/>
                </a:lnTo>
                <a:lnTo>
                  <a:pt x="105691" y="105044"/>
                </a:lnTo>
                <a:lnTo>
                  <a:pt x="105691" y="28984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656915" y="6521199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22146" y="0"/>
                </a:moveTo>
                <a:lnTo>
                  <a:pt x="0" y="0"/>
                </a:lnTo>
                <a:lnTo>
                  <a:pt x="0" y="152177"/>
                </a:lnTo>
                <a:lnTo>
                  <a:pt x="3771" y="155799"/>
                </a:lnTo>
                <a:lnTo>
                  <a:pt x="3771" y="159420"/>
                </a:lnTo>
                <a:lnTo>
                  <a:pt x="10905" y="171588"/>
                </a:lnTo>
                <a:lnTo>
                  <a:pt x="21228" y="180701"/>
                </a:lnTo>
                <a:lnTo>
                  <a:pt x="35091" y="186417"/>
                </a:lnTo>
                <a:lnTo>
                  <a:pt x="52845" y="188398"/>
                </a:lnTo>
                <a:lnTo>
                  <a:pt x="67942" y="188398"/>
                </a:lnTo>
                <a:lnTo>
                  <a:pt x="71713" y="184775"/>
                </a:lnTo>
                <a:lnTo>
                  <a:pt x="71713" y="170287"/>
                </a:lnTo>
                <a:lnTo>
                  <a:pt x="60387" y="159420"/>
                </a:lnTo>
                <a:lnTo>
                  <a:pt x="49061" y="159420"/>
                </a:lnTo>
                <a:lnTo>
                  <a:pt x="45290" y="155799"/>
                </a:lnTo>
                <a:lnTo>
                  <a:pt x="41519" y="155799"/>
                </a:lnTo>
                <a:lnTo>
                  <a:pt x="33964" y="152177"/>
                </a:lnTo>
                <a:lnTo>
                  <a:pt x="30193" y="148555"/>
                </a:lnTo>
                <a:lnTo>
                  <a:pt x="30193" y="79729"/>
                </a:lnTo>
                <a:lnTo>
                  <a:pt x="67942" y="79729"/>
                </a:lnTo>
                <a:lnTo>
                  <a:pt x="67942" y="72492"/>
                </a:lnTo>
                <a:lnTo>
                  <a:pt x="67058" y="65020"/>
                </a:lnTo>
                <a:lnTo>
                  <a:pt x="63696" y="58906"/>
                </a:lnTo>
                <a:lnTo>
                  <a:pt x="56795" y="54151"/>
                </a:lnTo>
                <a:lnTo>
                  <a:pt x="45290" y="50757"/>
                </a:lnTo>
                <a:lnTo>
                  <a:pt x="30193" y="50757"/>
                </a:lnTo>
                <a:lnTo>
                  <a:pt x="30193" y="10916"/>
                </a:lnTo>
                <a:lnTo>
                  <a:pt x="26656" y="4068"/>
                </a:lnTo>
                <a:lnTo>
                  <a:pt x="22146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739955" y="6521199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26320" y="0"/>
                </a:moveTo>
                <a:lnTo>
                  <a:pt x="0" y="0"/>
                </a:lnTo>
                <a:lnTo>
                  <a:pt x="0" y="144933"/>
                </a:lnTo>
                <a:lnTo>
                  <a:pt x="3771" y="152177"/>
                </a:lnTo>
                <a:lnTo>
                  <a:pt x="3771" y="159420"/>
                </a:lnTo>
                <a:lnTo>
                  <a:pt x="13031" y="171588"/>
                </a:lnTo>
                <a:lnTo>
                  <a:pt x="24061" y="180701"/>
                </a:lnTo>
                <a:lnTo>
                  <a:pt x="37214" y="186417"/>
                </a:lnTo>
                <a:lnTo>
                  <a:pt x="52845" y="188398"/>
                </a:lnTo>
                <a:lnTo>
                  <a:pt x="71726" y="188398"/>
                </a:lnTo>
                <a:lnTo>
                  <a:pt x="71726" y="166665"/>
                </a:lnTo>
                <a:lnTo>
                  <a:pt x="64171" y="159420"/>
                </a:lnTo>
                <a:lnTo>
                  <a:pt x="49074" y="159420"/>
                </a:lnTo>
                <a:lnTo>
                  <a:pt x="45303" y="155799"/>
                </a:lnTo>
                <a:lnTo>
                  <a:pt x="41519" y="155799"/>
                </a:lnTo>
                <a:lnTo>
                  <a:pt x="33977" y="152177"/>
                </a:lnTo>
                <a:lnTo>
                  <a:pt x="33977" y="79729"/>
                </a:lnTo>
                <a:lnTo>
                  <a:pt x="67942" y="79729"/>
                </a:lnTo>
                <a:lnTo>
                  <a:pt x="67942" y="72492"/>
                </a:lnTo>
                <a:lnTo>
                  <a:pt x="67058" y="65020"/>
                </a:lnTo>
                <a:lnTo>
                  <a:pt x="63698" y="58906"/>
                </a:lnTo>
                <a:lnTo>
                  <a:pt x="56800" y="54151"/>
                </a:lnTo>
                <a:lnTo>
                  <a:pt x="45303" y="50757"/>
                </a:lnTo>
                <a:lnTo>
                  <a:pt x="33977" y="50757"/>
                </a:lnTo>
                <a:lnTo>
                  <a:pt x="33977" y="14535"/>
                </a:lnTo>
                <a:lnTo>
                  <a:pt x="30193" y="10916"/>
                </a:lnTo>
                <a:lnTo>
                  <a:pt x="26422" y="48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823006" y="6575575"/>
            <a:ext cx="106045" cy="134620"/>
          </a:xfrm>
          <a:custGeom>
            <a:avLst/>
            <a:gdLst/>
            <a:ahLst/>
            <a:cxnLst/>
            <a:rect l="l" t="t" r="r" b="b"/>
            <a:pathLst>
              <a:path w="106045" h="134620">
                <a:moveTo>
                  <a:pt x="60451" y="0"/>
                </a:moveTo>
                <a:lnTo>
                  <a:pt x="33952" y="0"/>
                </a:lnTo>
                <a:lnTo>
                  <a:pt x="30130" y="3630"/>
                </a:lnTo>
                <a:lnTo>
                  <a:pt x="17483" y="10474"/>
                </a:lnTo>
                <a:lnTo>
                  <a:pt x="8008" y="20375"/>
                </a:lnTo>
                <a:lnTo>
                  <a:pt x="2061" y="33673"/>
                </a:lnTo>
                <a:lnTo>
                  <a:pt x="0" y="50708"/>
                </a:lnTo>
                <a:lnTo>
                  <a:pt x="0" y="94179"/>
                </a:lnTo>
                <a:lnTo>
                  <a:pt x="3771" y="101423"/>
                </a:lnTo>
                <a:lnTo>
                  <a:pt x="3771" y="108667"/>
                </a:lnTo>
                <a:lnTo>
                  <a:pt x="13081" y="118741"/>
                </a:lnTo>
                <a:lnTo>
                  <a:pt x="24510" y="126778"/>
                </a:lnTo>
                <a:lnTo>
                  <a:pt x="38783" y="132098"/>
                </a:lnTo>
                <a:lnTo>
                  <a:pt x="56629" y="134022"/>
                </a:lnTo>
                <a:lnTo>
                  <a:pt x="105678" y="134022"/>
                </a:lnTo>
                <a:lnTo>
                  <a:pt x="105678" y="119533"/>
                </a:lnTo>
                <a:lnTo>
                  <a:pt x="101856" y="108667"/>
                </a:lnTo>
                <a:lnTo>
                  <a:pt x="94339" y="105044"/>
                </a:lnTo>
                <a:lnTo>
                  <a:pt x="45290" y="105044"/>
                </a:lnTo>
                <a:lnTo>
                  <a:pt x="41468" y="101423"/>
                </a:lnTo>
                <a:lnTo>
                  <a:pt x="37774" y="101423"/>
                </a:lnTo>
                <a:lnTo>
                  <a:pt x="30130" y="94179"/>
                </a:lnTo>
                <a:lnTo>
                  <a:pt x="30130" y="79690"/>
                </a:lnTo>
                <a:lnTo>
                  <a:pt x="90645" y="79690"/>
                </a:lnTo>
                <a:lnTo>
                  <a:pt x="101856" y="76068"/>
                </a:lnTo>
                <a:lnTo>
                  <a:pt x="105678" y="68824"/>
                </a:lnTo>
                <a:lnTo>
                  <a:pt x="105678" y="50708"/>
                </a:lnTo>
                <a:lnTo>
                  <a:pt x="30130" y="50708"/>
                </a:lnTo>
                <a:lnTo>
                  <a:pt x="30130" y="36221"/>
                </a:lnTo>
                <a:lnTo>
                  <a:pt x="33952" y="32603"/>
                </a:lnTo>
                <a:lnTo>
                  <a:pt x="41468" y="28984"/>
                </a:lnTo>
                <a:lnTo>
                  <a:pt x="101856" y="28984"/>
                </a:lnTo>
                <a:lnTo>
                  <a:pt x="94867" y="15286"/>
                </a:lnTo>
                <a:lnTo>
                  <a:pt x="85405" y="6341"/>
                </a:lnTo>
                <a:lnTo>
                  <a:pt x="73818" y="1472"/>
                </a:lnTo>
                <a:lnTo>
                  <a:pt x="60451" y="0"/>
                </a:lnTo>
                <a:close/>
              </a:path>
              <a:path w="106045" h="134620">
                <a:moveTo>
                  <a:pt x="101856" y="28984"/>
                </a:moveTo>
                <a:lnTo>
                  <a:pt x="64145" y="28984"/>
                </a:lnTo>
                <a:lnTo>
                  <a:pt x="71662" y="32603"/>
                </a:lnTo>
                <a:lnTo>
                  <a:pt x="75484" y="36221"/>
                </a:lnTo>
                <a:lnTo>
                  <a:pt x="75484" y="50708"/>
                </a:lnTo>
                <a:lnTo>
                  <a:pt x="105678" y="50708"/>
                </a:lnTo>
                <a:lnTo>
                  <a:pt x="105678" y="32603"/>
                </a:lnTo>
                <a:lnTo>
                  <a:pt x="101856" y="28984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947541" y="6575575"/>
            <a:ext cx="64769" cy="134620"/>
          </a:xfrm>
          <a:custGeom>
            <a:avLst/>
            <a:gdLst/>
            <a:ahLst/>
            <a:cxnLst/>
            <a:rect l="l" t="t" r="r" b="b"/>
            <a:pathLst>
              <a:path w="64770" h="134620">
                <a:moveTo>
                  <a:pt x="18855" y="0"/>
                </a:moveTo>
                <a:lnTo>
                  <a:pt x="0" y="0"/>
                </a:lnTo>
                <a:lnTo>
                  <a:pt x="0" y="119533"/>
                </a:lnTo>
                <a:lnTo>
                  <a:pt x="3561" y="124853"/>
                </a:lnTo>
                <a:lnTo>
                  <a:pt x="8519" y="129494"/>
                </a:lnTo>
                <a:lnTo>
                  <a:pt x="14887" y="132777"/>
                </a:lnTo>
                <a:lnTo>
                  <a:pt x="22677" y="134022"/>
                </a:lnTo>
                <a:lnTo>
                  <a:pt x="26499" y="134022"/>
                </a:lnTo>
                <a:lnTo>
                  <a:pt x="30193" y="130400"/>
                </a:lnTo>
                <a:lnTo>
                  <a:pt x="30193" y="39852"/>
                </a:lnTo>
                <a:lnTo>
                  <a:pt x="34015" y="36221"/>
                </a:lnTo>
                <a:lnTo>
                  <a:pt x="34015" y="32603"/>
                </a:lnTo>
                <a:lnTo>
                  <a:pt x="37837" y="32603"/>
                </a:lnTo>
                <a:lnTo>
                  <a:pt x="41532" y="28984"/>
                </a:lnTo>
                <a:lnTo>
                  <a:pt x="53030" y="25074"/>
                </a:lnTo>
                <a:lnTo>
                  <a:pt x="59941" y="19469"/>
                </a:lnTo>
                <a:lnTo>
                  <a:pt x="63317" y="13188"/>
                </a:lnTo>
                <a:lnTo>
                  <a:pt x="64209" y="7249"/>
                </a:lnTo>
                <a:lnTo>
                  <a:pt x="64209" y="3630"/>
                </a:lnTo>
                <a:lnTo>
                  <a:pt x="22677" y="3630"/>
                </a:lnTo>
                <a:lnTo>
                  <a:pt x="18855" y="0"/>
                </a:lnTo>
                <a:close/>
              </a:path>
              <a:path w="64770" h="134620">
                <a:moveTo>
                  <a:pt x="64209" y="0"/>
                </a:moveTo>
                <a:lnTo>
                  <a:pt x="30193" y="0"/>
                </a:lnTo>
                <a:lnTo>
                  <a:pt x="22677" y="3630"/>
                </a:lnTo>
                <a:lnTo>
                  <a:pt x="64209" y="3630"/>
                </a:lnTo>
                <a:lnTo>
                  <a:pt x="64209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996590" y="6684242"/>
            <a:ext cx="41910" cy="47625"/>
          </a:xfrm>
          <a:custGeom>
            <a:avLst/>
            <a:gdLst/>
            <a:ahLst/>
            <a:cxnLst/>
            <a:rect l="l" t="t" r="r" b="b"/>
            <a:pathLst>
              <a:path w="41909" h="47625">
                <a:moveTo>
                  <a:pt x="30193" y="0"/>
                </a:moveTo>
                <a:lnTo>
                  <a:pt x="15160" y="0"/>
                </a:lnTo>
                <a:lnTo>
                  <a:pt x="11338" y="3622"/>
                </a:lnTo>
                <a:lnTo>
                  <a:pt x="11338" y="21733"/>
                </a:lnTo>
                <a:lnTo>
                  <a:pt x="7644" y="25355"/>
                </a:lnTo>
                <a:lnTo>
                  <a:pt x="0" y="28977"/>
                </a:lnTo>
                <a:lnTo>
                  <a:pt x="0" y="47088"/>
                </a:lnTo>
                <a:lnTo>
                  <a:pt x="18982" y="47088"/>
                </a:lnTo>
                <a:lnTo>
                  <a:pt x="22677" y="43466"/>
                </a:lnTo>
                <a:lnTo>
                  <a:pt x="26499" y="43466"/>
                </a:lnTo>
                <a:lnTo>
                  <a:pt x="33631" y="39504"/>
                </a:lnTo>
                <a:lnTo>
                  <a:pt x="38267" y="33505"/>
                </a:lnTo>
                <a:lnTo>
                  <a:pt x="40777" y="26147"/>
                </a:lnTo>
                <a:lnTo>
                  <a:pt x="41532" y="18110"/>
                </a:lnTo>
                <a:lnTo>
                  <a:pt x="41532" y="10866"/>
                </a:lnTo>
                <a:lnTo>
                  <a:pt x="37837" y="3622"/>
                </a:lnTo>
                <a:lnTo>
                  <a:pt x="30193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947886" y="6575575"/>
            <a:ext cx="106045" cy="134620"/>
          </a:xfrm>
          <a:custGeom>
            <a:avLst/>
            <a:gdLst/>
            <a:ahLst/>
            <a:cxnLst/>
            <a:rect l="l" t="t" r="r" b="b"/>
            <a:pathLst>
              <a:path w="106045" h="134620">
                <a:moveTo>
                  <a:pt x="94403" y="0"/>
                </a:moveTo>
                <a:lnTo>
                  <a:pt x="34015" y="0"/>
                </a:lnTo>
                <a:lnTo>
                  <a:pt x="26371" y="3630"/>
                </a:lnTo>
                <a:lnTo>
                  <a:pt x="15909" y="10417"/>
                </a:lnTo>
                <a:lnTo>
                  <a:pt x="7548" y="19923"/>
                </a:lnTo>
                <a:lnTo>
                  <a:pt x="2006" y="32147"/>
                </a:lnTo>
                <a:lnTo>
                  <a:pt x="0" y="47089"/>
                </a:lnTo>
                <a:lnTo>
                  <a:pt x="0" y="90557"/>
                </a:lnTo>
                <a:lnTo>
                  <a:pt x="3822" y="97801"/>
                </a:lnTo>
                <a:lnTo>
                  <a:pt x="3822" y="105044"/>
                </a:lnTo>
                <a:lnTo>
                  <a:pt x="13020" y="117213"/>
                </a:lnTo>
                <a:lnTo>
                  <a:pt x="23616" y="126325"/>
                </a:lnTo>
                <a:lnTo>
                  <a:pt x="35622" y="132041"/>
                </a:lnTo>
                <a:lnTo>
                  <a:pt x="49049" y="134022"/>
                </a:lnTo>
                <a:lnTo>
                  <a:pt x="105742" y="134022"/>
                </a:lnTo>
                <a:lnTo>
                  <a:pt x="105742" y="123155"/>
                </a:lnTo>
                <a:lnTo>
                  <a:pt x="104909" y="117269"/>
                </a:lnTo>
                <a:lnTo>
                  <a:pt x="101951" y="111383"/>
                </a:lnTo>
                <a:lnTo>
                  <a:pt x="96175" y="106855"/>
                </a:lnTo>
                <a:lnTo>
                  <a:pt x="86886" y="105044"/>
                </a:lnTo>
                <a:lnTo>
                  <a:pt x="49049" y="105044"/>
                </a:lnTo>
                <a:lnTo>
                  <a:pt x="45354" y="101423"/>
                </a:lnTo>
                <a:lnTo>
                  <a:pt x="41532" y="101423"/>
                </a:lnTo>
                <a:lnTo>
                  <a:pt x="34015" y="97801"/>
                </a:lnTo>
                <a:lnTo>
                  <a:pt x="30193" y="90557"/>
                </a:lnTo>
                <a:lnTo>
                  <a:pt x="30193" y="54339"/>
                </a:lnTo>
                <a:lnTo>
                  <a:pt x="34015" y="39852"/>
                </a:lnTo>
                <a:lnTo>
                  <a:pt x="34015" y="32603"/>
                </a:lnTo>
                <a:lnTo>
                  <a:pt x="41532" y="28984"/>
                </a:lnTo>
                <a:lnTo>
                  <a:pt x="105742" y="28984"/>
                </a:lnTo>
                <a:lnTo>
                  <a:pt x="105742" y="10867"/>
                </a:lnTo>
                <a:lnTo>
                  <a:pt x="101920" y="3630"/>
                </a:lnTo>
                <a:lnTo>
                  <a:pt x="94403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068661" y="6575575"/>
            <a:ext cx="106045" cy="134620"/>
          </a:xfrm>
          <a:custGeom>
            <a:avLst/>
            <a:gdLst/>
            <a:ahLst/>
            <a:cxnLst/>
            <a:rect l="l" t="t" r="r" b="b"/>
            <a:pathLst>
              <a:path w="106045" h="134620">
                <a:moveTo>
                  <a:pt x="52871" y="0"/>
                </a:moveTo>
                <a:lnTo>
                  <a:pt x="30193" y="0"/>
                </a:lnTo>
                <a:lnTo>
                  <a:pt x="15909" y="8886"/>
                </a:lnTo>
                <a:lnTo>
                  <a:pt x="6592" y="19469"/>
                </a:lnTo>
                <a:lnTo>
                  <a:pt x="1528" y="32090"/>
                </a:lnTo>
                <a:lnTo>
                  <a:pt x="0" y="47089"/>
                </a:lnTo>
                <a:lnTo>
                  <a:pt x="0" y="97801"/>
                </a:lnTo>
                <a:lnTo>
                  <a:pt x="31967" y="132041"/>
                </a:lnTo>
                <a:lnTo>
                  <a:pt x="45354" y="134022"/>
                </a:lnTo>
                <a:lnTo>
                  <a:pt x="64209" y="134022"/>
                </a:lnTo>
                <a:lnTo>
                  <a:pt x="68031" y="130400"/>
                </a:lnTo>
                <a:lnTo>
                  <a:pt x="71726" y="130400"/>
                </a:lnTo>
                <a:lnTo>
                  <a:pt x="86608" y="123042"/>
                </a:lnTo>
                <a:lnTo>
                  <a:pt x="97238" y="112289"/>
                </a:lnTo>
                <a:lnTo>
                  <a:pt x="100668" y="105044"/>
                </a:lnTo>
                <a:lnTo>
                  <a:pt x="49049" y="105044"/>
                </a:lnTo>
                <a:lnTo>
                  <a:pt x="39760" y="103743"/>
                </a:lnTo>
                <a:lnTo>
                  <a:pt x="33983" y="100064"/>
                </a:lnTo>
                <a:lnTo>
                  <a:pt x="31025" y="94349"/>
                </a:lnTo>
                <a:lnTo>
                  <a:pt x="30193" y="86935"/>
                </a:lnTo>
                <a:lnTo>
                  <a:pt x="30193" y="36221"/>
                </a:lnTo>
                <a:lnTo>
                  <a:pt x="34015" y="28984"/>
                </a:lnTo>
                <a:lnTo>
                  <a:pt x="101364" y="28984"/>
                </a:lnTo>
                <a:lnTo>
                  <a:pt x="100958" y="27794"/>
                </a:lnTo>
                <a:lnTo>
                  <a:pt x="98225" y="21735"/>
                </a:lnTo>
                <a:lnTo>
                  <a:pt x="89006" y="12228"/>
                </a:lnTo>
                <a:lnTo>
                  <a:pt x="78366" y="5435"/>
                </a:lnTo>
                <a:lnTo>
                  <a:pt x="66317" y="1359"/>
                </a:lnTo>
                <a:lnTo>
                  <a:pt x="52871" y="0"/>
                </a:lnTo>
                <a:close/>
              </a:path>
              <a:path w="106045" h="134620">
                <a:moveTo>
                  <a:pt x="101364" y="28984"/>
                </a:moveTo>
                <a:lnTo>
                  <a:pt x="64209" y="28984"/>
                </a:lnTo>
                <a:lnTo>
                  <a:pt x="71726" y="32603"/>
                </a:lnTo>
                <a:lnTo>
                  <a:pt x="75548" y="36221"/>
                </a:lnTo>
                <a:lnTo>
                  <a:pt x="75548" y="86935"/>
                </a:lnTo>
                <a:lnTo>
                  <a:pt x="71726" y="90557"/>
                </a:lnTo>
                <a:lnTo>
                  <a:pt x="71639" y="94349"/>
                </a:lnTo>
                <a:lnTo>
                  <a:pt x="68031" y="101423"/>
                </a:lnTo>
                <a:lnTo>
                  <a:pt x="64209" y="105044"/>
                </a:lnTo>
                <a:lnTo>
                  <a:pt x="100668" y="105044"/>
                </a:lnTo>
                <a:lnTo>
                  <a:pt x="103616" y="98819"/>
                </a:lnTo>
                <a:lnTo>
                  <a:pt x="105742" y="83312"/>
                </a:lnTo>
                <a:lnTo>
                  <a:pt x="105742" y="50708"/>
                </a:lnTo>
                <a:lnTo>
                  <a:pt x="105087" y="42621"/>
                </a:lnTo>
                <a:lnTo>
                  <a:pt x="103369" y="34869"/>
                </a:lnTo>
                <a:lnTo>
                  <a:pt x="101364" y="28984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9193259" y="6575575"/>
            <a:ext cx="106045" cy="134620"/>
          </a:xfrm>
          <a:custGeom>
            <a:avLst/>
            <a:gdLst/>
            <a:ahLst/>
            <a:cxnLst/>
            <a:rect l="l" t="t" r="r" b="b"/>
            <a:pathLst>
              <a:path w="106045" h="134620">
                <a:moveTo>
                  <a:pt x="18855" y="0"/>
                </a:moveTo>
                <a:lnTo>
                  <a:pt x="0" y="0"/>
                </a:lnTo>
                <a:lnTo>
                  <a:pt x="0" y="101423"/>
                </a:lnTo>
                <a:lnTo>
                  <a:pt x="7705" y="115685"/>
                </a:lnTo>
                <a:lnTo>
                  <a:pt x="19317" y="125872"/>
                </a:lnTo>
                <a:lnTo>
                  <a:pt x="34487" y="131984"/>
                </a:lnTo>
                <a:lnTo>
                  <a:pt x="52871" y="134022"/>
                </a:lnTo>
                <a:lnTo>
                  <a:pt x="60718" y="133399"/>
                </a:lnTo>
                <a:lnTo>
                  <a:pt x="67490" y="131758"/>
                </a:lnTo>
                <a:lnTo>
                  <a:pt x="73545" y="129438"/>
                </a:lnTo>
                <a:lnTo>
                  <a:pt x="79242" y="126778"/>
                </a:lnTo>
                <a:lnTo>
                  <a:pt x="105742" y="126778"/>
                </a:lnTo>
                <a:lnTo>
                  <a:pt x="105742" y="105044"/>
                </a:lnTo>
                <a:lnTo>
                  <a:pt x="49049" y="105044"/>
                </a:lnTo>
                <a:lnTo>
                  <a:pt x="39760" y="103686"/>
                </a:lnTo>
                <a:lnTo>
                  <a:pt x="33983" y="99612"/>
                </a:lnTo>
                <a:lnTo>
                  <a:pt x="31025" y="92821"/>
                </a:lnTo>
                <a:lnTo>
                  <a:pt x="30193" y="83312"/>
                </a:lnTo>
                <a:lnTo>
                  <a:pt x="30193" y="14486"/>
                </a:lnTo>
                <a:lnTo>
                  <a:pt x="26362" y="3626"/>
                </a:lnTo>
                <a:lnTo>
                  <a:pt x="18855" y="0"/>
                </a:lnTo>
                <a:close/>
              </a:path>
              <a:path w="106045" h="134620">
                <a:moveTo>
                  <a:pt x="105742" y="126778"/>
                </a:moveTo>
                <a:lnTo>
                  <a:pt x="79242" y="126778"/>
                </a:lnTo>
                <a:lnTo>
                  <a:pt x="83064" y="130400"/>
                </a:lnTo>
                <a:lnTo>
                  <a:pt x="90581" y="134022"/>
                </a:lnTo>
                <a:lnTo>
                  <a:pt x="101920" y="134022"/>
                </a:lnTo>
                <a:lnTo>
                  <a:pt x="101920" y="130400"/>
                </a:lnTo>
                <a:lnTo>
                  <a:pt x="105742" y="130400"/>
                </a:lnTo>
                <a:lnTo>
                  <a:pt x="105742" y="126778"/>
                </a:lnTo>
                <a:close/>
              </a:path>
              <a:path w="106045" h="134620">
                <a:moveTo>
                  <a:pt x="83064" y="0"/>
                </a:moveTo>
                <a:lnTo>
                  <a:pt x="71726" y="0"/>
                </a:lnTo>
                <a:lnTo>
                  <a:pt x="71726" y="86935"/>
                </a:lnTo>
                <a:lnTo>
                  <a:pt x="71371" y="92821"/>
                </a:lnTo>
                <a:lnTo>
                  <a:pt x="68891" y="98706"/>
                </a:lnTo>
                <a:lnTo>
                  <a:pt x="62159" y="103233"/>
                </a:lnTo>
                <a:lnTo>
                  <a:pt x="49049" y="105044"/>
                </a:lnTo>
                <a:lnTo>
                  <a:pt x="105742" y="105044"/>
                </a:lnTo>
                <a:lnTo>
                  <a:pt x="105742" y="18117"/>
                </a:lnTo>
                <a:lnTo>
                  <a:pt x="101643" y="9174"/>
                </a:lnTo>
                <a:lnTo>
                  <a:pt x="95788" y="3626"/>
                </a:lnTo>
                <a:lnTo>
                  <a:pt x="89241" y="793"/>
                </a:lnTo>
                <a:lnTo>
                  <a:pt x="83064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9314033" y="6575575"/>
            <a:ext cx="106045" cy="134620"/>
          </a:xfrm>
          <a:custGeom>
            <a:avLst/>
            <a:gdLst/>
            <a:ahLst/>
            <a:cxnLst/>
            <a:rect l="l" t="t" r="r" b="b"/>
            <a:pathLst>
              <a:path w="106045" h="134620">
                <a:moveTo>
                  <a:pt x="22677" y="0"/>
                </a:moveTo>
                <a:lnTo>
                  <a:pt x="0" y="0"/>
                </a:lnTo>
                <a:lnTo>
                  <a:pt x="0" y="112289"/>
                </a:lnTo>
                <a:lnTo>
                  <a:pt x="891" y="118231"/>
                </a:lnTo>
                <a:lnTo>
                  <a:pt x="4267" y="124514"/>
                </a:lnTo>
                <a:lnTo>
                  <a:pt x="11179" y="130117"/>
                </a:lnTo>
                <a:lnTo>
                  <a:pt x="22677" y="134022"/>
                </a:lnTo>
                <a:lnTo>
                  <a:pt x="30193" y="134022"/>
                </a:lnTo>
                <a:lnTo>
                  <a:pt x="30193" y="130400"/>
                </a:lnTo>
                <a:lnTo>
                  <a:pt x="34015" y="130400"/>
                </a:lnTo>
                <a:lnTo>
                  <a:pt x="34015" y="47089"/>
                </a:lnTo>
                <a:lnTo>
                  <a:pt x="34829" y="38149"/>
                </a:lnTo>
                <a:lnTo>
                  <a:pt x="37761" y="32603"/>
                </a:lnTo>
                <a:lnTo>
                  <a:pt x="43529" y="29776"/>
                </a:lnTo>
                <a:lnTo>
                  <a:pt x="52871" y="28984"/>
                </a:lnTo>
                <a:lnTo>
                  <a:pt x="105742" y="28984"/>
                </a:lnTo>
                <a:lnTo>
                  <a:pt x="101920" y="21735"/>
                </a:lnTo>
                <a:lnTo>
                  <a:pt x="93298" y="12228"/>
                </a:lnTo>
                <a:lnTo>
                  <a:pt x="83972" y="5435"/>
                </a:lnTo>
                <a:lnTo>
                  <a:pt x="79219" y="3630"/>
                </a:lnTo>
                <a:lnTo>
                  <a:pt x="26499" y="3630"/>
                </a:lnTo>
                <a:lnTo>
                  <a:pt x="22677" y="0"/>
                </a:lnTo>
                <a:close/>
              </a:path>
              <a:path w="106045" h="134620">
                <a:moveTo>
                  <a:pt x="105742" y="28984"/>
                </a:moveTo>
                <a:lnTo>
                  <a:pt x="67904" y="28984"/>
                </a:lnTo>
                <a:lnTo>
                  <a:pt x="75548" y="32603"/>
                </a:lnTo>
                <a:lnTo>
                  <a:pt x="75548" y="112289"/>
                </a:lnTo>
                <a:lnTo>
                  <a:pt x="79242" y="115911"/>
                </a:lnTo>
                <a:lnTo>
                  <a:pt x="80672" y="123325"/>
                </a:lnTo>
                <a:lnTo>
                  <a:pt x="84943" y="129041"/>
                </a:lnTo>
                <a:lnTo>
                  <a:pt x="92034" y="132720"/>
                </a:lnTo>
                <a:lnTo>
                  <a:pt x="101920" y="134022"/>
                </a:lnTo>
                <a:lnTo>
                  <a:pt x="105742" y="134022"/>
                </a:lnTo>
                <a:lnTo>
                  <a:pt x="105742" y="28984"/>
                </a:lnTo>
                <a:close/>
              </a:path>
              <a:path w="106045" h="134620">
                <a:moveTo>
                  <a:pt x="60387" y="0"/>
                </a:moveTo>
                <a:lnTo>
                  <a:pt x="34015" y="0"/>
                </a:lnTo>
                <a:lnTo>
                  <a:pt x="26499" y="3630"/>
                </a:lnTo>
                <a:lnTo>
                  <a:pt x="79219" y="3630"/>
                </a:lnTo>
                <a:lnTo>
                  <a:pt x="73237" y="1359"/>
                </a:lnTo>
                <a:lnTo>
                  <a:pt x="60387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438630" y="6521199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22119" y="0"/>
                </a:moveTo>
                <a:lnTo>
                  <a:pt x="0" y="0"/>
                </a:lnTo>
                <a:lnTo>
                  <a:pt x="0" y="144933"/>
                </a:lnTo>
                <a:lnTo>
                  <a:pt x="3822" y="152177"/>
                </a:lnTo>
                <a:lnTo>
                  <a:pt x="3822" y="159420"/>
                </a:lnTo>
                <a:lnTo>
                  <a:pt x="13026" y="171588"/>
                </a:lnTo>
                <a:lnTo>
                  <a:pt x="24046" y="180701"/>
                </a:lnTo>
                <a:lnTo>
                  <a:pt x="37216" y="186417"/>
                </a:lnTo>
                <a:lnTo>
                  <a:pt x="52871" y="188398"/>
                </a:lnTo>
                <a:lnTo>
                  <a:pt x="71726" y="188398"/>
                </a:lnTo>
                <a:lnTo>
                  <a:pt x="71726" y="170287"/>
                </a:lnTo>
                <a:lnTo>
                  <a:pt x="67904" y="166665"/>
                </a:lnTo>
                <a:lnTo>
                  <a:pt x="67904" y="163042"/>
                </a:lnTo>
                <a:lnTo>
                  <a:pt x="64209" y="159420"/>
                </a:lnTo>
                <a:lnTo>
                  <a:pt x="49049" y="159420"/>
                </a:lnTo>
                <a:lnTo>
                  <a:pt x="45227" y="155799"/>
                </a:lnTo>
                <a:lnTo>
                  <a:pt x="41532" y="155799"/>
                </a:lnTo>
                <a:lnTo>
                  <a:pt x="34015" y="152177"/>
                </a:lnTo>
                <a:lnTo>
                  <a:pt x="34015" y="79729"/>
                </a:lnTo>
                <a:lnTo>
                  <a:pt x="67904" y="79729"/>
                </a:lnTo>
                <a:lnTo>
                  <a:pt x="67904" y="72492"/>
                </a:lnTo>
                <a:lnTo>
                  <a:pt x="67030" y="65020"/>
                </a:lnTo>
                <a:lnTo>
                  <a:pt x="63684" y="58906"/>
                </a:lnTo>
                <a:lnTo>
                  <a:pt x="56778" y="54151"/>
                </a:lnTo>
                <a:lnTo>
                  <a:pt x="45227" y="50757"/>
                </a:lnTo>
                <a:lnTo>
                  <a:pt x="34015" y="50757"/>
                </a:lnTo>
                <a:lnTo>
                  <a:pt x="34015" y="14535"/>
                </a:lnTo>
                <a:lnTo>
                  <a:pt x="30193" y="10916"/>
                </a:lnTo>
                <a:lnTo>
                  <a:pt x="26632" y="4068"/>
                </a:lnTo>
                <a:lnTo>
                  <a:pt x="22119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9529212" y="6676999"/>
            <a:ext cx="30480" cy="33020"/>
          </a:xfrm>
          <a:custGeom>
            <a:avLst/>
            <a:gdLst/>
            <a:ahLst/>
            <a:cxnLst/>
            <a:rect l="l" t="t" r="r" b="b"/>
            <a:pathLst>
              <a:path w="30479" h="33020">
                <a:moveTo>
                  <a:pt x="30193" y="0"/>
                </a:moveTo>
                <a:lnTo>
                  <a:pt x="3822" y="0"/>
                </a:lnTo>
                <a:lnTo>
                  <a:pt x="0" y="3620"/>
                </a:lnTo>
                <a:lnTo>
                  <a:pt x="0" y="21731"/>
                </a:lnTo>
                <a:lnTo>
                  <a:pt x="3822" y="28976"/>
                </a:lnTo>
                <a:lnTo>
                  <a:pt x="7516" y="32598"/>
                </a:lnTo>
                <a:lnTo>
                  <a:pt x="26371" y="32598"/>
                </a:lnTo>
                <a:lnTo>
                  <a:pt x="30193" y="28976"/>
                </a:lnTo>
                <a:lnTo>
                  <a:pt x="30193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204251" y="6575575"/>
            <a:ext cx="106045" cy="134620"/>
          </a:xfrm>
          <a:custGeom>
            <a:avLst/>
            <a:gdLst/>
            <a:ahLst/>
            <a:cxnLst/>
            <a:rect l="l" t="t" r="r" b="b"/>
            <a:pathLst>
              <a:path w="106045" h="134620">
                <a:moveTo>
                  <a:pt x="60387" y="0"/>
                </a:moveTo>
                <a:lnTo>
                  <a:pt x="34015" y="0"/>
                </a:lnTo>
                <a:lnTo>
                  <a:pt x="30193" y="3630"/>
                </a:lnTo>
                <a:lnTo>
                  <a:pt x="15909" y="10474"/>
                </a:lnTo>
                <a:lnTo>
                  <a:pt x="6592" y="20375"/>
                </a:lnTo>
                <a:lnTo>
                  <a:pt x="1528" y="33673"/>
                </a:lnTo>
                <a:lnTo>
                  <a:pt x="0" y="50708"/>
                </a:lnTo>
                <a:lnTo>
                  <a:pt x="0" y="101423"/>
                </a:lnTo>
                <a:lnTo>
                  <a:pt x="36697" y="132098"/>
                </a:lnTo>
                <a:lnTo>
                  <a:pt x="52871" y="134022"/>
                </a:lnTo>
                <a:lnTo>
                  <a:pt x="101920" y="134022"/>
                </a:lnTo>
                <a:lnTo>
                  <a:pt x="105742" y="130400"/>
                </a:lnTo>
                <a:lnTo>
                  <a:pt x="105742" y="119533"/>
                </a:lnTo>
                <a:lnTo>
                  <a:pt x="101920" y="108667"/>
                </a:lnTo>
                <a:lnTo>
                  <a:pt x="94403" y="105044"/>
                </a:lnTo>
                <a:lnTo>
                  <a:pt x="45354" y="105044"/>
                </a:lnTo>
                <a:lnTo>
                  <a:pt x="41532" y="101423"/>
                </a:lnTo>
                <a:lnTo>
                  <a:pt x="37710" y="101423"/>
                </a:lnTo>
                <a:lnTo>
                  <a:pt x="34015" y="97801"/>
                </a:lnTo>
                <a:lnTo>
                  <a:pt x="30193" y="94179"/>
                </a:lnTo>
                <a:lnTo>
                  <a:pt x="30193" y="79690"/>
                </a:lnTo>
                <a:lnTo>
                  <a:pt x="90581" y="79690"/>
                </a:lnTo>
                <a:lnTo>
                  <a:pt x="101920" y="76068"/>
                </a:lnTo>
                <a:lnTo>
                  <a:pt x="105742" y="68824"/>
                </a:lnTo>
                <a:lnTo>
                  <a:pt x="105742" y="50708"/>
                </a:lnTo>
                <a:lnTo>
                  <a:pt x="30193" y="50708"/>
                </a:lnTo>
                <a:lnTo>
                  <a:pt x="30193" y="36221"/>
                </a:lnTo>
                <a:lnTo>
                  <a:pt x="34015" y="32603"/>
                </a:lnTo>
                <a:lnTo>
                  <a:pt x="41532" y="28984"/>
                </a:lnTo>
                <a:lnTo>
                  <a:pt x="101920" y="28984"/>
                </a:lnTo>
                <a:lnTo>
                  <a:pt x="94911" y="15286"/>
                </a:lnTo>
                <a:lnTo>
                  <a:pt x="85405" y="6341"/>
                </a:lnTo>
                <a:lnTo>
                  <a:pt x="73774" y="1472"/>
                </a:lnTo>
                <a:lnTo>
                  <a:pt x="60387" y="0"/>
                </a:lnTo>
                <a:close/>
              </a:path>
              <a:path w="106045" h="134620">
                <a:moveTo>
                  <a:pt x="101920" y="28984"/>
                </a:moveTo>
                <a:lnTo>
                  <a:pt x="60387" y="28984"/>
                </a:lnTo>
                <a:lnTo>
                  <a:pt x="71726" y="32603"/>
                </a:lnTo>
                <a:lnTo>
                  <a:pt x="75548" y="36221"/>
                </a:lnTo>
                <a:lnTo>
                  <a:pt x="75548" y="50708"/>
                </a:lnTo>
                <a:lnTo>
                  <a:pt x="105742" y="50708"/>
                </a:lnTo>
                <a:lnTo>
                  <a:pt x="105742" y="32603"/>
                </a:lnTo>
                <a:lnTo>
                  <a:pt x="101920" y="28984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328848" y="6575575"/>
            <a:ext cx="106045" cy="134620"/>
          </a:xfrm>
          <a:custGeom>
            <a:avLst/>
            <a:gdLst/>
            <a:ahLst/>
            <a:cxnLst/>
            <a:rect l="l" t="t" r="r" b="b"/>
            <a:pathLst>
              <a:path w="106045" h="134620">
                <a:moveTo>
                  <a:pt x="105614" y="0"/>
                </a:moveTo>
                <a:lnTo>
                  <a:pt x="33888" y="0"/>
                </a:lnTo>
                <a:lnTo>
                  <a:pt x="26371" y="3630"/>
                </a:lnTo>
                <a:lnTo>
                  <a:pt x="14296" y="11831"/>
                </a:lnTo>
                <a:lnTo>
                  <a:pt x="6115" y="20375"/>
                </a:lnTo>
                <a:lnTo>
                  <a:pt x="1469" y="29603"/>
                </a:lnTo>
                <a:lnTo>
                  <a:pt x="0" y="39852"/>
                </a:lnTo>
                <a:lnTo>
                  <a:pt x="754" y="45904"/>
                </a:lnTo>
                <a:lnTo>
                  <a:pt x="26897" y="74257"/>
                </a:lnTo>
                <a:lnTo>
                  <a:pt x="41532" y="79690"/>
                </a:lnTo>
                <a:lnTo>
                  <a:pt x="64209" y="79690"/>
                </a:lnTo>
                <a:lnTo>
                  <a:pt x="71726" y="83312"/>
                </a:lnTo>
                <a:lnTo>
                  <a:pt x="75420" y="86935"/>
                </a:lnTo>
                <a:lnTo>
                  <a:pt x="75420" y="90557"/>
                </a:lnTo>
                <a:lnTo>
                  <a:pt x="71726" y="94179"/>
                </a:lnTo>
                <a:lnTo>
                  <a:pt x="71726" y="101423"/>
                </a:lnTo>
                <a:lnTo>
                  <a:pt x="64209" y="105044"/>
                </a:lnTo>
                <a:lnTo>
                  <a:pt x="22677" y="105044"/>
                </a:lnTo>
                <a:lnTo>
                  <a:pt x="11125" y="106855"/>
                </a:lnTo>
                <a:lnTo>
                  <a:pt x="4220" y="111383"/>
                </a:lnTo>
                <a:lnTo>
                  <a:pt x="873" y="117269"/>
                </a:lnTo>
                <a:lnTo>
                  <a:pt x="0" y="123155"/>
                </a:lnTo>
                <a:lnTo>
                  <a:pt x="0" y="134022"/>
                </a:lnTo>
                <a:lnTo>
                  <a:pt x="64209" y="134022"/>
                </a:lnTo>
                <a:lnTo>
                  <a:pt x="79242" y="126778"/>
                </a:lnTo>
                <a:lnTo>
                  <a:pt x="89759" y="120099"/>
                </a:lnTo>
                <a:lnTo>
                  <a:pt x="98114" y="111383"/>
                </a:lnTo>
                <a:lnTo>
                  <a:pt x="103626" y="101310"/>
                </a:lnTo>
                <a:lnTo>
                  <a:pt x="105614" y="90557"/>
                </a:lnTo>
                <a:lnTo>
                  <a:pt x="104322" y="84501"/>
                </a:lnTo>
                <a:lnTo>
                  <a:pt x="75962" y="53428"/>
                </a:lnTo>
                <a:lnTo>
                  <a:pt x="64209" y="50708"/>
                </a:lnTo>
                <a:lnTo>
                  <a:pt x="41532" y="50708"/>
                </a:lnTo>
                <a:lnTo>
                  <a:pt x="41532" y="47089"/>
                </a:lnTo>
                <a:lnTo>
                  <a:pt x="33888" y="47089"/>
                </a:lnTo>
                <a:lnTo>
                  <a:pt x="30193" y="43471"/>
                </a:lnTo>
                <a:lnTo>
                  <a:pt x="30193" y="36221"/>
                </a:lnTo>
                <a:lnTo>
                  <a:pt x="33888" y="32603"/>
                </a:lnTo>
                <a:lnTo>
                  <a:pt x="41532" y="28984"/>
                </a:lnTo>
                <a:lnTo>
                  <a:pt x="90581" y="28984"/>
                </a:lnTo>
                <a:lnTo>
                  <a:pt x="98098" y="25354"/>
                </a:lnTo>
                <a:lnTo>
                  <a:pt x="105614" y="18117"/>
                </a:lnTo>
                <a:lnTo>
                  <a:pt x="105614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453446" y="6575575"/>
            <a:ext cx="106045" cy="134620"/>
          </a:xfrm>
          <a:custGeom>
            <a:avLst/>
            <a:gdLst/>
            <a:ahLst/>
            <a:cxnLst/>
            <a:rect l="l" t="t" r="r" b="b"/>
            <a:pathLst>
              <a:path w="106045" h="134620">
                <a:moveTo>
                  <a:pt x="18855" y="0"/>
                </a:moveTo>
                <a:lnTo>
                  <a:pt x="0" y="0"/>
                </a:lnTo>
                <a:lnTo>
                  <a:pt x="0" y="101423"/>
                </a:lnTo>
                <a:lnTo>
                  <a:pt x="7703" y="115685"/>
                </a:lnTo>
                <a:lnTo>
                  <a:pt x="19301" y="125872"/>
                </a:lnTo>
                <a:lnTo>
                  <a:pt x="34433" y="131984"/>
                </a:lnTo>
                <a:lnTo>
                  <a:pt x="52743" y="134022"/>
                </a:lnTo>
                <a:lnTo>
                  <a:pt x="60610" y="133399"/>
                </a:lnTo>
                <a:lnTo>
                  <a:pt x="67426" y="131758"/>
                </a:lnTo>
                <a:lnTo>
                  <a:pt x="73525" y="129438"/>
                </a:lnTo>
                <a:lnTo>
                  <a:pt x="79242" y="126778"/>
                </a:lnTo>
                <a:lnTo>
                  <a:pt x="105614" y="126778"/>
                </a:lnTo>
                <a:lnTo>
                  <a:pt x="105614" y="105044"/>
                </a:lnTo>
                <a:lnTo>
                  <a:pt x="49049" y="105044"/>
                </a:lnTo>
                <a:lnTo>
                  <a:pt x="39707" y="103686"/>
                </a:lnTo>
                <a:lnTo>
                  <a:pt x="33936" y="99612"/>
                </a:lnTo>
                <a:lnTo>
                  <a:pt x="31007" y="92821"/>
                </a:lnTo>
                <a:lnTo>
                  <a:pt x="30193" y="83312"/>
                </a:lnTo>
                <a:lnTo>
                  <a:pt x="30193" y="14486"/>
                </a:lnTo>
                <a:lnTo>
                  <a:pt x="26362" y="3626"/>
                </a:lnTo>
                <a:lnTo>
                  <a:pt x="18855" y="0"/>
                </a:lnTo>
                <a:close/>
              </a:path>
              <a:path w="106045" h="134620">
                <a:moveTo>
                  <a:pt x="105614" y="126778"/>
                </a:moveTo>
                <a:lnTo>
                  <a:pt x="79242" y="126778"/>
                </a:lnTo>
                <a:lnTo>
                  <a:pt x="82937" y="130400"/>
                </a:lnTo>
                <a:lnTo>
                  <a:pt x="90581" y="134022"/>
                </a:lnTo>
                <a:lnTo>
                  <a:pt x="101920" y="134022"/>
                </a:lnTo>
                <a:lnTo>
                  <a:pt x="101920" y="130400"/>
                </a:lnTo>
                <a:lnTo>
                  <a:pt x="105614" y="130400"/>
                </a:lnTo>
                <a:lnTo>
                  <a:pt x="105614" y="126778"/>
                </a:lnTo>
                <a:close/>
              </a:path>
              <a:path w="106045" h="134620">
                <a:moveTo>
                  <a:pt x="82937" y="0"/>
                </a:moveTo>
                <a:lnTo>
                  <a:pt x="75420" y="0"/>
                </a:lnTo>
                <a:lnTo>
                  <a:pt x="75420" y="86935"/>
                </a:lnTo>
                <a:lnTo>
                  <a:pt x="74489" y="92821"/>
                </a:lnTo>
                <a:lnTo>
                  <a:pt x="70738" y="98706"/>
                </a:lnTo>
                <a:lnTo>
                  <a:pt x="62736" y="103233"/>
                </a:lnTo>
                <a:lnTo>
                  <a:pt x="49049" y="105044"/>
                </a:lnTo>
                <a:lnTo>
                  <a:pt x="105614" y="105044"/>
                </a:lnTo>
                <a:lnTo>
                  <a:pt x="105614" y="18117"/>
                </a:lnTo>
                <a:lnTo>
                  <a:pt x="101587" y="9174"/>
                </a:lnTo>
                <a:lnTo>
                  <a:pt x="95757" y="3626"/>
                </a:lnTo>
                <a:lnTo>
                  <a:pt x="89186" y="793"/>
                </a:lnTo>
                <a:lnTo>
                  <a:pt x="82937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577916" y="6521199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18425" y="0"/>
                </a:moveTo>
                <a:lnTo>
                  <a:pt x="0" y="0"/>
                </a:lnTo>
                <a:lnTo>
                  <a:pt x="0" y="152177"/>
                </a:lnTo>
                <a:lnTo>
                  <a:pt x="33579" y="186417"/>
                </a:lnTo>
                <a:lnTo>
                  <a:pt x="49176" y="188398"/>
                </a:lnTo>
                <a:lnTo>
                  <a:pt x="71726" y="188398"/>
                </a:lnTo>
                <a:lnTo>
                  <a:pt x="71726" y="170287"/>
                </a:lnTo>
                <a:lnTo>
                  <a:pt x="68031" y="163042"/>
                </a:lnTo>
                <a:lnTo>
                  <a:pt x="34015" y="155799"/>
                </a:lnTo>
                <a:lnTo>
                  <a:pt x="30193" y="148555"/>
                </a:lnTo>
                <a:lnTo>
                  <a:pt x="30193" y="14535"/>
                </a:lnTo>
                <a:lnTo>
                  <a:pt x="26499" y="10916"/>
                </a:lnTo>
                <a:lnTo>
                  <a:pt x="22937" y="4068"/>
                </a:lnTo>
                <a:lnTo>
                  <a:pt x="18425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660981" y="6521199"/>
            <a:ext cx="71755" cy="188595"/>
          </a:xfrm>
          <a:custGeom>
            <a:avLst/>
            <a:gdLst/>
            <a:ahLst/>
            <a:cxnLst/>
            <a:rect l="l" t="t" r="r" b="b"/>
            <a:pathLst>
              <a:path w="71754" h="188595">
                <a:moveTo>
                  <a:pt x="22168" y="0"/>
                </a:moveTo>
                <a:lnTo>
                  <a:pt x="0" y="0"/>
                </a:lnTo>
                <a:lnTo>
                  <a:pt x="0" y="152177"/>
                </a:lnTo>
                <a:lnTo>
                  <a:pt x="3822" y="155799"/>
                </a:lnTo>
                <a:lnTo>
                  <a:pt x="3822" y="159420"/>
                </a:lnTo>
                <a:lnTo>
                  <a:pt x="10948" y="171588"/>
                </a:lnTo>
                <a:lnTo>
                  <a:pt x="21275" y="180701"/>
                </a:lnTo>
                <a:lnTo>
                  <a:pt x="35138" y="186417"/>
                </a:lnTo>
                <a:lnTo>
                  <a:pt x="52871" y="188398"/>
                </a:lnTo>
                <a:lnTo>
                  <a:pt x="68031" y="188398"/>
                </a:lnTo>
                <a:lnTo>
                  <a:pt x="71726" y="184775"/>
                </a:lnTo>
                <a:lnTo>
                  <a:pt x="71726" y="170287"/>
                </a:lnTo>
                <a:lnTo>
                  <a:pt x="68031" y="166665"/>
                </a:lnTo>
                <a:lnTo>
                  <a:pt x="60387" y="159420"/>
                </a:lnTo>
                <a:lnTo>
                  <a:pt x="49049" y="159420"/>
                </a:lnTo>
                <a:lnTo>
                  <a:pt x="45354" y="155799"/>
                </a:lnTo>
                <a:lnTo>
                  <a:pt x="41532" y="155799"/>
                </a:lnTo>
                <a:lnTo>
                  <a:pt x="34015" y="152177"/>
                </a:lnTo>
                <a:lnTo>
                  <a:pt x="30193" y="148555"/>
                </a:lnTo>
                <a:lnTo>
                  <a:pt x="30193" y="79729"/>
                </a:lnTo>
                <a:lnTo>
                  <a:pt x="68031" y="79729"/>
                </a:lnTo>
                <a:lnTo>
                  <a:pt x="68031" y="72492"/>
                </a:lnTo>
                <a:lnTo>
                  <a:pt x="67139" y="65020"/>
                </a:lnTo>
                <a:lnTo>
                  <a:pt x="63763" y="58906"/>
                </a:lnTo>
                <a:lnTo>
                  <a:pt x="56852" y="54151"/>
                </a:lnTo>
                <a:lnTo>
                  <a:pt x="45354" y="50757"/>
                </a:lnTo>
                <a:lnTo>
                  <a:pt x="30193" y="50757"/>
                </a:lnTo>
                <a:lnTo>
                  <a:pt x="30193" y="10916"/>
                </a:lnTo>
                <a:lnTo>
                  <a:pt x="26686" y="4068"/>
                </a:lnTo>
                <a:lnTo>
                  <a:pt x="22168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751562" y="6575575"/>
            <a:ext cx="106045" cy="134620"/>
          </a:xfrm>
          <a:custGeom>
            <a:avLst/>
            <a:gdLst/>
            <a:ahLst/>
            <a:cxnLst/>
            <a:rect l="l" t="t" r="r" b="b"/>
            <a:pathLst>
              <a:path w="106045" h="134620">
                <a:moveTo>
                  <a:pt x="105742" y="0"/>
                </a:moveTo>
                <a:lnTo>
                  <a:pt x="34015" y="0"/>
                </a:lnTo>
                <a:lnTo>
                  <a:pt x="26499" y="3630"/>
                </a:lnTo>
                <a:lnTo>
                  <a:pt x="14404" y="11831"/>
                </a:lnTo>
                <a:lnTo>
                  <a:pt x="6178" y="20375"/>
                </a:lnTo>
                <a:lnTo>
                  <a:pt x="1488" y="29603"/>
                </a:lnTo>
                <a:lnTo>
                  <a:pt x="0" y="39852"/>
                </a:lnTo>
                <a:lnTo>
                  <a:pt x="774" y="45904"/>
                </a:lnTo>
                <a:lnTo>
                  <a:pt x="26913" y="74257"/>
                </a:lnTo>
                <a:lnTo>
                  <a:pt x="41532" y="79690"/>
                </a:lnTo>
                <a:lnTo>
                  <a:pt x="64209" y="79690"/>
                </a:lnTo>
                <a:lnTo>
                  <a:pt x="71726" y="83312"/>
                </a:lnTo>
                <a:lnTo>
                  <a:pt x="75548" y="86935"/>
                </a:lnTo>
                <a:lnTo>
                  <a:pt x="75548" y="94179"/>
                </a:lnTo>
                <a:lnTo>
                  <a:pt x="71726" y="101423"/>
                </a:lnTo>
                <a:lnTo>
                  <a:pt x="64209" y="105044"/>
                </a:lnTo>
                <a:lnTo>
                  <a:pt x="22677" y="105044"/>
                </a:lnTo>
                <a:lnTo>
                  <a:pt x="11179" y="106855"/>
                </a:lnTo>
                <a:lnTo>
                  <a:pt x="4267" y="111383"/>
                </a:lnTo>
                <a:lnTo>
                  <a:pt x="891" y="117269"/>
                </a:lnTo>
                <a:lnTo>
                  <a:pt x="0" y="123155"/>
                </a:lnTo>
                <a:lnTo>
                  <a:pt x="0" y="134022"/>
                </a:lnTo>
                <a:lnTo>
                  <a:pt x="64209" y="134022"/>
                </a:lnTo>
                <a:lnTo>
                  <a:pt x="79370" y="126778"/>
                </a:lnTo>
                <a:lnTo>
                  <a:pt x="89832" y="120099"/>
                </a:lnTo>
                <a:lnTo>
                  <a:pt x="98193" y="111383"/>
                </a:lnTo>
                <a:lnTo>
                  <a:pt x="103735" y="101310"/>
                </a:lnTo>
                <a:lnTo>
                  <a:pt x="105742" y="90557"/>
                </a:lnTo>
                <a:lnTo>
                  <a:pt x="104448" y="84501"/>
                </a:lnTo>
                <a:lnTo>
                  <a:pt x="76010" y="53428"/>
                </a:lnTo>
                <a:lnTo>
                  <a:pt x="64209" y="50708"/>
                </a:lnTo>
                <a:lnTo>
                  <a:pt x="41532" y="50708"/>
                </a:lnTo>
                <a:lnTo>
                  <a:pt x="41532" y="47089"/>
                </a:lnTo>
                <a:lnTo>
                  <a:pt x="34015" y="47089"/>
                </a:lnTo>
                <a:lnTo>
                  <a:pt x="30193" y="43471"/>
                </a:lnTo>
                <a:lnTo>
                  <a:pt x="30193" y="36221"/>
                </a:lnTo>
                <a:lnTo>
                  <a:pt x="34015" y="32603"/>
                </a:lnTo>
                <a:lnTo>
                  <a:pt x="41532" y="28984"/>
                </a:lnTo>
                <a:lnTo>
                  <a:pt x="90581" y="28984"/>
                </a:lnTo>
                <a:lnTo>
                  <a:pt x="98225" y="25354"/>
                </a:lnTo>
                <a:lnTo>
                  <a:pt x="105742" y="18117"/>
                </a:lnTo>
                <a:lnTo>
                  <a:pt x="105742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132526" y="6575575"/>
            <a:ext cx="60960" cy="134620"/>
          </a:xfrm>
          <a:custGeom>
            <a:avLst/>
            <a:gdLst/>
            <a:ahLst/>
            <a:cxnLst/>
            <a:rect l="l" t="t" r="r" b="b"/>
            <a:pathLst>
              <a:path w="60959" h="134620">
                <a:moveTo>
                  <a:pt x="18855" y="0"/>
                </a:moveTo>
                <a:lnTo>
                  <a:pt x="0" y="0"/>
                </a:lnTo>
                <a:lnTo>
                  <a:pt x="0" y="119533"/>
                </a:lnTo>
                <a:lnTo>
                  <a:pt x="3822" y="126778"/>
                </a:lnTo>
                <a:lnTo>
                  <a:pt x="7516" y="134022"/>
                </a:lnTo>
                <a:lnTo>
                  <a:pt x="26371" y="134022"/>
                </a:lnTo>
                <a:lnTo>
                  <a:pt x="26371" y="130400"/>
                </a:lnTo>
                <a:lnTo>
                  <a:pt x="30193" y="130400"/>
                </a:lnTo>
                <a:lnTo>
                  <a:pt x="30193" y="36221"/>
                </a:lnTo>
                <a:lnTo>
                  <a:pt x="34015" y="32603"/>
                </a:lnTo>
                <a:lnTo>
                  <a:pt x="37710" y="28984"/>
                </a:lnTo>
                <a:lnTo>
                  <a:pt x="49262" y="25074"/>
                </a:lnTo>
                <a:lnTo>
                  <a:pt x="56167" y="19469"/>
                </a:lnTo>
                <a:lnTo>
                  <a:pt x="59513" y="13188"/>
                </a:lnTo>
                <a:lnTo>
                  <a:pt x="60387" y="7249"/>
                </a:lnTo>
                <a:lnTo>
                  <a:pt x="60387" y="3630"/>
                </a:lnTo>
                <a:lnTo>
                  <a:pt x="22677" y="3630"/>
                </a:lnTo>
                <a:lnTo>
                  <a:pt x="18855" y="0"/>
                </a:lnTo>
                <a:close/>
              </a:path>
              <a:path w="60959" h="134620">
                <a:moveTo>
                  <a:pt x="60387" y="0"/>
                </a:moveTo>
                <a:lnTo>
                  <a:pt x="30193" y="0"/>
                </a:lnTo>
                <a:lnTo>
                  <a:pt x="22677" y="3630"/>
                </a:lnTo>
                <a:lnTo>
                  <a:pt x="60387" y="3630"/>
                </a:lnTo>
                <a:lnTo>
                  <a:pt x="60387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16280" y="653795"/>
            <a:ext cx="3000756" cy="6934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218643" y="3074923"/>
            <a:ext cx="3289300" cy="5283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 spc="-5">
                <a:solidFill>
                  <a:srgbClr val="FFFFFF"/>
                </a:solidFill>
              </a:rPr>
              <a:t>Reference</a:t>
            </a:r>
            <a:r>
              <a:rPr dirty="0" sz="3300" spc="-10">
                <a:solidFill>
                  <a:srgbClr val="FFFFFF"/>
                </a:solidFill>
              </a:rPr>
              <a:t> </a:t>
            </a:r>
            <a:r>
              <a:rPr dirty="0" sz="3300" spc="-5">
                <a:solidFill>
                  <a:srgbClr val="FFFFFF"/>
                </a:solidFill>
              </a:rPr>
              <a:t>details</a:t>
            </a:r>
            <a:endParaRPr sz="33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26263"/>
            <a:ext cx="451675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77 </a:t>
            </a:r>
            <a:r>
              <a:rPr dirty="0" spc="-5"/>
              <a:t>Energy </a:t>
            </a:r>
            <a:r>
              <a:rPr dirty="0"/>
              <a:t>– </a:t>
            </a:r>
            <a:r>
              <a:rPr dirty="0" spc="-5"/>
              <a:t>SoH</a:t>
            </a:r>
            <a:r>
              <a:rPr dirty="0" spc="-60"/>
              <a:t> </a:t>
            </a:r>
            <a:r>
              <a:rPr dirty="0"/>
              <a:t>Implementation</a:t>
            </a:r>
          </a:p>
        </p:txBody>
      </p:sp>
      <p:sp>
        <p:nvSpPr>
          <p:cNvPr id="3" name="object 3"/>
          <p:cNvSpPr/>
          <p:nvPr/>
        </p:nvSpPr>
        <p:spPr>
          <a:xfrm>
            <a:off x="7719059" y="260604"/>
            <a:ext cx="1761744" cy="495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80160" y="1466088"/>
            <a:ext cx="8426450" cy="72580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41275">
              <a:lnSpc>
                <a:spcPts val="135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Client is a diversified oilfield services company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that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provides a wide range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wellsite services and equipment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U.S.</a:t>
            </a:r>
            <a:r>
              <a:rPr dirty="0" sz="1200" spc="8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land-</a:t>
            </a:r>
            <a:endParaRPr sz="1200">
              <a:latin typeface="Arial"/>
              <a:cs typeface="Arial"/>
            </a:endParaRPr>
          </a:p>
          <a:p>
            <a:pPr marL="41275" marR="125730">
              <a:lnSpc>
                <a:spcPct val="10000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based exploration and production customers operating in unconventional resource plays. Through their umbrella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affiliates, they provide comprehensive upstream services, including drilling, pressure pumping, trucking, oilfield rental </a:t>
            </a:r>
            <a:r>
              <a:rPr dirty="0" sz="1200" spc="0">
                <a:solidFill>
                  <a:srgbClr val="253046"/>
                </a:solidFill>
                <a:latin typeface="Arial"/>
                <a:cs typeface="Arial"/>
              </a:rPr>
              <a:t>tools,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rig relocation and water transport and</a:t>
            </a:r>
            <a:r>
              <a:rPr dirty="0" sz="1200" spc="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disposal.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04215" y="2627757"/>
            <a:ext cx="3100070" cy="3317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40640" indent="-167640">
              <a:lnSpc>
                <a:spcPct val="100000"/>
              </a:lnSpc>
              <a:spcBef>
                <a:spcPts val="100"/>
              </a:spcBef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Implementation </a:t>
            </a:r>
            <a:r>
              <a:rPr dirty="0" sz="1200">
                <a:latin typeface="Arial"/>
                <a:cs typeface="Arial"/>
              </a:rPr>
              <a:t>of SAP </a:t>
            </a:r>
            <a:r>
              <a:rPr dirty="0" sz="1200" spc="-5">
                <a:latin typeface="Arial"/>
                <a:cs typeface="Arial"/>
              </a:rPr>
              <a:t>solution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support  core business processes, consisting </a:t>
            </a:r>
            <a:r>
              <a:rPr dirty="0" sz="1200">
                <a:latin typeface="Arial"/>
                <a:cs typeface="Arial"/>
              </a:rPr>
              <a:t>of  </a:t>
            </a:r>
            <a:r>
              <a:rPr dirty="0" sz="1200" spc="-5">
                <a:latin typeface="Arial"/>
                <a:cs typeface="Arial"/>
              </a:rPr>
              <a:t>the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following: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Finance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Manage</a:t>
            </a:r>
            <a:r>
              <a:rPr dirty="0" sz="1200" spc="-8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(FTM)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Order to Cash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(OTC)</a:t>
            </a:r>
            <a:endParaRPr sz="1200">
              <a:latin typeface="Arial"/>
              <a:cs typeface="Arial"/>
            </a:endParaRPr>
          </a:p>
          <a:p>
            <a:pPr algn="just" marL="208915" marR="23939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Arial"/>
                <a:cs typeface="Arial"/>
              </a:rPr>
              <a:t>Procure to Pay (PTP) </a:t>
            </a:r>
            <a:r>
              <a:rPr dirty="0" sz="1200" spc="-5">
                <a:latin typeface="Arial"/>
                <a:cs typeface="Arial"/>
              </a:rPr>
              <a:t>which </a:t>
            </a:r>
            <a:r>
              <a:rPr dirty="0" sz="1200">
                <a:latin typeface="Arial"/>
                <a:cs typeface="Arial"/>
              </a:rPr>
              <a:t>includes a  </a:t>
            </a:r>
            <a:r>
              <a:rPr dirty="0" sz="1200" spc="-5">
                <a:latin typeface="Arial"/>
                <a:cs typeface="Arial"/>
              </a:rPr>
              <a:t>complex, industry leading Ariba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ECC  integration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Maintain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Settle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(MTS)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Analytics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 spc="0">
                <a:latin typeface="Arial"/>
                <a:cs typeface="Arial"/>
              </a:rPr>
              <a:t>(BW)</a:t>
            </a:r>
            <a:endParaRPr sz="1200">
              <a:latin typeface="Arial"/>
              <a:cs typeface="Arial"/>
            </a:endParaRPr>
          </a:p>
          <a:p>
            <a:pPr marL="208915" marR="196850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Arial"/>
                <a:cs typeface="Arial"/>
              </a:rPr>
              <a:t>To transform </a:t>
            </a:r>
            <a:r>
              <a:rPr dirty="0" sz="1200" spc="-5">
                <a:latin typeface="Arial"/>
                <a:cs typeface="Arial"/>
              </a:rPr>
              <a:t>and modernize </a:t>
            </a:r>
            <a:r>
              <a:rPr dirty="0" sz="1200">
                <a:latin typeface="Arial"/>
                <a:cs typeface="Arial"/>
              </a:rPr>
              <a:t>its  </a:t>
            </a:r>
            <a:r>
              <a:rPr dirty="0" sz="1200" spc="-5">
                <a:latin typeface="Arial"/>
                <a:cs typeface="Arial"/>
              </a:rPr>
              <a:t>organization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one governed by  consistent enterprise wide business  processes, enabling </a:t>
            </a:r>
            <a:r>
              <a:rPr dirty="0" sz="1200">
                <a:latin typeface="Arial"/>
                <a:cs typeface="Arial"/>
              </a:rPr>
              <a:t>it to </a:t>
            </a:r>
            <a:r>
              <a:rPr dirty="0" sz="1200" spc="-5">
                <a:latin typeface="Arial"/>
                <a:cs typeface="Arial"/>
              </a:rPr>
              <a:t>provide market  leading products and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services.</a:t>
            </a:r>
            <a:endParaRPr sz="1200">
              <a:latin typeface="Arial"/>
              <a:cs typeface="Arial"/>
            </a:endParaRPr>
          </a:p>
          <a:p>
            <a:pPr marL="208915" marR="3492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Customer engagement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be supported by  timely decision making based on high  quality data and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analytics.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98520" y="2598420"/>
            <a:ext cx="3108960" cy="3712845"/>
          </a:xfrm>
          <a:custGeom>
            <a:avLst/>
            <a:gdLst/>
            <a:ahLst/>
            <a:cxnLst/>
            <a:rect l="l" t="t" r="r" b="b"/>
            <a:pathLst>
              <a:path w="3108959" h="3712845">
                <a:moveTo>
                  <a:pt x="0" y="3712464"/>
                </a:moveTo>
                <a:lnTo>
                  <a:pt x="3108960" y="3712464"/>
                </a:lnTo>
                <a:lnTo>
                  <a:pt x="3108960" y="0"/>
                </a:lnTo>
                <a:lnTo>
                  <a:pt x="0" y="0"/>
                </a:lnTo>
                <a:lnTo>
                  <a:pt x="0" y="3712464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403091" y="2627757"/>
            <a:ext cx="3100070" cy="3317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55244" indent="-167640">
              <a:lnSpc>
                <a:spcPct val="100000"/>
              </a:lnSpc>
              <a:spcBef>
                <a:spcPts val="100"/>
              </a:spcBef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The project entailed the implementation </a:t>
            </a:r>
            <a:r>
              <a:rPr dirty="0" sz="1200">
                <a:latin typeface="Arial"/>
                <a:cs typeface="Arial"/>
              </a:rPr>
              <a:t>of  </a:t>
            </a:r>
            <a:r>
              <a:rPr dirty="0" sz="1200" spc="-5">
                <a:latin typeface="Arial"/>
                <a:cs typeface="Arial"/>
              </a:rPr>
              <a:t>an Energy Path based </a:t>
            </a:r>
            <a:r>
              <a:rPr dirty="0" sz="1200">
                <a:latin typeface="Arial"/>
                <a:cs typeface="Arial"/>
              </a:rPr>
              <a:t>SAP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solution.</a:t>
            </a:r>
            <a:endParaRPr sz="1200">
              <a:latin typeface="Arial"/>
              <a:cs typeface="Arial"/>
            </a:endParaRPr>
          </a:p>
          <a:p>
            <a:pPr marL="208915" marR="59690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The approach consisted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many new  dimension </a:t>
            </a:r>
            <a:r>
              <a:rPr dirty="0" sz="1200">
                <a:latin typeface="Arial"/>
                <a:cs typeface="Arial"/>
              </a:rPr>
              <a:t>SAP </a:t>
            </a:r>
            <a:r>
              <a:rPr dirty="0" sz="1200" spc="-5">
                <a:latin typeface="Arial"/>
                <a:cs typeface="Arial"/>
              </a:rPr>
              <a:t>products and leading  edge solutions </a:t>
            </a:r>
            <a:r>
              <a:rPr dirty="0" sz="1200">
                <a:latin typeface="Arial"/>
                <a:cs typeface="Arial"/>
              </a:rPr>
              <a:t>that </a:t>
            </a:r>
            <a:r>
              <a:rPr dirty="0" sz="1200" spc="-5">
                <a:latin typeface="Arial"/>
                <a:cs typeface="Arial"/>
              </a:rPr>
              <a:t>were incorporated into  </a:t>
            </a:r>
            <a:r>
              <a:rPr dirty="0" sz="1200">
                <a:latin typeface="Arial"/>
                <a:cs typeface="Arial"/>
              </a:rPr>
              <a:t>the </a:t>
            </a:r>
            <a:r>
              <a:rPr dirty="0" sz="1200" spc="-5">
                <a:latin typeface="Arial"/>
                <a:cs typeface="Arial"/>
              </a:rPr>
              <a:t>ever expanding </a:t>
            </a:r>
            <a:r>
              <a:rPr dirty="0" sz="1200">
                <a:latin typeface="Arial"/>
                <a:cs typeface="Arial"/>
              </a:rPr>
              <a:t>and </a:t>
            </a:r>
            <a:r>
              <a:rPr dirty="0" sz="1200" spc="-5">
                <a:latin typeface="Arial"/>
                <a:cs typeface="Arial"/>
              </a:rPr>
              <a:t>comprehensive  Energy Path offering. Some examples  include the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following: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Fiori development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rental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orders</a:t>
            </a:r>
            <a:endParaRPr sz="1200">
              <a:latin typeface="Arial"/>
              <a:cs typeface="Arial"/>
            </a:endParaRPr>
          </a:p>
          <a:p>
            <a:pPr marL="208915" marR="25717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Warehouse Management supported</a:t>
            </a:r>
            <a:r>
              <a:rPr dirty="0" sz="1200" spc="-8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by  Syclo</a:t>
            </a:r>
            <a:endParaRPr sz="1200">
              <a:latin typeface="Arial"/>
              <a:cs typeface="Arial"/>
            </a:endParaRPr>
          </a:p>
          <a:p>
            <a:pPr marL="208915" marR="374650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Business Planning and Consolidation  (BPC)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Expanded Plant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Maintenance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Master Data Governance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(MDG)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Environmental Health and </a:t>
            </a:r>
            <a:r>
              <a:rPr dirty="0" sz="1200">
                <a:latin typeface="Arial"/>
                <a:cs typeface="Arial"/>
              </a:rPr>
              <a:t>Safety</a:t>
            </a:r>
            <a:r>
              <a:rPr dirty="0" sz="1200" spc="-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(EHS)</a:t>
            </a:r>
            <a:endParaRPr sz="1200">
              <a:latin typeface="Arial"/>
              <a:cs typeface="Arial"/>
            </a:endParaRPr>
          </a:p>
          <a:p>
            <a:pPr marL="208915" marR="9461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The project entailed the </a:t>
            </a:r>
            <a:r>
              <a:rPr dirty="0" sz="1200">
                <a:latin typeface="Arial"/>
                <a:cs typeface="Arial"/>
              </a:rPr>
              <a:t>full iSAP </a:t>
            </a:r>
            <a:r>
              <a:rPr dirty="0" sz="1200" spc="-5">
                <a:latin typeface="Arial"/>
                <a:cs typeface="Arial"/>
              </a:rPr>
              <a:t>lifecycle  phases and work</a:t>
            </a:r>
            <a:r>
              <a:rPr dirty="0" sz="1200" spc="-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streams.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601968" y="2627757"/>
            <a:ext cx="3100070" cy="1854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170180" indent="-167640">
              <a:lnSpc>
                <a:spcPct val="100000"/>
              </a:lnSpc>
              <a:spcBef>
                <a:spcPts val="100"/>
              </a:spcBef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Technology platform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support strategic  acquisitions and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divestitures</a:t>
            </a:r>
            <a:endParaRPr sz="1200">
              <a:latin typeface="Arial"/>
              <a:cs typeface="Arial"/>
            </a:endParaRPr>
          </a:p>
          <a:p>
            <a:pPr marL="208915" marR="65341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Executive reporting and analytics  facilitating decision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support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View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company supply chain and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spend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Enhanced view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company </a:t>
            </a:r>
            <a:r>
              <a:rPr dirty="0" sz="1200">
                <a:latin typeface="Arial"/>
                <a:cs typeface="Arial"/>
              </a:rPr>
              <a:t>cash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flow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Potential reduction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-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DSO</a:t>
            </a:r>
            <a:endParaRPr sz="1200">
              <a:latin typeface="Arial"/>
              <a:cs typeface="Arial"/>
            </a:endParaRPr>
          </a:p>
          <a:p>
            <a:pPr marL="208915" marR="238760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Potential </a:t>
            </a:r>
            <a:r>
              <a:rPr dirty="0" sz="1200">
                <a:latin typeface="Arial"/>
                <a:cs typeface="Arial"/>
              </a:rPr>
              <a:t>SG&amp;A </a:t>
            </a:r>
            <a:r>
              <a:rPr dirty="0" sz="1200" spc="-5">
                <a:latin typeface="Arial"/>
                <a:cs typeface="Arial"/>
              </a:rPr>
              <a:t>and operating</a:t>
            </a:r>
            <a:r>
              <a:rPr dirty="0" sz="1200" spc="-9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expense  reduction due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process and data  consolidation and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standardization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46</a:t>
            </a:fld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26263"/>
            <a:ext cx="222631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Ausnet</a:t>
            </a:r>
            <a:r>
              <a:rPr dirty="0" spc="-50"/>
              <a:t> </a:t>
            </a:r>
            <a:r>
              <a:rPr dirty="0" spc="-5"/>
              <a:t>Services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466088"/>
            <a:ext cx="8426450" cy="72580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79375" rIns="0" bIns="0" rtlCol="0" vert="horz">
            <a:spAutoFit/>
          </a:bodyPr>
          <a:lstStyle/>
          <a:p>
            <a:pPr marL="41275" marR="314960">
              <a:lnSpc>
                <a:spcPct val="100000"/>
              </a:lnSpc>
              <a:spcBef>
                <a:spcPts val="625"/>
              </a:spcBef>
            </a:pPr>
            <a:r>
              <a:rPr dirty="0" sz="1200" spc="-5">
                <a:latin typeface="Arial"/>
                <a:cs typeface="Arial"/>
              </a:rPr>
              <a:t>Australian </a:t>
            </a:r>
            <a:r>
              <a:rPr dirty="0" sz="1200">
                <a:latin typeface="Arial"/>
                <a:cs typeface="Arial"/>
              </a:rPr>
              <a:t>based </a:t>
            </a:r>
            <a:r>
              <a:rPr dirty="0" sz="1200" spc="-5">
                <a:latin typeface="Arial"/>
                <a:cs typeface="Arial"/>
              </a:rPr>
              <a:t>Energy distribution company is Victoria’s largest energy delivery service, owning </a:t>
            </a:r>
            <a:r>
              <a:rPr dirty="0" sz="1200">
                <a:latin typeface="Arial"/>
                <a:cs typeface="Arial"/>
              </a:rPr>
              <a:t>and </a:t>
            </a:r>
            <a:r>
              <a:rPr dirty="0" sz="1200" spc="-5">
                <a:latin typeface="Arial"/>
                <a:cs typeface="Arial"/>
              </a:rPr>
              <a:t>operating  approximately $11 billion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electricity and gas distribution assets </a:t>
            </a:r>
            <a:r>
              <a:rPr dirty="0" sz="1200">
                <a:latin typeface="Arial"/>
                <a:cs typeface="Arial"/>
              </a:rPr>
              <a:t>that </a:t>
            </a:r>
            <a:r>
              <a:rPr dirty="0" sz="1200" spc="-5">
                <a:latin typeface="Arial"/>
                <a:cs typeface="Arial"/>
              </a:rPr>
              <a:t>service more than 1.3 million Victorian homes and  businesses.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627757"/>
            <a:ext cx="3100070" cy="3134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76200" indent="-167640">
              <a:lnSpc>
                <a:spcPct val="100000"/>
              </a:lnSpc>
              <a:spcBef>
                <a:spcPts val="100"/>
              </a:spcBef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The client implemented a enterprise-wide  asset and operations management  transformation, targeting improved safety,  quality, process improvement and  efficiency </a:t>
            </a:r>
            <a:r>
              <a:rPr dirty="0" sz="1200">
                <a:latin typeface="Arial"/>
                <a:cs typeface="Arial"/>
              </a:rPr>
              <a:t>to offer </a:t>
            </a:r>
            <a:r>
              <a:rPr dirty="0" sz="1200" spc="-5">
                <a:latin typeface="Arial"/>
                <a:cs typeface="Arial"/>
              </a:rPr>
              <a:t>sustainable </a:t>
            </a:r>
            <a:r>
              <a:rPr dirty="0" sz="1200" spc="-10">
                <a:latin typeface="Arial"/>
                <a:cs typeface="Arial"/>
              </a:rPr>
              <a:t>annual  </a:t>
            </a:r>
            <a:r>
              <a:rPr dirty="0" sz="1200"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  <a:p>
            <a:pPr marL="208915" marR="137795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Arial"/>
                <a:cs typeface="Arial"/>
              </a:rPr>
              <a:t>The </a:t>
            </a:r>
            <a:r>
              <a:rPr dirty="0" sz="1200" spc="-5">
                <a:latin typeface="Arial"/>
                <a:cs typeface="Arial"/>
              </a:rPr>
              <a:t>client’s strategy ‘to </a:t>
            </a:r>
            <a:r>
              <a:rPr dirty="0" sz="1200">
                <a:latin typeface="Arial"/>
                <a:cs typeface="Arial"/>
              </a:rPr>
              <a:t>be a </a:t>
            </a:r>
            <a:r>
              <a:rPr dirty="0" sz="1200" spc="-5">
                <a:latin typeface="Arial"/>
                <a:cs typeface="Arial"/>
              </a:rPr>
              <a:t>high  performance utility business’ is  underpinned by a migration </a:t>
            </a:r>
            <a:r>
              <a:rPr dirty="0" sz="1200">
                <a:latin typeface="Arial"/>
                <a:cs typeface="Arial"/>
              </a:rPr>
              <a:t>to SAP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Suite  on HANA based solution (enabling high  performance and integrated technology  platform)</a:t>
            </a:r>
            <a:endParaRPr sz="1200">
              <a:latin typeface="Arial"/>
              <a:cs typeface="Arial"/>
            </a:endParaRPr>
          </a:p>
          <a:p>
            <a:pPr marL="208915" marR="120650" indent="-16764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The Analytics stream delivered strategic,  operational, management and regulatory  reporting needs as </a:t>
            </a:r>
            <a:r>
              <a:rPr dirty="0" sz="1200">
                <a:latin typeface="Arial"/>
                <a:cs typeface="Arial"/>
              </a:rPr>
              <a:t>it </a:t>
            </a:r>
            <a:r>
              <a:rPr dirty="0" sz="1200" spc="-5">
                <a:latin typeface="Arial"/>
                <a:cs typeface="Arial"/>
              </a:rPr>
              <a:t>provided the  necessary information and insights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the  business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making informed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decisions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770629"/>
          </a:xfrm>
          <a:custGeom>
            <a:avLst/>
            <a:gdLst/>
            <a:ahLst/>
            <a:cxnLst/>
            <a:rect l="l" t="t" r="r" b="b"/>
            <a:pathLst>
              <a:path w="3108959" h="3770629">
                <a:moveTo>
                  <a:pt x="0" y="3770376"/>
                </a:moveTo>
                <a:lnTo>
                  <a:pt x="3108960" y="3770376"/>
                </a:lnTo>
                <a:lnTo>
                  <a:pt x="3108960" y="0"/>
                </a:lnTo>
                <a:lnTo>
                  <a:pt x="0" y="0"/>
                </a:lnTo>
                <a:lnTo>
                  <a:pt x="0" y="3770376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432175" y="2627757"/>
            <a:ext cx="2999105" cy="3477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785" marR="19685" indent="-172085">
              <a:lnSpc>
                <a:spcPct val="100000"/>
              </a:lnSpc>
              <a:spcBef>
                <a:spcPts val="100"/>
              </a:spcBef>
              <a:buClr>
                <a:srgbClr val="FFBB1D"/>
              </a:buClr>
              <a:buFont typeface="Wingdings"/>
              <a:buChar char=""/>
              <a:tabLst>
                <a:tab pos="18542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Building on the approach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incrementally  deliver reports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builds. Capgemini  introduced an Agile development  approach across 7 sprints. </a:t>
            </a:r>
            <a:r>
              <a:rPr dirty="0" sz="1200" spc="0">
                <a:solidFill>
                  <a:srgbClr val="253046"/>
                </a:solidFill>
                <a:latin typeface="Arial"/>
                <a:cs typeface="Arial"/>
              </a:rPr>
              <a:t>With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Agile  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methodology,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some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benefits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that 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was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realized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were:</a:t>
            </a:r>
            <a:endParaRPr sz="1200">
              <a:latin typeface="Arial"/>
              <a:cs typeface="Arial"/>
            </a:endParaRPr>
          </a:p>
          <a:p>
            <a:pPr lvl="1" marL="370840" marR="328930" indent="-180340">
              <a:lnSpc>
                <a:spcPct val="100000"/>
              </a:lnSpc>
              <a:spcBef>
                <a:spcPts val="5"/>
              </a:spcBef>
              <a:buClr>
                <a:srgbClr val="FFBB1D"/>
              </a:buClr>
              <a:buFont typeface="Wingdings"/>
              <a:buChar char=""/>
              <a:tabLst>
                <a:tab pos="370840" algn="l"/>
              </a:tabLst>
            </a:pP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Shortens time between ETL, EDW</a:t>
            </a:r>
            <a:r>
              <a:rPr dirty="0" sz="1050" spc="-13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and  Report</a:t>
            </a:r>
            <a:r>
              <a:rPr dirty="0" sz="105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deployment</a:t>
            </a:r>
            <a:endParaRPr sz="1050">
              <a:latin typeface="Arial"/>
              <a:cs typeface="Arial"/>
            </a:endParaRPr>
          </a:p>
          <a:p>
            <a:pPr lvl="1" marL="370840" marR="5080" indent="-180340">
              <a:lnSpc>
                <a:spcPct val="100000"/>
              </a:lnSpc>
              <a:buClr>
                <a:srgbClr val="FFBB1D"/>
              </a:buClr>
              <a:buFont typeface="Wingdings"/>
              <a:buChar char=""/>
              <a:tabLst>
                <a:tab pos="370840" algn="l"/>
              </a:tabLst>
            </a:pP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Focuses on developing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Go Live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critical  reports and delivering these into </a:t>
            </a:r>
            <a:r>
              <a:rPr dirty="0" sz="1050" spc="0">
                <a:solidFill>
                  <a:srgbClr val="253046"/>
                </a:solidFill>
                <a:latin typeface="Arial"/>
                <a:cs typeface="Arial"/>
              </a:rPr>
              <a:t>Workout 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Program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SIT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and UAT phases</a:t>
            </a:r>
            <a:r>
              <a:rPr dirty="0" sz="105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incrementally</a:t>
            </a:r>
            <a:endParaRPr sz="1050">
              <a:latin typeface="Arial"/>
              <a:cs typeface="Arial"/>
            </a:endParaRPr>
          </a:p>
          <a:p>
            <a:pPr lvl="1" marL="370840" marR="362585" indent="-180340">
              <a:lnSpc>
                <a:spcPct val="100000"/>
              </a:lnSpc>
              <a:buClr>
                <a:srgbClr val="FFBB1D"/>
              </a:buClr>
              <a:buFont typeface="Wingdings"/>
              <a:buChar char=""/>
              <a:tabLst>
                <a:tab pos="370840" algn="l"/>
              </a:tabLst>
            </a:pP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Consistently measure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productivity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and  demonstrate objective</a:t>
            </a:r>
            <a:r>
              <a:rPr dirty="0" sz="1050" spc="-1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results</a:t>
            </a:r>
            <a:endParaRPr sz="1050">
              <a:latin typeface="Arial"/>
              <a:cs typeface="Arial"/>
            </a:endParaRPr>
          </a:p>
          <a:p>
            <a:pPr lvl="1" marL="370840" marR="561975" indent="-180340">
              <a:lnSpc>
                <a:spcPct val="100000"/>
              </a:lnSpc>
              <a:buClr>
                <a:srgbClr val="FFBB1D"/>
              </a:buClr>
              <a:buFont typeface="Wingdings"/>
              <a:buChar char=""/>
              <a:tabLst>
                <a:tab pos="370840" algn="l"/>
              </a:tabLst>
            </a:pP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Focuses on speed by designing</a:t>
            </a:r>
            <a:r>
              <a:rPr dirty="0" sz="105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by  exception</a:t>
            </a:r>
            <a:endParaRPr sz="1050">
              <a:latin typeface="Arial"/>
              <a:cs typeface="Arial"/>
            </a:endParaRPr>
          </a:p>
          <a:p>
            <a:pPr marL="184785" marR="152400" indent="-172085">
              <a:lnSpc>
                <a:spcPts val="1440"/>
              </a:lnSpc>
              <a:spcBef>
                <a:spcPts val="45"/>
              </a:spcBef>
              <a:buClr>
                <a:srgbClr val="FFBB1D"/>
              </a:buClr>
              <a:buFont typeface="Wingdings"/>
              <a:buChar char=""/>
              <a:tabLst>
                <a:tab pos="185420" algn="l"/>
              </a:tabLst>
            </a:pPr>
            <a:r>
              <a:rPr dirty="0" sz="1200" spc="-5">
                <a:latin typeface="Arial"/>
                <a:cs typeface="Arial"/>
              </a:rPr>
              <a:t>The complete solution </a:t>
            </a:r>
            <a:r>
              <a:rPr dirty="0" sz="1200" spc="-10">
                <a:latin typeface="Arial"/>
                <a:cs typeface="Arial"/>
              </a:rPr>
              <a:t>was </a:t>
            </a:r>
            <a:r>
              <a:rPr dirty="0" sz="1200" spc="-5">
                <a:latin typeface="Arial"/>
                <a:cs typeface="Arial"/>
              </a:rPr>
              <a:t>delivered  using </a:t>
            </a:r>
            <a:r>
              <a:rPr dirty="0" sz="1200">
                <a:latin typeface="Arial"/>
                <a:cs typeface="Arial"/>
              </a:rPr>
              <a:t>SAP BO </a:t>
            </a:r>
            <a:r>
              <a:rPr dirty="0" sz="1200" spc="-5">
                <a:latin typeface="Arial"/>
                <a:cs typeface="Arial"/>
              </a:rPr>
              <a:t>over SAP BW on HANA  instance. </a:t>
            </a:r>
            <a:r>
              <a:rPr dirty="0" sz="1200">
                <a:latin typeface="Arial"/>
                <a:cs typeface="Arial"/>
              </a:rPr>
              <a:t>A </a:t>
            </a:r>
            <a:r>
              <a:rPr dirty="0" sz="1200" spc="-5">
                <a:latin typeface="Arial"/>
                <a:cs typeface="Arial"/>
              </a:rPr>
              <a:t>combination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Reports and  Dashboards along with Self Service  capability </a:t>
            </a:r>
            <a:r>
              <a:rPr dirty="0" sz="1200" spc="-10">
                <a:latin typeface="Arial"/>
                <a:cs typeface="Arial"/>
              </a:rPr>
              <a:t>was </a:t>
            </a:r>
            <a:r>
              <a:rPr dirty="0" sz="1200" spc="-5">
                <a:latin typeface="Arial"/>
                <a:cs typeface="Arial"/>
              </a:rPr>
              <a:t>successfully delivered.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601968" y="2627757"/>
            <a:ext cx="3100070" cy="3134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3995" marR="140335" indent="-172720">
              <a:lnSpc>
                <a:spcPct val="100000"/>
              </a:lnSpc>
              <a:spcBef>
                <a:spcPts val="100"/>
              </a:spcBef>
              <a:buClr>
                <a:srgbClr val="FFBB1D"/>
              </a:buClr>
              <a:buFont typeface="Wingdings"/>
              <a:buChar char=""/>
              <a:tabLst>
                <a:tab pos="213995" algn="l"/>
              </a:tabLst>
            </a:pPr>
            <a:r>
              <a:rPr dirty="0" sz="1200" spc="-5">
                <a:latin typeface="Arial"/>
                <a:cs typeface="Arial"/>
              </a:rPr>
              <a:t>The Analytics Solution enables effective  monitoring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existing business </a:t>
            </a:r>
            <a:r>
              <a:rPr dirty="0" sz="1200">
                <a:latin typeface="Arial"/>
                <a:cs typeface="Arial"/>
              </a:rPr>
              <a:t>KPIs </a:t>
            </a:r>
            <a:r>
              <a:rPr dirty="0" sz="1200" spc="-5">
                <a:latin typeface="Arial"/>
                <a:cs typeface="Arial"/>
              </a:rPr>
              <a:t>and  allows governance over critical business  processes</a:t>
            </a:r>
            <a:endParaRPr sz="1200">
              <a:latin typeface="Arial"/>
              <a:cs typeface="Arial"/>
            </a:endParaRPr>
          </a:p>
          <a:p>
            <a:pPr marL="213995" marR="47625" indent="-17272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13995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Consolidated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platform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based on an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Enterprise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Data Warehouse environment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that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contains an integrated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data view  across the implemented business process  and one source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truth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across various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and Non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data sources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at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different levels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data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granularity</a:t>
            </a:r>
            <a:endParaRPr sz="1200">
              <a:latin typeface="Arial"/>
              <a:cs typeface="Arial"/>
            </a:endParaRPr>
          </a:p>
          <a:p>
            <a:pPr marL="213995" marR="38100" indent="-17272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13995" algn="l"/>
              </a:tabLst>
            </a:pPr>
            <a:r>
              <a:rPr dirty="0" sz="1200" spc="-5">
                <a:latin typeface="Arial"/>
                <a:cs typeface="Arial"/>
              </a:rPr>
              <a:t>Reducing the time-to-value, leveraging  very high performance and advanced</a:t>
            </a:r>
            <a:r>
              <a:rPr dirty="0" sz="1200" spc="-8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data  </a:t>
            </a:r>
            <a:r>
              <a:rPr dirty="0" sz="1200" spc="-5">
                <a:latin typeface="Arial"/>
                <a:cs typeface="Arial"/>
              </a:rPr>
              <a:t>analysis over complex data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structures</a:t>
            </a:r>
            <a:endParaRPr sz="1200">
              <a:latin typeface="Arial"/>
              <a:cs typeface="Arial"/>
            </a:endParaRPr>
          </a:p>
          <a:p>
            <a:pPr marL="213995" marR="118110" indent="-172720">
              <a:lnSpc>
                <a:spcPct val="100000"/>
              </a:lnSpc>
              <a:buClr>
                <a:srgbClr val="FFBB1D"/>
              </a:buClr>
              <a:buFont typeface="Wingdings"/>
              <a:buChar char=""/>
              <a:tabLst>
                <a:tab pos="213995" algn="l"/>
              </a:tabLst>
            </a:pPr>
            <a:r>
              <a:rPr dirty="0" sz="1200" spc="-5">
                <a:latin typeface="Arial"/>
                <a:cs typeface="Arial"/>
              </a:rPr>
              <a:t>Increased data visualization and analysis  with a consistent </a:t>
            </a:r>
            <a:r>
              <a:rPr dirty="0" sz="1200">
                <a:latin typeface="Arial"/>
                <a:cs typeface="Arial"/>
              </a:rPr>
              <a:t>SAP BO </a:t>
            </a:r>
            <a:r>
              <a:rPr dirty="0" sz="1200" spc="-5">
                <a:latin typeface="Arial"/>
                <a:cs typeface="Arial"/>
              </a:rPr>
              <a:t>friendly  interface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354568" y="252984"/>
            <a:ext cx="1028700" cy="5897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46</a:t>
            </a:fld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26263"/>
            <a:ext cx="302704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Large Chemical</a:t>
            </a:r>
            <a:r>
              <a:rPr dirty="0" spc="-20"/>
              <a:t> </a:t>
            </a:r>
            <a:r>
              <a:rPr dirty="0"/>
              <a:t>group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82624" y="1466088"/>
            <a:ext cx="7777480" cy="72580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50165" rIns="0" bIns="0" rtlCol="0" vert="horz">
            <a:spAutoFit/>
          </a:bodyPr>
          <a:lstStyle/>
          <a:p>
            <a:pPr marL="40640" marR="337820">
              <a:lnSpc>
                <a:spcPct val="100000"/>
              </a:lnSpc>
              <a:spcBef>
                <a:spcPts val="395"/>
              </a:spcBef>
            </a:pPr>
            <a:r>
              <a:rPr dirty="0" sz="1300" spc="-5">
                <a:latin typeface="Calibri"/>
                <a:cs typeface="Calibri"/>
              </a:rPr>
              <a:t>A global innovation-driven company with a long tradition in research and development serving a global  agricultural community with expertise in high value </a:t>
            </a:r>
            <a:r>
              <a:rPr dirty="0" sz="1300" spc="-10">
                <a:latin typeface="Calibri"/>
                <a:cs typeface="Calibri"/>
              </a:rPr>
              <a:t>seeds, </a:t>
            </a:r>
            <a:r>
              <a:rPr dirty="0" sz="1300" spc="-5">
                <a:latin typeface="Calibri"/>
                <a:cs typeface="Calibri"/>
              </a:rPr>
              <a:t>innovative chemical and biological crop protection  </a:t>
            </a:r>
            <a:r>
              <a:rPr dirty="0" sz="1300" spc="-10">
                <a:latin typeface="Calibri"/>
                <a:cs typeface="Calibri"/>
              </a:rPr>
              <a:t>solutions, </a:t>
            </a:r>
            <a:r>
              <a:rPr dirty="0" sz="1300" spc="-5">
                <a:latin typeface="Calibri"/>
                <a:cs typeface="Calibri"/>
              </a:rPr>
              <a:t>and services for modern, sustainable</a:t>
            </a:r>
            <a:r>
              <a:rPr dirty="0" sz="1300" spc="2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agriculture.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4404" y="2598420"/>
            <a:ext cx="2870200" cy="3710940"/>
          </a:xfrm>
          <a:custGeom>
            <a:avLst/>
            <a:gdLst/>
            <a:ahLst/>
            <a:cxnLst/>
            <a:rect l="l" t="t" r="r" b="b"/>
            <a:pathLst>
              <a:path w="2870200" h="3710940">
                <a:moveTo>
                  <a:pt x="0" y="3710940"/>
                </a:moveTo>
                <a:lnTo>
                  <a:pt x="2869692" y="3710940"/>
                </a:lnTo>
                <a:lnTo>
                  <a:pt x="2869692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88976" y="2623185"/>
            <a:ext cx="2860675" cy="3554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97663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Technical </a:t>
            </a:r>
            <a:r>
              <a:rPr dirty="0" sz="1200">
                <a:latin typeface="Calibri"/>
                <a:cs typeface="Calibri"/>
              </a:rPr>
              <a:t>upgrade and</a:t>
            </a:r>
            <a:r>
              <a:rPr dirty="0" sz="1200" spc="-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SAP  HANA</a:t>
            </a:r>
            <a:endParaRPr sz="1200">
              <a:latin typeface="Calibri"/>
              <a:cs typeface="Calibri"/>
            </a:endParaRPr>
          </a:p>
          <a:p>
            <a:pPr marL="385445" marR="185420" indent="-177165">
              <a:lnSpc>
                <a:spcPct val="100000"/>
              </a:lnSpc>
              <a:spcBef>
                <a:spcPts val="305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</a:t>
            </a:r>
            <a:r>
              <a:rPr dirty="0" sz="1100" spc="-5">
                <a:latin typeface="Calibri"/>
                <a:cs typeface="Calibri"/>
              </a:rPr>
              <a:t>SAP SCM </a:t>
            </a:r>
            <a:r>
              <a:rPr dirty="0" sz="1100">
                <a:latin typeface="Calibri"/>
                <a:cs typeface="Calibri"/>
              </a:rPr>
              <a:t>Release </a:t>
            </a:r>
            <a:r>
              <a:rPr dirty="0" sz="1100" spc="-5">
                <a:latin typeface="Calibri"/>
                <a:cs typeface="Calibri"/>
              </a:rPr>
              <a:t>upgrade from SCM 5.0  </a:t>
            </a:r>
            <a:r>
              <a:rPr dirty="0" sz="1100">
                <a:latin typeface="Calibri"/>
                <a:cs typeface="Calibri"/>
              </a:rPr>
              <a:t>to </a:t>
            </a:r>
            <a:r>
              <a:rPr dirty="0" sz="1100" spc="-5">
                <a:latin typeface="Calibri"/>
                <a:cs typeface="Calibri"/>
              </a:rPr>
              <a:t>SCM </a:t>
            </a:r>
            <a:r>
              <a:rPr dirty="0" sz="1100">
                <a:latin typeface="Calibri"/>
                <a:cs typeface="Calibri"/>
              </a:rPr>
              <a:t>7.0</a:t>
            </a:r>
            <a:r>
              <a:rPr dirty="0" sz="1100" spc="-1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EHP3</a:t>
            </a:r>
            <a:endParaRPr sz="1100">
              <a:latin typeface="Calibri"/>
              <a:cs typeface="Calibri"/>
            </a:endParaRPr>
          </a:p>
          <a:p>
            <a:pPr marL="385445" marR="89535" indent="-177165">
              <a:lnSpc>
                <a:spcPct val="100000"/>
              </a:lnSpc>
              <a:spcBef>
                <a:spcPts val="295"/>
              </a:spcBef>
              <a:tabLst>
                <a:tab pos="385445" algn="l"/>
              </a:tabLst>
            </a:pPr>
            <a:r>
              <a:rPr dirty="0" sz="1200">
                <a:solidFill>
                  <a:srgbClr val="1F487C"/>
                </a:solidFill>
                <a:latin typeface="Calibri"/>
                <a:cs typeface="Calibri"/>
              </a:rPr>
              <a:t>-	</a:t>
            </a:r>
            <a:r>
              <a:rPr dirty="0" sz="1200" spc="-5">
                <a:latin typeface="Calibri"/>
                <a:cs typeface="Calibri"/>
              </a:rPr>
              <a:t>SAP ERP Support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Package</a:t>
            </a:r>
            <a:r>
              <a:rPr dirty="0" sz="1200" spc="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upgrade  </a:t>
            </a:r>
            <a:r>
              <a:rPr dirty="0" sz="1200">
                <a:latin typeface="Calibri"/>
                <a:cs typeface="Calibri"/>
              </a:rPr>
              <a:t>from </a:t>
            </a:r>
            <a:r>
              <a:rPr dirty="0" sz="1200" spc="-5">
                <a:latin typeface="Calibri"/>
                <a:cs typeface="Calibri"/>
              </a:rPr>
              <a:t>EHP0/SP13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EHP7/SP6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EhP  (Enhancement package) upgrade </a:t>
            </a:r>
            <a:r>
              <a:rPr dirty="0" sz="1200">
                <a:latin typeface="Calibri"/>
                <a:cs typeface="Calibri"/>
              </a:rPr>
              <a:t>from  </a:t>
            </a:r>
            <a:r>
              <a:rPr dirty="0" sz="1200" spc="-5">
                <a:latin typeface="Calibri"/>
                <a:cs typeface="Calibri"/>
              </a:rPr>
              <a:t>EHP0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EHP7</a:t>
            </a:r>
            <a:endParaRPr sz="1200">
              <a:latin typeface="Calibri"/>
              <a:cs typeface="Calibri"/>
            </a:endParaRPr>
          </a:p>
          <a:p>
            <a:pPr marL="216535">
              <a:lnSpc>
                <a:spcPct val="100000"/>
              </a:lnSpc>
              <a:spcBef>
                <a:spcPts val="295"/>
              </a:spcBef>
            </a:pPr>
            <a:r>
              <a:rPr dirty="0" sz="1200">
                <a:solidFill>
                  <a:srgbClr val="1F487C"/>
                </a:solidFill>
                <a:latin typeface="Calibri"/>
                <a:cs typeface="Calibri"/>
              </a:rPr>
              <a:t>₋   </a:t>
            </a:r>
            <a:r>
              <a:rPr dirty="0" sz="1200" spc="-5">
                <a:latin typeface="Calibri"/>
                <a:cs typeface="Calibri"/>
              </a:rPr>
              <a:t>Custom code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adaptations</a:t>
            </a:r>
            <a:endParaRPr sz="1200">
              <a:latin typeface="Calibri"/>
              <a:cs typeface="Calibri"/>
            </a:endParaRPr>
          </a:p>
          <a:p>
            <a:pPr marL="208915" marR="252729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Process-, authorizations adaptations  where </a:t>
            </a:r>
            <a:r>
              <a:rPr dirty="0" sz="1200">
                <a:latin typeface="Calibri"/>
                <a:cs typeface="Calibri"/>
              </a:rPr>
              <a:t>required due to </a:t>
            </a:r>
            <a:r>
              <a:rPr dirty="0" sz="1200" spc="-5">
                <a:latin typeface="Calibri"/>
                <a:cs typeface="Calibri"/>
              </a:rPr>
              <a:t>upgrade or</a:t>
            </a:r>
            <a:r>
              <a:rPr dirty="0" sz="1200" spc="-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EHP</a:t>
            </a:r>
            <a:endParaRPr sz="1200">
              <a:latin typeface="Calibri"/>
              <a:cs typeface="Calibri"/>
            </a:endParaRPr>
          </a:p>
          <a:p>
            <a:pPr marL="208915" marR="488950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Calibri"/>
                <a:cs typeface="Calibri"/>
              </a:rPr>
              <a:t>Adapt </a:t>
            </a:r>
            <a:r>
              <a:rPr dirty="0" sz="1200" spc="-5">
                <a:latin typeface="Calibri"/>
                <a:cs typeface="Calibri"/>
              </a:rPr>
              <a:t>SAP Add-on</a:t>
            </a:r>
            <a:r>
              <a:rPr dirty="0" sz="1200" spc="-5">
                <a:latin typeface="Arial"/>
                <a:cs typeface="Arial"/>
              </a:rPr>
              <a:t>´</a:t>
            </a:r>
            <a:r>
              <a:rPr dirty="0" sz="1200" spc="-5">
                <a:latin typeface="Calibri"/>
                <a:cs typeface="Calibri"/>
              </a:rPr>
              <a:t>s, </a:t>
            </a:r>
            <a:r>
              <a:rPr dirty="0" sz="1200">
                <a:latin typeface="Calibri"/>
                <a:cs typeface="Calibri"/>
              </a:rPr>
              <a:t>3rd party  </a:t>
            </a:r>
            <a:r>
              <a:rPr dirty="0" sz="1200" spc="-5">
                <a:latin typeface="Calibri"/>
                <a:cs typeface="Calibri"/>
              </a:rPr>
              <a:t>developments, </a:t>
            </a:r>
            <a:r>
              <a:rPr dirty="0" sz="1200">
                <a:latin typeface="Calibri"/>
                <a:cs typeface="Calibri"/>
              </a:rPr>
              <a:t>Interfaces and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Sub-  </a:t>
            </a:r>
            <a:r>
              <a:rPr dirty="0" sz="1200" spc="-5">
                <a:latin typeface="Calibri"/>
                <a:cs typeface="Calibri"/>
              </a:rPr>
              <a:t>Systems (SAP,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non-SAP)</a:t>
            </a:r>
            <a:endParaRPr sz="1200">
              <a:latin typeface="Calibri"/>
              <a:cs typeface="Calibri"/>
            </a:endParaRPr>
          </a:p>
          <a:p>
            <a:pPr marL="208915" marR="363855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Performance optimizations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Load  </a:t>
            </a:r>
            <a:r>
              <a:rPr dirty="0" sz="1200">
                <a:latin typeface="Calibri"/>
                <a:cs typeface="Calibri"/>
              </a:rPr>
              <a:t>testing</a:t>
            </a:r>
            <a:endParaRPr sz="1200">
              <a:latin typeface="Calibri"/>
              <a:cs typeface="Calibri"/>
            </a:endParaRPr>
          </a:p>
          <a:p>
            <a:pPr marL="208915" marR="107950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SAP SCM HANA </a:t>
            </a:r>
            <a:r>
              <a:rPr dirty="0" sz="1200">
                <a:latin typeface="Calibri"/>
                <a:cs typeface="Calibri"/>
              </a:rPr>
              <a:t>migration from </a:t>
            </a:r>
            <a:r>
              <a:rPr dirty="0" sz="1200" spc="-5">
                <a:latin typeface="Calibri"/>
                <a:cs typeface="Calibri"/>
              </a:rPr>
              <a:t>Oracle </a:t>
            </a:r>
            <a:r>
              <a:rPr dirty="0" sz="1200">
                <a:latin typeface="Calibri"/>
                <a:cs typeface="Calibri"/>
              </a:rPr>
              <a:t>to  </a:t>
            </a:r>
            <a:r>
              <a:rPr dirty="0" sz="1200" spc="-5">
                <a:latin typeface="Calibri"/>
                <a:cs typeface="Calibri"/>
              </a:rPr>
              <a:t>SAP HANA </a:t>
            </a:r>
            <a:r>
              <a:rPr dirty="0" sz="1200">
                <a:latin typeface="Calibri"/>
                <a:cs typeface="Calibri"/>
              </a:rPr>
              <a:t>in a big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36392" y="2598420"/>
            <a:ext cx="2871470" cy="3726179"/>
          </a:xfrm>
          <a:custGeom>
            <a:avLst/>
            <a:gdLst/>
            <a:ahLst/>
            <a:cxnLst/>
            <a:rect l="l" t="t" r="r" b="b"/>
            <a:pathLst>
              <a:path w="2871470" h="3726179">
                <a:moveTo>
                  <a:pt x="0" y="3726179"/>
                </a:moveTo>
                <a:lnTo>
                  <a:pt x="2871216" y="3726179"/>
                </a:lnTo>
                <a:lnTo>
                  <a:pt x="2871216" y="0"/>
                </a:lnTo>
                <a:lnTo>
                  <a:pt x="0" y="0"/>
                </a:lnTo>
                <a:lnTo>
                  <a:pt x="0" y="3726179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140964" y="2623185"/>
            <a:ext cx="2862580" cy="3211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9550" marR="74295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10185" algn="l"/>
              </a:tabLst>
            </a:pPr>
            <a:r>
              <a:rPr dirty="0" sz="1200" spc="-5">
                <a:latin typeface="Calibri"/>
                <a:cs typeface="Calibri"/>
              </a:rPr>
              <a:t>Capgemini was </a:t>
            </a:r>
            <a:r>
              <a:rPr dirty="0" sz="120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charge for </a:t>
            </a:r>
            <a:r>
              <a:rPr dirty="0" sz="1200">
                <a:latin typeface="Calibri"/>
                <a:cs typeface="Calibri"/>
              </a:rPr>
              <a:t>analyzing,  </a:t>
            </a:r>
            <a:r>
              <a:rPr dirty="0" sz="1200" spc="-5">
                <a:latin typeface="Calibri"/>
                <a:cs typeface="Calibri"/>
              </a:rPr>
              <a:t>adoption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modifying </a:t>
            </a:r>
            <a:r>
              <a:rPr dirty="0" sz="1200">
                <a:latin typeface="Calibri"/>
                <a:cs typeface="Calibri"/>
              </a:rPr>
              <a:t>the affected  </a:t>
            </a:r>
            <a:r>
              <a:rPr dirty="0" sz="1200" spc="-5">
                <a:latin typeface="Calibri"/>
                <a:cs typeface="Calibri"/>
              </a:rPr>
              <a:t>customer objects </a:t>
            </a:r>
            <a:r>
              <a:rPr dirty="0" sz="120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SAP ERP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SAP  SCM (APO) </a:t>
            </a:r>
            <a:r>
              <a:rPr dirty="0" sz="1200">
                <a:latin typeface="Calibri"/>
                <a:cs typeface="Calibri"/>
              </a:rPr>
              <a:t>through all phases </a:t>
            </a:r>
            <a:r>
              <a:rPr dirty="0" sz="1200" spc="-5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the  </a:t>
            </a:r>
            <a:r>
              <a:rPr dirty="0" sz="1200" spc="-5">
                <a:latin typeface="Calibri"/>
                <a:cs typeface="Calibri"/>
              </a:rPr>
              <a:t>project with </a:t>
            </a:r>
            <a:r>
              <a:rPr dirty="0" sz="1200">
                <a:latin typeface="Calibri"/>
                <a:cs typeface="Calibri"/>
              </a:rPr>
              <a:t>an </a:t>
            </a:r>
            <a:r>
              <a:rPr dirty="0" sz="1200" spc="-5">
                <a:latin typeface="Calibri"/>
                <a:cs typeface="Calibri"/>
              </a:rPr>
              <a:t>onsite </a:t>
            </a:r>
            <a:r>
              <a:rPr dirty="0" sz="1200">
                <a:latin typeface="Calibri"/>
                <a:cs typeface="Calibri"/>
              </a:rPr>
              <a:t>development team  and </a:t>
            </a:r>
            <a:r>
              <a:rPr dirty="0" sz="1200" spc="-5">
                <a:latin typeface="Calibri"/>
                <a:cs typeface="Calibri"/>
              </a:rPr>
              <a:t>support </a:t>
            </a:r>
            <a:r>
              <a:rPr dirty="0" sz="1200">
                <a:latin typeface="Calibri"/>
                <a:cs typeface="Calibri"/>
              </a:rPr>
              <a:t>from </a:t>
            </a:r>
            <a:r>
              <a:rPr dirty="0" sz="1200" spc="-5">
                <a:latin typeface="Calibri"/>
                <a:cs typeface="Calibri"/>
              </a:rPr>
              <a:t>Rightshore service  </a:t>
            </a:r>
            <a:r>
              <a:rPr dirty="0" sz="1200">
                <a:latin typeface="Calibri"/>
                <a:cs typeface="Calibri"/>
              </a:rPr>
              <a:t>teams </a:t>
            </a:r>
            <a:r>
              <a:rPr dirty="0" sz="1200" spc="-5">
                <a:latin typeface="Calibri"/>
                <a:cs typeface="Calibri"/>
              </a:rPr>
              <a:t>(development </a:t>
            </a:r>
            <a:r>
              <a:rPr dirty="0" sz="1200">
                <a:latin typeface="Calibri"/>
                <a:cs typeface="Calibri"/>
              </a:rPr>
              <a:t>and admin)  Additional </a:t>
            </a:r>
            <a:r>
              <a:rPr dirty="0" sz="1200" spc="-5">
                <a:latin typeface="Calibri"/>
                <a:cs typeface="Calibri"/>
              </a:rPr>
              <a:t>we </a:t>
            </a:r>
            <a:r>
              <a:rPr dirty="0" sz="1200">
                <a:latin typeface="Calibri"/>
                <a:cs typeface="Calibri"/>
              </a:rPr>
              <a:t>did the implementation </a:t>
            </a:r>
            <a:r>
              <a:rPr dirty="0" sz="1200" spc="-5">
                <a:latin typeface="Calibri"/>
                <a:cs typeface="Calibri"/>
              </a:rPr>
              <a:t>of 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recommended SAP notes </a:t>
            </a:r>
            <a:r>
              <a:rPr dirty="0" sz="1200">
                <a:latin typeface="Calibri"/>
                <a:cs typeface="Calibri"/>
              </a:rPr>
              <a:t>and the  detected </a:t>
            </a:r>
            <a:r>
              <a:rPr dirty="0" sz="1200" spc="-5">
                <a:latin typeface="Calibri"/>
                <a:cs typeface="Calibri"/>
              </a:rPr>
              <a:t>performance </a:t>
            </a:r>
            <a:r>
              <a:rPr dirty="0" sz="1200">
                <a:latin typeface="Calibri"/>
                <a:cs typeface="Calibri"/>
              </a:rPr>
              <a:t>issues by</a:t>
            </a:r>
            <a:r>
              <a:rPr dirty="0" sz="1200" spc="-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SAP.</a:t>
            </a:r>
            <a:endParaRPr sz="1200">
              <a:latin typeface="Calibri"/>
              <a:cs typeface="Calibri"/>
            </a:endParaRPr>
          </a:p>
          <a:p>
            <a:pPr marL="209550" marR="19875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10185" algn="l"/>
              </a:tabLst>
            </a:pPr>
            <a:r>
              <a:rPr dirty="0" sz="1200" spc="-5">
                <a:latin typeface="Calibri"/>
                <a:cs typeface="Calibri"/>
              </a:rPr>
              <a:t>Capgemini was </a:t>
            </a:r>
            <a:r>
              <a:rPr dirty="0" sz="1200">
                <a:latin typeface="Calibri"/>
                <a:cs typeface="Calibri"/>
              </a:rPr>
              <a:t>also </a:t>
            </a:r>
            <a:r>
              <a:rPr dirty="0" sz="1200" spc="-5">
                <a:latin typeface="Calibri"/>
                <a:cs typeface="Calibri"/>
              </a:rPr>
              <a:t>doing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planning,  setup </a:t>
            </a:r>
            <a:r>
              <a:rPr dirty="0" sz="1200">
                <a:latin typeface="Calibri"/>
                <a:cs typeface="Calibri"/>
              </a:rPr>
              <a:t>and analyzing </a:t>
            </a:r>
            <a:r>
              <a:rPr dirty="0" sz="1200" spc="-5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the load &amp;  </a:t>
            </a:r>
            <a:r>
              <a:rPr dirty="0" sz="1200" spc="-5">
                <a:latin typeface="Calibri"/>
                <a:cs typeface="Calibri"/>
              </a:rPr>
              <a:t>performance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tests.</a:t>
            </a:r>
            <a:endParaRPr sz="1200">
              <a:latin typeface="Calibri"/>
              <a:cs typeface="Calibri"/>
            </a:endParaRPr>
          </a:p>
          <a:p>
            <a:pPr marL="209550" marR="5461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10185" algn="l"/>
              </a:tabLst>
            </a:pPr>
            <a:r>
              <a:rPr dirty="0" sz="1200" spc="-5">
                <a:latin typeface="Calibri"/>
                <a:cs typeface="Calibri"/>
              </a:rPr>
              <a:t>Capgemini supports </a:t>
            </a:r>
            <a:r>
              <a:rPr dirty="0" sz="1200">
                <a:latin typeface="Calibri"/>
                <a:cs typeface="Calibri"/>
              </a:rPr>
              <a:t>all the </a:t>
            </a:r>
            <a:r>
              <a:rPr dirty="0" sz="1200" spc="-5">
                <a:latin typeface="Calibri"/>
                <a:cs typeface="Calibri"/>
              </a:rPr>
              <a:t>HANA </a:t>
            </a:r>
            <a:r>
              <a:rPr dirty="0" sz="1200">
                <a:latin typeface="Calibri"/>
                <a:cs typeface="Calibri"/>
              </a:rPr>
              <a:t>and  </a:t>
            </a:r>
            <a:r>
              <a:rPr dirty="0" sz="1200" spc="-5">
                <a:latin typeface="Calibri"/>
                <a:cs typeface="Calibri"/>
              </a:rPr>
              <a:t>Non HANA applications with Application  </a:t>
            </a:r>
            <a:r>
              <a:rPr dirty="0" sz="1200">
                <a:latin typeface="Calibri"/>
                <a:cs typeface="Calibri"/>
              </a:rPr>
              <a:t>Management </a:t>
            </a:r>
            <a:r>
              <a:rPr dirty="0" sz="1200" spc="-5">
                <a:latin typeface="Calibri"/>
                <a:cs typeface="Calibri"/>
              </a:rPr>
              <a:t>Services (AMS) “Rightshore  Towers”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89903" y="2598420"/>
            <a:ext cx="2870200" cy="3710940"/>
          </a:xfrm>
          <a:custGeom>
            <a:avLst/>
            <a:gdLst/>
            <a:ahLst/>
            <a:cxnLst/>
            <a:rect l="l" t="t" r="r" b="b"/>
            <a:pathLst>
              <a:path w="2870200" h="3710940">
                <a:moveTo>
                  <a:pt x="0" y="3710940"/>
                </a:moveTo>
                <a:lnTo>
                  <a:pt x="2869692" y="3710940"/>
                </a:lnTo>
                <a:lnTo>
                  <a:pt x="2869692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094476" y="2623185"/>
            <a:ext cx="2860675" cy="3577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29083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Successful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on </a:t>
            </a:r>
            <a:r>
              <a:rPr dirty="0" sz="1200">
                <a:latin typeface="Calibri"/>
                <a:cs typeface="Calibri"/>
              </a:rPr>
              <a:t>time go-live </a:t>
            </a:r>
            <a:r>
              <a:rPr dirty="0" sz="1200" spc="-5">
                <a:latin typeface="Calibri"/>
                <a:cs typeface="Calibri"/>
              </a:rPr>
              <a:t>for SAP  ERP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SAP SCM (first </a:t>
            </a:r>
            <a:r>
              <a:rPr dirty="0" sz="1200">
                <a:latin typeface="Calibri"/>
                <a:cs typeface="Calibri"/>
              </a:rPr>
              <a:t>time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ever)</a:t>
            </a:r>
            <a:endParaRPr sz="1200">
              <a:latin typeface="Calibri"/>
              <a:cs typeface="Calibri"/>
            </a:endParaRPr>
          </a:p>
          <a:p>
            <a:pPr marL="20891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This technical </a:t>
            </a:r>
            <a:r>
              <a:rPr dirty="0" sz="1200">
                <a:latin typeface="Calibri"/>
                <a:cs typeface="Calibri"/>
              </a:rPr>
              <a:t>Upgrade to </a:t>
            </a:r>
            <a:r>
              <a:rPr dirty="0" sz="1200" spc="-5">
                <a:latin typeface="Calibri"/>
                <a:cs typeface="Calibri"/>
              </a:rPr>
              <a:t>SAP HANA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is:</a:t>
            </a:r>
            <a:endParaRPr sz="1200">
              <a:latin typeface="Calibri"/>
              <a:cs typeface="Calibri"/>
            </a:endParaRPr>
          </a:p>
          <a:p>
            <a:pPr marL="386080" marR="127000" indent="-17716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</a:t>
            </a:r>
            <a:r>
              <a:rPr dirty="0" sz="1100">
                <a:latin typeface="Calibri"/>
                <a:cs typeface="Calibri"/>
              </a:rPr>
              <a:t>A clear focus on laying the </a:t>
            </a:r>
            <a:r>
              <a:rPr dirty="0" sz="1100" spc="-5">
                <a:latin typeface="Calibri"/>
                <a:cs typeface="Calibri"/>
              </a:rPr>
              <a:t>foundation</a:t>
            </a:r>
            <a:r>
              <a:rPr dirty="0" sz="1100" spc="-14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for  </a:t>
            </a:r>
            <a:r>
              <a:rPr dirty="0" sz="1100">
                <a:latin typeface="Calibri"/>
                <a:cs typeface="Calibri"/>
              </a:rPr>
              <a:t>future </a:t>
            </a:r>
            <a:r>
              <a:rPr dirty="0" sz="1100" spc="-5">
                <a:latin typeface="Calibri"/>
                <a:cs typeface="Calibri"/>
              </a:rPr>
              <a:t>business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improvements</a:t>
            </a:r>
            <a:endParaRPr sz="1100">
              <a:latin typeface="Calibri"/>
              <a:cs typeface="Calibri"/>
            </a:endParaRPr>
          </a:p>
          <a:p>
            <a:pPr marL="20891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   </a:t>
            </a:r>
            <a:r>
              <a:rPr dirty="0" sz="1100">
                <a:latin typeface="Calibri"/>
                <a:cs typeface="Calibri"/>
              </a:rPr>
              <a:t>Baseline </a:t>
            </a:r>
            <a:r>
              <a:rPr dirty="0" sz="1100" spc="-5">
                <a:latin typeface="Calibri"/>
                <a:cs typeface="Calibri"/>
              </a:rPr>
              <a:t>for </a:t>
            </a:r>
            <a:r>
              <a:rPr dirty="0" sz="1100">
                <a:latin typeface="Calibri"/>
                <a:cs typeface="Calibri"/>
              </a:rPr>
              <a:t>all </a:t>
            </a:r>
            <a:r>
              <a:rPr dirty="0" sz="1100" spc="-5">
                <a:latin typeface="Calibri"/>
                <a:cs typeface="Calibri"/>
              </a:rPr>
              <a:t>new “Simple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Applications”</a:t>
            </a:r>
            <a:endParaRPr sz="1100">
              <a:latin typeface="Calibri"/>
              <a:cs typeface="Calibri"/>
            </a:endParaRPr>
          </a:p>
          <a:p>
            <a:pPr marL="386080" marR="98425" indent="-17716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</a:t>
            </a:r>
            <a:r>
              <a:rPr dirty="0" sz="1100">
                <a:latin typeface="Calibri"/>
                <a:cs typeface="Calibri"/>
              </a:rPr>
              <a:t>Better and </a:t>
            </a:r>
            <a:r>
              <a:rPr dirty="0" sz="1100" spc="-5">
                <a:latin typeface="Calibri"/>
                <a:cs typeface="Calibri"/>
              </a:rPr>
              <a:t>faster </a:t>
            </a:r>
            <a:r>
              <a:rPr dirty="0" sz="1100">
                <a:latin typeface="Calibri"/>
                <a:cs typeface="Calibri"/>
              </a:rPr>
              <a:t>performance in all</a:t>
            </a:r>
            <a:r>
              <a:rPr dirty="0" sz="1100" spc="-1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areas  </a:t>
            </a:r>
            <a:r>
              <a:rPr dirty="0" sz="1100" spc="-5">
                <a:latin typeface="Calibri"/>
                <a:cs typeface="Calibri"/>
              </a:rPr>
              <a:t>just</a:t>
            </a:r>
            <a:r>
              <a:rPr dirty="0" sz="1100" spc="-10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now</a:t>
            </a:r>
            <a:endParaRPr sz="1100">
              <a:latin typeface="Calibri"/>
              <a:cs typeface="Calibri"/>
            </a:endParaRPr>
          </a:p>
          <a:p>
            <a:pPr marL="386080" marR="314960" indent="-17716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</a:t>
            </a:r>
            <a:r>
              <a:rPr dirty="0" sz="1100" spc="-5">
                <a:latin typeface="Calibri"/>
                <a:cs typeface="Calibri"/>
              </a:rPr>
              <a:t>Using </a:t>
            </a:r>
            <a:r>
              <a:rPr dirty="0" sz="1100">
                <a:latin typeface="Calibri"/>
                <a:cs typeface="Calibri"/>
              </a:rPr>
              <a:t>less memory on </a:t>
            </a:r>
            <a:r>
              <a:rPr dirty="0" sz="1100" spc="-5">
                <a:latin typeface="Calibri"/>
                <a:cs typeface="Calibri"/>
              </a:rPr>
              <a:t>SAP</a:t>
            </a:r>
            <a:r>
              <a:rPr dirty="0" sz="1100" spc="-8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application  servers</a:t>
            </a:r>
            <a:r>
              <a:rPr dirty="0" sz="1100" spc="-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overall</a:t>
            </a:r>
            <a:endParaRPr sz="1100">
              <a:latin typeface="Calibri"/>
              <a:cs typeface="Calibri"/>
            </a:endParaRPr>
          </a:p>
          <a:p>
            <a:pPr marL="20891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   </a:t>
            </a:r>
            <a:r>
              <a:rPr dirty="0" sz="1100" spc="-5">
                <a:latin typeface="Calibri"/>
                <a:cs typeface="Calibri"/>
              </a:rPr>
              <a:t>Easier </a:t>
            </a:r>
            <a:r>
              <a:rPr dirty="0" sz="1100">
                <a:latin typeface="Calibri"/>
                <a:cs typeface="Calibri"/>
              </a:rPr>
              <a:t>DB </a:t>
            </a:r>
            <a:r>
              <a:rPr dirty="0" sz="1100" spc="-5">
                <a:latin typeface="Calibri"/>
                <a:cs typeface="Calibri"/>
              </a:rPr>
              <a:t>administration </a:t>
            </a:r>
            <a:r>
              <a:rPr dirty="0" sz="1100">
                <a:latin typeface="Calibri"/>
                <a:cs typeface="Calibri"/>
              </a:rPr>
              <a:t>(on</a:t>
            </a:r>
            <a:r>
              <a:rPr dirty="0" sz="1100" spc="-7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HANA)</a:t>
            </a:r>
            <a:endParaRPr sz="1100">
              <a:latin typeface="Calibri"/>
              <a:cs typeface="Calibri"/>
            </a:endParaRPr>
          </a:p>
          <a:p>
            <a:pPr marL="20891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   </a:t>
            </a:r>
            <a:r>
              <a:rPr dirty="0" sz="1100">
                <a:latin typeface="Calibri"/>
                <a:cs typeface="Calibri"/>
              </a:rPr>
              <a:t>Reducing effort in </a:t>
            </a:r>
            <a:r>
              <a:rPr dirty="0" sz="1100" spc="-5">
                <a:latin typeface="Calibri"/>
                <a:cs typeface="Calibri"/>
              </a:rPr>
              <a:t>maintaining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9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systems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208915" marR="183515" indent="-167640">
              <a:lnSpc>
                <a:spcPct val="100000"/>
              </a:lnSpc>
              <a:spcBef>
                <a:spcPts val="65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Now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SAP ERP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SAP SCM systems  </a:t>
            </a:r>
            <a:r>
              <a:rPr dirty="0" sz="1200">
                <a:latin typeface="Calibri"/>
                <a:cs typeface="Calibri"/>
              </a:rPr>
              <a:t>are:</a:t>
            </a:r>
            <a:endParaRPr sz="1200">
              <a:latin typeface="Calibri"/>
              <a:cs typeface="Calibri"/>
            </a:endParaRPr>
          </a:p>
          <a:p>
            <a:pPr marL="208915">
              <a:lnSpc>
                <a:spcPct val="100000"/>
              </a:lnSpc>
              <a:spcBef>
                <a:spcPts val="305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   </a:t>
            </a:r>
            <a:r>
              <a:rPr dirty="0" sz="1100" spc="-5">
                <a:latin typeface="Calibri"/>
                <a:cs typeface="Calibri"/>
              </a:rPr>
              <a:t>State </a:t>
            </a:r>
            <a:r>
              <a:rPr dirty="0" sz="1100">
                <a:latin typeface="Calibri"/>
                <a:cs typeface="Calibri"/>
              </a:rPr>
              <a:t>of the</a:t>
            </a:r>
            <a:r>
              <a:rPr dirty="0" sz="1100" spc="-1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art</a:t>
            </a:r>
            <a:endParaRPr sz="1100">
              <a:latin typeface="Calibri"/>
              <a:cs typeface="Calibri"/>
            </a:endParaRPr>
          </a:p>
          <a:p>
            <a:pPr marL="20891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   </a:t>
            </a:r>
            <a:r>
              <a:rPr dirty="0" sz="1100" spc="-5">
                <a:latin typeface="Calibri"/>
                <a:cs typeface="Calibri"/>
              </a:rPr>
              <a:t>Conform </a:t>
            </a:r>
            <a:r>
              <a:rPr dirty="0" sz="1100">
                <a:latin typeface="Calibri"/>
                <a:cs typeface="Calibri"/>
              </a:rPr>
              <a:t>to IT</a:t>
            </a:r>
            <a:r>
              <a:rPr dirty="0" sz="1100" spc="-8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strategy</a:t>
            </a:r>
            <a:endParaRPr sz="1100">
              <a:latin typeface="Calibri"/>
              <a:cs typeface="Calibri"/>
            </a:endParaRPr>
          </a:p>
          <a:p>
            <a:pPr marL="20891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   </a:t>
            </a:r>
            <a:r>
              <a:rPr dirty="0" sz="1100">
                <a:latin typeface="Calibri"/>
                <a:cs typeface="Calibri"/>
              </a:rPr>
              <a:t>Ready </a:t>
            </a:r>
            <a:r>
              <a:rPr dirty="0" sz="1100" spc="-5">
                <a:latin typeface="Calibri"/>
                <a:cs typeface="Calibri"/>
              </a:rPr>
              <a:t>for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innovation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4404" y="1466088"/>
            <a:ext cx="928369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50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marL="86995" marR="140970">
              <a:lnSpc>
                <a:spcPts val="1400"/>
              </a:lnSpc>
              <a:spcBef>
                <a:spcPts val="5"/>
              </a:spcBef>
            </a:pP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dirty="0" sz="13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4404" y="2252472"/>
            <a:ext cx="2870200" cy="349250"/>
          </a:xfrm>
          <a:custGeom>
            <a:avLst/>
            <a:gdLst/>
            <a:ahLst/>
            <a:cxnLst/>
            <a:rect l="l" t="t" r="r" b="b"/>
            <a:pathLst>
              <a:path w="2870200" h="349250">
                <a:moveTo>
                  <a:pt x="2811526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2869691" y="348995"/>
                </a:lnTo>
                <a:lnTo>
                  <a:pt x="2869691" y="58165"/>
                </a:lnTo>
                <a:lnTo>
                  <a:pt x="2865121" y="35522"/>
                </a:lnTo>
                <a:lnTo>
                  <a:pt x="2852658" y="17033"/>
                </a:lnTo>
                <a:lnTo>
                  <a:pt x="2834169" y="4570"/>
                </a:lnTo>
                <a:lnTo>
                  <a:pt x="2811526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84404" y="2252472"/>
            <a:ext cx="2870200" cy="349250"/>
          </a:xfrm>
          <a:custGeom>
            <a:avLst/>
            <a:gdLst/>
            <a:ahLst/>
            <a:cxnLst/>
            <a:rect l="l" t="t" r="r" b="b"/>
            <a:pathLst>
              <a:path w="2870200" h="349250">
                <a:moveTo>
                  <a:pt x="58166" y="0"/>
                </a:moveTo>
                <a:lnTo>
                  <a:pt x="2811526" y="0"/>
                </a:lnTo>
                <a:lnTo>
                  <a:pt x="2834169" y="4570"/>
                </a:lnTo>
                <a:lnTo>
                  <a:pt x="2852658" y="17033"/>
                </a:lnTo>
                <a:lnTo>
                  <a:pt x="2865121" y="35522"/>
                </a:lnTo>
                <a:lnTo>
                  <a:pt x="2869691" y="58165"/>
                </a:lnTo>
                <a:lnTo>
                  <a:pt x="2869691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131820" y="2246376"/>
            <a:ext cx="2870200" cy="347980"/>
          </a:xfrm>
          <a:custGeom>
            <a:avLst/>
            <a:gdLst/>
            <a:ahLst/>
            <a:cxnLst/>
            <a:rect l="l" t="t" r="r" b="b"/>
            <a:pathLst>
              <a:path w="2870200" h="347980">
                <a:moveTo>
                  <a:pt x="2811780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2869692" y="347472"/>
                </a:lnTo>
                <a:lnTo>
                  <a:pt x="2869692" y="57912"/>
                </a:lnTo>
                <a:lnTo>
                  <a:pt x="2865143" y="35361"/>
                </a:lnTo>
                <a:lnTo>
                  <a:pt x="2852737" y="16954"/>
                </a:lnTo>
                <a:lnTo>
                  <a:pt x="2834330" y="4548"/>
                </a:lnTo>
                <a:lnTo>
                  <a:pt x="2811780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131820" y="2246376"/>
            <a:ext cx="2870200" cy="347980"/>
          </a:xfrm>
          <a:custGeom>
            <a:avLst/>
            <a:gdLst/>
            <a:ahLst/>
            <a:cxnLst/>
            <a:rect l="l" t="t" r="r" b="b"/>
            <a:pathLst>
              <a:path w="2870200" h="347980">
                <a:moveTo>
                  <a:pt x="57912" y="0"/>
                </a:moveTo>
                <a:lnTo>
                  <a:pt x="2811780" y="0"/>
                </a:lnTo>
                <a:lnTo>
                  <a:pt x="2834330" y="4548"/>
                </a:lnTo>
                <a:lnTo>
                  <a:pt x="2852737" y="16954"/>
                </a:lnTo>
                <a:lnTo>
                  <a:pt x="2865143" y="35361"/>
                </a:lnTo>
                <a:lnTo>
                  <a:pt x="2869692" y="57912"/>
                </a:lnTo>
                <a:lnTo>
                  <a:pt x="2869692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089903" y="2252472"/>
            <a:ext cx="2870200" cy="349250"/>
          </a:xfrm>
          <a:custGeom>
            <a:avLst/>
            <a:gdLst/>
            <a:ahLst/>
            <a:cxnLst/>
            <a:rect l="l" t="t" r="r" b="b"/>
            <a:pathLst>
              <a:path w="2870200" h="349250">
                <a:moveTo>
                  <a:pt x="2811526" y="0"/>
                </a:moveTo>
                <a:lnTo>
                  <a:pt x="58166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2869692" y="348995"/>
                </a:lnTo>
                <a:lnTo>
                  <a:pt x="2869692" y="58165"/>
                </a:lnTo>
                <a:lnTo>
                  <a:pt x="2865121" y="35522"/>
                </a:lnTo>
                <a:lnTo>
                  <a:pt x="2852658" y="17033"/>
                </a:lnTo>
                <a:lnTo>
                  <a:pt x="2834169" y="4570"/>
                </a:lnTo>
                <a:lnTo>
                  <a:pt x="2811526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089903" y="2252472"/>
            <a:ext cx="2870200" cy="349250"/>
          </a:xfrm>
          <a:custGeom>
            <a:avLst/>
            <a:gdLst/>
            <a:ahLst/>
            <a:cxnLst/>
            <a:rect l="l" t="t" r="r" b="b"/>
            <a:pathLst>
              <a:path w="2870200" h="349250">
                <a:moveTo>
                  <a:pt x="58166" y="0"/>
                </a:moveTo>
                <a:lnTo>
                  <a:pt x="2811526" y="0"/>
                </a:lnTo>
                <a:lnTo>
                  <a:pt x="2834169" y="4570"/>
                </a:lnTo>
                <a:lnTo>
                  <a:pt x="2852658" y="17033"/>
                </a:lnTo>
                <a:lnTo>
                  <a:pt x="2865121" y="35522"/>
                </a:lnTo>
                <a:lnTo>
                  <a:pt x="2869692" y="58165"/>
                </a:lnTo>
                <a:lnTo>
                  <a:pt x="2869692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167790" y="2309317"/>
            <a:ext cx="666750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01975" algn="l"/>
                <a:tab pos="6059805" algn="l"/>
              </a:tabLst>
            </a:pP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136" sz="195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46</a:t>
            </a:fld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186004"/>
            <a:ext cx="295656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Broad </a:t>
            </a:r>
            <a:r>
              <a:rPr dirty="0"/>
              <a:t>Green</a:t>
            </a:r>
            <a:r>
              <a:rPr dirty="0" spc="-45"/>
              <a:t> </a:t>
            </a:r>
            <a:r>
              <a:rPr dirty="0" spc="-5"/>
              <a:t>Pictures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82624" y="1466088"/>
            <a:ext cx="7777480" cy="72580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50165" rIns="0" bIns="0" rtlCol="0" vert="horz">
            <a:spAutoFit/>
          </a:bodyPr>
          <a:lstStyle/>
          <a:p>
            <a:pPr marL="40640" marR="332740">
              <a:lnSpc>
                <a:spcPct val="100000"/>
              </a:lnSpc>
              <a:spcBef>
                <a:spcPts val="395"/>
              </a:spcBef>
            </a:pPr>
            <a:r>
              <a:rPr dirty="0" sz="1300" spc="-5">
                <a:latin typeface="Calibri"/>
                <a:cs typeface="Calibri"/>
              </a:rPr>
              <a:t>Broad Green Pictures is a feature film financing, production and distribution company founded by Gabriel and  Daniel </a:t>
            </a:r>
            <a:r>
              <a:rPr dirty="0" sz="1300" spc="-10">
                <a:latin typeface="Calibri"/>
                <a:cs typeface="Calibri"/>
              </a:rPr>
              <a:t>Hammond </a:t>
            </a:r>
            <a:r>
              <a:rPr dirty="0" sz="1300" spc="-5">
                <a:latin typeface="Calibri"/>
                <a:cs typeface="Calibri"/>
              </a:rPr>
              <a:t>in 2014. The </a:t>
            </a:r>
            <a:r>
              <a:rPr dirty="0" sz="1300" spc="-10">
                <a:latin typeface="Calibri"/>
                <a:cs typeface="Calibri"/>
              </a:rPr>
              <a:t>studio </a:t>
            </a:r>
            <a:r>
              <a:rPr dirty="0" sz="1300" spc="-5">
                <a:latin typeface="Calibri"/>
                <a:cs typeface="Calibri"/>
              </a:rPr>
              <a:t>distributes both specialty and wide release films from </a:t>
            </a:r>
            <a:r>
              <a:rPr dirty="0" sz="1300">
                <a:latin typeface="Calibri"/>
                <a:cs typeface="Calibri"/>
              </a:rPr>
              <a:t>in-house  </a:t>
            </a:r>
            <a:r>
              <a:rPr dirty="0" sz="1300" spc="-5">
                <a:latin typeface="Calibri"/>
                <a:cs typeface="Calibri"/>
              </a:rPr>
              <a:t>development and production as well as acquisitions and </a:t>
            </a:r>
            <a:r>
              <a:rPr dirty="0" sz="1300" spc="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co-productions.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4404" y="2598420"/>
            <a:ext cx="2870200" cy="3710940"/>
          </a:xfrm>
          <a:custGeom>
            <a:avLst/>
            <a:gdLst/>
            <a:ahLst/>
            <a:cxnLst/>
            <a:rect l="l" t="t" r="r" b="b"/>
            <a:pathLst>
              <a:path w="2870200" h="3710940">
                <a:moveTo>
                  <a:pt x="0" y="3710940"/>
                </a:moveTo>
                <a:lnTo>
                  <a:pt x="2869692" y="3710940"/>
                </a:lnTo>
                <a:lnTo>
                  <a:pt x="2869692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88976" y="2623185"/>
            <a:ext cx="2860675" cy="1344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517525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Broad </a:t>
            </a:r>
            <a:r>
              <a:rPr dirty="0" sz="1200">
                <a:latin typeface="Calibri"/>
                <a:cs typeface="Calibri"/>
              </a:rPr>
              <a:t>Green Pictures </a:t>
            </a:r>
            <a:r>
              <a:rPr dirty="0" sz="1200" spc="-5">
                <a:latin typeface="Calibri"/>
                <a:cs typeface="Calibri"/>
              </a:rPr>
              <a:t>was using  QuickBooks for recording financial  transactions.</a:t>
            </a:r>
            <a:endParaRPr sz="1200">
              <a:latin typeface="Calibri"/>
              <a:cs typeface="Calibri"/>
            </a:endParaRPr>
          </a:p>
          <a:p>
            <a:pPr algn="just" marL="208915" marR="17145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To accommodate </a:t>
            </a:r>
            <a:r>
              <a:rPr dirty="0" sz="1200">
                <a:latin typeface="Calibri"/>
                <a:cs typeface="Calibri"/>
              </a:rPr>
              <a:t>their fast growth, the  </a:t>
            </a:r>
            <a:r>
              <a:rPr dirty="0" sz="1200" spc="-5">
                <a:latin typeface="Calibri"/>
                <a:cs typeface="Calibri"/>
              </a:rPr>
              <a:t>company </a:t>
            </a:r>
            <a:r>
              <a:rPr dirty="0" sz="1200">
                <a:latin typeface="Calibri"/>
                <a:cs typeface="Calibri"/>
              </a:rPr>
              <a:t>needed a reliable and</a:t>
            </a:r>
            <a:r>
              <a:rPr dirty="0" sz="1200" spc="-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scalable  </a:t>
            </a:r>
            <a:r>
              <a:rPr dirty="0" sz="1200">
                <a:latin typeface="Calibri"/>
                <a:cs typeface="Calibri"/>
              </a:rPr>
              <a:t>financial </a:t>
            </a:r>
            <a:r>
              <a:rPr dirty="0" sz="1200" spc="-5">
                <a:latin typeface="Calibri"/>
                <a:cs typeface="Calibri"/>
              </a:rPr>
              <a:t>system with </a:t>
            </a:r>
            <a:r>
              <a:rPr dirty="0" sz="1200">
                <a:latin typeface="Calibri"/>
                <a:cs typeface="Calibri"/>
              </a:rPr>
              <a:t>a low </a:t>
            </a:r>
            <a:r>
              <a:rPr dirty="0" sz="1200" spc="-5">
                <a:latin typeface="Calibri"/>
                <a:cs typeface="Calibri"/>
              </a:rPr>
              <a:t>total cost of  ownership.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36392" y="2598420"/>
            <a:ext cx="2871470" cy="3726179"/>
          </a:xfrm>
          <a:custGeom>
            <a:avLst/>
            <a:gdLst/>
            <a:ahLst/>
            <a:cxnLst/>
            <a:rect l="l" t="t" r="r" b="b"/>
            <a:pathLst>
              <a:path w="2871470" h="3726179">
                <a:moveTo>
                  <a:pt x="0" y="3726179"/>
                </a:moveTo>
                <a:lnTo>
                  <a:pt x="2871216" y="3726179"/>
                </a:lnTo>
                <a:lnTo>
                  <a:pt x="2871216" y="0"/>
                </a:lnTo>
                <a:lnTo>
                  <a:pt x="0" y="0"/>
                </a:lnTo>
                <a:lnTo>
                  <a:pt x="0" y="3726179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140964" y="2623185"/>
            <a:ext cx="2862580" cy="1748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9550" marR="11176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10185" algn="l"/>
              </a:tabLst>
            </a:pPr>
            <a:r>
              <a:rPr dirty="0" sz="1200" spc="-5">
                <a:latin typeface="Calibri"/>
                <a:cs typeface="Calibri"/>
              </a:rPr>
              <a:t>The accounting </a:t>
            </a:r>
            <a:r>
              <a:rPr dirty="0" sz="1200">
                <a:latin typeface="Calibri"/>
                <a:cs typeface="Calibri"/>
              </a:rPr>
              <a:t>module </a:t>
            </a:r>
            <a:r>
              <a:rPr dirty="0" sz="1200" spc="-5">
                <a:latin typeface="Calibri"/>
                <a:cs typeface="Calibri"/>
              </a:rPr>
              <a:t>of SAP S/4 HANA  Finance using Capgemini’s Financials  EDGE was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implemented.</a:t>
            </a:r>
            <a:endParaRPr sz="1200">
              <a:latin typeface="Calibri"/>
              <a:cs typeface="Calibri"/>
            </a:endParaRPr>
          </a:p>
          <a:p>
            <a:pPr algn="just" marL="209550" marR="19621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10185" algn="l"/>
              </a:tabLst>
            </a:pPr>
            <a:r>
              <a:rPr dirty="0" sz="1200" spc="-5">
                <a:latin typeface="Calibri"/>
                <a:cs typeface="Calibri"/>
              </a:rPr>
              <a:t>The solution </a:t>
            </a:r>
            <a:r>
              <a:rPr dirty="0" sz="1200">
                <a:latin typeface="Calibri"/>
                <a:cs typeface="Calibri"/>
              </a:rPr>
              <a:t>has been </a:t>
            </a:r>
            <a:r>
              <a:rPr dirty="0" sz="1200" spc="-5">
                <a:latin typeface="Calibri"/>
                <a:cs typeface="Calibri"/>
              </a:rPr>
              <a:t>customized with  </a:t>
            </a:r>
            <a:r>
              <a:rPr dirty="0" sz="1200">
                <a:latin typeface="Calibri"/>
                <a:cs typeface="Calibri"/>
              </a:rPr>
              <a:t>developments that meet the needs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  media and </a:t>
            </a:r>
            <a:r>
              <a:rPr dirty="0" sz="1200" spc="-5">
                <a:latin typeface="Calibri"/>
                <a:cs typeface="Calibri"/>
              </a:rPr>
              <a:t>entertainment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company.</a:t>
            </a:r>
            <a:endParaRPr sz="1200">
              <a:latin typeface="Calibri"/>
              <a:cs typeface="Calibri"/>
            </a:endParaRPr>
          </a:p>
          <a:p>
            <a:pPr algn="just" marL="209550" marR="8953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10185" algn="l"/>
              </a:tabLst>
            </a:pPr>
            <a:r>
              <a:rPr dirty="0" sz="1200" spc="-5">
                <a:latin typeface="Calibri"/>
                <a:cs typeface="Calibri"/>
              </a:rPr>
              <a:t>The SAP products used </a:t>
            </a:r>
            <a:r>
              <a:rPr dirty="0" sz="1200">
                <a:latin typeface="Calibri"/>
                <a:cs typeface="Calibri"/>
              </a:rPr>
              <a:t>in the </a:t>
            </a:r>
            <a:r>
              <a:rPr dirty="0" sz="1200" spc="-5">
                <a:latin typeface="Calibri"/>
                <a:cs typeface="Calibri"/>
              </a:rPr>
              <a:t>project </a:t>
            </a:r>
            <a:r>
              <a:rPr dirty="0" sz="1200">
                <a:latin typeface="Calibri"/>
                <a:cs typeface="Calibri"/>
              </a:rPr>
              <a:t>are  </a:t>
            </a:r>
            <a:r>
              <a:rPr dirty="0" sz="1200" spc="-5">
                <a:latin typeface="Calibri"/>
                <a:cs typeface="Calibri"/>
              </a:rPr>
              <a:t>SAP S/4 HANA, Fiori Apps,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SAP HANA  Live.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89903" y="2598420"/>
            <a:ext cx="2870200" cy="3710940"/>
          </a:xfrm>
          <a:custGeom>
            <a:avLst/>
            <a:gdLst/>
            <a:ahLst/>
            <a:cxnLst/>
            <a:rect l="l" t="t" r="r" b="b"/>
            <a:pathLst>
              <a:path w="2870200" h="3710940">
                <a:moveTo>
                  <a:pt x="0" y="3710940"/>
                </a:moveTo>
                <a:lnTo>
                  <a:pt x="2869692" y="3710940"/>
                </a:lnTo>
                <a:lnTo>
                  <a:pt x="2869692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094476" y="2623185"/>
            <a:ext cx="2860675" cy="3249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11938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This </a:t>
            </a:r>
            <a:r>
              <a:rPr dirty="0" sz="1200">
                <a:latin typeface="Calibri"/>
                <a:cs typeface="Calibri"/>
              </a:rPr>
              <a:t>implementation </a:t>
            </a:r>
            <a:r>
              <a:rPr dirty="0" sz="1200" spc="-5">
                <a:latin typeface="Calibri"/>
                <a:cs typeface="Calibri"/>
              </a:rPr>
              <a:t>of SAP S/4 HANA  Finance </a:t>
            </a:r>
            <a:r>
              <a:rPr dirty="0" sz="1200">
                <a:latin typeface="Calibri"/>
                <a:cs typeface="Calibri"/>
              </a:rPr>
              <a:t>and indirect </a:t>
            </a:r>
            <a:r>
              <a:rPr dirty="0" sz="1200" spc="-5">
                <a:latin typeface="Calibri"/>
                <a:cs typeface="Calibri"/>
              </a:rPr>
              <a:t>procurement  </a:t>
            </a:r>
            <a:r>
              <a:rPr dirty="0" sz="1200">
                <a:latin typeface="Calibri"/>
                <a:cs typeface="Calibri"/>
              </a:rPr>
              <a:t>provides a fully </a:t>
            </a:r>
            <a:r>
              <a:rPr dirty="0" sz="1200" spc="-5">
                <a:latin typeface="Calibri"/>
                <a:cs typeface="Calibri"/>
              </a:rPr>
              <a:t>integrated </a:t>
            </a:r>
            <a:r>
              <a:rPr dirty="0" sz="1200">
                <a:latin typeface="Calibri"/>
                <a:cs typeface="Calibri"/>
              </a:rPr>
              <a:t>real-time  </a:t>
            </a:r>
            <a:r>
              <a:rPr dirty="0" sz="1200" spc="-5">
                <a:latin typeface="Calibri"/>
                <a:cs typeface="Calibri"/>
              </a:rPr>
              <a:t>enterprise resource planning system </a:t>
            </a:r>
            <a:r>
              <a:rPr dirty="0" sz="1200">
                <a:latin typeface="Calibri"/>
                <a:cs typeface="Calibri"/>
              </a:rPr>
              <a:t>and  more </a:t>
            </a:r>
            <a:r>
              <a:rPr dirty="0" sz="1200" spc="-5">
                <a:latin typeface="Calibri"/>
                <a:cs typeface="Calibri"/>
              </a:rPr>
              <a:t>structured</a:t>
            </a:r>
            <a:r>
              <a:rPr dirty="0" sz="1200" spc="-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books.</a:t>
            </a:r>
            <a:endParaRPr sz="1200">
              <a:latin typeface="Calibri"/>
              <a:cs typeface="Calibri"/>
            </a:endParaRPr>
          </a:p>
          <a:p>
            <a:pPr marL="208915" marR="13716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Calibri"/>
                <a:cs typeface="Calibri"/>
              </a:rPr>
              <a:t>It </a:t>
            </a:r>
            <a:r>
              <a:rPr dirty="0" sz="1200" spc="-5">
                <a:latin typeface="Calibri"/>
                <a:cs typeface="Calibri"/>
              </a:rPr>
              <a:t>will </a:t>
            </a:r>
            <a:r>
              <a:rPr dirty="0" sz="1200">
                <a:latin typeface="Calibri"/>
                <a:cs typeface="Calibri"/>
              </a:rPr>
              <a:t>help us meet internal and</a:t>
            </a:r>
            <a:r>
              <a:rPr dirty="0" sz="1200" spc="-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external  </a:t>
            </a:r>
            <a:r>
              <a:rPr dirty="0" sz="1200" spc="-5">
                <a:latin typeface="Calibri"/>
                <a:cs typeface="Calibri"/>
              </a:rPr>
              <a:t>reporting </a:t>
            </a:r>
            <a:r>
              <a:rPr dirty="0" sz="1200">
                <a:latin typeface="Calibri"/>
                <a:cs typeface="Calibri"/>
              </a:rPr>
              <a:t>needs </a:t>
            </a:r>
            <a:r>
              <a:rPr dirty="0" sz="1200" spc="-5">
                <a:latin typeface="Calibri"/>
                <a:cs typeface="Calibri"/>
              </a:rPr>
              <a:t>while </a:t>
            </a:r>
            <a:r>
              <a:rPr dirty="0" sz="1200">
                <a:latin typeface="Calibri"/>
                <a:cs typeface="Calibri"/>
              </a:rPr>
              <a:t>eliminating data  </a:t>
            </a:r>
            <a:r>
              <a:rPr dirty="0" sz="1200" spc="-5">
                <a:latin typeface="Calibri"/>
                <a:cs typeface="Calibri"/>
              </a:rPr>
              <a:t>inconsistencies.</a:t>
            </a:r>
            <a:endParaRPr sz="1200">
              <a:latin typeface="Calibri"/>
              <a:cs typeface="Calibri"/>
            </a:endParaRPr>
          </a:p>
          <a:p>
            <a:pPr marL="208915" marR="17272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Calibri"/>
                <a:cs typeface="Calibri"/>
              </a:rPr>
              <a:t>It </a:t>
            </a:r>
            <a:r>
              <a:rPr dirty="0" sz="1200" spc="-5">
                <a:latin typeface="Calibri"/>
                <a:cs typeface="Calibri"/>
              </a:rPr>
              <a:t>will </a:t>
            </a:r>
            <a:r>
              <a:rPr dirty="0" sz="1200">
                <a:latin typeface="Calibri"/>
                <a:cs typeface="Calibri"/>
              </a:rPr>
              <a:t>also provide management </a:t>
            </a:r>
            <a:r>
              <a:rPr dirty="0" sz="1200" spc="-5">
                <a:latin typeface="Calibri"/>
                <a:cs typeface="Calibri"/>
              </a:rPr>
              <a:t>with </a:t>
            </a:r>
            <a:r>
              <a:rPr dirty="0" sz="1200">
                <a:latin typeface="Calibri"/>
                <a:cs typeface="Calibri"/>
              </a:rPr>
              <a:t>a  deeper </a:t>
            </a:r>
            <a:r>
              <a:rPr dirty="0" sz="1200" spc="-5">
                <a:latin typeface="Calibri"/>
                <a:cs typeface="Calibri"/>
              </a:rPr>
              <a:t>visibility </a:t>
            </a:r>
            <a:r>
              <a:rPr dirty="0" sz="1200">
                <a:latin typeface="Calibri"/>
                <a:cs typeface="Calibri"/>
              </a:rPr>
              <a:t>into the </a:t>
            </a:r>
            <a:r>
              <a:rPr dirty="0" sz="1200" spc="-5">
                <a:latin typeface="Calibri"/>
                <a:cs typeface="Calibri"/>
              </a:rPr>
              <a:t>organization</a:t>
            </a:r>
            <a:r>
              <a:rPr dirty="0" sz="1200" spc="-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  </a:t>
            </a:r>
            <a:r>
              <a:rPr dirty="0" sz="1200" spc="-5">
                <a:latin typeface="Calibri"/>
                <a:cs typeface="Calibri"/>
              </a:rPr>
              <a:t>well </a:t>
            </a:r>
            <a:r>
              <a:rPr dirty="0" sz="1200">
                <a:latin typeface="Calibri"/>
                <a:cs typeface="Calibri"/>
              </a:rPr>
              <a:t>as improved </a:t>
            </a:r>
            <a:r>
              <a:rPr dirty="0" sz="1200" spc="-5">
                <a:latin typeface="Calibri"/>
                <a:cs typeface="Calibri"/>
              </a:rPr>
              <a:t>financial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control.</a:t>
            </a:r>
            <a:endParaRPr sz="1200">
              <a:latin typeface="Calibri"/>
              <a:cs typeface="Calibri"/>
            </a:endParaRPr>
          </a:p>
          <a:p>
            <a:pPr marL="208915" marR="4318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Calibri"/>
                <a:cs typeface="Calibri"/>
              </a:rPr>
              <a:t>With this implementation </a:t>
            </a:r>
            <a:r>
              <a:rPr dirty="0" sz="1200" spc="-5">
                <a:latin typeface="Calibri"/>
                <a:cs typeface="Calibri"/>
              </a:rPr>
              <a:t>finance </a:t>
            </a:r>
            <a:r>
              <a:rPr dirty="0" sz="1200">
                <a:latin typeface="Calibri"/>
                <a:cs typeface="Calibri"/>
              </a:rPr>
              <a:t>and  procurement </a:t>
            </a:r>
            <a:r>
              <a:rPr dirty="0" sz="1200" spc="-5">
                <a:latin typeface="Calibri"/>
                <a:cs typeface="Calibri"/>
              </a:rPr>
              <a:t>organizations </a:t>
            </a:r>
            <a:r>
              <a:rPr dirty="0" sz="1200">
                <a:latin typeface="Calibri"/>
                <a:cs typeface="Calibri"/>
              </a:rPr>
              <a:t>are in </a:t>
            </a:r>
            <a:r>
              <a:rPr dirty="0" sz="1200" spc="-5">
                <a:latin typeface="Calibri"/>
                <a:cs typeface="Calibri"/>
              </a:rPr>
              <a:t>SAP,  </a:t>
            </a:r>
            <a:r>
              <a:rPr dirty="0" sz="1200">
                <a:latin typeface="Calibri"/>
                <a:cs typeface="Calibri"/>
              </a:rPr>
              <a:t>and the real-time </a:t>
            </a:r>
            <a:r>
              <a:rPr dirty="0" sz="1200" spc="-5">
                <a:latin typeface="Calibri"/>
                <a:cs typeface="Calibri"/>
              </a:rPr>
              <a:t>reports using SAP HANA  </a:t>
            </a:r>
            <a:r>
              <a:rPr dirty="0" sz="1200">
                <a:latin typeface="Calibri"/>
                <a:cs typeface="Calibri"/>
              </a:rPr>
              <a:t>live </a:t>
            </a:r>
            <a:r>
              <a:rPr dirty="0" sz="1200" spc="-5">
                <a:latin typeface="Calibri"/>
                <a:cs typeface="Calibri"/>
              </a:rPr>
              <a:t>will </a:t>
            </a:r>
            <a:r>
              <a:rPr dirty="0" sz="1200">
                <a:latin typeface="Calibri"/>
                <a:cs typeface="Calibri"/>
              </a:rPr>
              <a:t>help </a:t>
            </a:r>
            <a:r>
              <a:rPr dirty="0" sz="1200" spc="-5">
                <a:latin typeface="Calibri"/>
                <a:cs typeface="Calibri"/>
              </a:rPr>
              <a:t>transition </a:t>
            </a:r>
            <a:r>
              <a:rPr dirty="0" sz="1200">
                <a:latin typeface="Calibri"/>
                <a:cs typeface="Calibri"/>
              </a:rPr>
              <a:t>from a merely  </a:t>
            </a:r>
            <a:r>
              <a:rPr dirty="0" sz="1200" spc="-5">
                <a:latin typeface="Calibri"/>
                <a:cs typeface="Calibri"/>
              </a:rPr>
              <a:t>efficient organization </a:t>
            </a:r>
            <a:r>
              <a:rPr dirty="0" sz="1200">
                <a:latin typeface="Calibri"/>
                <a:cs typeface="Calibri"/>
              </a:rPr>
              <a:t>to a more KPI-  driven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4404" y="1466088"/>
            <a:ext cx="928369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50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marL="86995" marR="140970">
              <a:lnSpc>
                <a:spcPts val="1400"/>
              </a:lnSpc>
              <a:spcBef>
                <a:spcPts val="5"/>
              </a:spcBef>
            </a:pP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dirty="0" sz="13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4404" y="2252472"/>
            <a:ext cx="2870200" cy="349250"/>
          </a:xfrm>
          <a:custGeom>
            <a:avLst/>
            <a:gdLst/>
            <a:ahLst/>
            <a:cxnLst/>
            <a:rect l="l" t="t" r="r" b="b"/>
            <a:pathLst>
              <a:path w="2870200" h="349250">
                <a:moveTo>
                  <a:pt x="2811526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2869691" y="348995"/>
                </a:lnTo>
                <a:lnTo>
                  <a:pt x="2869691" y="58165"/>
                </a:lnTo>
                <a:lnTo>
                  <a:pt x="2865121" y="35522"/>
                </a:lnTo>
                <a:lnTo>
                  <a:pt x="2852658" y="17033"/>
                </a:lnTo>
                <a:lnTo>
                  <a:pt x="2834169" y="4570"/>
                </a:lnTo>
                <a:lnTo>
                  <a:pt x="2811526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84404" y="2252472"/>
            <a:ext cx="2870200" cy="349250"/>
          </a:xfrm>
          <a:custGeom>
            <a:avLst/>
            <a:gdLst/>
            <a:ahLst/>
            <a:cxnLst/>
            <a:rect l="l" t="t" r="r" b="b"/>
            <a:pathLst>
              <a:path w="2870200" h="349250">
                <a:moveTo>
                  <a:pt x="58166" y="0"/>
                </a:moveTo>
                <a:lnTo>
                  <a:pt x="2811526" y="0"/>
                </a:lnTo>
                <a:lnTo>
                  <a:pt x="2834169" y="4570"/>
                </a:lnTo>
                <a:lnTo>
                  <a:pt x="2852658" y="17033"/>
                </a:lnTo>
                <a:lnTo>
                  <a:pt x="2865121" y="35522"/>
                </a:lnTo>
                <a:lnTo>
                  <a:pt x="2869691" y="58165"/>
                </a:lnTo>
                <a:lnTo>
                  <a:pt x="2869691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131820" y="2246376"/>
            <a:ext cx="2870200" cy="347980"/>
          </a:xfrm>
          <a:custGeom>
            <a:avLst/>
            <a:gdLst/>
            <a:ahLst/>
            <a:cxnLst/>
            <a:rect l="l" t="t" r="r" b="b"/>
            <a:pathLst>
              <a:path w="2870200" h="347980">
                <a:moveTo>
                  <a:pt x="2811780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2869692" y="347472"/>
                </a:lnTo>
                <a:lnTo>
                  <a:pt x="2869692" y="57912"/>
                </a:lnTo>
                <a:lnTo>
                  <a:pt x="2865143" y="35361"/>
                </a:lnTo>
                <a:lnTo>
                  <a:pt x="2852737" y="16954"/>
                </a:lnTo>
                <a:lnTo>
                  <a:pt x="2834330" y="4548"/>
                </a:lnTo>
                <a:lnTo>
                  <a:pt x="2811780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131820" y="2246376"/>
            <a:ext cx="2870200" cy="347980"/>
          </a:xfrm>
          <a:custGeom>
            <a:avLst/>
            <a:gdLst/>
            <a:ahLst/>
            <a:cxnLst/>
            <a:rect l="l" t="t" r="r" b="b"/>
            <a:pathLst>
              <a:path w="2870200" h="347980">
                <a:moveTo>
                  <a:pt x="57912" y="0"/>
                </a:moveTo>
                <a:lnTo>
                  <a:pt x="2811780" y="0"/>
                </a:lnTo>
                <a:lnTo>
                  <a:pt x="2834330" y="4548"/>
                </a:lnTo>
                <a:lnTo>
                  <a:pt x="2852737" y="16954"/>
                </a:lnTo>
                <a:lnTo>
                  <a:pt x="2865143" y="35361"/>
                </a:lnTo>
                <a:lnTo>
                  <a:pt x="2869692" y="57912"/>
                </a:lnTo>
                <a:lnTo>
                  <a:pt x="2869692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089903" y="2252472"/>
            <a:ext cx="2870200" cy="349250"/>
          </a:xfrm>
          <a:custGeom>
            <a:avLst/>
            <a:gdLst/>
            <a:ahLst/>
            <a:cxnLst/>
            <a:rect l="l" t="t" r="r" b="b"/>
            <a:pathLst>
              <a:path w="2870200" h="349250">
                <a:moveTo>
                  <a:pt x="2811526" y="0"/>
                </a:moveTo>
                <a:lnTo>
                  <a:pt x="58166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2869692" y="348995"/>
                </a:lnTo>
                <a:lnTo>
                  <a:pt x="2869692" y="58165"/>
                </a:lnTo>
                <a:lnTo>
                  <a:pt x="2865121" y="35522"/>
                </a:lnTo>
                <a:lnTo>
                  <a:pt x="2852658" y="17033"/>
                </a:lnTo>
                <a:lnTo>
                  <a:pt x="2834169" y="4570"/>
                </a:lnTo>
                <a:lnTo>
                  <a:pt x="2811526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089903" y="2252472"/>
            <a:ext cx="2870200" cy="349250"/>
          </a:xfrm>
          <a:custGeom>
            <a:avLst/>
            <a:gdLst/>
            <a:ahLst/>
            <a:cxnLst/>
            <a:rect l="l" t="t" r="r" b="b"/>
            <a:pathLst>
              <a:path w="2870200" h="349250">
                <a:moveTo>
                  <a:pt x="58166" y="0"/>
                </a:moveTo>
                <a:lnTo>
                  <a:pt x="2811526" y="0"/>
                </a:lnTo>
                <a:lnTo>
                  <a:pt x="2834169" y="4570"/>
                </a:lnTo>
                <a:lnTo>
                  <a:pt x="2852658" y="17033"/>
                </a:lnTo>
                <a:lnTo>
                  <a:pt x="2865121" y="35522"/>
                </a:lnTo>
                <a:lnTo>
                  <a:pt x="2869692" y="58165"/>
                </a:lnTo>
                <a:lnTo>
                  <a:pt x="2869692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167790" y="2309317"/>
            <a:ext cx="666750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01975" algn="l"/>
                <a:tab pos="6059805" algn="l"/>
              </a:tabLst>
            </a:pP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136" sz="195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537704" y="289559"/>
            <a:ext cx="1964436" cy="544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46</a:t>
            </a:fld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06356" y="6362700"/>
            <a:ext cx="200025" cy="0"/>
          </a:xfrm>
          <a:custGeom>
            <a:avLst/>
            <a:gdLst/>
            <a:ahLst/>
            <a:cxnLst/>
            <a:rect l="l" t="t" r="r" b="b"/>
            <a:pathLst>
              <a:path w="200025" h="0">
                <a:moveTo>
                  <a:pt x="0" y="0"/>
                </a:moveTo>
                <a:lnTo>
                  <a:pt x="199644" y="0"/>
                </a:lnTo>
              </a:path>
            </a:pathLst>
          </a:custGeom>
          <a:ln w="9143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362700"/>
            <a:ext cx="6597650" cy="0"/>
          </a:xfrm>
          <a:custGeom>
            <a:avLst/>
            <a:gdLst/>
            <a:ahLst/>
            <a:cxnLst/>
            <a:rect l="l" t="t" r="r" b="b"/>
            <a:pathLst>
              <a:path w="6597650" h="0">
                <a:moveTo>
                  <a:pt x="0" y="0"/>
                </a:moveTo>
                <a:lnTo>
                  <a:pt x="6597396" y="0"/>
                </a:lnTo>
              </a:path>
            </a:pathLst>
          </a:custGeom>
          <a:ln w="9143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2420" y="6460234"/>
            <a:ext cx="1331976" cy="3078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649223"/>
            <a:ext cx="9906000" cy="835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676655"/>
            <a:ext cx="9906000" cy="728980"/>
          </a:xfrm>
          <a:custGeom>
            <a:avLst/>
            <a:gdLst/>
            <a:ahLst/>
            <a:cxnLst/>
            <a:rect l="l" t="t" r="r" b="b"/>
            <a:pathLst>
              <a:path w="9906000" h="728980">
                <a:moveTo>
                  <a:pt x="0" y="330454"/>
                </a:moveTo>
                <a:lnTo>
                  <a:pt x="0" y="398018"/>
                </a:lnTo>
                <a:lnTo>
                  <a:pt x="234454" y="449651"/>
                </a:lnTo>
                <a:lnTo>
                  <a:pt x="381639" y="563245"/>
                </a:lnTo>
                <a:lnTo>
                  <a:pt x="457937" y="676838"/>
                </a:lnTo>
                <a:lnTo>
                  <a:pt x="479729" y="728472"/>
                </a:lnTo>
                <a:lnTo>
                  <a:pt x="501571" y="676838"/>
                </a:lnTo>
                <a:lnTo>
                  <a:pt x="509921" y="664464"/>
                </a:lnTo>
                <a:lnTo>
                  <a:pt x="479729" y="664464"/>
                </a:lnTo>
                <a:lnTo>
                  <a:pt x="457937" y="612274"/>
                </a:lnTo>
                <a:lnTo>
                  <a:pt x="381639" y="497459"/>
                </a:lnTo>
                <a:lnTo>
                  <a:pt x="234454" y="382643"/>
                </a:lnTo>
                <a:lnTo>
                  <a:pt x="0" y="330454"/>
                </a:lnTo>
                <a:close/>
              </a:path>
              <a:path w="9906000" h="728980">
                <a:moveTo>
                  <a:pt x="9906000" y="0"/>
                </a:moveTo>
                <a:lnTo>
                  <a:pt x="9883653" y="51633"/>
                </a:lnTo>
                <a:lnTo>
                  <a:pt x="9805908" y="165227"/>
                </a:lnTo>
                <a:lnTo>
                  <a:pt x="9656700" y="278820"/>
                </a:lnTo>
                <a:lnTo>
                  <a:pt x="9419971" y="330454"/>
                </a:lnTo>
                <a:lnTo>
                  <a:pt x="962647" y="330454"/>
                </a:lnTo>
                <a:lnTo>
                  <a:pt x="726349" y="382643"/>
                </a:lnTo>
                <a:lnTo>
                  <a:pt x="578218" y="497459"/>
                </a:lnTo>
                <a:lnTo>
                  <a:pt x="501571" y="612274"/>
                </a:lnTo>
                <a:lnTo>
                  <a:pt x="479729" y="664464"/>
                </a:lnTo>
                <a:lnTo>
                  <a:pt x="509921" y="664464"/>
                </a:lnTo>
                <a:lnTo>
                  <a:pt x="578218" y="563245"/>
                </a:lnTo>
                <a:lnTo>
                  <a:pt x="726349" y="449651"/>
                </a:lnTo>
                <a:lnTo>
                  <a:pt x="962647" y="398018"/>
                </a:lnTo>
                <a:lnTo>
                  <a:pt x="9419971" y="398018"/>
                </a:lnTo>
                <a:lnTo>
                  <a:pt x="9656700" y="346384"/>
                </a:lnTo>
                <a:lnTo>
                  <a:pt x="9805908" y="232791"/>
                </a:lnTo>
                <a:lnTo>
                  <a:pt x="9883653" y="119197"/>
                </a:lnTo>
                <a:lnTo>
                  <a:pt x="9906000" y="67564"/>
                </a:lnTo>
                <a:lnTo>
                  <a:pt x="9906000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84784" y="226263"/>
            <a:ext cx="7544434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Large Fashion </a:t>
            </a:r>
            <a:r>
              <a:rPr dirty="0"/>
              <a:t>an </a:t>
            </a:r>
            <a:r>
              <a:rPr dirty="0" spc="-5"/>
              <a:t>Luxury retailer </a:t>
            </a:r>
            <a:r>
              <a:rPr dirty="0"/>
              <a:t>- </a:t>
            </a:r>
            <a:r>
              <a:rPr dirty="0" spc="-5"/>
              <a:t>SAP HANA</a:t>
            </a:r>
            <a:r>
              <a:rPr dirty="0" spc="-55"/>
              <a:t> </a:t>
            </a:r>
            <a:r>
              <a:rPr dirty="0" spc="-5"/>
              <a:t>Migration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80160" y="1466088"/>
            <a:ext cx="8426450" cy="72580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79375" rIns="0" bIns="0" rtlCol="0" vert="horz">
            <a:spAutoFit/>
          </a:bodyPr>
          <a:lstStyle/>
          <a:p>
            <a:pPr marL="41275" marR="314960">
              <a:lnSpc>
                <a:spcPct val="100000"/>
              </a:lnSpc>
              <a:spcBef>
                <a:spcPts val="625"/>
              </a:spcBef>
            </a:pPr>
            <a:r>
              <a:rPr dirty="0" sz="1200" spc="-5">
                <a:latin typeface="Arial"/>
                <a:cs typeface="Arial"/>
              </a:rPr>
              <a:t>UK based Global Luxury Brand Premium Fashion Retailer. Designs, sources, manufactures and distributes high-quality  apparel and accessories through </a:t>
            </a:r>
            <a:r>
              <a:rPr dirty="0" sz="1200">
                <a:latin typeface="Arial"/>
                <a:cs typeface="Arial"/>
              </a:rPr>
              <a:t>its </a:t>
            </a:r>
            <a:r>
              <a:rPr dirty="0" sz="1200" spc="-10">
                <a:latin typeface="Arial"/>
                <a:cs typeface="Arial"/>
              </a:rPr>
              <a:t>own </a:t>
            </a:r>
            <a:r>
              <a:rPr dirty="0" sz="1200" spc="-5">
                <a:latin typeface="Arial"/>
                <a:cs typeface="Arial"/>
              </a:rPr>
              <a:t>retail stores and wholesale customers. Also licenses </a:t>
            </a:r>
            <a:r>
              <a:rPr dirty="0" sz="1200" spc="10">
                <a:latin typeface="Arial"/>
                <a:cs typeface="Arial"/>
              </a:rPr>
              <a:t>3</a:t>
            </a:r>
            <a:r>
              <a:rPr dirty="0" baseline="24305" sz="1200" spc="15">
                <a:latin typeface="Arial"/>
                <a:cs typeface="Arial"/>
              </a:rPr>
              <a:t>rd </a:t>
            </a:r>
            <a:r>
              <a:rPr dirty="0" sz="1200" spc="-5">
                <a:latin typeface="Arial"/>
                <a:cs typeface="Arial"/>
              </a:rPr>
              <a:t>parties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manufacture  and distribute products using </a:t>
            </a:r>
            <a:r>
              <a:rPr dirty="0" sz="1200">
                <a:latin typeface="Arial"/>
                <a:cs typeface="Arial"/>
              </a:rPr>
              <a:t>its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brand.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04215" y="2623185"/>
            <a:ext cx="3100070" cy="3067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314325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Calibri"/>
                <a:cs typeface="Calibri"/>
              </a:rPr>
              <a:t>Digital </a:t>
            </a:r>
            <a:r>
              <a:rPr dirty="0" sz="1200" spc="-5">
                <a:latin typeface="Calibri"/>
                <a:cs typeface="Calibri"/>
              </a:rPr>
              <a:t>vision </a:t>
            </a:r>
            <a:r>
              <a:rPr dirty="0" sz="1200">
                <a:latin typeface="Calibri"/>
                <a:cs typeface="Calibri"/>
              </a:rPr>
              <a:t>– </a:t>
            </a:r>
            <a:r>
              <a:rPr dirty="0" sz="1200" spc="-5">
                <a:latin typeface="Calibri"/>
                <a:cs typeface="Calibri"/>
              </a:rPr>
              <a:t>viewed </a:t>
            </a:r>
            <a:r>
              <a:rPr dirty="0" sz="1200">
                <a:latin typeface="Calibri"/>
                <a:cs typeface="Calibri"/>
              </a:rPr>
              <a:t>as </a:t>
            </a:r>
            <a:r>
              <a:rPr dirty="0" sz="1200" spc="-5">
                <a:latin typeface="Calibri"/>
                <a:cs typeface="Calibri"/>
              </a:rPr>
              <a:t>one of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most  innovative </a:t>
            </a:r>
            <a:r>
              <a:rPr dirty="0" sz="1200">
                <a:latin typeface="Calibri"/>
                <a:cs typeface="Calibri"/>
              </a:rPr>
              <a:t>&amp; digital</a:t>
            </a:r>
            <a:r>
              <a:rPr dirty="0" sz="1200" spc="-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brands</a:t>
            </a:r>
            <a:endParaRPr sz="1200">
              <a:latin typeface="Calibri"/>
              <a:cs typeface="Calibri"/>
            </a:endParaRPr>
          </a:p>
          <a:p>
            <a:pPr marL="208915" marR="33972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Significant </a:t>
            </a:r>
            <a:r>
              <a:rPr dirty="0" sz="1200">
                <a:latin typeface="Calibri"/>
                <a:cs typeface="Calibri"/>
              </a:rPr>
              <a:t>investment in </a:t>
            </a:r>
            <a:r>
              <a:rPr dirty="0" sz="1200" spc="-5">
                <a:latin typeface="Calibri"/>
                <a:cs typeface="Calibri"/>
              </a:rPr>
              <a:t>SAP </a:t>
            </a:r>
            <a:r>
              <a:rPr dirty="0" sz="1200">
                <a:latin typeface="Calibri"/>
                <a:cs typeface="Calibri"/>
              </a:rPr>
              <a:t>– </a:t>
            </a:r>
            <a:r>
              <a:rPr dirty="0" sz="1200" spc="-5">
                <a:latin typeface="Calibri"/>
                <a:cs typeface="Calibri"/>
              </a:rPr>
              <a:t>industry  solutions, </a:t>
            </a:r>
            <a:r>
              <a:rPr dirty="0" sz="1200">
                <a:latin typeface="Calibri"/>
                <a:cs typeface="Calibri"/>
              </a:rPr>
              <a:t>back </a:t>
            </a:r>
            <a:r>
              <a:rPr dirty="0" sz="1200" spc="-5">
                <a:latin typeface="Calibri"/>
                <a:cs typeface="Calibri"/>
              </a:rPr>
              <a:t>office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analytics </a:t>
            </a:r>
            <a:r>
              <a:rPr dirty="0" sz="1200">
                <a:latin typeface="Calibri"/>
                <a:cs typeface="Calibri"/>
              </a:rPr>
              <a:t>+ </a:t>
            </a:r>
            <a:r>
              <a:rPr dirty="0" sz="1200" spc="-5">
                <a:latin typeface="Calibri"/>
                <a:cs typeface="Calibri"/>
              </a:rPr>
              <a:t>use  Hadoop </a:t>
            </a:r>
            <a:r>
              <a:rPr dirty="0" sz="1200">
                <a:latin typeface="Calibri"/>
                <a:cs typeface="Calibri"/>
              </a:rPr>
              <a:t>to mine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data.</a:t>
            </a:r>
            <a:endParaRPr sz="1200">
              <a:latin typeface="Calibri"/>
              <a:cs typeface="Calibri"/>
            </a:endParaRPr>
          </a:p>
          <a:p>
            <a:pPr algn="just" marL="208915" marR="30099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Early adopter of SAP HANA </a:t>
            </a:r>
            <a:r>
              <a:rPr dirty="0" sz="1200">
                <a:latin typeface="Calibri"/>
                <a:cs typeface="Calibri"/>
              </a:rPr>
              <a:t>– multiple </a:t>
            </a:r>
            <a:r>
              <a:rPr dirty="0" sz="1200" spc="-5">
                <a:latin typeface="Calibri"/>
                <a:cs typeface="Calibri"/>
              </a:rPr>
              <a:t>use  cases </a:t>
            </a:r>
            <a:r>
              <a:rPr dirty="0" sz="1200">
                <a:latin typeface="Calibri"/>
                <a:cs typeface="Calibri"/>
              </a:rPr>
              <a:t>across </a:t>
            </a:r>
            <a:r>
              <a:rPr dirty="0" sz="1200" spc="-5">
                <a:latin typeface="Calibri"/>
                <a:cs typeface="Calibri"/>
              </a:rPr>
              <a:t>analytics, clientelling, </a:t>
            </a:r>
            <a:r>
              <a:rPr dirty="0" sz="1200">
                <a:latin typeface="Calibri"/>
                <a:cs typeface="Calibri"/>
              </a:rPr>
              <a:t>digital  </a:t>
            </a:r>
            <a:r>
              <a:rPr dirty="0" sz="1200" spc="-5">
                <a:latin typeface="Calibri"/>
                <a:cs typeface="Calibri"/>
              </a:rPr>
              <a:t>cataloguing</a:t>
            </a:r>
            <a:endParaRPr sz="1200">
              <a:latin typeface="Calibri"/>
              <a:cs typeface="Calibri"/>
            </a:endParaRPr>
          </a:p>
          <a:p>
            <a:pPr marL="208915" marR="101600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Based on success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business </a:t>
            </a:r>
            <a:r>
              <a:rPr dirty="0" sz="1200">
                <a:latin typeface="Calibri"/>
                <a:cs typeface="Calibri"/>
              </a:rPr>
              <a:t>value from  initial </a:t>
            </a:r>
            <a:r>
              <a:rPr dirty="0" sz="1200" spc="-5">
                <a:latin typeface="Calibri"/>
                <a:cs typeface="Calibri"/>
              </a:rPr>
              <a:t>HANA deployments, client </a:t>
            </a:r>
            <a:r>
              <a:rPr dirty="0" sz="1200">
                <a:latin typeface="Calibri"/>
                <a:cs typeface="Calibri"/>
              </a:rPr>
              <a:t>has decided  to go ‘all in’ to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HANA:</a:t>
            </a:r>
            <a:endParaRPr sz="1200">
              <a:latin typeface="Calibri"/>
              <a:cs typeface="Calibri"/>
            </a:endParaRPr>
          </a:p>
          <a:p>
            <a:pPr marL="386080" marR="210820" indent="-17716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</a:t>
            </a:r>
            <a:r>
              <a:rPr dirty="0" sz="1100">
                <a:latin typeface="Calibri"/>
                <a:cs typeface="Calibri"/>
              </a:rPr>
              <a:t>migrate all its </a:t>
            </a:r>
            <a:r>
              <a:rPr dirty="0" sz="1100" spc="-5">
                <a:latin typeface="Calibri"/>
                <a:cs typeface="Calibri"/>
              </a:rPr>
              <a:t>SAP applications </a:t>
            </a:r>
            <a:r>
              <a:rPr dirty="0" sz="1100">
                <a:latin typeface="Calibri"/>
                <a:cs typeface="Calibri"/>
              </a:rPr>
              <a:t>onto </a:t>
            </a:r>
            <a:r>
              <a:rPr dirty="0" sz="1100" spc="-5">
                <a:latin typeface="Calibri"/>
                <a:cs typeface="Calibri"/>
              </a:rPr>
              <a:t>HANA</a:t>
            </a:r>
            <a:r>
              <a:rPr dirty="0" sz="1100" spc="-11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–  </a:t>
            </a:r>
            <a:r>
              <a:rPr dirty="0" sz="1100" spc="-5">
                <a:latin typeface="Calibri"/>
                <a:cs typeface="Calibri"/>
              </a:rPr>
              <a:t>including </a:t>
            </a:r>
            <a:r>
              <a:rPr dirty="0" sz="1100">
                <a:latin typeface="Calibri"/>
                <a:cs typeface="Calibri"/>
              </a:rPr>
              <a:t>deployment of newly developed  </a:t>
            </a:r>
            <a:r>
              <a:rPr dirty="0" sz="1100" spc="-5">
                <a:latin typeface="Calibri"/>
                <a:cs typeface="Calibri"/>
              </a:rPr>
              <a:t>HANA </a:t>
            </a:r>
            <a:r>
              <a:rPr dirty="0" sz="1100">
                <a:latin typeface="Calibri"/>
                <a:cs typeface="Calibri"/>
              </a:rPr>
              <a:t>based </a:t>
            </a:r>
            <a:r>
              <a:rPr dirty="0" sz="1100" spc="-5">
                <a:latin typeface="Calibri"/>
                <a:cs typeface="Calibri"/>
              </a:rPr>
              <a:t>industry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solutions</a:t>
            </a:r>
            <a:endParaRPr sz="1100">
              <a:latin typeface="Calibri"/>
              <a:cs typeface="Calibri"/>
            </a:endParaRPr>
          </a:p>
          <a:p>
            <a:pPr marL="386080" marR="564515" indent="-177165">
              <a:lnSpc>
                <a:spcPct val="100000"/>
              </a:lnSpc>
              <a:spcBef>
                <a:spcPts val="295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</a:t>
            </a:r>
            <a:r>
              <a:rPr dirty="0" sz="1100">
                <a:latin typeface="Calibri"/>
                <a:cs typeface="Calibri"/>
              </a:rPr>
              <a:t>chose a </a:t>
            </a:r>
            <a:r>
              <a:rPr dirty="0" sz="1100" spc="-5">
                <a:latin typeface="Calibri"/>
                <a:cs typeface="Calibri"/>
              </a:rPr>
              <a:t>HANA Enterprise Cloud </a:t>
            </a:r>
            <a:r>
              <a:rPr dirty="0" sz="1100">
                <a:latin typeface="Calibri"/>
                <a:cs typeface="Calibri"/>
              </a:rPr>
              <a:t>based  deployment</a:t>
            </a:r>
            <a:r>
              <a:rPr dirty="0" sz="1100" spc="-1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model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98520" y="2598420"/>
            <a:ext cx="3108960" cy="3770629"/>
          </a:xfrm>
          <a:custGeom>
            <a:avLst/>
            <a:gdLst/>
            <a:ahLst/>
            <a:cxnLst/>
            <a:rect l="l" t="t" r="r" b="b"/>
            <a:pathLst>
              <a:path w="3108959" h="3770629">
                <a:moveTo>
                  <a:pt x="0" y="3770376"/>
                </a:moveTo>
                <a:lnTo>
                  <a:pt x="3108960" y="3770376"/>
                </a:lnTo>
                <a:lnTo>
                  <a:pt x="3108960" y="0"/>
                </a:lnTo>
                <a:lnTo>
                  <a:pt x="0" y="0"/>
                </a:lnTo>
                <a:lnTo>
                  <a:pt x="0" y="3770376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432175" y="2623185"/>
            <a:ext cx="2727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34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Calibri"/>
                <a:cs typeface="Calibri"/>
              </a:rPr>
              <a:t>HANA </a:t>
            </a:r>
            <a:r>
              <a:rPr dirty="0" sz="1200">
                <a:latin typeface="Calibri"/>
                <a:cs typeface="Calibri"/>
              </a:rPr>
              <a:t>Migration </a:t>
            </a:r>
            <a:r>
              <a:rPr dirty="0" sz="1200" spc="-5">
                <a:latin typeface="Calibri"/>
                <a:cs typeface="Calibri"/>
              </a:rPr>
              <a:t>solution scope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includes: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99815" y="2844164"/>
            <a:ext cx="2602865" cy="9791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9230" marR="5080" indent="-177165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</a:t>
            </a:r>
            <a:r>
              <a:rPr dirty="0" sz="1100" spc="-5">
                <a:latin typeface="Calibri"/>
                <a:cs typeface="Calibri"/>
              </a:rPr>
              <a:t>ECC </a:t>
            </a:r>
            <a:r>
              <a:rPr dirty="0" sz="1100">
                <a:latin typeface="Calibri"/>
                <a:cs typeface="Calibri"/>
              </a:rPr>
              <a:t>on </a:t>
            </a:r>
            <a:r>
              <a:rPr dirty="0" sz="1100" spc="-5">
                <a:latin typeface="Calibri"/>
                <a:cs typeface="Calibri"/>
              </a:rPr>
              <a:t>HANA including </a:t>
            </a:r>
            <a:r>
              <a:rPr dirty="0" sz="1100">
                <a:latin typeface="Calibri"/>
                <a:cs typeface="Calibri"/>
              </a:rPr>
              <a:t>move to </a:t>
            </a:r>
            <a:r>
              <a:rPr dirty="0" sz="1100" spc="-5">
                <a:latin typeface="Calibri"/>
                <a:cs typeface="Calibri"/>
              </a:rPr>
              <a:t>S/4 HANA  Finance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   </a:t>
            </a:r>
            <a:r>
              <a:rPr dirty="0" sz="1100" spc="-5">
                <a:latin typeface="Calibri"/>
                <a:cs typeface="Calibri"/>
              </a:rPr>
              <a:t>FMS </a:t>
            </a:r>
            <a:r>
              <a:rPr dirty="0" sz="1100">
                <a:latin typeface="Calibri"/>
                <a:cs typeface="Calibri"/>
              </a:rPr>
              <a:t>replacement </a:t>
            </a:r>
            <a:r>
              <a:rPr dirty="0" sz="1100" spc="-5">
                <a:latin typeface="Calibri"/>
                <a:cs typeface="Calibri"/>
              </a:rPr>
              <a:t>for</a:t>
            </a:r>
            <a:r>
              <a:rPr dirty="0" sz="1100" spc="-10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AFS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   </a:t>
            </a:r>
            <a:r>
              <a:rPr dirty="0" sz="1100">
                <a:latin typeface="Calibri"/>
                <a:cs typeface="Calibri"/>
              </a:rPr>
              <a:t>POSDM replaced </a:t>
            </a:r>
            <a:r>
              <a:rPr dirty="0" sz="1100" spc="-5">
                <a:latin typeface="Calibri"/>
                <a:cs typeface="Calibri"/>
              </a:rPr>
              <a:t>by</a:t>
            </a:r>
            <a:r>
              <a:rPr dirty="0" sz="1100" spc="-1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CAR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   </a:t>
            </a:r>
            <a:r>
              <a:rPr dirty="0" sz="1100">
                <a:latin typeface="Calibri"/>
                <a:cs typeface="Calibri"/>
              </a:rPr>
              <a:t>BW and BPC on</a:t>
            </a:r>
            <a:r>
              <a:rPr dirty="0" sz="1100" spc="-114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HANA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32175" y="3835146"/>
            <a:ext cx="2997200" cy="1786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340" marR="17145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Calibri"/>
                <a:cs typeface="Calibri"/>
              </a:rPr>
              <a:t>The above </a:t>
            </a:r>
            <a:r>
              <a:rPr dirty="0" sz="1200">
                <a:latin typeface="Calibri"/>
                <a:cs typeface="Calibri"/>
              </a:rPr>
              <a:t>is in addition to the existing</a:t>
            </a:r>
            <a:r>
              <a:rPr dirty="0" sz="1200" spc="-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HANA  sidecar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environment</a:t>
            </a:r>
            <a:endParaRPr sz="1200">
              <a:latin typeface="Calibri"/>
              <a:cs typeface="Calibri"/>
            </a:endParaRPr>
          </a:p>
          <a:p>
            <a:pPr marL="180340" marR="15049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>
                <a:latin typeface="Calibri"/>
                <a:cs typeface="Calibri"/>
              </a:rPr>
              <a:t>Integration to </a:t>
            </a:r>
            <a:r>
              <a:rPr dirty="0" sz="1200" spc="-5">
                <a:latin typeface="Calibri"/>
                <a:cs typeface="Calibri"/>
              </a:rPr>
              <a:t>Hadoop </a:t>
            </a:r>
            <a:r>
              <a:rPr dirty="0" sz="1200">
                <a:latin typeface="Calibri"/>
                <a:cs typeface="Calibri"/>
              </a:rPr>
              <a:t>is part </a:t>
            </a:r>
            <a:r>
              <a:rPr dirty="0" sz="1200" spc="-5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overall  solution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architecture</a:t>
            </a:r>
            <a:endParaRPr sz="1200">
              <a:latin typeface="Calibri"/>
              <a:cs typeface="Calibri"/>
            </a:endParaRPr>
          </a:p>
          <a:p>
            <a:pPr marL="18034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Calibri"/>
                <a:cs typeface="Calibri"/>
              </a:rPr>
              <a:t>The hosted HANA applications will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endParaRPr sz="1200">
              <a:latin typeface="Calibri"/>
              <a:cs typeface="Calibri"/>
            </a:endParaRPr>
          </a:p>
          <a:p>
            <a:pPr marL="179705" marR="21209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migrated </a:t>
            </a:r>
            <a:r>
              <a:rPr dirty="0" sz="1200" spc="-5">
                <a:latin typeface="Calibri"/>
                <a:cs typeface="Calibri"/>
              </a:rPr>
              <a:t>on SAP’s HANA Enterprise Cloud  (HEC)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Capgemini</a:t>
            </a:r>
            <a:endParaRPr sz="1200">
              <a:latin typeface="Calibri"/>
              <a:cs typeface="Calibri"/>
            </a:endParaRPr>
          </a:p>
          <a:p>
            <a:pPr marL="180340" marR="508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Calibri"/>
                <a:cs typeface="Calibri"/>
              </a:rPr>
              <a:t>Capgemini will support </a:t>
            </a:r>
            <a:r>
              <a:rPr dirty="0" sz="1200">
                <a:latin typeface="Calibri"/>
                <a:cs typeface="Calibri"/>
              </a:rPr>
              <a:t>all the </a:t>
            </a:r>
            <a:r>
              <a:rPr dirty="0" sz="1200" spc="-5">
                <a:latin typeface="Calibri"/>
                <a:cs typeface="Calibri"/>
              </a:rPr>
              <a:t>HANA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Non  HANA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applications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597395" y="2598420"/>
            <a:ext cx="3108960" cy="3828415"/>
          </a:xfrm>
          <a:custGeom>
            <a:avLst/>
            <a:gdLst/>
            <a:ahLst/>
            <a:cxnLst/>
            <a:rect l="l" t="t" r="r" b="b"/>
            <a:pathLst>
              <a:path w="3108959" h="3828415">
                <a:moveTo>
                  <a:pt x="0" y="3828288"/>
                </a:moveTo>
                <a:lnTo>
                  <a:pt x="3108959" y="3828288"/>
                </a:lnTo>
                <a:lnTo>
                  <a:pt x="3108959" y="0"/>
                </a:lnTo>
                <a:lnTo>
                  <a:pt x="0" y="0"/>
                </a:lnTo>
                <a:lnTo>
                  <a:pt x="0" y="3828288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6631051" y="2623185"/>
            <a:ext cx="2944495" cy="3104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340" marR="126364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Calibri"/>
                <a:cs typeface="Calibri"/>
              </a:rPr>
              <a:t>Successful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on </a:t>
            </a:r>
            <a:r>
              <a:rPr dirty="0" sz="1200">
                <a:latin typeface="Calibri"/>
                <a:cs typeface="Calibri"/>
              </a:rPr>
              <a:t>time go-live </a:t>
            </a:r>
            <a:r>
              <a:rPr dirty="0" sz="1200" spc="-5">
                <a:latin typeface="Calibri"/>
                <a:cs typeface="Calibri"/>
              </a:rPr>
              <a:t>for </a:t>
            </a:r>
            <a:r>
              <a:rPr dirty="0" sz="1200">
                <a:latin typeface="Calibri"/>
                <a:cs typeface="Calibri"/>
              </a:rPr>
              <a:t>all three  </a:t>
            </a:r>
            <a:r>
              <a:rPr dirty="0" sz="1200" spc="-5">
                <a:latin typeface="Calibri"/>
                <a:cs typeface="Calibri"/>
              </a:rPr>
              <a:t>HANA </a:t>
            </a:r>
            <a:r>
              <a:rPr dirty="0" sz="1200">
                <a:latin typeface="Calibri"/>
                <a:cs typeface="Calibri"/>
              </a:rPr>
              <a:t>enables </a:t>
            </a:r>
            <a:r>
              <a:rPr dirty="0" sz="1200" spc="-5">
                <a:latin typeface="Calibri"/>
                <a:cs typeface="Calibri"/>
              </a:rPr>
              <a:t>massive simplification </a:t>
            </a:r>
            <a:r>
              <a:rPr dirty="0" sz="1200">
                <a:latin typeface="Calibri"/>
                <a:cs typeface="Calibri"/>
              </a:rPr>
              <a:t>to  </a:t>
            </a:r>
            <a:r>
              <a:rPr dirty="0" sz="1200" spc="-5">
                <a:latin typeface="Calibri"/>
                <a:cs typeface="Calibri"/>
              </a:rPr>
              <a:t>business processes </a:t>
            </a:r>
            <a:r>
              <a:rPr dirty="0" sz="1200">
                <a:latin typeface="Calibri"/>
                <a:cs typeface="Calibri"/>
              </a:rPr>
              <a:t>and their IT  </a:t>
            </a:r>
            <a:r>
              <a:rPr dirty="0" sz="1200" spc="-5">
                <a:latin typeface="Calibri"/>
                <a:cs typeface="Calibri"/>
              </a:rPr>
              <a:t>landscape/infrastructure</a:t>
            </a:r>
            <a:endParaRPr sz="1200">
              <a:latin typeface="Calibri"/>
              <a:cs typeface="Calibri"/>
            </a:endParaRPr>
          </a:p>
          <a:p>
            <a:pPr marL="180340" marR="8890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>
                <a:latin typeface="Calibri"/>
                <a:cs typeface="Calibri"/>
              </a:rPr>
              <a:t>Ability to </a:t>
            </a:r>
            <a:r>
              <a:rPr dirty="0" sz="1200" spc="-5">
                <a:latin typeface="Calibri"/>
                <a:cs typeface="Calibri"/>
              </a:rPr>
              <a:t>process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analyse </a:t>
            </a:r>
            <a:r>
              <a:rPr dirty="0" sz="1200">
                <a:latin typeface="Calibri"/>
                <a:cs typeface="Calibri"/>
              </a:rPr>
              <a:t>larger data  volumes, </a:t>
            </a:r>
            <a:r>
              <a:rPr dirty="0" sz="1200" spc="-5">
                <a:latin typeface="Calibri"/>
                <a:cs typeface="Calibri"/>
              </a:rPr>
              <a:t>more frequently, </a:t>
            </a:r>
            <a:r>
              <a:rPr dirty="0" sz="1200">
                <a:latin typeface="Calibri"/>
                <a:cs typeface="Calibri"/>
              </a:rPr>
              <a:t>in greater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detail  and real</a:t>
            </a:r>
            <a:r>
              <a:rPr dirty="0" sz="1200" spc="-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time</a:t>
            </a:r>
            <a:endParaRPr sz="1200">
              <a:latin typeface="Calibri"/>
              <a:cs typeface="Calibri"/>
            </a:endParaRPr>
          </a:p>
          <a:p>
            <a:pPr marL="180340" marR="28511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Calibri"/>
                <a:cs typeface="Calibri"/>
              </a:rPr>
              <a:t>Enabling smarter business solutions </a:t>
            </a:r>
            <a:r>
              <a:rPr dirty="0" sz="1200">
                <a:latin typeface="Calibri"/>
                <a:cs typeface="Calibri"/>
              </a:rPr>
              <a:t>e.g.  </a:t>
            </a:r>
            <a:r>
              <a:rPr dirty="0" sz="1200" spc="-5">
                <a:latin typeface="Calibri"/>
                <a:cs typeface="Calibri"/>
              </a:rPr>
              <a:t>clientelling which increases customer’s  buying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propensity</a:t>
            </a:r>
            <a:endParaRPr sz="1200">
              <a:latin typeface="Calibri"/>
              <a:cs typeface="Calibri"/>
            </a:endParaRPr>
          </a:p>
          <a:p>
            <a:pPr marL="180340" marR="3365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Calibri"/>
                <a:cs typeface="Calibri"/>
              </a:rPr>
              <a:t>The SoH platform will support </a:t>
            </a:r>
            <a:r>
              <a:rPr dirty="0" sz="1200">
                <a:latin typeface="Calibri"/>
                <a:cs typeface="Calibri"/>
              </a:rPr>
              <a:t>their new  </a:t>
            </a:r>
            <a:r>
              <a:rPr dirty="0" sz="1200" spc="-5">
                <a:latin typeface="Calibri"/>
                <a:cs typeface="Calibri"/>
              </a:rPr>
              <a:t>business </a:t>
            </a:r>
            <a:r>
              <a:rPr dirty="0" sz="1200">
                <a:latin typeface="Calibri"/>
                <a:cs typeface="Calibri"/>
              </a:rPr>
              <a:t>models </a:t>
            </a:r>
            <a:r>
              <a:rPr dirty="0" sz="1200" spc="-5">
                <a:latin typeface="Calibri"/>
                <a:cs typeface="Calibri"/>
              </a:rPr>
              <a:t>such </a:t>
            </a:r>
            <a:r>
              <a:rPr dirty="0" sz="1200">
                <a:latin typeface="Calibri"/>
                <a:cs typeface="Calibri"/>
              </a:rPr>
              <a:t>as </a:t>
            </a:r>
            <a:r>
              <a:rPr dirty="0" sz="1200" spc="-5">
                <a:latin typeface="Calibri"/>
                <a:cs typeface="Calibri"/>
              </a:rPr>
              <a:t>Beauty which </a:t>
            </a:r>
            <a:r>
              <a:rPr dirty="0" sz="1200">
                <a:latin typeface="Calibri"/>
                <a:cs typeface="Calibri"/>
              </a:rPr>
              <a:t>drive  their revenue</a:t>
            </a:r>
            <a:r>
              <a:rPr dirty="0" sz="1200" spc="-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growth</a:t>
            </a:r>
            <a:endParaRPr sz="1200">
              <a:latin typeface="Calibri"/>
              <a:cs typeface="Calibri"/>
            </a:endParaRPr>
          </a:p>
          <a:p>
            <a:pPr marL="180340" marR="508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Calibri"/>
                <a:cs typeface="Calibri"/>
              </a:rPr>
              <a:t>Providing </a:t>
            </a:r>
            <a:r>
              <a:rPr dirty="0" sz="1200">
                <a:latin typeface="Calibri"/>
                <a:cs typeface="Calibri"/>
              </a:rPr>
              <a:t>the base </a:t>
            </a:r>
            <a:r>
              <a:rPr dirty="0" sz="1200" spc="-5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their Digital </a:t>
            </a:r>
            <a:r>
              <a:rPr dirty="0" sz="1200" spc="-5">
                <a:latin typeface="Calibri"/>
                <a:cs typeface="Calibri"/>
              </a:rPr>
              <a:t>platform </a:t>
            </a:r>
            <a:r>
              <a:rPr dirty="0" sz="1200">
                <a:latin typeface="Calibri"/>
                <a:cs typeface="Calibri"/>
              </a:rPr>
              <a:t>–  enabling </a:t>
            </a:r>
            <a:r>
              <a:rPr dirty="0" sz="1200" spc="-5">
                <a:latin typeface="Calibri"/>
                <a:cs typeface="Calibri"/>
              </a:rPr>
              <a:t>transformation of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business  processes, operations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analytics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9562845" y="6657991"/>
            <a:ext cx="123189" cy="12446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700" spc="-10">
                <a:solidFill>
                  <a:srgbClr val="998B85"/>
                </a:solidFill>
                <a:latin typeface="Arial"/>
                <a:cs typeface="Arial"/>
              </a:rPr>
              <a:t>50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186004"/>
            <a:ext cx="1650364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C&amp;J</a:t>
            </a:r>
            <a:r>
              <a:rPr dirty="0" spc="-75"/>
              <a:t> </a:t>
            </a:r>
            <a:r>
              <a:rPr dirty="0" spc="-5"/>
              <a:t>Energy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82624" y="1466088"/>
            <a:ext cx="7777480" cy="72580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50165" rIns="0" bIns="0" rtlCol="0" vert="horz">
            <a:spAutoFit/>
          </a:bodyPr>
          <a:lstStyle/>
          <a:p>
            <a:pPr marL="40640" marR="52069">
              <a:lnSpc>
                <a:spcPct val="100000"/>
              </a:lnSpc>
              <a:spcBef>
                <a:spcPts val="395"/>
              </a:spcBef>
            </a:pPr>
            <a:r>
              <a:rPr dirty="0" sz="1300" spc="-5">
                <a:latin typeface="Calibri"/>
                <a:cs typeface="Calibri"/>
              </a:rPr>
              <a:t>C&amp;J Energy Services is a leading provider of well construction, well completions and well services to the oil and gas  industry. </a:t>
            </a:r>
            <a:r>
              <a:rPr dirty="0" sz="1300" spc="-10">
                <a:latin typeface="Calibri"/>
                <a:cs typeface="Calibri"/>
              </a:rPr>
              <a:t>As </a:t>
            </a:r>
            <a:r>
              <a:rPr dirty="0" sz="1300" spc="-5">
                <a:latin typeface="Calibri"/>
                <a:cs typeface="Calibri"/>
              </a:rPr>
              <a:t>one of the largest completion and production services companies in North America, C&amp;J provides a  </a:t>
            </a:r>
            <a:r>
              <a:rPr dirty="0" sz="1300" spc="-10">
                <a:latin typeface="Calibri"/>
                <a:cs typeface="Calibri"/>
              </a:rPr>
              <a:t>suite </a:t>
            </a:r>
            <a:r>
              <a:rPr dirty="0" sz="1300" spc="-5">
                <a:latin typeface="Calibri"/>
                <a:cs typeface="Calibri"/>
              </a:rPr>
              <a:t>of services for the entire life cycle of the</a:t>
            </a:r>
            <a:r>
              <a:rPr dirty="0" sz="1300" spc="2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well.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4404" y="2598420"/>
            <a:ext cx="2870200" cy="3710940"/>
          </a:xfrm>
          <a:custGeom>
            <a:avLst/>
            <a:gdLst/>
            <a:ahLst/>
            <a:cxnLst/>
            <a:rect l="l" t="t" r="r" b="b"/>
            <a:pathLst>
              <a:path w="2870200" h="3710940">
                <a:moveTo>
                  <a:pt x="0" y="3710940"/>
                </a:moveTo>
                <a:lnTo>
                  <a:pt x="2869692" y="3710940"/>
                </a:lnTo>
                <a:lnTo>
                  <a:pt x="2869692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88976" y="2623185"/>
            <a:ext cx="2860675" cy="3684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69215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C&amp;J </a:t>
            </a:r>
            <a:r>
              <a:rPr dirty="0" sz="1200">
                <a:latin typeface="Calibri"/>
                <a:cs typeface="Calibri"/>
              </a:rPr>
              <a:t>has </a:t>
            </a:r>
            <a:r>
              <a:rPr dirty="0" sz="1200" spc="-5">
                <a:latin typeface="Calibri"/>
                <a:cs typeface="Calibri"/>
              </a:rPr>
              <a:t>experienced </a:t>
            </a:r>
            <a:r>
              <a:rPr dirty="0" sz="1200">
                <a:latin typeface="Calibri"/>
                <a:cs typeface="Calibri"/>
              </a:rPr>
              <a:t>rapid growth, in  large part </a:t>
            </a:r>
            <a:r>
              <a:rPr dirty="0" sz="1200" spc="-5">
                <a:latin typeface="Calibri"/>
                <a:cs typeface="Calibri"/>
              </a:rPr>
              <a:t>through </a:t>
            </a:r>
            <a:r>
              <a:rPr dirty="0" sz="1200">
                <a:latin typeface="Calibri"/>
                <a:cs typeface="Calibri"/>
              </a:rPr>
              <a:t>a number </a:t>
            </a:r>
            <a:r>
              <a:rPr dirty="0" sz="1200" spc="-5">
                <a:latin typeface="Calibri"/>
                <a:cs typeface="Calibri"/>
              </a:rPr>
              <a:t>of recent  acquisitions, including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recently closed  </a:t>
            </a:r>
            <a:r>
              <a:rPr dirty="0" sz="1200">
                <a:latin typeface="Calibri"/>
                <a:cs typeface="Calibri"/>
              </a:rPr>
              <a:t>acquisition </a:t>
            </a:r>
            <a:r>
              <a:rPr dirty="0" sz="1200" spc="-5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Nabors Completions </a:t>
            </a:r>
            <a:r>
              <a:rPr dirty="0" sz="1200">
                <a:latin typeface="Calibri"/>
                <a:cs typeface="Calibri"/>
              </a:rPr>
              <a:t>&amp;  </a:t>
            </a:r>
            <a:r>
              <a:rPr dirty="0" sz="1200" spc="-5">
                <a:latin typeface="Calibri"/>
                <a:cs typeface="Calibri"/>
              </a:rPr>
              <a:t>Production Services business.</a:t>
            </a:r>
            <a:endParaRPr sz="1200">
              <a:latin typeface="Calibri"/>
              <a:cs typeface="Calibri"/>
            </a:endParaRPr>
          </a:p>
          <a:p>
            <a:pPr marL="208915" marR="14541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Calibri"/>
                <a:cs typeface="Calibri"/>
              </a:rPr>
              <a:t>As a </a:t>
            </a:r>
            <a:r>
              <a:rPr dirty="0" sz="1200" spc="-5">
                <a:latin typeface="Calibri"/>
                <a:cs typeface="Calibri"/>
              </a:rPr>
              <a:t>consequence, </a:t>
            </a:r>
            <a:r>
              <a:rPr dirty="0" sz="1200">
                <a:latin typeface="Calibri"/>
                <a:cs typeface="Calibri"/>
              </a:rPr>
              <a:t>the current </a:t>
            </a:r>
            <a:r>
              <a:rPr dirty="0" sz="1200" spc="-5">
                <a:latin typeface="Calibri"/>
                <a:cs typeface="Calibri"/>
              </a:rPr>
              <a:t>C&amp;J  landscape includes </a:t>
            </a:r>
            <a:r>
              <a:rPr dirty="0" sz="1200">
                <a:latin typeface="Calibri"/>
                <a:cs typeface="Calibri"/>
              </a:rPr>
              <a:t>multiple </a:t>
            </a:r>
            <a:r>
              <a:rPr dirty="0" sz="1200" spc="-5">
                <a:latin typeface="Calibri"/>
                <a:cs typeface="Calibri"/>
              </a:rPr>
              <a:t>systems </a:t>
            </a:r>
            <a:r>
              <a:rPr dirty="0" sz="1200">
                <a:latin typeface="Calibri"/>
                <a:cs typeface="Calibri"/>
              </a:rPr>
              <a:t>in  </a:t>
            </a:r>
            <a:r>
              <a:rPr dirty="0" sz="1200" spc="-5">
                <a:latin typeface="Calibri"/>
                <a:cs typeface="Calibri"/>
              </a:rPr>
              <a:t>different lifecycle stages </a:t>
            </a:r>
            <a:r>
              <a:rPr dirty="0" sz="1200">
                <a:latin typeface="Calibri"/>
                <a:cs typeface="Calibri"/>
              </a:rPr>
              <a:t>across </a:t>
            </a:r>
            <a:r>
              <a:rPr dirty="0" sz="1200" spc="-5">
                <a:latin typeface="Calibri"/>
                <a:cs typeface="Calibri"/>
              </a:rPr>
              <a:t>business  </a:t>
            </a:r>
            <a:r>
              <a:rPr dirty="0" sz="1200">
                <a:latin typeface="Calibri"/>
                <a:cs typeface="Calibri"/>
              </a:rPr>
              <a:t>areas </a:t>
            </a:r>
            <a:r>
              <a:rPr dirty="0" sz="1200" spc="-5">
                <a:latin typeface="Calibri"/>
                <a:cs typeface="Calibri"/>
              </a:rPr>
              <a:t>causing system </a:t>
            </a:r>
            <a:r>
              <a:rPr dirty="0" sz="1200">
                <a:latin typeface="Calibri"/>
                <a:cs typeface="Calibri"/>
              </a:rPr>
              <a:t>and data </a:t>
            </a:r>
            <a:r>
              <a:rPr dirty="0" sz="1200" spc="-5">
                <a:latin typeface="Calibri"/>
                <a:cs typeface="Calibri"/>
              </a:rPr>
              <a:t>silos  </a:t>
            </a:r>
            <a:r>
              <a:rPr dirty="0" sz="1200">
                <a:latin typeface="Calibri"/>
                <a:cs typeface="Calibri"/>
              </a:rPr>
              <a:t>across the </a:t>
            </a:r>
            <a:r>
              <a:rPr dirty="0" sz="1200" spc="-5">
                <a:latin typeface="Calibri"/>
                <a:cs typeface="Calibri"/>
              </a:rPr>
              <a:t>organization resulting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in:</a:t>
            </a:r>
            <a:endParaRPr sz="1200">
              <a:latin typeface="Calibri"/>
              <a:cs typeface="Calibri"/>
            </a:endParaRPr>
          </a:p>
          <a:p>
            <a:pPr algn="just" marL="385445" marR="253365" indent="-17716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</a:t>
            </a:r>
            <a:r>
              <a:rPr dirty="0" sz="1100" spc="-5">
                <a:latin typeface="Calibri"/>
                <a:cs typeface="Calibri"/>
              </a:rPr>
              <a:t>Absence </a:t>
            </a:r>
            <a:r>
              <a:rPr dirty="0" sz="1100">
                <a:latin typeface="Calibri"/>
                <a:cs typeface="Calibri"/>
              </a:rPr>
              <a:t>of an end-to-end view of core  </a:t>
            </a:r>
            <a:r>
              <a:rPr dirty="0" sz="1100" spc="-5">
                <a:latin typeface="Calibri"/>
                <a:cs typeface="Calibri"/>
              </a:rPr>
              <a:t>business processes. </a:t>
            </a:r>
            <a:r>
              <a:rPr dirty="0" sz="1100">
                <a:latin typeface="Calibri"/>
                <a:cs typeface="Calibri"/>
              </a:rPr>
              <a:t>Difficulty </a:t>
            </a:r>
            <a:r>
              <a:rPr dirty="0" sz="1100" spc="-5">
                <a:latin typeface="Calibri"/>
                <a:cs typeface="Calibri"/>
              </a:rPr>
              <a:t>accessing  </a:t>
            </a:r>
            <a:r>
              <a:rPr dirty="0" sz="1100">
                <a:latin typeface="Calibri"/>
                <a:cs typeface="Calibri"/>
              </a:rPr>
              <a:t>complete and </a:t>
            </a:r>
            <a:r>
              <a:rPr dirty="0" sz="1100" spc="-5">
                <a:latin typeface="Calibri"/>
                <a:cs typeface="Calibri"/>
              </a:rPr>
              <a:t>consistent </a:t>
            </a:r>
            <a:r>
              <a:rPr dirty="0" sz="1100">
                <a:latin typeface="Calibri"/>
                <a:cs typeface="Calibri"/>
              </a:rPr>
              <a:t>data </a:t>
            </a:r>
            <a:r>
              <a:rPr dirty="0" sz="1100" spc="-5">
                <a:latin typeface="Calibri"/>
                <a:cs typeface="Calibri"/>
              </a:rPr>
              <a:t>due</a:t>
            </a:r>
            <a:r>
              <a:rPr dirty="0" sz="1100" spc="-1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endParaRPr sz="1100">
              <a:latin typeface="Calibri"/>
              <a:cs typeface="Calibri"/>
            </a:endParaRPr>
          </a:p>
          <a:p>
            <a:pPr marL="385445" marR="13843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multiple </a:t>
            </a:r>
            <a:r>
              <a:rPr dirty="0" sz="1100" spc="-5">
                <a:latin typeface="Calibri"/>
                <a:cs typeface="Calibri"/>
              </a:rPr>
              <a:t>“shadow” systems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1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multiple  “versions of</a:t>
            </a:r>
            <a:r>
              <a:rPr dirty="0" sz="1100" spc="-1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truth”</a:t>
            </a:r>
            <a:endParaRPr sz="1100">
              <a:latin typeface="Calibri"/>
              <a:cs typeface="Calibri"/>
            </a:endParaRPr>
          </a:p>
          <a:p>
            <a:pPr marL="385445" marR="78740" indent="-17716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</a:t>
            </a:r>
            <a:r>
              <a:rPr dirty="0" sz="1100" spc="-5">
                <a:latin typeface="Calibri"/>
                <a:cs typeface="Calibri"/>
              </a:rPr>
              <a:t>Organizational structures </a:t>
            </a:r>
            <a:r>
              <a:rPr dirty="0" sz="1100">
                <a:latin typeface="Calibri"/>
                <a:cs typeface="Calibri"/>
              </a:rPr>
              <a:t>with </a:t>
            </a:r>
            <a:r>
              <a:rPr dirty="0" sz="1100" spc="-5">
                <a:latin typeface="Calibri"/>
                <a:cs typeface="Calibri"/>
              </a:rPr>
              <a:t>inadequate  integration </a:t>
            </a:r>
            <a:r>
              <a:rPr dirty="0" sz="1100">
                <a:latin typeface="Calibri"/>
                <a:cs typeface="Calibri"/>
              </a:rPr>
              <a:t>leading to </a:t>
            </a:r>
            <a:r>
              <a:rPr dirty="0" sz="1100" spc="-5">
                <a:latin typeface="Calibri"/>
                <a:cs typeface="Calibri"/>
              </a:rPr>
              <a:t>system  redundancies </a:t>
            </a:r>
            <a:r>
              <a:rPr dirty="0" sz="1100">
                <a:latin typeface="Calibri"/>
                <a:cs typeface="Calibri"/>
              </a:rPr>
              <a:t>and </a:t>
            </a:r>
            <a:r>
              <a:rPr dirty="0" sz="1100" spc="-5">
                <a:latin typeface="Calibri"/>
                <a:cs typeface="Calibri"/>
              </a:rPr>
              <a:t>duplication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efforts</a:t>
            </a:r>
            <a:endParaRPr sz="1100">
              <a:latin typeface="Calibri"/>
              <a:cs typeface="Calibri"/>
            </a:endParaRPr>
          </a:p>
          <a:p>
            <a:pPr marL="385445" marR="120650" indent="-177165">
              <a:lnSpc>
                <a:spcPct val="100000"/>
              </a:lnSpc>
              <a:spcBef>
                <a:spcPts val="295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</a:t>
            </a:r>
            <a:r>
              <a:rPr dirty="0" sz="1100">
                <a:latin typeface="Calibri"/>
                <a:cs typeface="Calibri"/>
              </a:rPr>
              <a:t>Increased IT </a:t>
            </a:r>
            <a:r>
              <a:rPr dirty="0" sz="1100" spc="-5">
                <a:latin typeface="Calibri"/>
                <a:cs typeface="Calibri"/>
              </a:rPr>
              <a:t>operations </a:t>
            </a:r>
            <a:r>
              <a:rPr dirty="0" sz="1100">
                <a:latin typeface="Calibri"/>
                <a:cs typeface="Calibri"/>
              </a:rPr>
              <a:t>and maintenance  </a:t>
            </a:r>
            <a:r>
              <a:rPr dirty="0" sz="1100" spc="-5">
                <a:latin typeface="Calibri"/>
                <a:cs typeface="Calibri"/>
              </a:rPr>
              <a:t>costs.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36392" y="2598420"/>
            <a:ext cx="2871470" cy="3726179"/>
          </a:xfrm>
          <a:custGeom>
            <a:avLst/>
            <a:gdLst/>
            <a:ahLst/>
            <a:cxnLst/>
            <a:rect l="l" t="t" r="r" b="b"/>
            <a:pathLst>
              <a:path w="2871470" h="3726179">
                <a:moveTo>
                  <a:pt x="0" y="3726179"/>
                </a:moveTo>
                <a:lnTo>
                  <a:pt x="2871216" y="3726179"/>
                </a:lnTo>
                <a:lnTo>
                  <a:pt x="2871216" y="0"/>
                </a:lnTo>
                <a:lnTo>
                  <a:pt x="0" y="0"/>
                </a:lnTo>
                <a:lnTo>
                  <a:pt x="0" y="3726179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140964" y="2585084"/>
            <a:ext cx="2862580" cy="204533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09550" indent="-167640">
              <a:lnSpc>
                <a:spcPct val="100000"/>
              </a:lnSpc>
              <a:spcBef>
                <a:spcPts val="400"/>
              </a:spcBef>
              <a:buClr>
                <a:srgbClr val="1F487C"/>
              </a:buClr>
              <a:buFont typeface="Wingdings"/>
              <a:buChar char=""/>
              <a:tabLst>
                <a:tab pos="210185" algn="l"/>
              </a:tabLst>
            </a:pPr>
            <a:r>
              <a:rPr dirty="0" sz="1200" spc="-5">
                <a:latin typeface="Calibri"/>
                <a:cs typeface="Calibri"/>
              </a:rPr>
              <a:t>Certified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EnergyPath</a:t>
            </a:r>
            <a:endParaRPr sz="1200">
              <a:latin typeface="Calibri"/>
              <a:cs typeface="Calibri"/>
            </a:endParaRPr>
          </a:p>
          <a:p>
            <a:pPr marL="20955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10185" algn="l"/>
              </a:tabLst>
            </a:pPr>
            <a:r>
              <a:rPr dirty="0" sz="1200" spc="-5">
                <a:latin typeface="Calibri"/>
                <a:cs typeface="Calibri"/>
              </a:rPr>
              <a:t>SAP/4HANA- S4 HANA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Finance</a:t>
            </a:r>
            <a:endParaRPr sz="1200">
              <a:latin typeface="Calibri"/>
              <a:cs typeface="Calibri"/>
            </a:endParaRPr>
          </a:p>
          <a:p>
            <a:pPr marL="209550" marR="17843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10185" algn="l"/>
              </a:tabLst>
            </a:pPr>
            <a:r>
              <a:rPr dirty="0" sz="1200" spc="-5">
                <a:latin typeface="Calibri"/>
                <a:cs typeface="Calibri"/>
              </a:rPr>
              <a:t>Scope: Procure </a:t>
            </a:r>
            <a:r>
              <a:rPr dirty="0" sz="1200">
                <a:latin typeface="Calibri"/>
                <a:cs typeface="Calibri"/>
              </a:rPr>
              <a:t>to pay </a:t>
            </a:r>
            <a:r>
              <a:rPr dirty="0" sz="1200" spc="-5">
                <a:latin typeface="Calibri"/>
                <a:cs typeface="Calibri"/>
              </a:rPr>
              <a:t>(Ariba), HCM  (SuccessFactors), Order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Cash, Service 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Cash, Manufacturing, Financials,  Environmental Health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Safety, OCM,  FIORI,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GRC</a:t>
            </a:r>
            <a:endParaRPr sz="1200">
              <a:latin typeface="Calibri"/>
              <a:cs typeface="Calibri"/>
            </a:endParaRPr>
          </a:p>
          <a:p>
            <a:pPr marL="20955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10185" algn="l"/>
              </a:tabLst>
            </a:pPr>
            <a:r>
              <a:rPr dirty="0" sz="1200" spc="-5">
                <a:latin typeface="Calibri"/>
                <a:cs typeface="Calibri"/>
              </a:rPr>
              <a:t>SAP Hana Enterprise Cloud (HEC)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platform</a:t>
            </a:r>
            <a:endParaRPr sz="1200">
              <a:latin typeface="Calibri"/>
              <a:cs typeface="Calibri"/>
            </a:endParaRPr>
          </a:p>
          <a:p>
            <a:pPr marL="209550" marR="34353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10185" algn="l"/>
              </a:tabLst>
            </a:pPr>
            <a:r>
              <a:rPr dirty="0" sz="1200" spc="-5">
                <a:latin typeface="Calibri"/>
                <a:cs typeface="Calibri"/>
              </a:rPr>
              <a:t>SAP HANA Cloud Platform </a:t>
            </a:r>
            <a:r>
              <a:rPr dirty="0" sz="1200">
                <a:latin typeface="Calibri"/>
                <a:cs typeface="Calibri"/>
              </a:rPr>
              <a:t>as a digital  </a:t>
            </a:r>
            <a:r>
              <a:rPr dirty="0" sz="1200" spc="-5">
                <a:latin typeface="Calibri"/>
                <a:cs typeface="Calibri"/>
              </a:rPr>
              <a:t>Collaboration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layer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89903" y="2598420"/>
            <a:ext cx="2870200" cy="3710940"/>
          </a:xfrm>
          <a:custGeom>
            <a:avLst/>
            <a:gdLst/>
            <a:ahLst/>
            <a:cxnLst/>
            <a:rect l="l" t="t" r="r" b="b"/>
            <a:pathLst>
              <a:path w="2870200" h="3710940">
                <a:moveTo>
                  <a:pt x="0" y="3710940"/>
                </a:moveTo>
                <a:lnTo>
                  <a:pt x="2869692" y="3710940"/>
                </a:lnTo>
                <a:lnTo>
                  <a:pt x="2869692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094476" y="2623185"/>
            <a:ext cx="2860675" cy="36150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11557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“Capgemini’s Energy </a:t>
            </a:r>
            <a:r>
              <a:rPr dirty="0" sz="1200">
                <a:latin typeface="Calibri"/>
                <a:cs typeface="Calibri"/>
              </a:rPr>
              <a:t>Path </a:t>
            </a:r>
            <a:r>
              <a:rPr dirty="0" sz="1200" spc="-5">
                <a:latin typeface="Calibri"/>
                <a:cs typeface="Calibri"/>
              </a:rPr>
              <a:t>solution using  SAP S/4HANA on HEC infrastructure with  SAP HANA Cloud Platform </a:t>
            </a:r>
            <a:r>
              <a:rPr dirty="0" sz="1200">
                <a:latin typeface="Calibri"/>
                <a:cs typeface="Calibri"/>
              </a:rPr>
              <a:t>is the perfect  fit </a:t>
            </a:r>
            <a:r>
              <a:rPr dirty="0" sz="1200" spc="-5">
                <a:latin typeface="Calibri"/>
                <a:cs typeface="Calibri"/>
              </a:rPr>
              <a:t>for C&amp;J Energy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Services.”</a:t>
            </a:r>
            <a:endParaRPr sz="1200">
              <a:latin typeface="Calibri"/>
              <a:cs typeface="Calibri"/>
            </a:endParaRPr>
          </a:p>
          <a:p>
            <a:pPr marL="208915" marR="5143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C&amp;J </a:t>
            </a:r>
            <a:r>
              <a:rPr dirty="0" sz="1200">
                <a:latin typeface="Calibri"/>
                <a:cs typeface="Calibri"/>
              </a:rPr>
              <a:t>has </a:t>
            </a:r>
            <a:r>
              <a:rPr dirty="0" sz="1200" spc="-5">
                <a:latin typeface="Calibri"/>
                <a:cs typeface="Calibri"/>
              </a:rPr>
              <a:t>chosen HCP </a:t>
            </a:r>
            <a:r>
              <a:rPr dirty="0" sz="1200">
                <a:latin typeface="Calibri"/>
                <a:cs typeface="Calibri"/>
              </a:rPr>
              <a:t>as their digital  </a:t>
            </a:r>
            <a:r>
              <a:rPr dirty="0" sz="1200" spc="-5">
                <a:latin typeface="Calibri"/>
                <a:cs typeface="Calibri"/>
              </a:rPr>
              <a:t>platform. The Field Ticketing Solution </a:t>
            </a:r>
            <a:r>
              <a:rPr dirty="0" sz="1200">
                <a:latin typeface="Calibri"/>
                <a:cs typeface="Calibri"/>
              </a:rPr>
              <a:t>is  the 1st </a:t>
            </a:r>
            <a:r>
              <a:rPr dirty="0" sz="1200" spc="-5">
                <a:latin typeface="Calibri"/>
                <a:cs typeface="Calibri"/>
              </a:rPr>
              <a:t>application </a:t>
            </a:r>
            <a:r>
              <a:rPr dirty="0" sz="1200">
                <a:latin typeface="Calibri"/>
                <a:cs typeface="Calibri"/>
              </a:rPr>
              <a:t>that is built </a:t>
            </a:r>
            <a:r>
              <a:rPr dirty="0" sz="1200" spc="-5">
                <a:latin typeface="Calibri"/>
                <a:cs typeface="Calibri"/>
              </a:rPr>
              <a:t>on SAP  HANA Cloud Platform which captures  oilfield job information for Oilfield Service  companies. HCP with </a:t>
            </a:r>
            <a:r>
              <a:rPr dirty="0" sz="1200">
                <a:latin typeface="Calibri"/>
                <a:cs typeface="Calibri"/>
              </a:rPr>
              <a:t>its </a:t>
            </a:r>
            <a:r>
              <a:rPr dirty="0" sz="1200" spc="-5">
                <a:latin typeface="Calibri"/>
                <a:cs typeface="Calibri"/>
              </a:rPr>
              <a:t>offline capability  </a:t>
            </a:r>
            <a:r>
              <a:rPr dirty="0" sz="1200">
                <a:latin typeface="Calibri"/>
                <a:cs typeface="Calibri"/>
              </a:rPr>
              <a:t>delivers </a:t>
            </a:r>
            <a:r>
              <a:rPr dirty="0" sz="1200" spc="-5">
                <a:latin typeface="Calibri"/>
                <a:cs typeface="Calibri"/>
              </a:rPr>
              <a:t>ease of use, </a:t>
            </a:r>
            <a:r>
              <a:rPr dirty="0" sz="1200">
                <a:latin typeface="Calibri"/>
                <a:cs typeface="Calibri"/>
              </a:rPr>
              <a:t>data </a:t>
            </a:r>
            <a:r>
              <a:rPr dirty="0" sz="1200" spc="-5">
                <a:latin typeface="Calibri"/>
                <a:cs typeface="Calibri"/>
              </a:rPr>
              <a:t>accuracy </a:t>
            </a:r>
            <a:r>
              <a:rPr dirty="0" sz="1200">
                <a:latin typeface="Calibri"/>
                <a:cs typeface="Calibri"/>
              </a:rPr>
              <a:t>and  faster </a:t>
            </a:r>
            <a:r>
              <a:rPr dirty="0" sz="1200" spc="-5">
                <a:latin typeface="Calibri"/>
                <a:cs typeface="Calibri"/>
              </a:rPr>
              <a:t>processing of </a:t>
            </a:r>
            <a:r>
              <a:rPr dirty="0" sz="1200">
                <a:latin typeface="Calibri"/>
                <a:cs typeface="Calibri"/>
              </a:rPr>
              <a:t>field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tickets</a:t>
            </a:r>
            <a:endParaRPr sz="1200">
              <a:latin typeface="Calibri"/>
              <a:cs typeface="Calibri"/>
            </a:endParaRPr>
          </a:p>
          <a:p>
            <a:pPr marL="208915" marR="126364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Calibri"/>
                <a:cs typeface="Calibri"/>
              </a:rPr>
              <a:t>As a result, the number </a:t>
            </a:r>
            <a:r>
              <a:rPr dirty="0" sz="1200" spc="-5">
                <a:latin typeface="Calibri"/>
                <a:cs typeface="Calibri"/>
              </a:rPr>
              <a:t>of DSO (Days </a:t>
            </a:r>
            <a:r>
              <a:rPr dirty="0" sz="1200">
                <a:latin typeface="Calibri"/>
                <a:cs typeface="Calibri"/>
              </a:rPr>
              <a:t>of  </a:t>
            </a:r>
            <a:r>
              <a:rPr dirty="0" sz="1200" spc="-5">
                <a:latin typeface="Calibri"/>
                <a:cs typeface="Calibri"/>
              </a:rPr>
              <a:t>Sales Outstanding) </a:t>
            </a:r>
            <a:r>
              <a:rPr dirty="0" sz="1200">
                <a:latin typeface="Calibri"/>
                <a:cs typeface="Calibri"/>
              </a:rPr>
              <a:t>is </a:t>
            </a:r>
            <a:r>
              <a:rPr dirty="0" sz="1200" spc="-5">
                <a:latin typeface="Calibri"/>
                <a:cs typeface="Calibri"/>
              </a:rPr>
              <a:t>reduced </a:t>
            </a:r>
            <a:r>
              <a:rPr dirty="0" sz="1200">
                <a:latin typeface="Calibri"/>
                <a:cs typeface="Calibri"/>
              </a:rPr>
              <a:t>by 30%  </a:t>
            </a:r>
            <a:r>
              <a:rPr dirty="0" sz="1200" spc="-5">
                <a:latin typeface="Calibri"/>
                <a:cs typeface="Calibri"/>
              </a:rPr>
              <a:t>because </a:t>
            </a:r>
            <a:r>
              <a:rPr dirty="0" sz="1200">
                <a:latin typeface="Calibri"/>
                <a:cs typeface="Calibri"/>
              </a:rPr>
              <a:t>pricing </a:t>
            </a:r>
            <a:r>
              <a:rPr dirty="0" sz="1200" spc="-5">
                <a:latin typeface="Calibri"/>
                <a:cs typeface="Calibri"/>
              </a:rPr>
              <a:t>information </a:t>
            </a:r>
            <a:r>
              <a:rPr dirty="0" sz="1200">
                <a:latin typeface="Calibri"/>
                <a:cs typeface="Calibri"/>
              </a:rPr>
              <a:t>is more  readily available </a:t>
            </a:r>
            <a:r>
              <a:rPr dirty="0" sz="1200" spc="-5">
                <a:latin typeface="Calibri"/>
                <a:cs typeface="Calibri"/>
              </a:rPr>
              <a:t>for customers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review  and</a:t>
            </a:r>
            <a:r>
              <a:rPr dirty="0" sz="1200" spc="-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approve.</a:t>
            </a:r>
            <a:endParaRPr sz="1200">
              <a:latin typeface="Calibri"/>
              <a:cs typeface="Calibri"/>
            </a:endParaRPr>
          </a:p>
          <a:p>
            <a:pPr marL="208915" marR="13716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C&amp;J </a:t>
            </a:r>
            <a:r>
              <a:rPr dirty="0" sz="1200">
                <a:latin typeface="Calibri"/>
                <a:cs typeface="Calibri"/>
              </a:rPr>
              <a:t>is also able to </a:t>
            </a:r>
            <a:r>
              <a:rPr dirty="0" sz="1200" spc="-5">
                <a:latin typeface="Calibri"/>
                <a:cs typeface="Calibri"/>
              </a:rPr>
              <a:t>reduce </a:t>
            </a:r>
            <a:r>
              <a:rPr dirty="0" sz="1200">
                <a:latin typeface="Calibri"/>
                <a:cs typeface="Calibri"/>
              </a:rPr>
              <a:t>administrative  </a:t>
            </a:r>
            <a:r>
              <a:rPr dirty="0" sz="1200" spc="-5">
                <a:latin typeface="Calibri"/>
                <a:cs typeface="Calibri"/>
              </a:rPr>
              <a:t>costs of </a:t>
            </a:r>
            <a:r>
              <a:rPr dirty="0" sz="1200">
                <a:latin typeface="Calibri"/>
                <a:cs typeface="Calibri"/>
              </a:rPr>
              <a:t>billing </a:t>
            </a:r>
            <a:r>
              <a:rPr dirty="0" sz="1200" spc="-5">
                <a:latin typeface="Calibri"/>
                <a:cs typeface="Calibri"/>
              </a:rPr>
              <a:t>for </a:t>
            </a:r>
            <a:r>
              <a:rPr dirty="0" sz="1200">
                <a:latin typeface="Calibri"/>
                <a:cs typeface="Calibri"/>
              </a:rPr>
              <a:t>field </a:t>
            </a:r>
            <a:r>
              <a:rPr dirty="0" sz="1200" spc="-5">
                <a:latin typeface="Calibri"/>
                <a:cs typeface="Calibri"/>
              </a:rPr>
              <a:t>ticket </a:t>
            </a:r>
            <a:r>
              <a:rPr dirty="0" sz="1200">
                <a:latin typeface="Calibri"/>
                <a:cs typeface="Calibri"/>
              </a:rPr>
              <a:t>data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entry.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4404" y="1466088"/>
            <a:ext cx="928369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50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marL="86995" marR="140970">
              <a:lnSpc>
                <a:spcPts val="1400"/>
              </a:lnSpc>
              <a:spcBef>
                <a:spcPts val="5"/>
              </a:spcBef>
            </a:pP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dirty="0" sz="13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4404" y="2252472"/>
            <a:ext cx="2870200" cy="349250"/>
          </a:xfrm>
          <a:custGeom>
            <a:avLst/>
            <a:gdLst/>
            <a:ahLst/>
            <a:cxnLst/>
            <a:rect l="l" t="t" r="r" b="b"/>
            <a:pathLst>
              <a:path w="2870200" h="349250">
                <a:moveTo>
                  <a:pt x="2811526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2869691" y="348995"/>
                </a:lnTo>
                <a:lnTo>
                  <a:pt x="2869691" y="58165"/>
                </a:lnTo>
                <a:lnTo>
                  <a:pt x="2865121" y="35522"/>
                </a:lnTo>
                <a:lnTo>
                  <a:pt x="2852658" y="17033"/>
                </a:lnTo>
                <a:lnTo>
                  <a:pt x="2834169" y="4570"/>
                </a:lnTo>
                <a:lnTo>
                  <a:pt x="2811526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84404" y="2252472"/>
            <a:ext cx="2870200" cy="349250"/>
          </a:xfrm>
          <a:custGeom>
            <a:avLst/>
            <a:gdLst/>
            <a:ahLst/>
            <a:cxnLst/>
            <a:rect l="l" t="t" r="r" b="b"/>
            <a:pathLst>
              <a:path w="2870200" h="349250">
                <a:moveTo>
                  <a:pt x="58166" y="0"/>
                </a:moveTo>
                <a:lnTo>
                  <a:pt x="2811526" y="0"/>
                </a:lnTo>
                <a:lnTo>
                  <a:pt x="2834169" y="4570"/>
                </a:lnTo>
                <a:lnTo>
                  <a:pt x="2852658" y="17033"/>
                </a:lnTo>
                <a:lnTo>
                  <a:pt x="2865121" y="35522"/>
                </a:lnTo>
                <a:lnTo>
                  <a:pt x="2869691" y="58165"/>
                </a:lnTo>
                <a:lnTo>
                  <a:pt x="2869691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131820" y="2246376"/>
            <a:ext cx="2870200" cy="347980"/>
          </a:xfrm>
          <a:custGeom>
            <a:avLst/>
            <a:gdLst/>
            <a:ahLst/>
            <a:cxnLst/>
            <a:rect l="l" t="t" r="r" b="b"/>
            <a:pathLst>
              <a:path w="2870200" h="347980">
                <a:moveTo>
                  <a:pt x="2811780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2869692" y="347472"/>
                </a:lnTo>
                <a:lnTo>
                  <a:pt x="2869692" y="57912"/>
                </a:lnTo>
                <a:lnTo>
                  <a:pt x="2865143" y="35361"/>
                </a:lnTo>
                <a:lnTo>
                  <a:pt x="2852737" y="16954"/>
                </a:lnTo>
                <a:lnTo>
                  <a:pt x="2834330" y="4548"/>
                </a:lnTo>
                <a:lnTo>
                  <a:pt x="2811780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131820" y="2246376"/>
            <a:ext cx="2870200" cy="347980"/>
          </a:xfrm>
          <a:custGeom>
            <a:avLst/>
            <a:gdLst/>
            <a:ahLst/>
            <a:cxnLst/>
            <a:rect l="l" t="t" r="r" b="b"/>
            <a:pathLst>
              <a:path w="2870200" h="347980">
                <a:moveTo>
                  <a:pt x="57912" y="0"/>
                </a:moveTo>
                <a:lnTo>
                  <a:pt x="2811780" y="0"/>
                </a:lnTo>
                <a:lnTo>
                  <a:pt x="2834330" y="4548"/>
                </a:lnTo>
                <a:lnTo>
                  <a:pt x="2852737" y="16954"/>
                </a:lnTo>
                <a:lnTo>
                  <a:pt x="2865143" y="35361"/>
                </a:lnTo>
                <a:lnTo>
                  <a:pt x="2869692" y="57912"/>
                </a:lnTo>
                <a:lnTo>
                  <a:pt x="2869692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089903" y="2252472"/>
            <a:ext cx="2870200" cy="349250"/>
          </a:xfrm>
          <a:custGeom>
            <a:avLst/>
            <a:gdLst/>
            <a:ahLst/>
            <a:cxnLst/>
            <a:rect l="l" t="t" r="r" b="b"/>
            <a:pathLst>
              <a:path w="2870200" h="349250">
                <a:moveTo>
                  <a:pt x="2811526" y="0"/>
                </a:moveTo>
                <a:lnTo>
                  <a:pt x="58166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2869692" y="348995"/>
                </a:lnTo>
                <a:lnTo>
                  <a:pt x="2869692" y="58165"/>
                </a:lnTo>
                <a:lnTo>
                  <a:pt x="2865121" y="35522"/>
                </a:lnTo>
                <a:lnTo>
                  <a:pt x="2852658" y="17033"/>
                </a:lnTo>
                <a:lnTo>
                  <a:pt x="2834169" y="4570"/>
                </a:lnTo>
                <a:lnTo>
                  <a:pt x="2811526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089903" y="2252472"/>
            <a:ext cx="2870200" cy="349250"/>
          </a:xfrm>
          <a:custGeom>
            <a:avLst/>
            <a:gdLst/>
            <a:ahLst/>
            <a:cxnLst/>
            <a:rect l="l" t="t" r="r" b="b"/>
            <a:pathLst>
              <a:path w="2870200" h="349250">
                <a:moveTo>
                  <a:pt x="58166" y="0"/>
                </a:moveTo>
                <a:lnTo>
                  <a:pt x="2811526" y="0"/>
                </a:lnTo>
                <a:lnTo>
                  <a:pt x="2834169" y="4570"/>
                </a:lnTo>
                <a:lnTo>
                  <a:pt x="2852658" y="17033"/>
                </a:lnTo>
                <a:lnTo>
                  <a:pt x="2865121" y="35522"/>
                </a:lnTo>
                <a:lnTo>
                  <a:pt x="2869692" y="58165"/>
                </a:lnTo>
                <a:lnTo>
                  <a:pt x="2869692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167790" y="2309317"/>
            <a:ext cx="666750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01975" algn="l"/>
                <a:tab pos="6059805" algn="l"/>
              </a:tabLst>
            </a:pP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136" sz="195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321040" y="0"/>
            <a:ext cx="1232916" cy="9860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51</a:t>
            </a:fld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26263"/>
            <a:ext cx="739965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Cameron LNG </a:t>
            </a:r>
            <a:r>
              <a:rPr dirty="0"/>
              <a:t>– </a:t>
            </a:r>
            <a:r>
              <a:rPr dirty="0" spc="-5"/>
              <a:t>Energy Path </a:t>
            </a:r>
            <a:r>
              <a:rPr dirty="0"/>
              <a:t>on </a:t>
            </a:r>
            <a:r>
              <a:rPr dirty="0" spc="-5"/>
              <a:t>HANA </a:t>
            </a:r>
            <a:r>
              <a:rPr dirty="0"/>
              <a:t>on </a:t>
            </a:r>
            <a:r>
              <a:rPr dirty="0" spc="-30"/>
              <a:t>AWS</a:t>
            </a:r>
            <a:r>
              <a:rPr dirty="0" spc="-235"/>
              <a:t> </a:t>
            </a:r>
            <a:r>
              <a:rPr dirty="0" spc="-5"/>
              <a:t>Cloud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466088"/>
            <a:ext cx="8426450" cy="72580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79375" rIns="0" bIns="0" rtlCol="0" vert="horz">
            <a:spAutoFit/>
          </a:bodyPr>
          <a:lstStyle/>
          <a:p>
            <a:pPr marL="41275" marR="44450">
              <a:lnSpc>
                <a:spcPct val="100000"/>
              </a:lnSpc>
              <a:spcBef>
                <a:spcPts val="625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Cameron LNG is liquefied natural gas (LNG) company and has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its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LNG terminal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at 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Hackberry,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Louisiana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USA. It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is  committed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bring clean and efficient gas supplies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North America. The company is jointly owned by Sempra,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GDF SUEZ,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Mitsui and Japan LNG Investment, LLC.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is headquartered in </a:t>
            </a:r>
            <a:r>
              <a:rPr dirty="0" sz="1200" spc="-30">
                <a:solidFill>
                  <a:srgbClr val="253046"/>
                </a:solidFill>
                <a:latin typeface="Arial"/>
                <a:cs typeface="Arial"/>
              </a:rPr>
              <a:t>Texas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,</a:t>
            </a:r>
            <a:r>
              <a:rPr dirty="0" sz="1200" spc="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USA.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623185"/>
            <a:ext cx="310007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42545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SAP </a:t>
            </a:r>
            <a:r>
              <a:rPr dirty="0" sz="1200">
                <a:latin typeface="Calibri"/>
                <a:cs typeface="Calibri"/>
              </a:rPr>
              <a:t>Implementation </a:t>
            </a:r>
            <a:r>
              <a:rPr dirty="0" sz="1200" spc="-5">
                <a:latin typeface="Calibri"/>
                <a:cs typeface="Calibri"/>
              </a:rPr>
              <a:t>was proposed </a:t>
            </a:r>
            <a:r>
              <a:rPr dirty="0" sz="1200">
                <a:latin typeface="Calibri"/>
                <a:cs typeface="Calibri"/>
              </a:rPr>
              <a:t>to  improve </a:t>
            </a:r>
            <a:r>
              <a:rPr dirty="0" sz="1200" spc="-5">
                <a:latin typeface="Calibri"/>
                <a:cs typeface="Calibri"/>
              </a:rPr>
              <a:t>current </a:t>
            </a:r>
            <a:r>
              <a:rPr dirty="0" sz="1200">
                <a:latin typeface="Calibri"/>
                <a:cs typeface="Calibri"/>
              </a:rPr>
              <a:t>delivery and also </a:t>
            </a:r>
            <a:r>
              <a:rPr dirty="0" sz="1200" spc="-5">
                <a:latin typeface="Calibri"/>
                <a:cs typeface="Calibri"/>
              </a:rPr>
              <a:t>support</a:t>
            </a:r>
            <a:r>
              <a:rPr dirty="0" sz="1200" spc="-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  natural gas liquefaction and </a:t>
            </a:r>
            <a:r>
              <a:rPr dirty="0" sz="1200" spc="-5">
                <a:latin typeface="Calibri"/>
                <a:cs typeface="Calibri"/>
              </a:rPr>
              <a:t>export </a:t>
            </a:r>
            <a:r>
              <a:rPr dirty="0" sz="1200">
                <a:latin typeface="Calibri"/>
                <a:cs typeface="Calibri"/>
              </a:rPr>
              <a:t>facilities  that are being developed next to existing  </a:t>
            </a:r>
            <a:r>
              <a:rPr dirty="0" sz="1200" spc="-5">
                <a:latin typeface="Calibri"/>
                <a:cs typeface="Calibri"/>
              </a:rPr>
              <a:t>Cameron LNG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terminal.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712845"/>
          </a:xfrm>
          <a:custGeom>
            <a:avLst/>
            <a:gdLst/>
            <a:ahLst/>
            <a:cxnLst/>
            <a:rect l="l" t="t" r="r" b="b"/>
            <a:pathLst>
              <a:path w="3108959" h="3712845">
                <a:moveTo>
                  <a:pt x="0" y="3712464"/>
                </a:moveTo>
                <a:lnTo>
                  <a:pt x="3108960" y="3712464"/>
                </a:lnTo>
                <a:lnTo>
                  <a:pt x="3108960" y="0"/>
                </a:lnTo>
                <a:lnTo>
                  <a:pt x="0" y="0"/>
                </a:lnTo>
                <a:lnTo>
                  <a:pt x="0" y="3712464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403091" y="2581771"/>
            <a:ext cx="3100070" cy="198818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208915" indent="-167640">
              <a:lnSpc>
                <a:spcPct val="100000"/>
              </a:lnSpc>
              <a:spcBef>
                <a:spcPts val="42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The scope of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included:</a:t>
            </a:r>
            <a:endParaRPr sz="1200">
              <a:latin typeface="Calibri"/>
              <a:cs typeface="Calibri"/>
            </a:endParaRPr>
          </a:p>
          <a:p>
            <a:pPr marL="20891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   </a:t>
            </a:r>
            <a:r>
              <a:rPr dirty="0" sz="1100" spc="-5">
                <a:latin typeface="Calibri"/>
                <a:cs typeface="Calibri"/>
              </a:rPr>
              <a:t>Finance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Controlling</a:t>
            </a:r>
            <a:endParaRPr sz="1100">
              <a:latin typeface="Calibri"/>
              <a:cs typeface="Calibri"/>
            </a:endParaRPr>
          </a:p>
          <a:p>
            <a:pPr marL="208915">
              <a:lnSpc>
                <a:spcPct val="100000"/>
              </a:lnSpc>
              <a:spcBef>
                <a:spcPts val="295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   </a:t>
            </a:r>
            <a:r>
              <a:rPr dirty="0" sz="1100">
                <a:latin typeface="Calibri"/>
                <a:cs typeface="Calibri"/>
              </a:rPr>
              <a:t>Materials</a:t>
            </a:r>
            <a:r>
              <a:rPr dirty="0" sz="1100" spc="-1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Management</a:t>
            </a:r>
            <a:endParaRPr sz="1100">
              <a:latin typeface="Calibri"/>
              <a:cs typeface="Calibri"/>
            </a:endParaRPr>
          </a:p>
          <a:p>
            <a:pPr marL="208915">
              <a:lnSpc>
                <a:spcPct val="100000"/>
              </a:lnSpc>
              <a:spcBef>
                <a:spcPts val="295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   </a:t>
            </a:r>
            <a:r>
              <a:rPr dirty="0" sz="1100" spc="-5">
                <a:latin typeface="Calibri"/>
                <a:cs typeface="Calibri"/>
              </a:rPr>
              <a:t>Plant</a:t>
            </a:r>
            <a:r>
              <a:rPr dirty="0" sz="1100" spc="-10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Maintenance</a:t>
            </a:r>
            <a:endParaRPr sz="1100">
              <a:latin typeface="Calibri"/>
              <a:cs typeface="Calibri"/>
            </a:endParaRPr>
          </a:p>
          <a:p>
            <a:pPr marL="208915">
              <a:lnSpc>
                <a:spcPct val="100000"/>
              </a:lnSpc>
              <a:spcBef>
                <a:spcPts val="295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   </a:t>
            </a:r>
            <a:r>
              <a:rPr dirty="0" sz="1100">
                <a:latin typeface="Calibri"/>
                <a:cs typeface="Calibri"/>
              </a:rPr>
              <a:t>Human Resource </a:t>
            </a:r>
            <a:r>
              <a:rPr dirty="0" sz="1100" spc="-5">
                <a:latin typeface="Calibri"/>
                <a:cs typeface="Calibri"/>
              </a:rPr>
              <a:t>(Mini </a:t>
            </a:r>
            <a:r>
              <a:rPr dirty="0" sz="1100">
                <a:latin typeface="Calibri"/>
                <a:cs typeface="Calibri"/>
              </a:rPr>
              <a:t>Master and</a:t>
            </a:r>
            <a:r>
              <a:rPr dirty="0" sz="1100" spc="-1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CATS)</a:t>
            </a:r>
            <a:endParaRPr sz="1100">
              <a:latin typeface="Calibri"/>
              <a:cs typeface="Calibri"/>
            </a:endParaRPr>
          </a:p>
          <a:p>
            <a:pPr marL="386080" marR="190500" indent="-17716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</a:t>
            </a:r>
            <a:r>
              <a:rPr dirty="0" sz="1100">
                <a:latin typeface="Calibri"/>
                <a:cs typeface="Calibri"/>
              </a:rPr>
              <a:t>Integration with Concur </a:t>
            </a:r>
            <a:r>
              <a:rPr dirty="0" sz="1100" spc="-5">
                <a:latin typeface="Calibri"/>
                <a:cs typeface="Calibri"/>
              </a:rPr>
              <a:t>for </a:t>
            </a:r>
            <a:r>
              <a:rPr dirty="0" sz="1100">
                <a:latin typeface="Calibri"/>
                <a:cs typeface="Calibri"/>
              </a:rPr>
              <a:t>Employee</a:t>
            </a:r>
            <a:r>
              <a:rPr dirty="0" sz="1100" spc="-15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Travel 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10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Expense</a:t>
            </a:r>
            <a:endParaRPr sz="1100">
              <a:latin typeface="Calibri"/>
              <a:cs typeface="Calibri"/>
            </a:endParaRPr>
          </a:p>
          <a:p>
            <a:pPr marL="386080" marR="229235" indent="-17716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</a:t>
            </a:r>
            <a:r>
              <a:rPr dirty="0" sz="1100">
                <a:latin typeface="Calibri"/>
                <a:cs typeface="Calibri"/>
              </a:rPr>
              <a:t>Integration with </a:t>
            </a:r>
            <a:r>
              <a:rPr dirty="0" sz="1100" spc="-5">
                <a:latin typeface="Calibri"/>
                <a:cs typeface="Calibri"/>
              </a:rPr>
              <a:t>EcoSys </a:t>
            </a:r>
            <a:r>
              <a:rPr dirty="0" sz="1100">
                <a:latin typeface="Calibri"/>
                <a:cs typeface="Calibri"/>
              </a:rPr>
              <a:t>EPC Project  Management </a:t>
            </a:r>
            <a:r>
              <a:rPr dirty="0" sz="1100" spc="-5">
                <a:latin typeface="Calibri"/>
                <a:cs typeface="Calibri"/>
              </a:rPr>
              <a:t>Software </a:t>
            </a:r>
            <a:r>
              <a:rPr dirty="0" sz="1100">
                <a:latin typeface="Calibri"/>
                <a:cs typeface="Calibri"/>
              </a:rPr>
              <a:t>and with </a:t>
            </a:r>
            <a:r>
              <a:rPr dirty="0" sz="1100" spc="-5">
                <a:latin typeface="Calibri"/>
                <a:cs typeface="Calibri"/>
              </a:rPr>
              <a:t>HSBC</a:t>
            </a:r>
            <a:r>
              <a:rPr dirty="0" sz="1100" spc="-11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Bank  </a:t>
            </a:r>
            <a:r>
              <a:rPr dirty="0" sz="1100" spc="-5">
                <a:latin typeface="Calibri"/>
                <a:cs typeface="Calibri"/>
              </a:rPr>
              <a:t>using HSBC ERP</a:t>
            </a:r>
            <a:r>
              <a:rPr dirty="0" sz="1100" spc="-6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link.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643751" y="2623185"/>
            <a:ext cx="29667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7640" marR="508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2565" algn="l"/>
                <a:tab pos="203200" algn="l"/>
              </a:tabLst>
            </a:pPr>
            <a:r>
              <a:rPr dirty="0" sz="1200">
                <a:latin typeface="Calibri"/>
                <a:cs typeface="Calibri"/>
              </a:rPr>
              <a:t>It </a:t>
            </a:r>
            <a:r>
              <a:rPr dirty="0" sz="1200" spc="-5">
                <a:latin typeface="Calibri"/>
                <a:cs typeface="Calibri"/>
              </a:rPr>
              <a:t>took just </a:t>
            </a:r>
            <a:r>
              <a:rPr dirty="0" sz="1200">
                <a:latin typeface="Calibri"/>
                <a:cs typeface="Calibri"/>
              </a:rPr>
              <a:t>5 months from </a:t>
            </a:r>
            <a:r>
              <a:rPr dirty="0" sz="1200" spc="-5">
                <a:latin typeface="Calibri"/>
                <a:cs typeface="Calibri"/>
              </a:rPr>
              <a:t>start </a:t>
            </a:r>
            <a:r>
              <a:rPr dirty="0" sz="1200">
                <a:latin typeface="Calibri"/>
                <a:cs typeface="Calibri"/>
              </a:rPr>
              <a:t>to finish and  it </a:t>
            </a:r>
            <a:r>
              <a:rPr dirty="0" sz="1200" spc="-5">
                <a:latin typeface="Calibri"/>
                <a:cs typeface="Calibri"/>
              </a:rPr>
              <a:t>touched </a:t>
            </a:r>
            <a:r>
              <a:rPr dirty="0" sz="1200">
                <a:latin typeface="Calibri"/>
                <a:cs typeface="Calibri"/>
              </a:rPr>
              <a:t>every element </a:t>
            </a:r>
            <a:r>
              <a:rPr dirty="0" sz="1200" spc="-5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business.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43751" y="3248025"/>
            <a:ext cx="26866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7640" marR="508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167640" algn="l"/>
              </a:tabLst>
            </a:pPr>
            <a:r>
              <a:rPr dirty="0" sz="1200" spc="-5">
                <a:latin typeface="Calibri"/>
                <a:cs typeface="Calibri"/>
              </a:rPr>
              <a:t>This </a:t>
            </a:r>
            <a:r>
              <a:rPr dirty="0" sz="1200">
                <a:latin typeface="Calibri"/>
                <a:cs typeface="Calibri"/>
              </a:rPr>
              <a:t>is </a:t>
            </a:r>
            <a:r>
              <a:rPr dirty="0" sz="1200" spc="-5">
                <a:latin typeface="Calibri"/>
                <a:cs typeface="Calibri"/>
              </a:rPr>
              <a:t>our EnergyPath on HANA solution  </a:t>
            </a:r>
            <a:r>
              <a:rPr dirty="0" sz="1200">
                <a:latin typeface="Calibri"/>
                <a:cs typeface="Calibri"/>
              </a:rPr>
              <a:t>implemented first time </a:t>
            </a:r>
            <a:r>
              <a:rPr dirty="0" sz="1200" spc="-5">
                <a:latin typeface="Calibri"/>
                <a:cs typeface="Calibri"/>
              </a:rPr>
              <a:t>on </a:t>
            </a:r>
            <a:r>
              <a:rPr dirty="0" sz="1200">
                <a:latin typeface="Calibri"/>
                <a:cs typeface="Calibri"/>
              </a:rPr>
              <a:t>AWS</a:t>
            </a:r>
            <a:r>
              <a:rPr dirty="0" sz="1200" spc="-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cloud.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956804" y="77723"/>
            <a:ext cx="1924811" cy="693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51</a:t>
            </a:fld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604" y="226263"/>
            <a:ext cx="644398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Chesapeake Energy- ERP Solution</a:t>
            </a:r>
            <a:r>
              <a:rPr dirty="0" spc="50"/>
              <a:t> </a:t>
            </a:r>
            <a:r>
              <a:rPr dirty="0" spc="-5"/>
              <a:t>deployment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488947"/>
            <a:ext cx="8426450" cy="70294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53340" rIns="0" bIns="0" rtlCol="0" vert="horz">
            <a:spAutoFit/>
          </a:bodyPr>
          <a:lstStyle/>
          <a:p>
            <a:pPr marL="41275" marR="94615">
              <a:lnSpc>
                <a:spcPct val="100000"/>
              </a:lnSpc>
              <a:spcBef>
                <a:spcPts val="42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Chesapeake Energy Corp is the second-largest producer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natural gas and the 10th largest producer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oil and natural gas  liquids in the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U.S.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Chesapeake has over $20B USD in</a:t>
            </a:r>
            <a:r>
              <a:rPr dirty="0" sz="1200" spc="-3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revenue.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803017"/>
            <a:ext cx="3100070" cy="1527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283845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Deploy ERP solution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help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drive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their  business strategy: Improve financial  discipline and profitable and efficient  growth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from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captured</a:t>
            </a:r>
            <a:r>
              <a:rPr dirty="0" sz="1200" spc="-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resources</a:t>
            </a:r>
            <a:endParaRPr sz="1200">
              <a:latin typeface="Arial"/>
              <a:cs typeface="Arial"/>
            </a:endParaRPr>
          </a:p>
          <a:p>
            <a:pPr marL="208915" marR="259079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Historically Chesapeake has leveraged  disparate systems and processes; this  program is designed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streamline and  optimize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both.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403091" y="2803017"/>
            <a:ext cx="3100070" cy="1877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14986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 i="1">
                <a:solidFill>
                  <a:srgbClr val="253046"/>
                </a:solidFill>
                <a:latin typeface="Arial"/>
                <a:cs typeface="Arial"/>
              </a:rPr>
              <a:t>READY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Upstream </a:t>
            </a:r>
            <a:r>
              <a:rPr dirty="0" sz="1200" spc="-45">
                <a:solidFill>
                  <a:srgbClr val="253046"/>
                </a:solidFill>
                <a:latin typeface="Arial"/>
                <a:cs typeface="Arial"/>
              </a:rPr>
              <a:t>PATH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Solution built on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Business Suite on</a:t>
            </a:r>
            <a:r>
              <a:rPr dirty="0" sz="1200" spc="-9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HANA</a:t>
            </a:r>
            <a:endParaRPr sz="1200">
              <a:latin typeface="Arial"/>
              <a:cs typeface="Arial"/>
            </a:endParaRPr>
          </a:p>
          <a:p>
            <a:pPr lvl="1" marL="386080" indent="-177165">
              <a:lnSpc>
                <a:spcPct val="100000"/>
              </a:lnSpc>
              <a:spcBef>
                <a:spcPts val="305"/>
              </a:spcBef>
              <a:buClr>
                <a:srgbClr val="1F487C"/>
              </a:buClr>
              <a:buFont typeface="Wingdings"/>
              <a:buChar char=""/>
              <a:tabLst>
                <a:tab pos="386715" algn="l"/>
              </a:tabLst>
            </a:pP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HANA</a:t>
            </a:r>
            <a:r>
              <a:rPr dirty="0" sz="11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Live</a:t>
            </a:r>
            <a:endParaRPr sz="1100">
              <a:latin typeface="Arial"/>
              <a:cs typeface="Arial"/>
            </a:endParaRPr>
          </a:p>
          <a:p>
            <a:pPr lvl="1" marL="386080" indent="-177165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386715" algn="l"/>
              </a:tabLst>
            </a:pP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BW on</a:t>
            </a:r>
            <a:r>
              <a:rPr dirty="0" sz="1100" spc="-1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HANA</a:t>
            </a:r>
            <a:endParaRPr sz="1100">
              <a:latin typeface="Arial"/>
              <a:cs typeface="Arial"/>
            </a:endParaRPr>
          </a:p>
          <a:p>
            <a:pPr lvl="1" marL="386080" indent="-177165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386715" algn="l"/>
              </a:tabLst>
            </a:pP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PRA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on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HANA</a:t>
            </a:r>
            <a:r>
              <a:rPr dirty="0" sz="1100" spc="-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(Ramp-Up)</a:t>
            </a:r>
            <a:endParaRPr sz="1100">
              <a:latin typeface="Arial"/>
              <a:cs typeface="Arial"/>
            </a:endParaRPr>
          </a:p>
          <a:p>
            <a:pPr lvl="1" marL="386080" indent="-177165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386715" algn="l"/>
              </a:tabLst>
            </a:pP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JVA</a:t>
            </a:r>
            <a:endParaRPr sz="11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spcBef>
                <a:spcPts val="29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200" spc="-6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SuccessFactors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200" spc="-18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Ariba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Business</a:t>
            </a:r>
            <a:r>
              <a:rPr dirty="0" sz="1200" spc="-1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Objects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601968" y="2803017"/>
            <a:ext cx="3100070" cy="3401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73406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Increased visibility into </a:t>
            </a:r>
            <a:r>
              <a:rPr dirty="0" sz="1200">
                <a:latin typeface="Arial"/>
                <a:cs typeface="Arial"/>
              </a:rPr>
              <a:t>CAPEX  </a:t>
            </a:r>
            <a:r>
              <a:rPr dirty="0" sz="1200" spc="-5">
                <a:latin typeface="Arial"/>
                <a:cs typeface="Arial"/>
              </a:rPr>
              <a:t>commitments and actual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spend,</a:t>
            </a:r>
            <a:endParaRPr sz="1200">
              <a:latin typeface="Arial"/>
              <a:cs typeface="Arial"/>
            </a:endParaRPr>
          </a:p>
          <a:p>
            <a:pPr marL="208915" marR="25717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Reduced spend and improved Supplier  performance </a:t>
            </a:r>
            <a:r>
              <a:rPr dirty="0" sz="1200" spc="-10">
                <a:latin typeface="Arial"/>
                <a:cs typeface="Arial"/>
              </a:rPr>
              <a:t>via </a:t>
            </a:r>
            <a:r>
              <a:rPr dirty="0" sz="1200" spc="-5">
                <a:latin typeface="Arial"/>
                <a:cs typeface="Arial"/>
              </a:rPr>
              <a:t>analytics </a:t>
            </a:r>
            <a:r>
              <a:rPr dirty="0" sz="1200">
                <a:latin typeface="Arial"/>
                <a:cs typeface="Arial"/>
              </a:rPr>
              <a:t>&amp; </a:t>
            </a:r>
            <a:r>
              <a:rPr dirty="0" sz="1200" spc="-5">
                <a:latin typeface="Arial"/>
                <a:cs typeface="Arial"/>
              </a:rPr>
              <a:t>controls,  Optimized utilization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controlled  materials </a:t>
            </a:r>
            <a:r>
              <a:rPr dirty="0" sz="1200">
                <a:latin typeface="Arial"/>
                <a:cs typeface="Arial"/>
              </a:rPr>
              <a:t>&amp;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equipment</a:t>
            </a:r>
            <a:endParaRPr sz="1200">
              <a:latin typeface="Arial"/>
              <a:cs typeface="Arial"/>
            </a:endParaRPr>
          </a:p>
          <a:p>
            <a:pPr marL="208915" marR="26606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Strengthened purchasing and approval  controls</a:t>
            </a:r>
            <a:endParaRPr sz="1200">
              <a:latin typeface="Arial"/>
              <a:cs typeface="Arial"/>
            </a:endParaRPr>
          </a:p>
          <a:p>
            <a:pPr marL="208915" marR="7937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Tightly integrated production and revenue  accounting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processes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Increased accuracy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owner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distributions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Reduced reverse and rebook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transactions</a:t>
            </a:r>
            <a:endParaRPr sz="1200">
              <a:latin typeface="Arial"/>
              <a:cs typeface="Arial"/>
            </a:endParaRPr>
          </a:p>
          <a:p>
            <a:pPr marL="208915" marR="111125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Strengthened revenue accrual processes  and controls, eliminated manual  processes and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spreadsheets</a:t>
            </a:r>
            <a:endParaRPr sz="1200">
              <a:latin typeface="Arial"/>
              <a:cs typeface="Arial"/>
            </a:endParaRPr>
          </a:p>
          <a:p>
            <a:pPr marL="208915" marR="660400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Increased visibility into workforce  experience and capabilities</a:t>
            </a:r>
            <a:r>
              <a:rPr dirty="0" sz="1200" spc="-10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etc.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644" y="1488947"/>
            <a:ext cx="1005840" cy="70739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383523" y="0"/>
            <a:ext cx="1182624" cy="8321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51</a:t>
            </a:fld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26263"/>
            <a:ext cx="585724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Chinese Beverage Industry-CRM </a:t>
            </a:r>
            <a:r>
              <a:rPr dirty="0"/>
              <a:t>on</a:t>
            </a:r>
            <a:r>
              <a:rPr dirty="0" spc="60"/>
              <a:t> </a:t>
            </a:r>
            <a:r>
              <a:rPr dirty="0" spc="-5"/>
              <a:t>HANA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136903"/>
            <a:ext cx="8426450" cy="105473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41275" marR="21590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Arial"/>
                <a:cs typeface="Arial"/>
              </a:rPr>
              <a:t>The client is owned by a large China Resources Enterprise, a subsidiary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Fortune 500 conglomerate China Resources  (ranked 187th). </a:t>
            </a:r>
            <a:r>
              <a:rPr dirty="0" sz="1200">
                <a:latin typeface="Arial"/>
                <a:cs typeface="Arial"/>
              </a:rPr>
              <a:t>It </a:t>
            </a:r>
            <a:r>
              <a:rPr dirty="0" sz="1200" spc="-5">
                <a:latin typeface="Arial"/>
                <a:cs typeface="Arial"/>
              </a:rPr>
              <a:t>is a leader in the Chinese beverage </a:t>
            </a:r>
            <a:r>
              <a:rPr dirty="0" sz="1200" spc="-15">
                <a:latin typeface="Arial"/>
                <a:cs typeface="Arial"/>
              </a:rPr>
              <a:t>industry, </a:t>
            </a:r>
            <a:r>
              <a:rPr dirty="0" sz="1200" spc="-5">
                <a:latin typeface="Arial"/>
                <a:cs typeface="Arial"/>
              </a:rPr>
              <a:t>and </a:t>
            </a:r>
            <a:r>
              <a:rPr dirty="0" sz="1200">
                <a:latin typeface="Arial"/>
                <a:cs typeface="Arial"/>
              </a:rPr>
              <a:t>its </a:t>
            </a:r>
            <a:r>
              <a:rPr dirty="0" sz="1200" spc="-5">
                <a:latin typeface="Arial"/>
                <a:cs typeface="Arial"/>
              </a:rPr>
              <a:t>featured purified water brand is a frontrunner in the  Chinese</a:t>
            </a:r>
            <a:r>
              <a:rPr dirty="0" sz="1200" spc="-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market.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848736"/>
            <a:ext cx="3100070" cy="1382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3360" marR="259715" indent="-172085">
              <a:lnSpc>
                <a:spcPct val="100000"/>
              </a:lnSpc>
              <a:spcBef>
                <a:spcPts val="100"/>
              </a:spcBef>
              <a:buClr>
                <a:srgbClr val="009BCC"/>
              </a:buClr>
              <a:buFont typeface="Wingdings"/>
              <a:buChar char=""/>
              <a:tabLst>
                <a:tab pos="213995" algn="l"/>
              </a:tabLst>
            </a:pPr>
            <a:r>
              <a:rPr dirty="0" sz="1200" spc="-5">
                <a:latin typeface="Arial"/>
                <a:cs typeface="Arial"/>
              </a:rPr>
              <a:t>CRM Phase 1 project began June 2nd,  2013, successfully went </a:t>
            </a:r>
            <a:r>
              <a:rPr dirty="0" sz="1200" spc="-10">
                <a:latin typeface="Arial"/>
                <a:cs typeface="Arial"/>
              </a:rPr>
              <a:t>live </a:t>
            </a:r>
            <a:r>
              <a:rPr dirty="0" sz="1200" spc="-5">
                <a:latin typeface="Arial"/>
                <a:cs typeface="Arial"/>
              </a:rPr>
              <a:t>on  September 27th,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2013.</a:t>
            </a:r>
            <a:endParaRPr sz="1200">
              <a:latin typeface="Arial"/>
              <a:cs typeface="Arial"/>
            </a:endParaRPr>
          </a:p>
          <a:p>
            <a:pPr marL="213360" marR="975994" indent="-172085">
              <a:lnSpc>
                <a:spcPct val="100000"/>
              </a:lnSpc>
              <a:spcBef>
                <a:spcPts val="300"/>
              </a:spcBef>
              <a:buClr>
                <a:srgbClr val="009BCC"/>
              </a:buClr>
              <a:buFont typeface="Wingdings"/>
              <a:buChar char=""/>
              <a:tabLst>
                <a:tab pos="213995" algn="l"/>
              </a:tabLst>
            </a:pPr>
            <a:r>
              <a:rPr dirty="0" sz="1200" spc="-5">
                <a:latin typeface="Arial"/>
                <a:cs typeface="Arial"/>
              </a:rPr>
              <a:t>Products implemented: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SAP  </a:t>
            </a:r>
            <a:r>
              <a:rPr dirty="0" sz="1200" spc="-5">
                <a:latin typeface="Arial"/>
                <a:cs typeface="Arial"/>
              </a:rPr>
              <a:t>CRM/SUP/BO/SAP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HANA</a:t>
            </a:r>
            <a:endParaRPr sz="1200">
              <a:latin typeface="Arial"/>
              <a:cs typeface="Arial"/>
            </a:endParaRPr>
          </a:p>
          <a:p>
            <a:pPr marL="213360" marR="207645" indent="-172085">
              <a:lnSpc>
                <a:spcPct val="100000"/>
              </a:lnSpc>
              <a:spcBef>
                <a:spcPts val="300"/>
              </a:spcBef>
              <a:buClr>
                <a:srgbClr val="009BCC"/>
              </a:buClr>
              <a:buFont typeface="Wingdings"/>
              <a:buChar char=""/>
              <a:tabLst>
                <a:tab pos="213995" algn="l"/>
              </a:tabLst>
            </a:pPr>
            <a:r>
              <a:rPr dirty="0" sz="1200" spc="-5">
                <a:latin typeface="Arial"/>
                <a:cs typeface="Arial"/>
              </a:rPr>
              <a:t>Implementation </a:t>
            </a:r>
            <a:r>
              <a:rPr dirty="0" sz="1200">
                <a:latin typeface="Arial"/>
                <a:cs typeface="Arial"/>
              </a:rPr>
              <a:t>team: </a:t>
            </a:r>
            <a:r>
              <a:rPr dirty="0" sz="1200" spc="-5">
                <a:latin typeface="Arial"/>
                <a:cs typeface="Arial"/>
              </a:rPr>
              <a:t>Capgemini China  </a:t>
            </a:r>
            <a:r>
              <a:rPr dirty="0" sz="1200">
                <a:latin typeface="Arial"/>
                <a:cs typeface="Arial"/>
              </a:rPr>
              <a:t>SAP C&amp;M</a:t>
            </a:r>
            <a:r>
              <a:rPr dirty="0" sz="1200" spc="-130">
                <a:latin typeface="Arial"/>
                <a:cs typeface="Arial"/>
              </a:rPr>
              <a:t> </a:t>
            </a:r>
            <a:r>
              <a:rPr dirty="0" sz="1200" spc="-35">
                <a:latin typeface="Arial"/>
                <a:cs typeface="Arial"/>
              </a:rPr>
              <a:t>Team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403091" y="2848736"/>
            <a:ext cx="3100070" cy="1854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3995" marR="251460" indent="-17272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13995" algn="l"/>
              </a:tabLst>
            </a:pPr>
            <a:r>
              <a:rPr dirty="0" sz="1200" spc="-5">
                <a:latin typeface="Arial"/>
                <a:cs typeface="Arial"/>
              </a:rPr>
              <a:t>CRM Stage 1 includes three main  information platforms: CRM customer  relationship management, SUP sales  automation and </a:t>
            </a:r>
            <a:r>
              <a:rPr dirty="0" sz="1200">
                <a:latin typeface="Arial"/>
                <a:cs typeface="Arial"/>
              </a:rPr>
              <a:t>BO </a:t>
            </a:r>
            <a:r>
              <a:rPr dirty="0" sz="1200" spc="-5">
                <a:latin typeface="Arial"/>
                <a:cs typeface="Arial"/>
              </a:rPr>
              <a:t>report analysis.  </a:t>
            </a:r>
            <a:r>
              <a:rPr dirty="0" sz="1200" spc="-10">
                <a:latin typeface="Arial"/>
                <a:cs typeface="Arial"/>
              </a:rPr>
              <a:t>Specifically, </a:t>
            </a:r>
            <a:r>
              <a:rPr dirty="0" sz="1200">
                <a:latin typeface="Arial"/>
                <a:cs typeface="Arial"/>
              </a:rPr>
              <a:t>this includes customer  </a:t>
            </a:r>
            <a:r>
              <a:rPr dirty="0" sz="1200" spc="-5">
                <a:latin typeface="Arial"/>
                <a:cs typeface="Arial"/>
              </a:rPr>
              <a:t>management, call management, order  management, facility management, </a:t>
            </a:r>
            <a:r>
              <a:rPr dirty="0" sz="1200">
                <a:latin typeface="Arial"/>
                <a:cs typeface="Arial"/>
              </a:rPr>
              <a:t>BO  </a:t>
            </a:r>
            <a:r>
              <a:rPr dirty="0" sz="1200" spc="-5">
                <a:latin typeface="Arial"/>
                <a:cs typeface="Arial"/>
              </a:rPr>
              <a:t>report management, SUP mobile  applications and master data  management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601968" y="2848736"/>
            <a:ext cx="3100070" cy="2776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3995" marR="461009" indent="-17272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13995" algn="l"/>
              </a:tabLst>
            </a:pPr>
            <a:r>
              <a:rPr dirty="0" sz="1200" spc="-5">
                <a:latin typeface="Arial"/>
                <a:cs typeface="Arial"/>
              </a:rPr>
              <a:t>First </a:t>
            </a:r>
            <a:r>
              <a:rPr dirty="0" sz="1200">
                <a:latin typeface="Arial"/>
                <a:cs typeface="Arial"/>
              </a:rPr>
              <a:t>SAP </a:t>
            </a:r>
            <a:r>
              <a:rPr dirty="0" sz="1200" spc="-5">
                <a:latin typeface="Arial"/>
                <a:cs typeface="Arial"/>
              </a:rPr>
              <a:t>CRM </a:t>
            </a:r>
            <a:r>
              <a:rPr dirty="0" sz="1200">
                <a:latin typeface="Arial"/>
                <a:cs typeface="Arial"/>
              </a:rPr>
              <a:t>ON </a:t>
            </a:r>
            <a:r>
              <a:rPr dirty="0" sz="1200" spc="-5">
                <a:latin typeface="Arial"/>
                <a:cs typeface="Arial"/>
              </a:rPr>
              <a:t>HANA project</a:t>
            </a:r>
            <a:r>
              <a:rPr dirty="0" sz="1200" spc="-10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in  China</a:t>
            </a:r>
            <a:endParaRPr sz="1200">
              <a:latin typeface="Arial"/>
              <a:cs typeface="Arial"/>
            </a:endParaRPr>
          </a:p>
          <a:p>
            <a:pPr marL="213995" marR="196850" indent="-17272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13995" algn="l"/>
              </a:tabLst>
            </a:pPr>
            <a:r>
              <a:rPr dirty="0" sz="1200" spc="-5">
                <a:latin typeface="Arial"/>
                <a:cs typeface="Arial"/>
              </a:rPr>
              <a:t>First CRM </a:t>
            </a:r>
            <a:r>
              <a:rPr dirty="0" sz="1200">
                <a:latin typeface="Arial"/>
                <a:cs typeface="Arial"/>
              </a:rPr>
              <a:t>ON </a:t>
            </a:r>
            <a:r>
              <a:rPr dirty="0" sz="1200" spc="-5">
                <a:latin typeface="Arial"/>
                <a:cs typeface="Arial"/>
              </a:rPr>
              <a:t>HANA project in China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  </a:t>
            </a:r>
            <a:r>
              <a:rPr dirty="0" sz="1200" spc="-5">
                <a:latin typeface="Arial"/>
                <a:cs typeface="Arial"/>
              </a:rPr>
              <a:t>successfully </a:t>
            </a:r>
            <a:r>
              <a:rPr dirty="0" sz="1200" spc="-10">
                <a:latin typeface="Arial"/>
                <a:cs typeface="Arial"/>
              </a:rPr>
              <a:t>go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live</a:t>
            </a:r>
            <a:endParaRPr sz="1200">
              <a:latin typeface="Arial"/>
              <a:cs typeface="Arial"/>
            </a:endParaRPr>
          </a:p>
          <a:p>
            <a:pPr marL="213995" indent="-17272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13995" algn="l"/>
              </a:tabLst>
            </a:pPr>
            <a:r>
              <a:rPr dirty="0" sz="1200" spc="-5">
                <a:latin typeface="Arial"/>
                <a:cs typeface="Arial"/>
              </a:rPr>
              <a:t>Uses </a:t>
            </a:r>
            <a:r>
              <a:rPr dirty="0" sz="1200">
                <a:latin typeface="Arial"/>
                <a:cs typeface="Arial"/>
              </a:rPr>
              <a:t>SAP </a:t>
            </a:r>
            <a:r>
              <a:rPr dirty="0" sz="1200" spc="-5">
                <a:latin typeface="Arial"/>
                <a:cs typeface="Arial"/>
              </a:rPr>
              <a:t>latest technology and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products</a:t>
            </a:r>
            <a:endParaRPr sz="1200">
              <a:latin typeface="Arial"/>
              <a:cs typeface="Arial"/>
            </a:endParaRPr>
          </a:p>
          <a:p>
            <a:pPr marL="213995" marR="40640" indent="-17272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13995" algn="l"/>
              </a:tabLst>
            </a:pPr>
            <a:r>
              <a:rPr dirty="0" sz="1200" spc="-5">
                <a:latin typeface="Arial"/>
                <a:cs typeface="Arial"/>
              </a:rPr>
              <a:t>Globally innovative corporate digitalization  project</a:t>
            </a:r>
            <a:endParaRPr sz="1200">
              <a:latin typeface="Arial"/>
              <a:cs typeface="Arial"/>
            </a:endParaRPr>
          </a:p>
          <a:p>
            <a:pPr marL="213995" marR="132080" indent="-17272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13995" algn="l"/>
              </a:tabLst>
            </a:pPr>
            <a:r>
              <a:rPr dirty="0" sz="1200" spc="-5">
                <a:latin typeface="Arial"/>
                <a:cs typeface="Arial"/>
              </a:rPr>
              <a:t>Successful establishment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three major  digitalization platforms: CRM application,  </a:t>
            </a:r>
            <a:r>
              <a:rPr dirty="0" sz="1200">
                <a:latin typeface="Arial"/>
                <a:cs typeface="Arial"/>
              </a:rPr>
              <a:t>BI </a:t>
            </a:r>
            <a:r>
              <a:rPr dirty="0" sz="1200" spc="-5">
                <a:latin typeface="Arial"/>
                <a:cs typeface="Arial"/>
              </a:rPr>
              <a:t>analysis and mobile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application</a:t>
            </a:r>
            <a:endParaRPr sz="1200">
              <a:latin typeface="Arial"/>
              <a:cs typeface="Arial"/>
            </a:endParaRPr>
          </a:p>
          <a:p>
            <a:pPr marL="213995" marR="207010" indent="-17272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13995" algn="l"/>
              </a:tabLst>
            </a:pPr>
            <a:r>
              <a:rPr dirty="0" sz="1200">
                <a:latin typeface="Arial"/>
                <a:cs typeface="Arial"/>
              </a:rPr>
              <a:t>The </a:t>
            </a:r>
            <a:r>
              <a:rPr dirty="0" sz="1200" spc="-5">
                <a:latin typeface="Arial"/>
                <a:cs typeface="Arial"/>
              </a:rPr>
              <a:t>CRM </a:t>
            </a:r>
            <a:r>
              <a:rPr dirty="0" sz="1200">
                <a:latin typeface="Arial"/>
                <a:cs typeface="Arial"/>
              </a:rPr>
              <a:t>project is a </a:t>
            </a:r>
            <a:r>
              <a:rPr dirty="0" sz="1200" spc="-5">
                <a:latin typeface="Arial"/>
                <a:cs typeface="Arial"/>
              </a:rPr>
              <a:t>First </a:t>
            </a:r>
            <a:r>
              <a:rPr dirty="0" sz="1200">
                <a:latin typeface="Arial"/>
                <a:cs typeface="Arial"/>
              </a:rPr>
              <a:t>project for  </a:t>
            </a:r>
            <a:r>
              <a:rPr dirty="0" sz="1200" spc="-5">
                <a:latin typeface="Arial"/>
                <a:cs typeface="Arial"/>
              </a:rPr>
              <a:t>China Resources Enterprise's first large  CRM </a:t>
            </a:r>
            <a:r>
              <a:rPr dirty="0" sz="1200">
                <a:latin typeface="Arial"/>
                <a:cs typeface="Arial"/>
              </a:rPr>
              <a:t>platform, </a:t>
            </a:r>
            <a:r>
              <a:rPr dirty="0" sz="1200" spc="-5">
                <a:latin typeface="Arial"/>
                <a:cs typeface="Arial"/>
              </a:rPr>
              <a:t>and is a benchmark  project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China Resources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CRM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644" y="1463039"/>
            <a:ext cx="1005840" cy="733425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57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915656" y="211836"/>
            <a:ext cx="1333500" cy="533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51</a:t>
            </a:fld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604" y="226263"/>
            <a:ext cx="411226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CHS </a:t>
            </a:r>
            <a:r>
              <a:rPr dirty="0"/>
              <a:t>Inc- </a:t>
            </a:r>
            <a:r>
              <a:rPr dirty="0" spc="-5"/>
              <a:t>SoH</a:t>
            </a:r>
            <a:r>
              <a:rPr dirty="0" spc="-55"/>
              <a:t> </a:t>
            </a:r>
            <a:r>
              <a:rPr dirty="0"/>
              <a:t>Implementation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136903"/>
            <a:ext cx="8426450" cy="105473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marL="41275">
              <a:lnSpc>
                <a:spcPct val="100000"/>
              </a:lnSpc>
            </a:pPr>
            <a:r>
              <a:rPr dirty="0" sz="1200" spc="-5">
                <a:solidFill>
                  <a:srgbClr val="1F487C"/>
                </a:solidFill>
                <a:latin typeface="Arial"/>
                <a:cs typeface="Arial"/>
              </a:rPr>
              <a:t>•</a:t>
            </a:r>
            <a:r>
              <a:rPr dirty="0" sz="1200" spc="-5">
                <a:latin typeface="Arial"/>
                <a:cs typeface="Arial"/>
              </a:rPr>
              <a:t>US based Agriculture Cooperative with operations in 33 countries</a:t>
            </a:r>
            <a:endParaRPr sz="1200">
              <a:latin typeface="Arial"/>
              <a:cs typeface="Arial"/>
            </a:endParaRPr>
          </a:p>
          <a:p>
            <a:pPr marL="41275" marR="306705">
              <a:lnSpc>
                <a:spcPct val="100000"/>
              </a:lnSpc>
            </a:pPr>
            <a:r>
              <a:rPr dirty="0" sz="1200" spc="-5">
                <a:solidFill>
                  <a:srgbClr val="1F487C"/>
                </a:solidFill>
                <a:latin typeface="Arial"/>
                <a:cs typeface="Arial"/>
              </a:rPr>
              <a:t>•</a:t>
            </a:r>
            <a:r>
              <a:rPr dirty="0" sz="1200" spc="-5">
                <a:latin typeface="Arial"/>
                <a:cs typeface="Arial"/>
              </a:rPr>
              <a:t>Operates 68 Cooperative Brands across the </a:t>
            </a:r>
            <a:r>
              <a:rPr dirty="0" sz="1200">
                <a:latin typeface="Arial"/>
                <a:cs typeface="Arial"/>
              </a:rPr>
              <a:t>USA, </a:t>
            </a:r>
            <a:r>
              <a:rPr dirty="0" sz="1200" spc="-5">
                <a:latin typeface="Arial"/>
                <a:cs typeface="Arial"/>
              </a:rPr>
              <a:t>owns </a:t>
            </a:r>
            <a:r>
              <a:rPr dirty="0" sz="1200" spc="-10">
                <a:latin typeface="Arial"/>
                <a:cs typeface="Arial"/>
              </a:rPr>
              <a:t>two </a:t>
            </a:r>
            <a:r>
              <a:rPr dirty="0" sz="1200" spc="-5">
                <a:latin typeface="Arial"/>
                <a:cs typeface="Arial"/>
              </a:rPr>
              <a:t>refineries and has a chain </a:t>
            </a:r>
            <a:r>
              <a:rPr dirty="0" sz="1200">
                <a:latin typeface="Arial"/>
                <a:cs typeface="Arial"/>
              </a:rPr>
              <a:t>of c-stores, </a:t>
            </a:r>
            <a:r>
              <a:rPr dirty="0" sz="1200" spc="-5">
                <a:latin typeface="Arial"/>
                <a:cs typeface="Arial"/>
              </a:rPr>
              <a:t>actively trades in ag  and energy commodities, and operates a wide range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service offerings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farmers.</a:t>
            </a:r>
            <a:endParaRPr sz="1200">
              <a:latin typeface="Arial"/>
              <a:cs typeface="Arial"/>
            </a:endParaRPr>
          </a:p>
          <a:p>
            <a:pPr marL="41275">
              <a:lnSpc>
                <a:spcPct val="100000"/>
              </a:lnSpc>
            </a:pPr>
            <a:r>
              <a:rPr dirty="0" sz="1200" spc="-5">
                <a:solidFill>
                  <a:srgbClr val="1F487C"/>
                </a:solidFill>
                <a:latin typeface="Arial"/>
                <a:cs typeface="Arial"/>
              </a:rPr>
              <a:t>•</a:t>
            </a:r>
            <a:r>
              <a:rPr dirty="0" sz="1200" spc="-5">
                <a:latin typeface="Arial"/>
                <a:cs typeface="Arial"/>
              </a:rPr>
              <a:t>2013 </a:t>
            </a:r>
            <a:r>
              <a:rPr dirty="0" sz="1200">
                <a:latin typeface="Arial"/>
                <a:cs typeface="Arial"/>
              </a:rPr>
              <a:t>- </a:t>
            </a:r>
            <a:r>
              <a:rPr dirty="0" sz="1200" spc="-5">
                <a:latin typeface="Arial"/>
                <a:cs typeface="Arial"/>
              </a:rPr>
              <a:t>Total revenue up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US$48b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848736"/>
            <a:ext cx="3100070" cy="2959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3556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CHS United </a:t>
            </a:r>
            <a:r>
              <a:rPr dirty="0" sz="1200">
                <a:latin typeface="Arial"/>
                <a:cs typeface="Arial"/>
              </a:rPr>
              <a:t>– </a:t>
            </a:r>
            <a:r>
              <a:rPr dirty="0" sz="1200" spc="-5">
                <a:latin typeface="Arial"/>
                <a:cs typeface="Arial"/>
              </a:rPr>
              <a:t>CHS’ vision is </a:t>
            </a:r>
            <a:r>
              <a:rPr dirty="0" sz="1200">
                <a:latin typeface="Arial"/>
                <a:cs typeface="Arial"/>
              </a:rPr>
              <a:t>one  </a:t>
            </a:r>
            <a:r>
              <a:rPr dirty="0" sz="1200" spc="-5">
                <a:latin typeface="Arial"/>
                <a:cs typeface="Arial"/>
              </a:rPr>
              <a:t>company on one platform. Currently on  many systems </a:t>
            </a:r>
            <a:r>
              <a:rPr dirty="0" sz="1200">
                <a:latin typeface="Arial"/>
                <a:cs typeface="Arial"/>
              </a:rPr>
              <a:t>at </a:t>
            </a:r>
            <a:r>
              <a:rPr dirty="0" sz="1200" spc="-10">
                <a:latin typeface="Arial"/>
                <a:cs typeface="Arial"/>
              </a:rPr>
              <a:t>varying </a:t>
            </a:r>
            <a:r>
              <a:rPr dirty="0" sz="1200" spc="-5">
                <a:latin typeface="Arial"/>
                <a:cs typeface="Arial"/>
              </a:rPr>
              <a:t>levels </a:t>
            </a:r>
            <a:r>
              <a:rPr dirty="0" sz="1200">
                <a:latin typeface="Arial"/>
                <a:cs typeface="Arial"/>
              </a:rPr>
              <a:t>of  </a:t>
            </a:r>
            <a:r>
              <a:rPr dirty="0" sz="1200" spc="-5">
                <a:latin typeface="Arial"/>
                <a:cs typeface="Arial"/>
              </a:rPr>
              <a:t>integration. </a:t>
            </a:r>
            <a:r>
              <a:rPr dirty="0" sz="1200">
                <a:latin typeface="Arial"/>
                <a:cs typeface="Arial"/>
              </a:rPr>
              <a:t>Without </a:t>
            </a:r>
            <a:r>
              <a:rPr dirty="0" sz="1200" spc="-5">
                <a:latin typeface="Arial"/>
                <a:cs typeface="Arial"/>
              </a:rPr>
              <a:t>a common backbone,  CHS </a:t>
            </a:r>
            <a:r>
              <a:rPr dirty="0" sz="1200">
                <a:latin typeface="Arial"/>
                <a:cs typeface="Arial"/>
              </a:rPr>
              <a:t>could not</a:t>
            </a:r>
            <a:r>
              <a:rPr dirty="0" sz="1200" spc="-12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grow.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No prior SAP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investment</a:t>
            </a:r>
            <a:endParaRPr sz="1200">
              <a:latin typeface="Arial"/>
              <a:cs typeface="Arial"/>
            </a:endParaRPr>
          </a:p>
          <a:p>
            <a:pPr marL="208915" marR="487045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RFI </a:t>
            </a:r>
            <a:r>
              <a:rPr dirty="0" sz="1200">
                <a:latin typeface="Arial"/>
                <a:cs typeface="Arial"/>
              </a:rPr>
              <a:t>&amp; </a:t>
            </a:r>
            <a:r>
              <a:rPr dirty="0" sz="1200" spc="-5">
                <a:latin typeface="Arial"/>
                <a:cs typeface="Arial"/>
              </a:rPr>
              <a:t>RFP Downselects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an orals  presentation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three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competitors.</a:t>
            </a:r>
            <a:endParaRPr sz="1200">
              <a:latin typeface="Arial"/>
              <a:cs typeface="Arial"/>
            </a:endParaRPr>
          </a:p>
          <a:p>
            <a:pPr marL="208915" marR="130810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CHS selected Cap based on senior team  and cultural </a:t>
            </a:r>
            <a:r>
              <a:rPr dirty="0" sz="1200">
                <a:latin typeface="Arial"/>
                <a:cs typeface="Arial"/>
              </a:rPr>
              <a:t>fit </a:t>
            </a:r>
            <a:r>
              <a:rPr dirty="0" sz="1200" spc="-5">
                <a:latin typeface="Arial"/>
                <a:cs typeface="Arial"/>
              </a:rPr>
              <a:t>and is implementing </a:t>
            </a:r>
            <a:r>
              <a:rPr dirty="0" sz="1200">
                <a:latin typeface="Arial"/>
                <a:cs typeface="Arial"/>
              </a:rPr>
              <a:t>SAP  </a:t>
            </a:r>
            <a:r>
              <a:rPr dirty="0" sz="1200" spc="-5">
                <a:latin typeface="Arial"/>
                <a:cs typeface="Arial"/>
              </a:rPr>
              <a:t>globally.:</a:t>
            </a:r>
            <a:endParaRPr sz="1200">
              <a:latin typeface="Arial"/>
              <a:cs typeface="Arial"/>
            </a:endParaRPr>
          </a:p>
          <a:p>
            <a:pPr lvl="1" marL="666115" marR="34734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666750" algn="l"/>
              </a:tabLst>
            </a:pPr>
            <a:r>
              <a:rPr dirty="0" sz="1200" spc="-5">
                <a:latin typeface="Arial"/>
                <a:cs typeface="Arial"/>
              </a:rPr>
              <a:t>Migrate all </a:t>
            </a:r>
            <a:r>
              <a:rPr dirty="0" sz="1200">
                <a:latin typeface="Arial"/>
                <a:cs typeface="Arial"/>
              </a:rPr>
              <a:t>its </a:t>
            </a:r>
            <a:r>
              <a:rPr dirty="0" sz="1200" spc="-5">
                <a:latin typeface="Arial"/>
                <a:cs typeface="Arial"/>
              </a:rPr>
              <a:t>applications onto  Suite on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HANA</a:t>
            </a:r>
            <a:endParaRPr sz="1200">
              <a:latin typeface="Arial"/>
              <a:cs typeface="Arial"/>
            </a:endParaRPr>
          </a:p>
          <a:p>
            <a:pPr lvl="1" marL="666115" marR="240029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666750" algn="l"/>
              </a:tabLst>
            </a:pPr>
            <a:r>
              <a:rPr dirty="0" sz="1200" spc="-5">
                <a:latin typeface="Arial"/>
                <a:cs typeface="Arial"/>
              </a:rPr>
              <a:t>Phased rollout by business unit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/  </a:t>
            </a:r>
            <a:r>
              <a:rPr dirty="0" sz="1200" spc="-5">
                <a:latin typeface="Arial"/>
                <a:cs typeface="Arial"/>
              </a:rPr>
              <a:t>geography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770629"/>
          </a:xfrm>
          <a:custGeom>
            <a:avLst/>
            <a:gdLst/>
            <a:ahLst/>
            <a:cxnLst/>
            <a:rect l="l" t="t" r="r" b="b"/>
            <a:pathLst>
              <a:path w="3108959" h="3770629">
                <a:moveTo>
                  <a:pt x="0" y="3770376"/>
                </a:moveTo>
                <a:lnTo>
                  <a:pt x="3108960" y="3770376"/>
                </a:lnTo>
                <a:lnTo>
                  <a:pt x="3108960" y="0"/>
                </a:lnTo>
                <a:lnTo>
                  <a:pt x="0" y="0"/>
                </a:lnTo>
                <a:lnTo>
                  <a:pt x="0" y="3770376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432175" y="2848736"/>
            <a:ext cx="18332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34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Solution scope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includes: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89375" y="3031616"/>
            <a:ext cx="2099310" cy="90995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80340" indent="-167640">
              <a:lnSpc>
                <a:spcPct val="100000"/>
              </a:lnSpc>
              <a:spcBef>
                <a:spcPts val="4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ECC on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HANA</a:t>
            </a:r>
            <a:endParaRPr sz="12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>
                <a:latin typeface="Arial"/>
                <a:cs typeface="Arial"/>
              </a:rPr>
              <a:t>APO </a:t>
            </a:r>
            <a:r>
              <a:rPr dirty="0" sz="1200" spc="-5">
                <a:latin typeface="Arial"/>
                <a:cs typeface="Arial"/>
              </a:rPr>
              <a:t>on</a:t>
            </a:r>
            <a:r>
              <a:rPr dirty="0" sz="1200" spc="-9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HANA</a:t>
            </a:r>
            <a:endParaRPr sz="12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>
                <a:latin typeface="Arial"/>
                <a:cs typeface="Arial"/>
              </a:rPr>
              <a:t>TM ACM &amp; CTRM on</a:t>
            </a:r>
            <a:r>
              <a:rPr dirty="0" sz="1200" spc="-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HANA</a:t>
            </a:r>
            <a:endParaRPr sz="12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BW and BPC on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HANA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32175" y="3954017"/>
            <a:ext cx="3014345" cy="1603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340" marR="4572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Global template and Buildprint developed  in Blueprint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phase</a:t>
            </a:r>
            <a:endParaRPr sz="1200">
              <a:latin typeface="Arial"/>
              <a:cs typeface="Arial"/>
            </a:endParaRPr>
          </a:p>
          <a:p>
            <a:pPr marL="180340" marR="508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The HANA applications </a:t>
            </a:r>
            <a:r>
              <a:rPr dirty="0" sz="1200" spc="-10">
                <a:latin typeface="Arial"/>
                <a:cs typeface="Arial"/>
              </a:rPr>
              <a:t>will </a:t>
            </a:r>
            <a:r>
              <a:rPr dirty="0" sz="1200" spc="-5">
                <a:latin typeface="Arial"/>
                <a:cs typeface="Arial"/>
              </a:rPr>
              <a:t>be  implemented on CHS Hardware managed  by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Capgemini</a:t>
            </a:r>
            <a:endParaRPr sz="1200">
              <a:latin typeface="Arial"/>
              <a:cs typeface="Arial"/>
            </a:endParaRPr>
          </a:p>
          <a:p>
            <a:pPr marL="180340" marR="9080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Capgemini </a:t>
            </a:r>
            <a:r>
              <a:rPr dirty="0" sz="1200" spc="-10">
                <a:latin typeface="Arial"/>
                <a:cs typeface="Arial"/>
              </a:rPr>
              <a:t>will </a:t>
            </a:r>
            <a:r>
              <a:rPr dirty="0" sz="1200" spc="-5">
                <a:latin typeface="Arial"/>
                <a:cs typeface="Arial"/>
              </a:rPr>
              <a:t>support all the HANA and  (possibly) Non HANA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applications</a:t>
            </a:r>
            <a:endParaRPr sz="12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Hardware purchased through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Captech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601968" y="2848736"/>
            <a:ext cx="3100070" cy="2921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3556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HANA enables real time position  reporting, contract management and order  fulfillment.</a:t>
            </a:r>
            <a:endParaRPr sz="1200">
              <a:latin typeface="Arial"/>
              <a:cs typeface="Arial"/>
            </a:endParaRPr>
          </a:p>
          <a:p>
            <a:pPr marL="208915" marR="4127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Ability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process and analyse larger data  volumes, more frequently, in greater detail  and real</a:t>
            </a:r>
            <a:r>
              <a:rPr dirty="0" sz="1200" spc="-8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time</a:t>
            </a:r>
            <a:endParaRPr sz="1200">
              <a:latin typeface="Arial"/>
              <a:cs typeface="Arial"/>
            </a:endParaRPr>
          </a:p>
          <a:p>
            <a:pPr marL="208915" marR="52006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Risk </a:t>
            </a:r>
            <a:r>
              <a:rPr dirty="0" sz="1200" spc="-10">
                <a:latin typeface="Arial"/>
                <a:cs typeface="Arial"/>
              </a:rPr>
              <a:t>will </a:t>
            </a:r>
            <a:r>
              <a:rPr dirty="0" sz="1200" spc="-5">
                <a:latin typeface="Arial"/>
                <a:cs typeface="Arial"/>
              </a:rPr>
              <a:t>be understood sooner and  managed more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efficiently</a:t>
            </a:r>
            <a:endParaRPr sz="1200">
              <a:latin typeface="Arial"/>
              <a:cs typeface="Arial"/>
            </a:endParaRPr>
          </a:p>
          <a:p>
            <a:pPr marL="208915" marR="17081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CHS </a:t>
            </a:r>
            <a:r>
              <a:rPr dirty="0" sz="1200" spc="-10">
                <a:latin typeface="Arial"/>
                <a:cs typeface="Arial"/>
              </a:rPr>
              <a:t>will </a:t>
            </a:r>
            <a:r>
              <a:rPr dirty="0" sz="1200" spc="-5">
                <a:latin typeface="Arial"/>
                <a:cs typeface="Arial"/>
              </a:rPr>
              <a:t>be able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acquire and manage  additional brands with less manual  workarounds</a:t>
            </a:r>
            <a:endParaRPr sz="1200">
              <a:latin typeface="Arial"/>
              <a:cs typeface="Arial"/>
            </a:endParaRPr>
          </a:p>
          <a:p>
            <a:pPr marL="208915" marR="11430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Compliance with Commodity Futures  Trading Commission requirements and  ability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document positions </a:t>
            </a:r>
            <a:r>
              <a:rPr dirty="0" sz="1200">
                <a:latin typeface="Arial"/>
                <a:cs typeface="Arial"/>
              </a:rPr>
              <a:t>at </a:t>
            </a:r>
            <a:r>
              <a:rPr dirty="0" sz="1200" spc="-5">
                <a:latin typeface="Arial"/>
                <a:cs typeface="Arial"/>
              </a:rPr>
              <a:t>any </a:t>
            </a:r>
            <a:r>
              <a:rPr dirty="0" sz="1200" spc="-10">
                <a:latin typeface="Arial"/>
                <a:cs typeface="Arial"/>
              </a:rPr>
              <a:t>given  </a:t>
            </a:r>
            <a:r>
              <a:rPr dirty="0" sz="1200" spc="-5">
                <a:latin typeface="Arial"/>
                <a:cs typeface="Arial"/>
              </a:rPr>
              <a:t>point in</a:t>
            </a:r>
            <a:r>
              <a:rPr dirty="0" sz="1200" spc="-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time.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293607" y="283463"/>
            <a:ext cx="12573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51</a:t>
            </a:fld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26263"/>
            <a:ext cx="78740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</a:t>
            </a:r>
            <a:r>
              <a:rPr dirty="0" spc="-10"/>
              <a:t>a</a:t>
            </a:r>
            <a:r>
              <a:rPr dirty="0"/>
              <a:t>rys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6444" y="1071372"/>
            <a:ext cx="8440420" cy="1120140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63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Times New Roman"/>
              <a:cs typeface="Times New Roman"/>
            </a:endParaRPr>
          </a:p>
          <a:p>
            <a:pPr marL="161925">
              <a:lnSpc>
                <a:spcPct val="100000"/>
              </a:lnSpc>
              <a:spcBef>
                <a:spcPts val="5"/>
              </a:spcBef>
            </a:pPr>
            <a:r>
              <a:rPr dirty="0" sz="1200" spc="-25">
                <a:solidFill>
                  <a:srgbClr val="253046"/>
                </a:solidFill>
                <a:latin typeface="Arial"/>
                <a:cs typeface="Arial"/>
              </a:rPr>
              <a:t>FARYS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is a multiservice 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company,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that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delivers  daily products and services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about 600.000 customers in</a:t>
            </a:r>
            <a:r>
              <a:rPr dirty="0" sz="1200" spc="114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Flanders.</a:t>
            </a:r>
            <a:endParaRPr sz="1200">
              <a:latin typeface="Arial"/>
              <a:cs typeface="Arial"/>
            </a:endParaRPr>
          </a:p>
          <a:p>
            <a:pPr marL="161925" marR="266065">
              <a:lnSpc>
                <a:spcPct val="100000"/>
              </a:lnSpc>
              <a:spcBef>
                <a:spcPts val="405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Those are mainly concentrated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drinking 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water,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shared services center (public tendering support)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(semi) public  entities, Road works, Sewage systems, water management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industrial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sites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and management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sport infrastructures  (public swimming pools and other sport facilities)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836545"/>
            <a:ext cx="3100070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290" marR="4826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253046"/>
                </a:solidFill>
                <a:latin typeface="Arial"/>
                <a:cs typeface="Arial"/>
              </a:rPr>
              <a:t>FARYS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(ex-TMVW),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had their origin in  production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&amp;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distribution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Drinking  </a:t>
            </a:r>
            <a:r>
              <a:rPr dirty="0" sz="1200" spc="-20">
                <a:solidFill>
                  <a:srgbClr val="253046"/>
                </a:solidFill>
                <a:latin typeface="Arial"/>
                <a:cs typeface="Arial"/>
              </a:rPr>
              <a:t>Water,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as their extended their business  they had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become flexible in their finance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solution for the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future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770629"/>
          </a:xfrm>
          <a:custGeom>
            <a:avLst/>
            <a:gdLst/>
            <a:ahLst/>
            <a:cxnLst/>
            <a:rect l="l" t="t" r="r" b="b"/>
            <a:pathLst>
              <a:path w="3108959" h="3770629">
                <a:moveTo>
                  <a:pt x="0" y="3770376"/>
                </a:moveTo>
                <a:lnTo>
                  <a:pt x="3108960" y="3770376"/>
                </a:lnTo>
                <a:lnTo>
                  <a:pt x="3108960" y="0"/>
                </a:lnTo>
                <a:lnTo>
                  <a:pt x="0" y="0"/>
                </a:lnTo>
                <a:lnTo>
                  <a:pt x="0" y="3770376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552571" y="2862452"/>
            <a:ext cx="2811145" cy="167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Complete Financial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&amp;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Operation  transformation program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–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OCEANUS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–  that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consists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full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NewGL migration,  integrated Business Planning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&amp;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Consolidation and Project Portfolio  Management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this with an new user  interface, on a collaboration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platform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enabled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internal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&amp;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external users. The  solution  is as well mobile</a:t>
            </a:r>
            <a:r>
              <a:rPr dirty="0" sz="1200" spc="-3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enabled.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601968" y="2822829"/>
            <a:ext cx="3100070" cy="298132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208915" indent="-167640">
              <a:lnSpc>
                <a:spcPct val="100000"/>
              </a:lnSpc>
              <a:spcBef>
                <a:spcPts val="30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Improve Traditional Business Processes</a:t>
            </a:r>
            <a:endParaRPr sz="1200">
              <a:latin typeface="Arial"/>
              <a:cs typeface="Arial"/>
            </a:endParaRPr>
          </a:p>
          <a:p>
            <a:pPr lvl="1" marL="396875" indent="-178435">
              <a:lnSpc>
                <a:spcPct val="100000"/>
              </a:lnSpc>
              <a:spcBef>
                <a:spcPts val="204"/>
              </a:spcBef>
              <a:buClr>
                <a:srgbClr val="D49500"/>
              </a:buClr>
              <a:buChar char="•"/>
              <a:tabLst>
                <a:tab pos="3975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Only One source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</a:t>
            </a:r>
            <a:r>
              <a:rPr dirty="0" sz="12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truth</a:t>
            </a:r>
            <a:endParaRPr sz="1200">
              <a:latin typeface="Arial"/>
              <a:cs typeface="Arial"/>
            </a:endParaRPr>
          </a:p>
          <a:p>
            <a:pPr lvl="1" marL="396875" indent="-178435">
              <a:lnSpc>
                <a:spcPct val="100000"/>
              </a:lnSpc>
              <a:spcBef>
                <a:spcPts val="395"/>
              </a:spcBef>
              <a:buClr>
                <a:srgbClr val="D49500"/>
              </a:buClr>
              <a:buChar char="•"/>
              <a:tabLst>
                <a:tab pos="3975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Straight through</a:t>
            </a:r>
            <a:r>
              <a:rPr dirty="0" sz="1200" spc="-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processing</a:t>
            </a:r>
            <a:endParaRPr sz="1200">
              <a:latin typeface="Arial"/>
              <a:cs typeface="Arial"/>
            </a:endParaRPr>
          </a:p>
          <a:p>
            <a:pPr lvl="1" marL="396875" indent="-178435">
              <a:lnSpc>
                <a:spcPct val="100000"/>
              </a:lnSpc>
              <a:spcBef>
                <a:spcPts val="405"/>
              </a:spcBef>
              <a:buClr>
                <a:srgbClr val="D49500"/>
              </a:buClr>
              <a:buChar char="•"/>
              <a:tabLst>
                <a:tab pos="39751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Paperless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enablement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and</a:t>
            </a:r>
            <a:r>
              <a:rPr dirty="0" sz="1200" spc="-8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real-time</a:t>
            </a:r>
            <a:endParaRPr sz="1200">
              <a:latin typeface="Arial"/>
              <a:cs typeface="Arial"/>
            </a:endParaRPr>
          </a:p>
          <a:p>
            <a:pPr marL="396875">
              <a:lnSpc>
                <a:spcPct val="10000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dashboarding</a:t>
            </a:r>
            <a:endParaRPr sz="1200">
              <a:latin typeface="Arial"/>
              <a:cs typeface="Arial"/>
            </a:endParaRPr>
          </a:p>
          <a:p>
            <a:pPr lvl="1" marL="396875" indent="-178435">
              <a:lnSpc>
                <a:spcPct val="100000"/>
              </a:lnSpc>
              <a:spcBef>
                <a:spcPts val="395"/>
              </a:spcBef>
              <a:buClr>
                <a:srgbClr val="D49500"/>
              </a:buClr>
              <a:buChar char="•"/>
              <a:tabLst>
                <a:tab pos="3975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Flexible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spcBef>
                <a:spcPts val="5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10">
                <a:latin typeface="Arial"/>
                <a:cs typeface="Arial"/>
              </a:rPr>
              <a:t>Drive </a:t>
            </a:r>
            <a:r>
              <a:rPr dirty="0" sz="1200" spc="-5">
                <a:latin typeface="Arial"/>
                <a:cs typeface="Arial"/>
              </a:rPr>
              <a:t>Data Integrity and a Robust</a:t>
            </a:r>
            <a:r>
              <a:rPr dirty="0" sz="1200" spc="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Model</a:t>
            </a:r>
            <a:endParaRPr sz="1200">
              <a:latin typeface="Arial"/>
              <a:cs typeface="Arial"/>
            </a:endParaRPr>
          </a:p>
          <a:p>
            <a:pPr lvl="1" marL="396875" marR="127635" indent="-178435">
              <a:lnSpc>
                <a:spcPct val="100000"/>
              </a:lnSpc>
              <a:spcBef>
                <a:spcPts val="185"/>
              </a:spcBef>
              <a:buClr>
                <a:srgbClr val="D49500"/>
              </a:buClr>
              <a:buChar char="•"/>
              <a:tabLst>
                <a:tab pos="3975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Integrated master data governance by  clear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rules</a:t>
            </a:r>
            <a:endParaRPr sz="1200">
              <a:latin typeface="Arial"/>
              <a:cs typeface="Arial"/>
            </a:endParaRPr>
          </a:p>
          <a:p>
            <a:pPr lvl="1" marL="396875" marR="365760" indent="-178435">
              <a:lnSpc>
                <a:spcPct val="100000"/>
              </a:lnSpc>
              <a:spcBef>
                <a:spcPts val="405"/>
              </a:spcBef>
              <a:buClr>
                <a:srgbClr val="D49500"/>
              </a:buClr>
              <a:buChar char="•"/>
              <a:tabLst>
                <a:tab pos="3975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Robust but flexible model, which is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future</a:t>
            </a:r>
            <a:r>
              <a:rPr dirty="0" sz="1200" spc="-1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proof</a:t>
            </a:r>
            <a:endParaRPr sz="1200">
              <a:latin typeface="Arial"/>
              <a:cs typeface="Arial"/>
            </a:endParaRPr>
          </a:p>
          <a:p>
            <a:pPr lvl="1" marL="396875" marR="172720" indent="-178435">
              <a:lnSpc>
                <a:spcPct val="100000"/>
              </a:lnSpc>
              <a:spcBef>
                <a:spcPts val="395"/>
              </a:spcBef>
              <a:buClr>
                <a:srgbClr val="D49500"/>
              </a:buClr>
              <a:buChar char="•"/>
              <a:tabLst>
                <a:tab pos="3975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Correct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&amp;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real-time performance  reporting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and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visualisations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by</a:t>
            </a:r>
            <a:r>
              <a:rPr dirty="0" sz="1200" spc="-10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‘warm’  lists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869935" y="188976"/>
            <a:ext cx="1726692" cy="553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51</a:t>
            </a:fld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604" y="226263"/>
            <a:ext cx="549846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Guerbet- </a:t>
            </a:r>
            <a:r>
              <a:rPr dirty="0" spc="-5"/>
              <a:t>Suite </a:t>
            </a:r>
            <a:r>
              <a:rPr dirty="0"/>
              <a:t>on </a:t>
            </a:r>
            <a:r>
              <a:rPr dirty="0" spc="-5"/>
              <a:t>HANA</a:t>
            </a:r>
            <a:r>
              <a:rPr dirty="0" spc="-135"/>
              <a:t> </a:t>
            </a:r>
            <a:r>
              <a:rPr dirty="0" spc="-5"/>
              <a:t>implementation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071372"/>
            <a:ext cx="8426450" cy="1120140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55880" rIns="0" bIns="0" rtlCol="0" vert="horz">
            <a:spAutoFit/>
          </a:bodyPr>
          <a:lstStyle/>
          <a:p>
            <a:pPr marL="41275" marR="535940">
              <a:lnSpc>
                <a:spcPct val="100000"/>
              </a:lnSpc>
              <a:spcBef>
                <a:spcPts val="440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mid-market pharmaceutical company offering health professionals contrast agents, medical devices and innovative  solutions. </a:t>
            </a:r>
            <a:r>
              <a:rPr dirty="0" sz="1200" spc="-10">
                <a:solidFill>
                  <a:srgbClr val="4E4641"/>
                </a:solidFill>
                <a:latin typeface="Arial"/>
                <a:cs typeface="Arial"/>
              </a:rPr>
              <a:t>Turnover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of </a:t>
            </a:r>
            <a:r>
              <a:rPr dirty="0" sz="1200" spc="-5" b="1">
                <a:solidFill>
                  <a:srgbClr val="4E4641"/>
                </a:solidFill>
                <a:latin typeface="Arial"/>
                <a:cs typeface="Arial"/>
              </a:rPr>
              <a:t>€403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m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in 2012, 1,400 employees and 20 affiliates</a:t>
            </a:r>
            <a:r>
              <a:rPr dirty="0" sz="1200" spc="-65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worldwide.</a:t>
            </a:r>
            <a:endParaRPr sz="1200">
              <a:latin typeface="Arial"/>
              <a:cs typeface="Arial"/>
            </a:endParaRPr>
          </a:p>
          <a:p>
            <a:pPr marL="41275">
              <a:lnSpc>
                <a:spcPct val="100000"/>
              </a:lnSpc>
              <a:spcBef>
                <a:spcPts val="295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Products and services available in more than 70 countries through 20 affiliates and a network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</a:t>
            </a:r>
            <a:r>
              <a:rPr dirty="0" sz="1200" spc="1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agents.</a:t>
            </a:r>
            <a:endParaRPr sz="1200">
              <a:latin typeface="Arial"/>
              <a:cs typeface="Arial"/>
            </a:endParaRPr>
          </a:p>
          <a:p>
            <a:pPr marL="41275" marR="233045">
              <a:lnSpc>
                <a:spcPct val="100000"/>
              </a:lnSpc>
              <a:spcBef>
                <a:spcPts val="295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4 specialized plants in France: 2 chemical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sites 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manufacturing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active substances, 2 pharmaceutical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sites 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 dissolution and packaging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contrast</a:t>
            </a:r>
            <a:r>
              <a:rPr dirty="0" sz="1200" spc="-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agents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848736"/>
            <a:ext cx="3100070" cy="2555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104775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accompany </a:t>
            </a:r>
            <a:r>
              <a:rPr dirty="0" sz="1200">
                <a:latin typeface="Arial"/>
                <a:cs typeface="Arial"/>
              </a:rPr>
              <a:t>its </a:t>
            </a:r>
            <a:r>
              <a:rPr dirty="0" sz="1200" spc="-5">
                <a:latin typeface="Arial"/>
                <a:cs typeface="Arial"/>
              </a:rPr>
              <a:t>strategy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growth in  </a:t>
            </a:r>
            <a:r>
              <a:rPr dirty="0" sz="1200">
                <a:latin typeface="Arial"/>
                <a:cs typeface="Arial"/>
              </a:rPr>
              <a:t>USA, </a:t>
            </a:r>
            <a:r>
              <a:rPr dirty="0" sz="1200" spc="-5">
                <a:latin typeface="Arial"/>
                <a:cs typeface="Arial"/>
              </a:rPr>
              <a:t>Guerbet needed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renovate </a:t>
            </a:r>
            <a:r>
              <a:rPr dirty="0" sz="1200">
                <a:latin typeface="Arial"/>
                <a:cs typeface="Arial"/>
              </a:rPr>
              <a:t>its IS  </a:t>
            </a:r>
            <a:r>
              <a:rPr dirty="0" sz="1200" spc="-5">
                <a:latin typeface="Arial"/>
                <a:cs typeface="Arial"/>
              </a:rPr>
              <a:t>(Qualiac)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all business domains except 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Commercials.</a:t>
            </a:r>
            <a:endParaRPr sz="1200">
              <a:latin typeface="Arial"/>
              <a:cs typeface="Arial"/>
            </a:endParaRPr>
          </a:p>
          <a:p>
            <a:pPr marL="208915" marR="21082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Arial"/>
                <a:cs typeface="Arial"/>
              </a:rPr>
              <a:t>A </a:t>
            </a:r>
            <a:r>
              <a:rPr dirty="0" sz="1200" spc="-5">
                <a:latin typeface="Arial"/>
                <a:cs typeface="Arial"/>
              </a:rPr>
              <a:t>long RFI editor process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select </a:t>
            </a:r>
            <a:r>
              <a:rPr dirty="0" sz="1200">
                <a:latin typeface="Arial"/>
                <a:cs typeface="Arial"/>
              </a:rPr>
              <a:t>SAP  </a:t>
            </a:r>
            <a:r>
              <a:rPr dirty="0" sz="1200" spc="-5">
                <a:latin typeface="Arial"/>
                <a:cs typeface="Arial"/>
              </a:rPr>
              <a:t>consolidating intimacy with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Capgemini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Arial"/>
                <a:cs typeface="Arial"/>
              </a:rPr>
              <a:t>A </a:t>
            </a:r>
            <a:r>
              <a:rPr dirty="0" sz="1200" spc="-5">
                <a:latin typeface="Arial"/>
                <a:cs typeface="Arial"/>
              </a:rPr>
              <a:t>6 months RFP selection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process</a:t>
            </a:r>
            <a:endParaRPr sz="1200">
              <a:latin typeface="Arial"/>
              <a:cs typeface="Arial"/>
            </a:endParaRPr>
          </a:p>
          <a:p>
            <a:pPr marL="208915" marR="180975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Capgemini </a:t>
            </a:r>
            <a:r>
              <a:rPr dirty="0" sz="1200" spc="-10">
                <a:latin typeface="Arial"/>
                <a:cs typeface="Arial"/>
              </a:rPr>
              <a:t>won </a:t>
            </a:r>
            <a:r>
              <a:rPr dirty="0" sz="1200" spc="-5">
                <a:latin typeface="Arial"/>
                <a:cs typeface="Arial"/>
              </a:rPr>
              <a:t>against Accenture, </a:t>
            </a:r>
            <a:r>
              <a:rPr dirty="0" sz="1200">
                <a:latin typeface="Arial"/>
                <a:cs typeface="Arial"/>
              </a:rPr>
              <a:t>IBM,  CGI </a:t>
            </a:r>
            <a:r>
              <a:rPr dirty="0" sz="1200" spc="-5">
                <a:latin typeface="Arial"/>
                <a:cs typeface="Arial"/>
              </a:rPr>
              <a:t>Logica, BearingPoint </a:t>
            </a:r>
            <a:r>
              <a:rPr dirty="0" sz="1200" spc="-10">
                <a:latin typeface="Arial"/>
                <a:cs typeface="Arial"/>
              </a:rPr>
              <a:t>(was </a:t>
            </a:r>
            <a:r>
              <a:rPr dirty="0" sz="1200" spc="-5">
                <a:latin typeface="Arial"/>
                <a:cs typeface="Arial"/>
              </a:rPr>
              <a:t>in the  short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list)</a:t>
            </a:r>
            <a:endParaRPr sz="1200">
              <a:latin typeface="Arial"/>
              <a:cs typeface="Arial"/>
            </a:endParaRPr>
          </a:p>
          <a:p>
            <a:pPr marL="208915" marR="125730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Arial"/>
                <a:cs typeface="Arial"/>
              </a:rPr>
              <a:t>Go </a:t>
            </a:r>
            <a:r>
              <a:rPr dirty="0" sz="1200" spc="-10">
                <a:latin typeface="Arial"/>
                <a:cs typeface="Arial"/>
              </a:rPr>
              <a:t>live </a:t>
            </a:r>
            <a:r>
              <a:rPr dirty="0" sz="1200" spc="-5">
                <a:latin typeface="Arial"/>
                <a:cs typeface="Arial"/>
              </a:rPr>
              <a:t>April 2015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3 countries; </a:t>
            </a:r>
            <a:r>
              <a:rPr dirty="0" sz="1200">
                <a:latin typeface="Arial"/>
                <a:cs typeface="Arial"/>
              </a:rPr>
              <a:t>roll-out  to </a:t>
            </a:r>
            <a:r>
              <a:rPr dirty="0" sz="1200" spc="-5">
                <a:latin typeface="Arial"/>
                <a:cs typeface="Arial"/>
              </a:rPr>
              <a:t>all affiliales and </a:t>
            </a:r>
            <a:r>
              <a:rPr dirty="0" sz="1200">
                <a:latin typeface="Arial"/>
                <a:cs typeface="Arial"/>
              </a:rPr>
              <a:t>AM to </a:t>
            </a:r>
            <a:r>
              <a:rPr dirty="0" sz="1200" spc="-5">
                <a:latin typeface="Arial"/>
                <a:cs typeface="Arial"/>
              </a:rPr>
              <a:t>be managed in  2015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770629"/>
          </a:xfrm>
          <a:custGeom>
            <a:avLst/>
            <a:gdLst/>
            <a:ahLst/>
            <a:cxnLst/>
            <a:rect l="l" t="t" r="r" b="b"/>
            <a:pathLst>
              <a:path w="3108959" h="3770629">
                <a:moveTo>
                  <a:pt x="0" y="3770376"/>
                </a:moveTo>
                <a:lnTo>
                  <a:pt x="3108960" y="3770376"/>
                </a:lnTo>
                <a:lnTo>
                  <a:pt x="3108960" y="0"/>
                </a:lnTo>
                <a:lnTo>
                  <a:pt x="0" y="0"/>
                </a:lnTo>
                <a:lnTo>
                  <a:pt x="0" y="3770376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432175" y="2810636"/>
            <a:ext cx="3030220" cy="274637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80340" indent="-167640">
              <a:lnSpc>
                <a:spcPct val="100000"/>
              </a:lnSpc>
              <a:spcBef>
                <a:spcPts val="4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>
                <a:latin typeface="Arial"/>
                <a:cs typeface="Arial"/>
              </a:rPr>
              <a:t>A  SAP </a:t>
            </a:r>
            <a:r>
              <a:rPr dirty="0" sz="1200" spc="-5">
                <a:latin typeface="Arial"/>
                <a:cs typeface="Arial"/>
              </a:rPr>
              <a:t>Core System built with 3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countries</a:t>
            </a:r>
            <a:endParaRPr sz="12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France, Portugal </a:t>
            </a:r>
            <a:r>
              <a:rPr dirty="0" sz="1200">
                <a:latin typeface="Arial"/>
                <a:cs typeface="Arial"/>
              </a:rPr>
              <a:t>&amp; </a:t>
            </a:r>
            <a:r>
              <a:rPr dirty="0" sz="1200" spc="-5">
                <a:latin typeface="Arial"/>
                <a:cs typeface="Arial"/>
              </a:rPr>
              <a:t>UK in 18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months</a:t>
            </a:r>
            <a:endParaRPr sz="12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>
                <a:latin typeface="Arial"/>
                <a:cs typeface="Arial"/>
              </a:rPr>
              <a:t>Go </a:t>
            </a:r>
            <a:r>
              <a:rPr dirty="0" sz="1200" spc="-5">
                <a:latin typeface="Arial"/>
                <a:cs typeface="Arial"/>
              </a:rPr>
              <a:t>Live in April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2015</a:t>
            </a:r>
            <a:endParaRPr sz="12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>
                <a:latin typeface="Arial"/>
                <a:cs typeface="Arial"/>
              </a:rPr>
              <a:t>SAP Hana, all </a:t>
            </a:r>
            <a:r>
              <a:rPr dirty="0" sz="1200" spc="-5">
                <a:latin typeface="Arial"/>
                <a:cs typeface="Arial"/>
              </a:rPr>
              <a:t>modules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-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PO</a:t>
            </a:r>
            <a:endParaRPr sz="1200">
              <a:latin typeface="Arial"/>
              <a:cs typeface="Arial"/>
            </a:endParaRPr>
          </a:p>
          <a:p>
            <a:pPr marL="180340" marR="508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Pre-configured Pharma  (LifeSciencesPath) usage during Blueprint  Phase</a:t>
            </a:r>
            <a:endParaRPr sz="12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>
                <a:latin typeface="Arial"/>
                <a:cs typeface="Arial"/>
              </a:rPr>
              <a:t>iSAP </a:t>
            </a:r>
            <a:r>
              <a:rPr dirty="0" sz="1200" spc="-5">
                <a:latin typeface="Arial"/>
                <a:cs typeface="Arial"/>
              </a:rPr>
              <a:t>methodology as a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standard</a:t>
            </a:r>
            <a:endParaRPr sz="12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implementation</a:t>
            </a:r>
            <a:endParaRPr sz="1200">
              <a:latin typeface="Arial"/>
              <a:cs typeface="Arial"/>
            </a:endParaRPr>
          </a:p>
          <a:p>
            <a:pPr marL="180340" marR="121285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>
                <a:latin typeface="Arial"/>
                <a:cs typeface="Arial"/>
              </a:rPr>
              <a:t>A </a:t>
            </a:r>
            <a:r>
              <a:rPr dirty="0" sz="1200" spc="-5">
                <a:latin typeface="Arial"/>
                <a:cs typeface="Arial"/>
              </a:rPr>
              <a:t>mixed </a:t>
            </a:r>
            <a:r>
              <a:rPr dirty="0" sz="1200">
                <a:latin typeface="Arial"/>
                <a:cs typeface="Arial"/>
              </a:rPr>
              <a:t>team, </a:t>
            </a:r>
            <a:r>
              <a:rPr dirty="0" sz="1200" spc="-5">
                <a:latin typeface="Arial"/>
                <a:cs typeface="Arial"/>
              </a:rPr>
              <a:t>with Guerbet </a:t>
            </a:r>
            <a:r>
              <a:rPr dirty="0" sz="1200">
                <a:latin typeface="Arial"/>
                <a:cs typeface="Arial"/>
              </a:rPr>
              <a:t>IS </a:t>
            </a:r>
            <a:r>
              <a:rPr dirty="0" sz="1200" spc="-5">
                <a:latin typeface="Arial"/>
                <a:cs typeface="Arial"/>
              </a:rPr>
              <a:t>people</a:t>
            </a:r>
            <a:r>
              <a:rPr dirty="0" sz="1200" spc="-8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in  the delivery team under Capgemini  responsibility</a:t>
            </a:r>
            <a:endParaRPr sz="12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Delivery model </a:t>
            </a:r>
            <a:r>
              <a:rPr dirty="0" sz="1200">
                <a:latin typeface="Arial"/>
                <a:cs typeface="Arial"/>
              </a:rPr>
              <a:t>: </a:t>
            </a:r>
            <a:r>
              <a:rPr dirty="0" sz="1200" spc="-5">
                <a:latin typeface="Arial"/>
                <a:cs typeface="Arial"/>
              </a:rPr>
              <a:t>France/India</a:t>
            </a:r>
            <a:r>
              <a:rPr dirty="0" sz="1200" spc="25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(ABAP)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643751" y="2848736"/>
            <a:ext cx="24892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764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167640" algn="l"/>
              </a:tabLst>
            </a:pPr>
            <a:r>
              <a:rPr dirty="0" sz="1200" spc="-5">
                <a:latin typeface="Arial"/>
                <a:cs typeface="Arial"/>
              </a:rPr>
              <a:t>An </a:t>
            </a:r>
            <a:r>
              <a:rPr dirty="0" sz="1200">
                <a:latin typeface="Arial"/>
                <a:cs typeface="Arial"/>
              </a:rPr>
              <a:t>IS </a:t>
            </a:r>
            <a:r>
              <a:rPr dirty="0" sz="1200" spc="-5">
                <a:latin typeface="Arial"/>
                <a:cs typeface="Arial"/>
              </a:rPr>
              <a:t>adapted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Guerbet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strategy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43751" y="3290696"/>
            <a:ext cx="27673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7640" marR="508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167640" algn="l"/>
              </a:tabLst>
            </a:pPr>
            <a:r>
              <a:rPr dirty="0" sz="1200" spc="-5">
                <a:latin typeface="Arial"/>
                <a:cs typeface="Arial"/>
              </a:rPr>
              <a:t>More flexible reporting solution </a:t>
            </a:r>
            <a:r>
              <a:rPr dirty="0" sz="1200">
                <a:latin typeface="Arial"/>
                <a:cs typeface="Arial"/>
              </a:rPr>
              <a:t>– </a:t>
            </a:r>
            <a:r>
              <a:rPr dirty="0" sz="1200" spc="-5">
                <a:latin typeface="Arial"/>
                <a:cs typeface="Arial"/>
              </a:rPr>
              <a:t>more  readily able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adapt</a:t>
            </a:r>
            <a:r>
              <a:rPr dirty="0" sz="1200" spc="-8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quickly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43751" y="3915917"/>
            <a:ext cx="2112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764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167640" algn="l"/>
              </a:tabLst>
            </a:pPr>
            <a:r>
              <a:rPr dirty="0" sz="1200" spc="-5">
                <a:latin typeface="Arial"/>
                <a:cs typeface="Arial"/>
              </a:rPr>
              <a:t>Collaborative </a:t>
            </a:r>
            <a:r>
              <a:rPr dirty="0" sz="1200" spc="-10">
                <a:latin typeface="Arial"/>
                <a:cs typeface="Arial"/>
              </a:rPr>
              <a:t>way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working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43751" y="4357878"/>
            <a:ext cx="29629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7640" marR="508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167640" algn="l"/>
              </a:tabLst>
            </a:pPr>
            <a:r>
              <a:rPr dirty="0" sz="1200" spc="-5">
                <a:latin typeface="Arial"/>
                <a:cs typeface="Arial"/>
              </a:rPr>
              <a:t>Involvement </a:t>
            </a:r>
            <a:r>
              <a:rPr dirty="0" sz="1200">
                <a:latin typeface="Arial"/>
                <a:cs typeface="Arial"/>
              </a:rPr>
              <a:t>of IT </a:t>
            </a:r>
            <a:r>
              <a:rPr dirty="0" sz="1200" spc="-5">
                <a:latin typeface="Arial"/>
                <a:cs typeface="Arial"/>
              </a:rPr>
              <a:t>organization (functional  and technical resources) in the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project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429500" y="190500"/>
            <a:ext cx="2095500" cy="60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51</a:t>
            </a:fld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604" y="226263"/>
            <a:ext cx="614235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Luxury goods </a:t>
            </a:r>
            <a:r>
              <a:rPr dirty="0"/>
              <a:t>- A SOH </a:t>
            </a:r>
            <a:r>
              <a:rPr dirty="0" spc="-5"/>
              <a:t>Finance Core</a:t>
            </a:r>
            <a:r>
              <a:rPr dirty="0" spc="-225"/>
              <a:t> </a:t>
            </a:r>
            <a:r>
              <a:rPr dirty="0" spc="-5"/>
              <a:t>Solution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136903"/>
            <a:ext cx="8426450" cy="105473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41275" marR="12446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Group is a 14 product divisions company encompassing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leather,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scarves,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ties,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men's </a:t>
            </a:r>
            <a:r>
              <a:rPr dirty="0" sz="1200" spc="-20">
                <a:solidFill>
                  <a:srgbClr val="253046"/>
                </a:solidFill>
                <a:latin typeface="Arial"/>
                <a:cs typeface="Arial"/>
              </a:rPr>
              <a:t>wear,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women's fashion, perfume,  watches,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stationery, footwear,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gloves, enamel, decorative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arts,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tableware and </a:t>
            </a:r>
            <a:r>
              <a:rPr dirty="0" sz="1200" spc="-20">
                <a:solidFill>
                  <a:srgbClr val="253046"/>
                </a:solidFill>
                <a:latin typeface="Arial"/>
                <a:cs typeface="Arial"/>
              </a:rPr>
              <a:t>jewelry.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Turnover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 b="1">
                <a:solidFill>
                  <a:srgbClr val="253046"/>
                </a:solidFill>
                <a:latin typeface="Arial"/>
                <a:cs typeface="Arial"/>
              </a:rPr>
              <a:t>€3 755 million </a:t>
            </a:r>
            <a:r>
              <a:rPr dirty="0" sz="1200" b="1">
                <a:solidFill>
                  <a:srgbClr val="253046"/>
                </a:solidFill>
                <a:latin typeface="Arial"/>
                <a:cs typeface="Arial"/>
              </a:rPr>
              <a:t>in </a:t>
            </a:r>
            <a:r>
              <a:rPr dirty="0" sz="1200" spc="-5" b="1">
                <a:solidFill>
                  <a:srgbClr val="253046"/>
                </a:solidFill>
                <a:latin typeface="Arial"/>
                <a:cs typeface="Arial"/>
              </a:rPr>
              <a:t>2013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with 10 </a:t>
            </a:r>
            <a:r>
              <a:rPr dirty="0" sz="1200" spc="-30">
                <a:solidFill>
                  <a:srgbClr val="253046"/>
                </a:solidFill>
                <a:latin typeface="Arial"/>
                <a:cs typeface="Arial"/>
              </a:rPr>
              <a:t>118</a:t>
            </a:r>
            <a:r>
              <a:rPr dirty="0" sz="12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employees.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810636"/>
            <a:ext cx="3100070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5575" marR="200025" indent="-114300">
              <a:lnSpc>
                <a:spcPct val="100000"/>
              </a:lnSpc>
              <a:spcBef>
                <a:spcPts val="100"/>
              </a:spcBef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Three different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teams were working  independently; resulting in poor  communications and awareness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other  critical projects having a direct impact on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go</a:t>
            </a:r>
            <a:r>
              <a:rPr dirty="0" sz="1200" spc="-1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live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770629"/>
          </a:xfrm>
          <a:custGeom>
            <a:avLst/>
            <a:gdLst/>
            <a:ahLst/>
            <a:cxnLst/>
            <a:rect l="l" t="t" r="r" b="b"/>
            <a:pathLst>
              <a:path w="3108959" h="3770629">
                <a:moveTo>
                  <a:pt x="0" y="3770376"/>
                </a:moveTo>
                <a:lnTo>
                  <a:pt x="3108960" y="3770376"/>
                </a:lnTo>
                <a:lnTo>
                  <a:pt x="3108960" y="0"/>
                </a:lnTo>
                <a:lnTo>
                  <a:pt x="0" y="0"/>
                </a:lnTo>
                <a:lnTo>
                  <a:pt x="0" y="3770376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432175" y="2810636"/>
            <a:ext cx="297053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0" marR="5080" indent="-114300">
              <a:lnSpc>
                <a:spcPct val="100000"/>
              </a:lnSpc>
              <a:spcBef>
                <a:spcPts val="100"/>
              </a:spcBef>
              <a:buClr>
                <a:srgbClr val="E37D1A"/>
              </a:buClr>
              <a:buChar char="•"/>
              <a:tabLst>
                <a:tab pos="12700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Capgemini implemented a HANA solution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that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merged key components like Order to  Cash, Finance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manage, Procure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Pay  and MDG/GRC/Adobe Screen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Personas</a:t>
            </a:r>
            <a:r>
              <a:rPr dirty="0" sz="1200">
                <a:solidFill>
                  <a:srgbClr val="00AF50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32175" y="3725417"/>
            <a:ext cx="25184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300">
              <a:lnSpc>
                <a:spcPct val="100000"/>
              </a:lnSpc>
              <a:spcBef>
                <a:spcPts val="100"/>
              </a:spcBef>
              <a:buClr>
                <a:srgbClr val="E37D1A"/>
              </a:buClr>
              <a:buChar char="•"/>
              <a:tabLst>
                <a:tab pos="12700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delivery model is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France-India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(development)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601968" y="2810636"/>
            <a:ext cx="310007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5575" marR="154305" indent="-114300">
              <a:lnSpc>
                <a:spcPct val="100000"/>
              </a:lnSpc>
              <a:spcBef>
                <a:spcPts val="100"/>
              </a:spcBef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result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was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development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 Finance  Core system built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3 companies  (representing 50%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group turn over) in  France and</a:t>
            </a:r>
            <a:r>
              <a:rPr dirty="0" sz="1200" spc="-8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Switzerland.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51</a:t>
            </a:fld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604" y="226263"/>
            <a:ext cx="324802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Gruppo Bancario</a:t>
            </a:r>
            <a:r>
              <a:rPr dirty="0" spc="-10"/>
              <a:t> </a:t>
            </a:r>
            <a:r>
              <a:rPr dirty="0"/>
              <a:t>Iccrea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136903"/>
            <a:ext cx="8426450" cy="105473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61594" rIns="0" bIns="0" rtlCol="0" vert="horz">
            <a:spAutoFit/>
          </a:bodyPr>
          <a:lstStyle/>
          <a:p>
            <a:pPr marL="41275" marR="91440">
              <a:lnSpc>
                <a:spcPct val="100000"/>
              </a:lnSpc>
              <a:spcBef>
                <a:spcPts val="484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Iccrea Banking Group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(GBI)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is made up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Companies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that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provide exclusive products and services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more than 400 </a:t>
            </a:r>
            <a:r>
              <a:rPr dirty="0" sz="1200" spc="5">
                <a:solidFill>
                  <a:srgbClr val="253046"/>
                </a:solidFill>
                <a:latin typeface="Arial"/>
                <a:cs typeface="Arial"/>
              </a:rPr>
              <a:t>BCC-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CR (Banche di Credito Cooperativo e Casse Rurali –Cooperative Credit Banks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–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Rural Savings Banks) in </a:t>
            </a:r>
            <a:r>
              <a:rPr dirty="0" sz="1200" spc="-20">
                <a:solidFill>
                  <a:srgbClr val="253046"/>
                </a:solidFill>
                <a:latin typeface="Arial"/>
                <a:cs typeface="Arial"/>
              </a:rPr>
              <a:t>Italy.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Iccrea  Group companies provide advanced financial instruments, savings management and pension products, credit solutions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small and medium size enterprises and extraordinary finance. Iccrea Holding, whose capital is held by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BCC-CR,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controls  Iccrea Banking Group</a:t>
            </a:r>
            <a:r>
              <a:rPr dirty="0" sz="1200" spc="-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companies.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657600"/>
          </a:xfrm>
          <a:custGeom>
            <a:avLst/>
            <a:gdLst/>
            <a:ahLst/>
            <a:cxnLst/>
            <a:rect l="l" t="t" r="r" b="b"/>
            <a:pathLst>
              <a:path w="3108960" h="3657600">
                <a:moveTo>
                  <a:pt x="0" y="3657600"/>
                </a:moveTo>
                <a:lnTo>
                  <a:pt x="3108960" y="3657600"/>
                </a:lnTo>
                <a:lnTo>
                  <a:pt x="3108960" y="0"/>
                </a:lnTo>
                <a:lnTo>
                  <a:pt x="0" y="0"/>
                </a:lnTo>
                <a:lnTo>
                  <a:pt x="0" y="365760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810636"/>
            <a:ext cx="3100070" cy="33642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5575" marR="47625" indent="-114300">
              <a:lnSpc>
                <a:spcPct val="100000"/>
              </a:lnSpc>
              <a:spcBef>
                <a:spcPts val="100"/>
              </a:spcBef>
              <a:buClr>
                <a:srgbClr val="E37D1A"/>
              </a:buClr>
              <a:buChar char="•"/>
              <a:tabLst>
                <a:tab pos="15621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Cost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Management Project has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set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challenging objectives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GBI 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design  and implement harmonized processes and  data model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achieving both the Strategic  objective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strenght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the Holding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role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in  terms 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Governance and the Operative  objective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reduce significantly external  service</a:t>
            </a:r>
            <a:r>
              <a:rPr dirty="0" sz="1200" spc="-9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cost.</a:t>
            </a:r>
            <a:endParaRPr sz="1200">
              <a:latin typeface="Arial"/>
              <a:cs typeface="Arial"/>
            </a:endParaRPr>
          </a:p>
          <a:p>
            <a:pPr marL="155575" marR="217170" indent="-114300">
              <a:lnSpc>
                <a:spcPct val="100000"/>
              </a:lnSpc>
              <a:buClr>
                <a:srgbClr val="E37D1A"/>
              </a:buClr>
              <a:buChar char="•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following pillars are the basis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 transformation</a:t>
            </a:r>
            <a:r>
              <a:rPr dirty="0" sz="1200" spc="-3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project:</a:t>
            </a:r>
            <a:endParaRPr sz="1200">
              <a:latin typeface="Arial"/>
              <a:cs typeface="Arial"/>
            </a:endParaRPr>
          </a:p>
          <a:p>
            <a:pPr lvl="1" marL="332740" marR="123189" indent="-114935">
              <a:lnSpc>
                <a:spcPct val="100000"/>
              </a:lnSpc>
              <a:spcBef>
                <a:spcPts val="5"/>
              </a:spcBef>
              <a:buClr>
                <a:srgbClr val="E37D1A"/>
              </a:buClr>
              <a:buChar char="•"/>
              <a:tabLst>
                <a:tab pos="333375" algn="l"/>
              </a:tabLst>
            </a:pP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Budget process output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is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an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approved 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budget that can be spent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without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any</a:t>
            </a:r>
            <a:r>
              <a:rPr dirty="0" sz="1100" spc="-14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other  further top management</a:t>
            </a:r>
            <a:r>
              <a:rPr dirty="0" sz="1100" spc="-14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approval.</a:t>
            </a:r>
            <a:endParaRPr sz="1100">
              <a:latin typeface="Arial"/>
              <a:cs typeface="Arial"/>
            </a:endParaRPr>
          </a:p>
          <a:p>
            <a:pPr lvl="1" marL="332740" marR="43815" indent="-114935">
              <a:lnSpc>
                <a:spcPct val="100000"/>
              </a:lnSpc>
              <a:buClr>
                <a:srgbClr val="E37D1A"/>
              </a:buClr>
              <a:buChar char="•"/>
              <a:tabLst>
                <a:tab pos="333375" algn="l"/>
              </a:tabLst>
            </a:pP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Budget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is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defined and managed by a</a:t>
            </a:r>
            <a:r>
              <a:rPr dirty="0" sz="1100" spc="-1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limited 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number of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Responsability Centers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for the  the </a:t>
            </a:r>
            <a:r>
              <a:rPr dirty="0" sz="1100" spc="-10">
                <a:solidFill>
                  <a:srgbClr val="253046"/>
                </a:solidFill>
                <a:latin typeface="Arial"/>
                <a:cs typeface="Arial"/>
              </a:rPr>
              <a:t>whole</a:t>
            </a:r>
            <a:r>
              <a:rPr dirty="0" sz="11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Group</a:t>
            </a:r>
            <a:endParaRPr sz="1100">
              <a:latin typeface="Arial"/>
              <a:cs typeface="Arial"/>
            </a:endParaRPr>
          </a:p>
          <a:p>
            <a:pPr lvl="1" marL="332740" marR="412115" indent="-114935">
              <a:lnSpc>
                <a:spcPct val="100000"/>
              </a:lnSpc>
              <a:buClr>
                <a:srgbClr val="E37D1A"/>
              </a:buClr>
              <a:buChar char="•"/>
              <a:tabLst>
                <a:tab pos="333375" algn="l"/>
              </a:tabLst>
            </a:pP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Set up a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Centralized organization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for 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purchasing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and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accounting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processes 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execution.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657600"/>
          </a:xfrm>
          <a:custGeom>
            <a:avLst/>
            <a:gdLst/>
            <a:ahLst/>
            <a:cxnLst/>
            <a:rect l="l" t="t" r="r" b="b"/>
            <a:pathLst>
              <a:path w="3108959" h="3657600">
                <a:moveTo>
                  <a:pt x="0" y="3657600"/>
                </a:moveTo>
                <a:lnTo>
                  <a:pt x="3108960" y="3657600"/>
                </a:lnTo>
                <a:lnTo>
                  <a:pt x="3108960" y="0"/>
                </a:lnTo>
                <a:lnTo>
                  <a:pt x="0" y="0"/>
                </a:lnTo>
                <a:lnTo>
                  <a:pt x="0" y="365760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403091" y="2810636"/>
            <a:ext cx="3100070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5575" marR="113664" indent="-114300">
              <a:lnSpc>
                <a:spcPct val="100000"/>
              </a:lnSpc>
              <a:spcBef>
                <a:spcPts val="100"/>
              </a:spcBef>
              <a:buClr>
                <a:srgbClr val="E37D1A"/>
              </a:buClr>
              <a:buChar char="•"/>
              <a:tabLst>
                <a:tab pos="15621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Define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 new Chart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Account valid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</a:t>
            </a:r>
            <a:r>
              <a:rPr dirty="0" sz="1200" spc="-1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all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GBI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legal</a:t>
            </a:r>
            <a:r>
              <a:rPr dirty="0" sz="1200" spc="-6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entities</a:t>
            </a:r>
            <a:endParaRPr sz="1200">
              <a:latin typeface="Arial"/>
              <a:cs typeface="Arial"/>
            </a:endParaRPr>
          </a:p>
          <a:p>
            <a:pPr marL="155575" marR="65405" indent="-114300">
              <a:lnSpc>
                <a:spcPct val="100000"/>
              </a:lnSpc>
              <a:buClr>
                <a:srgbClr val="E37D1A"/>
              </a:buClr>
              <a:buChar char="•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Design the harmonised processes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Cost  Management</a:t>
            </a:r>
            <a:endParaRPr sz="1200">
              <a:latin typeface="Arial"/>
              <a:cs typeface="Arial"/>
            </a:endParaRPr>
          </a:p>
          <a:p>
            <a:pPr marL="155575" marR="183515" indent="-114300">
              <a:lnSpc>
                <a:spcPct val="100000"/>
              </a:lnSpc>
              <a:buClr>
                <a:srgbClr val="E37D1A"/>
              </a:buClr>
              <a:buChar char="•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Implement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an SAP solution SoH to</a:t>
            </a:r>
            <a:r>
              <a:rPr dirty="0" sz="1200" spc="-1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cover  the budget process with BPC and the  purchasing/accounting processes with  ECC (MM, FM,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CO, PS, FI, AA)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and BW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</a:t>
            </a:r>
            <a:r>
              <a:rPr dirty="0" sz="12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reporting</a:t>
            </a:r>
            <a:endParaRPr sz="1200">
              <a:latin typeface="Arial"/>
              <a:cs typeface="Arial"/>
            </a:endParaRPr>
          </a:p>
          <a:p>
            <a:pPr marL="155575" marR="99695" indent="-114300">
              <a:lnSpc>
                <a:spcPct val="100000"/>
              </a:lnSpc>
              <a:buClr>
                <a:srgbClr val="E37D1A"/>
              </a:buClr>
              <a:buChar char="•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Design and implement a disaster recovery  architecture based 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Hana  replication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97395" y="2598420"/>
            <a:ext cx="3108960" cy="3657600"/>
          </a:xfrm>
          <a:custGeom>
            <a:avLst/>
            <a:gdLst/>
            <a:ahLst/>
            <a:cxnLst/>
            <a:rect l="l" t="t" r="r" b="b"/>
            <a:pathLst>
              <a:path w="3108959" h="3657600">
                <a:moveTo>
                  <a:pt x="0" y="3657600"/>
                </a:moveTo>
                <a:lnTo>
                  <a:pt x="3108959" y="3657600"/>
                </a:lnTo>
                <a:lnTo>
                  <a:pt x="3108959" y="0"/>
                </a:lnTo>
                <a:lnTo>
                  <a:pt x="0" y="0"/>
                </a:lnTo>
                <a:lnTo>
                  <a:pt x="0" y="365760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601968" y="2810636"/>
            <a:ext cx="3100070" cy="1306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5575" marR="115570" indent="-114300">
              <a:lnSpc>
                <a:spcPct val="100000"/>
              </a:lnSpc>
              <a:spcBef>
                <a:spcPts val="100"/>
              </a:spcBef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Single point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data source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budget and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cost</a:t>
            </a:r>
            <a:endParaRPr sz="1200">
              <a:latin typeface="Arial"/>
              <a:cs typeface="Arial"/>
            </a:endParaRPr>
          </a:p>
          <a:p>
            <a:pPr marL="155575" marR="36195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Clear defined responsibilities and rules that  enable simple and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fluid</a:t>
            </a:r>
            <a:r>
              <a:rPr dirty="0" sz="12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processes</a:t>
            </a:r>
            <a:endParaRPr sz="1200">
              <a:latin typeface="Arial"/>
              <a:cs typeface="Arial"/>
            </a:endParaRPr>
          </a:p>
          <a:p>
            <a:pPr marL="155575" marR="438150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Architecture ready for the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next</a:t>
            </a:r>
            <a:r>
              <a:rPr dirty="0" sz="1200" spc="-114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phase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(enhancement in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terms 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UX and  S/4HANA</a:t>
            </a:r>
            <a:r>
              <a:rPr dirty="0" sz="1200" spc="-1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Finance)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51</a:t>
            </a:fld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186004"/>
            <a:ext cx="99123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Kro</a:t>
            </a:r>
            <a:r>
              <a:rPr dirty="0" spc="-10"/>
              <a:t>n</a:t>
            </a:r>
            <a:r>
              <a:rPr dirty="0"/>
              <a:t>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82624" y="1466088"/>
            <a:ext cx="7777480" cy="72580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50165" rIns="0" bIns="0" rtlCol="0" vert="horz">
            <a:spAutoFit/>
          </a:bodyPr>
          <a:lstStyle/>
          <a:p>
            <a:pPr marL="40640" marR="43815">
              <a:lnSpc>
                <a:spcPct val="100000"/>
              </a:lnSpc>
              <a:spcBef>
                <a:spcPts val="395"/>
              </a:spcBef>
            </a:pPr>
            <a:r>
              <a:rPr dirty="0" sz="1300" spc="-5">
                <a:latin typeface="Calibri"/>
                <a:cs typeface="Calibri"/>
              </a:rPr>
              <a:t>Kronos Worldwide, Inc is a global producer and marketer of value-added titanium dioxide pigments, or TiO2, a  base industrial product </a:t>
            </a:r>
            <a:r>
              <a:rPr dirty="0" sz="1300" spc="-10">
                <a:latin typeface="Calibri"/>
                <a:cs typeface="Calibri"/>
              </a:rPr>
              <a:t>used </a:t>
            </a:r>
            <a:r>
              <a:rPr dirty="0" sz="1300" spc="-5">
                <a:latin typeface="Calibri"/>
                <a:cs typeface="Calibri"/>
              </a:rPr>
              <a:t>in a wide range of applications. The company </a:t>
            </a:r>
            <a:r>
              <a:rPr dirty="0" sz="1300" spc="-10">
                <a:latin typeface="Calibri"/>
                <a:cs typeface="Calibri"/>
              </a:rPr>
              <a:t>sells </a:t>
            </a:r>
            <a:r>
              <a:rPr dirty="0" sz="1300" spc="-5">
                <a:latin typeface="Calibri"/>
                <a:cs typeface="Calibri"/>
              </a:rPr>
              <a:t>and provides technical services </a:t>
            </a:r>
            <a:r>
              <a:rPr dirty="0" sz="1300" spc="-10">
                <a:latin typeface="Calibri"/>
                <a:cs typeface="Calibri"/>
              </a:rPr>
              <a:t>for  </a:t>
            </a:r>
            <a:r>
              <a:rPr dirty="0" sz="1300" spc="-5">
                <a:latin typeface="Calibri"/>
                <a:cs typeface="Calibri"/>
              </a:rPr>
              <a:t>its products to </a:t>
            </a:r>
            <a:r>
              <a:rPr dirty="0" sz="1300" spc="-10">
                <a:latin typeface="Calibri"/>
                <a:cs typeface="Calibri"/>
              </a:rPr>
              <a:t>customers </a:t>
            </a:r>
            <a:r>
              <a:rPr dirty="0" sz="1300" spc="-5">
                <a:latin typeface="Calibri"/>
                <a:cs typeface="Calibri"/>
              </a:rPr>
              <a:t>in Europe and North</a:t>
            </a:r>
            <a:r>
              <a:rPr dirty="0" sz="1300" spc="2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America.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4404" y="2598420"/>
            <a:ext cx="2870200" cy="3710940"/>
          </a:xfrm>
          <a:custGeom>
            <a:avLst/>
            <a:gdLst/>
            <a:ahLst/>
            <a:cxnLst/>
            <a:rect l="l" t="t" r="r" b="b"/>
            <a:pathLst>
              <a:path w="2870200" h="3710940">
                <a:moveTo>
                  <a:pt x="0" y="3710940"/>
                </a:moveTo>
                <a:lnTo>
                  <a:pt x="2869692" y="3710940"/>
                </a:lnTo>
                <a:lnTo>
                  <a:pt x="2869692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88976" y="2623185"/>
            <a:ext cx="2860675" cy="2662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140335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first </a:t>
            </a:r>
            <a:r>
              <a:rPr dirty="0" sz="1200" spc="-5">
                <a:latin typeface="Calibri"/>
                <a:cs typeface="Calibri"/>
              </a:rPr>
              <a:t>wave of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project </a:t>
            </a:r>
            <a:r>
              <a:rPr dirty="0" sz="1200">
                <a:latin typeface="Calibri"/>
                <a:cs typeface="Calibri"/>
              </a:rPr>
              <a:t>involves  </a:t>
            </a:r>
            <a:r>
              <a:rPr dirty="0" sz="1200" spc="-5">
                <a:latin typeface="Calibri"/>
                <a:cs typeface="Calibri"/>
              </a:rPr>
              <a:t>building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foundation for complete  </a:t>
            </a:r>
            <a:r>
              <a:rPr dirty="0" sz="1200">
                <a:latin typeface="Calibri"/>
                <a:cs typeface="Calibri"/>
              </a:rPr>
              <a:t>global </a:t>
            </a:r>
            <a:r>
              <a:rPr dirty="0" sz="1200" spc="-5">
                <a:latin typeface="Calibri"/>
                <a:cs typeface="Calibri"/>
              </a:rPr>
              <a:t>transformation, where Capgemini  will </a:t>
            </a:r>
            <a:r>
              <a:rPr dirty="0" sz="1200">
                <a:latin typeface="Calibri"/>
                <a:cs typeface="Calibri"/>
              </a:rPr>
              <a:t>help </a:t>
            </a:r>
            <a:r>
              <a:rPr dirty="0" sz="1200" spc="-5">
                <a:latin typeface="Calibri"/>
                <a:cs typeface="Calibri"/>
              </a:rPr>
              <a:t>Kronos transform </a:t>
            </a:r>
            <a:r>
              <a:rPr dirty="0" sz="1200">
                <a:latin typeface="Calibri"/>
                <a:cs typeface="Calibri"/>
              </a:rPr>
              <a:t>their legacy  </a:t>
            </a:r>
            <a:r>
              <a:rPr dirty="0" sz="1200" spc="-5">
                <a:latin typeface="Calibri"/>
                <a:cs typeface="Calibri"/>
              </a:rPr>
              <a:t>application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portfolio.</a:t>
            </a:r>
            <a:endParaRPr sz="1200">
              <a:latin typeface="Calibri"/>
              <a:cs typeface="Calibri"/>
            </a:endParaRPr>
          </a:p>
          <a:p>
            <a:pPr marL="20891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Calibri"/>
                <a:cs typeface="Calibri"/>
              </a:rPr>
              <a:t>We </a:t>
            </a:r>
            <a:r>
              <a:rPr dirty="0" sz="1200" spc="-5">
                <a:latin typeface="Calibri"/>
                <a:cs typeface="Calibri"/>
              </a:rPr>
              <a:t>will </a:t>
            </a:r>
            <a:r>
              <a:rPr dirty="0" sz="1200">
                <a:latin typeface="Calibri"/>
                <a:cs typeface="Calibri"/>
              </a:rPr>
              <a:t>be </a:t>
            </a:r>
            <a:r>
              <a:rPr dirty="0" sz="1200" spc="-5">
                <a:latin typeface="Calibri"/>
                <a:cs typeface="Calibri"/>
              </a:rPr>
              <a:t>working </a:t>
            </a:r>
            <a:r>
              <a:rPr dirty="0" sz="1200">
                <a:latin typeface="Calibri"/>
                <a:cs typeface="Calibri"/>
              </a:rPr>
              <a:t>directly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SAP</a:t>
            </a:r>
            <a:endParaRPr sz="1200">
              <a:latin typeface="Calibri"/>
              <a:cs typeface="Calibri"/>
            </a:endParaRPr>
          </a:p>
          <a:p>
            <a:pPr marL="20891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around the new</a:t>
            </a:r>
            <a:r>
              <a:rPr dirty="0" sz="1200" spc="-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ChemPath</a:t>
            </a:r>
            <a:endParaRPr sz="1200">
              <a:latin typeface="Calibri"/>
              <a:cs typeface="Calibri"/>
            </a:endParaRPr>
          </a:p>
          <a:p>
            <a:pPr marL="208915" marR="118745">
              <a:lnSpc>
                <a:spcPct val="100000"/>
              </a:lnSpc>
            </a:pPr>
            <a:r>
              <a:rPr dirty="0" sz="1200" spc="-5">
                <a:latin typeface="Calibri"/>
                <a:cs typeface="Calibri"/>
              </a:rPr>
              <a:t>solution </a:t>
            </a:r>
            <a:r>
              <a:rPr dirty="0" sz="1200">
                <a:latin typeface="Calibri"/>
                <a:cs typeface="Calibri"/>
              </a:rPr>
              <a:t>model, as </a:t>
            </a:r>
            <a:r>
              <a:rPr dirty="0" sz="1200" spc="-5">
                <a:latin typeface="Calibri"/>
                <a:cs typeface="Calibri"/>
              </a:rPr>
              <a:t>well </a:t>
            </a:r>
            <a:r>
              <a:rPr dirty="0" sz="1200">
                <a:latin typeface="Calibri"/>
                <a:cs typeface="Calibri"/>
              </a:rPr>
              <a:t>as </a:t>
            </a:r>
            <a:r>
              <a:rPr dirty="0" sz="1200" spc="-5">
                <a:latin typeface="Calibri"/>
                <a:cs typeface="Calibri"/>
              </a:rPr>
              <a:t>Thermo Fisher  Scientific for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LIMS/EQI Enterprise  Intelligence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solution.</a:t>
            </a:r>
            <a:endParaRPr sz="1200">
              <a:latin typeface="Calibri"/>
              <a:cs typeface="Calibri"/>
            </a:endParaRPr>
          </a:p>
          <a:p>
            <a:pPr marL="208915" marR="10604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The project will </a:t>
            </a:r>
            <a:r>
              <a:rPr dirty="0" sz="1200">
                <a:latin typeface="Calibri"/>
                <a:cs typeface="Calibri"/>
              </a:rPr>
              <a:t>be delivered from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Dallas,  USA; </a:t>
            </a:r>
            <a:r>
              <a:rPr dirty="0" sz="1200" spc="-5">
                <a:latin typeface="Calibri"/>
                <a:cs typeface="Calibri"/>
              </a:rPr>
              <a:t>Leverkusen, </a:t>
            </a:r>
            <a:r>
              <a:rPr dirty="0" sz="1200">
                <a:latin typeface="Calibri"/>
                <a:cs typeface="Calibri"/>
              </a:rPr>
              <a:t>Germany; </a:t>
            </a:r>
            <a:r>
              <a:rPr dirty="0" sz="1200" spc="-5">
                <a:latin typeface="Calibri"/>
                <a:cs typeface="Calibri"/>
              </a:rPr>
              <a:t>Capgemini’s  Solution </a:t>
            </a:r>
            <a:r>
              <a:rPr dirty="0" sz="1200">
                <a:latin typeface="Calibri"/>
                <a:cs typeface="Calibri"/>
              </a:rPr>
              <a:t>Design </a:t>
            </a:r>
            <a:r>
              <a:rPr dirty="0" sz="1200" spc="-5">
                <a:latin typeface="Calibri"/>
                <a:cs typeface="Calibri"/>
              </a:rPr>
              <a:t>Center </a:t>
            </a:r>
            <a:r>
              <a:rPr dirty="0" sz="120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Houston; </a:t>
            </a:r>
            <a:r>
              <a:rPr dirty="0" sz="1200">
                <a:latin typeface="Calibri"/>
                <a:cs typeface="Calibri"/>
              </a:rPr>
              <a:t>and  </a:t>
            </a:r>
            <a:r>
              <a:rPr dirty="0" sz="1200" spc="-5">
                <a:latin typeface="Calibri"/>
                <a:cs typeface="Calibri"/>
              </a:rPr>
              <a:t>Capgemini </a:t>
            </a:r>
            <a:r>
              <a:rPr dirty="0" sz="1200">
                <a:latin typeface="Calibri"/>
                <a:cs typeface="Calibri"/>
              </a:rPr>
              <a:t>India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offices.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36392" y="2598420"/>
            <a:ext cx="2871470" cy="3726179"/>
          </a:xfrm>
          <a:custGeom>
            <a:avLst/>
            <a:gdLst/>
            <a:ahLst/>
            <a:cxnLst/>
            <a:rect l="l" t="t" r="r" b="b"/>
            <a:pathLst>
              <a:path w="2871470" h="3726179">
                <a:moveTo>
                  <a:pt x="0" y="3726179"/>
                </a:moveTo>
                <a:lnTo>
                  <a:pt x="2871216" y="3726179"/>
                </a:lnTo>
                <a:lnTo>
                  <a:pt x="2871216" y="0"/>
                </a:lnTo>
                <a:lnTo>
                  <a:pt x="0" y="0"/>
                </a:lnTo>
                <a:lnTo>
                  <a:pt x="0" y="3726179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140964" y="2585084"/>
            <a:ext cx="2862580" cy="467359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09550" indent="-167640">
              <a:lnSpc>
                <a:spcPct val="100000"/>
              </a:lnSpc>
              <a:spcBef>
                <a:spcPts val="400"/>
              </a:spcBef>
              <a:buClr>
                <a:srgbClr val="1F487C"/>
              </a:buClr>
              <a:buFont typeface="Wingdings"/>
              <a:buChar char=""/>
              <a:tabLst>
                <a:tab pos="210185" algn="l"/>
              </a:tabLst>
            </a:pPr>
            <a:r>
              <a:rPr dirty="0" sz="1200" spc="-5">
                <a:latin typeface="Calibri"/>
                <a:cs typeface="Calibri"/>
              </a:rPr>
              <a:t>ChemPATH</a:t>
            </a:r>
            <a:endParaRPr sz="1200">
              <a:latin typeface="Calibri"/>
              <a:cs typeface="Calibri"/>
            </a:endParaRPr>
          </a:p>
          <a:p>
            <a:pPr marL="20955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10185" algn="l"/>
              </a:tabLst>
            </a:pPr>
            <a:r>
              <a:rPr dirty="0" sz="1200" spc="-5">
                <a:latin typeface="Calibri"/>
                <a:cs typeface="Calibri"/>
              </a:rPr>
              <a:t>SAP/4HANA- S4 HANA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Finance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89903" y="2598420"/>
            <a:ext cx="2870200" cy="3710940"/>
          </a:xfrm>
          <a:custGeom>
            <a:avLst/>
            <a:gdLst/>
            <a:ahLst/>
            <a:cxnLst/>
            <a:rect l="l" t="t" r="r" b="b"/>
            <a:pathLst>
              <a:path w="2870200" h="3710940">
                <a:moveTo>
                  <a:pt x="0" y="3710940"/>
                </a:moveTo>
                <a:lnTo>
                  <a:pt x="2869692" y="3710940"/>
                </a:lnTo>
                <a:lnTo>
                  <a:pt x="2869692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094476" y="2623185"/>
            <a:ext cx="2860675" cy="3249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19939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Project HANA will </a:t>
            </a:r>
            <a:r>
              <a:rPr dirty="0" sz="1200">
                <a:latin typeface="Calibri"/>
                <a:cs typeface="Calibri"/>
              </a:rPr>
              <a:t>be </a:t>
            </a:r>
            <a:r>
              <a:rPr dirty="0" sz="1200" spc="-5">
                <a:latin typeface="Calibri"/>
                <a:cs typeface="Calibri"/>
              </a:rPr>
              <a:t>centered on </a:t>
            </a:r>
            <a:r>
              <a:rPr dirty="0" sz="1200">
                <a:latin typeface="Calibri"/>
                <a:cs typeface="Calibri"/>
              </a:rPr>
              <a:t>three  </a:t>
            </a:r>
            <a:r>
              <a:rPr dirty="0" sz="1200" spc="-5">
                <a:latin typeface="Calibri"/>
                <a:cs typeface="Calibri"/>
              </a:rPr>
              <a:t>major </a:t>
            </a:r>
            <a:r>
              <a:rPr dirty="0" sz="1200">
                <a:latin typeface="Calibri"/>
                <a:cs typeface="Calibri"/>
              </a:rPr>
              <a:t>areas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Kronos:</a:t>
            </a:r>
            <a:endParaRPr sz="1200">
              <a:latin typeface="Calibri"/>
              <a:cs typeface="Calibri"/>
            </a:endParaRPr>
          </a:p>
          <a:p>
            <a:pPr marL="208915">
              <a:lnSpc>
                <a:spcPct val="100000"/>
              </a:lnSpc>
              <a:spcBef>
                <a:spcPts val="305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 </a:t>
            </a:r>
            <a:r>
              <a:rPr dirty="0" sz="1100" spc="175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Finance</a:t>
            </a:r>
            <a:endParaRPr sz="1100">
              <a:latin typeface="Calibri"/>
              <a:cs typeface="Calibri"/>
            </a:endParaRPr>
          </a:p>
          <a:p>
            <a:pPr marL="20891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 </a:t>
            </a:r>
            <a:r>
              <a:rPr dirty="0" sz="1100" spc="165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Sales</a:t>
            </a:r>
            <a:endParaRPr sz="1100">
              <a:latin typeface="Calibri"/>
              <a:cs typeface="Calibri"/>
            </a:endParaRPr>
          </a:p>
          <a:p>
            <a:pPr algn="just" marL="386080" marR="116205" indent="-17716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1F487C"/>
                </a:solidFill>
                <a:latin typeface="Calibri"/>
                <a:cs typeface="Calibri"/>
              </a:rPr>
              <a:t>₋ </a:t>
            </a:r>
            <a:r>
              <a:rPr dirty="0" sz="1100" spc="-5">
                <a:latin typeface="Calibri"/>
                <a:cs typeface="Calibri"/>
              </a:rPr>
              <a:t>Operations (including Procurement, Plant  </a:t>
            </a:r>
            <a:r>
              <a:rPr dirty="0" sz="1100">
                <a:latin typeface="Calibri"/>
                <a:cs typeface="Calibri"/>
              </a:rPr>
              <a:t>Maintenance, Manufacturing </a:t>
            </a:r>
            <a:r>
              <a:rPr dirty="0" sz="1100" spc="-5">
                <a:latin typeface="Calibri"/>
                <a:cs typeface="Calibri"/>
              </a:rPr>
              <a:t>and</a:t>
            </a:r>
            <a:r>
              <a:rPr dirty="0" sz="1100" spc="-1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Quality  Management).</a:t>
            </a:r>
            <a:endParaRPr sz="1100">
              <a:latin typeface="Calibri"/>
              <a:cs typeface="Calibri"/>
            </a:endParaRPr>
          </a:p>
          <a:p>
            <a:pPr marL="208915" marR="372110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Calibri"/>
                <a:cs typeface="Calibri"/>
              </a:rPr>
              <a:t>As </a:t>
            </a:r>
            <a:r>
              <a:rPr dirty="0" sz="1200" spc="-5">
                <a:latin typeface="Calibri"/>
                <a:cs typeface="Calibri"/>
              </a:rPr>
              <a:t>HANA </a:t>
            </a:r>
            <a:r>
              <a:rPr dirty="0" sz="1200">
                <a:latin typeface="Calibri"/>
                <a:cs typeface="Calibri"/>
              </a:rPr>
              <a:t>is an existing </a:t>
            </a:r>
            <a:r>
              <a:rPr dirty="0" sz="1200" spc="-5">
                <a:latin typeface="Calibri"/>
                <a:cs typeface="Calibri"/>
              </a:rPr>
              <a:t>Enterprise  </a:t>
            </a:r>
            <a:r>
              <a:rPr dirty="0" sz="1200">
                <a:latin typeface="Calibri"/>
                <a:cs typeface="Calibri"/>
              </a:rPr>
              <a:t>Architecture </a:t>
            </a:r>
            <a:r>
              <a:rPr dirty="0" sz="1200" spc="-5">
                <a:latin typeface="Calibri"/>
                <a:cs typeface="Calibri"/>
              </a:rPr>
              <a:t>platform, </a:t>
            </a:r>
            <a:r>
              <a:rPr dirty="0" sz="1200">
                <a:latin typeface="Calibri"/>
                <a:cs typeface="Calibri"/>
              </a:rPr>
              <a:t>it </a:t>
            </a:r>
            <a:r>
              <a:rPr dirty="0" sz="1200" spc="-5">
                <a:latin typeface="Calibri"/>
                <a:cs typeface="Calibri"/>
              </a:rPr>
              <a:t>will address  client’s functional </a:t>
            </a:r>
            <a:r>
              <a:rPr dirty="0" sz="1200">
                <a:latin typeface="Calibri"/>
                <a:cs typeface="Calibri"/>
              </a:rPr>
              <a:t>IT </a:t>
            </a:r>
            <a:r>
              <a:rPr dirty="0" sz="1200" spc="-5">
                <a:latin typeface="Calibri"/>
                <a:cs typeface="Calibri"/>
              </a:rPr>
              <a:t>needs,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while</a:t>
            </a:r>
            <a:endParaRPr sz="1200">
              <a:latin typeface="Calibri"/>
              <a:cs typeface="Calibri"/>
            </a:endParaRPr>
          </a:p>
          <a:p>
            <a:pPr marL="208915" marR="161925">
              <a:lnSpc>
                <a:spcPct val="100000"/>
              </a:lnSpc>
            </a:pPr>
            <a:r>
              <a:rPr dirty="0" sz="1200" spc="-5">
                <a:latin typeface="Calibri"/>
                <a:cs typeface="Calibri"/>
              </a:rPr>
              <a:t>providing </a:t>
            </a:r>
            <a:r>
              <a:rPr dirty="0" sz="1200">
                <a:latin typeface="Calibri"/>
                <a:cs typeface="Calibri"/>
              </a:rPr>
              <a:t>an integrated </a:t>
            </a:r>
            <a:r>
              <a:rPr dirty="0" sz="1200" spc="-5">
                <a:latin typeface="Calibri"/>
                <a:cs typeface="Calibri"/>
              </a:rPr>
              <a:t>solution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  </a:t>
            </a:r>
            <a:r>
              <a:rPr dirty="0" sz="1200" spc="-5">
                <a:latin typeface="Calibri"/>
                <a:cs typeface="Calibri"/>
              </a:rPr>
              <a:t>business </a:t>
            </a:r>
            <a:r>
              <a:rPr dirty="0" sz="1200">
                <a:latin typeface="Calibri"/>
                <a:cs typeface="Calibri"/>
              </a:rPr>
              <a:t>management and </a:t>
            </a:r>
            <a:r>
              <a:rPr dirty="0" sz="1200" spc="-5">
                <a:latin typeface="Calibri"/>
                <a:cs typeface="Calibri"/>
              </a:rPr>
              <a:t>planning  needs.</a:t>
            </a:r>
            <a:endParaRPr sz="1200">
              <a:latin typeface="Calibri"/>
              <a:cs typeface="Calibri"/>
            </a:endParaRPr>
          </a:p>
          <a:p>
            <a:pPr marL="208915" marR="4127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This will </a:t>
            </a:r>
            <a:r>
              <a:rPr dirty="0" sz="1200">
                <a:latin typeface="Calibri"/>
                <a:cs typeface="Calibri"/>
              </a:rPr>
              <a:t>enable to be proactive </a:t>
            </a:r>
            <a:r>
              <a:rPr dirty="0" sz="1200" spc="-5">
                <a:latin typeface="Calibri"/>
                <a:cs typeface="Calibri"/>
              </a:rPr>
              <a:t>with </a:t>
            </a:r>
            <a:r>
              <a:rPr dirty="0" sz="1200">
                <a:latin typeface="Calibri"/>
                <a:cs typeface="Calibri"/>
              </a:rPr>
              <a:t>more  timely, flexible and </a:t>
            </a:r>
            <a:r>
              <a:rPr dirty="0" sz="1200" spc="-5">
                <a:latin typeface="Calibri"/>
                <a:cs typeface="Calibri"/>
              </a:rPr>
              <a:t>efficient reporting  tools, </a:t>
            </a:r>
            <a:r>
              <a:rPr dirty="0" sz="1200">
                <a:latin typeface="Calibri"/>
                <a:cs typeface="Calibri"/>
              </a:rPr>
              <a:t>and help them </a:t>
            </a:r>
            <a:r>
              <a:rPr dirty="0" sz="1200" spc="-5">
                <a:latin typeface="Calibri"/>
                <a:cs typeface="Calibri"/>
              </a:rPr>
              <a:t>respond </a:t>
            </a:r>
            <a:r>
              <a:rPr dirty="0" sz="1200">
                <a:latin typeface="Calibri"/>
                <a:cs typeface="Calibri"/>
              </a:rPr>
              <a:t>to their  evolving </a:t>
            </a:r>
            <a:r>
              <a:rPr dirty="0" sz="1200" spc="-5">
                <a:latin typeface="Calibri"/>
                <a:cs typeface="Calibri"/>
              </a:rPr>
              <a:t>business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needs.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4404" y="1466088"/>
            <a:ext cx="928369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50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marL="86995" marR="140970">
              <a:lnSpc>
                <a:spcPts val="1400"/>
              </a:lnSpc>
              <a:spcBef>
                <a:spcPts val="5"/>
              </a:spcBef>
            </a:pP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dirty="0" sz="13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4404" y="2252472"/>
            <a:ext cx="2870200" cy="349250"/>
          </a:xfrm>
          <a:custGeom>
            <a:avLst/>
            <a:gdLst/>
            <a:ahLst/>
            <a:cxnLst/>
            <a:rect l="l" t="t" r="r" b="b"/>
            <a:pathLst>
              <a:path w="2870200" h="349250">
                <a:moveTo>
                  <a:pt x="2811526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2869691" y="348995"/>
                </a:lnTo>
                <a:lnTo>
                  <a:pt x="2869691" y="58165"/>
                </a:lnTo>
                <a:lnTo>
                  <a:pt x="2865121" y="35522"/>
                </a:lnTo>
                <a:lnTo>
                  <a:pt x="2852658" y="17033"/>
                </a:lnTo>
                <a:lnTo>
                  <a:pt x="2834169" y="4570"/>
                </a:lnTo>
                <a:lnTo>
                  <a:pt x="2811526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84404" y="2252472"/>
            <a:ext cx="2870200" cy="349250"/>
          </a:xfrm>
          <a:custGeom>
            <a:avLst/>
            <a:gdLst/>
            <a:ahLst/>
            <a:cxnLst/>
            <a:rect l="l" t="t" r="r" b="b"/>
            <a:pathLst>
              <a:path w="2870200" h="349250">
                <a:moveTo>
                  <a:pt x="58166" y="0"/>
                </a:moveTo>
                <a:lnTo>
                  <a:pt x="2811526" y="0"/>
                </a:lnTo>
                <a:lnTo>
                  <a:pt x="2834169" y="4570"/>
                </a:lnTo>
                <a:lnTo>
                  <a:pt x="2852658" y="17033"/>
                </a:lnTo>
                <a:lnTo>
                  <a:pt x="2865121" y="35522"/>
                </a:lnTo>
                <a:lnTo>
                  <a:pt x="2869691" y="58165"/>
                </a:lnTo>
                <a:lnTo>
                  <a:pt x="2869691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131820" y="2246376"/>
            <a:ext cx="2870200" cy="347980"/>
          </a:xfrm>
          <a:custGeom>
            <a:avLst/>
            <a:gdLst/>
            <a:ahLst/>
            <a:cxnLst/>
            <a:rect l="l" t="t" r="r" b="b"/>
            <a:pathLst>
              <a:path w="2870200" h="347980">
                <a:moveTo>
                  <a:pt x="2811780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2869692" y="347472"/>
                </a:lnTo>
                <a:lnTo>
                  <a:pt x="2869692" y="57912"/>
                </a:lnTo>
                <a:lnTo>
                  <a:pt x="2865143" y="35361"/>
                </a:lnTo>
                <a:lnTo>
                  <a:pt x="2852737" y="16954"/>
                </a:lnTo>
                <a:lnTo>
                  <a:pt x="2834330" y="4548"/>
                </a:lnTo>
                <a:lnTo>
                  <a:pt x="2811780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131820" y="2246376"/>
            <a:ext cx="2870200" cy="347980"/>
          </a:xfrm>
          <a:custGeom>
            <a:avLst/>
            <a:gdLst/>
            <a:ahLst/>
            <a:cxnLst/>
            <a:rect l="l" t="t" r="r" b="b"/>
            <a:pathLst>
              <a:path w="2870200" h="347980">
                <a:moveTo>
                  <a:pt x="57912" y="0"/>
                </a:moveTo>
                <a:lnTo>
                  <a:pt x="2811780" y="0"/>
                </a:lnTo>
                <a:lnTo>
                  <a:pt x="2834330" y="4548"/>
                </a:lnTo>
                <a:lnTo>
                  <a:pt x="2852737" y="16954"/>
                </a:lnTo>
                <a:lnTo>
                  <a:pt x="2865143" y="35361"/>
                </a:lnTo>
                <a:lnTo>
                  <a:pt x="2869692" y="57912"/>
                </a:lnTo>
                <a:lnTo>
                  <a:pt x="2869692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089903" y="2252472"/>
            <a:ext cx="2870200" cy="349250"/>
          </a:xfrm>
          <a:custGeom>
            <a:avLst/>
            <a:gdLst/>
            <a:ahLst/>
            <a:cxnLst/>
            <a:rect l="l" t="t" r="r" b="b"/>
            <a:pathLst>
              <a:path w="2870200" h="349250">
                <a:moveTo>
                  <a:pt x="2811526" y="0"/>
                </a:moveTo>
                <a:lnTo>
                  <a:pt x="58166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2869692" y="348995"/>
                </a:lnTo>
                <a:lnTo>
                  <a:pt x="2869692" y="58165"/>
                </a:lnTo>
                <a:lnTo>
                  <a:pt x="2865121" y="35522"/>
                </a:lnTo>
                <a:lnTo>
                  <a:pt x="2852658" y="17033"/>
                </a:lnTo>
                <a:lnTo>
                  <a:pt x="2834169" y="4570"/>
                </a:lnTo>
                <a:lnTo>
                  <a:pt x="2811526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089903" y="2252472"/>
            <a:ext cx="2870200" cy="349250"/>
          </a:xfrm>
          <a:custGeom>
            <a:avLst/>
            <a:gdLst/>
            <a:ahLst/>
            <a:cxnLst/>
            <a:rect l="l" t="t" r="r" b="b"/>
            <a:pathLst>
              <a:path w="2870200" h="349250">
                <a:moveTo>
                  <a:pt x="58166" y="0"/>
                </a:moveTo>
                <a:lnTo>
                  <a:pt x="2811526" y="0"/>
                </a:lnTo>
                <a:lnTo>
                  <a:pt x="2834169" y="4570"/>
                </a:lnTo>
                <a:lnTo>
                  <a:pt x="2852658" y="17033"/>
                </a:lnTo>
                <a:lnTo>
                  <a:pt x="2865121" y="35522"/>
                </a:lnTo>
                <a:lnTo>
                  <a:pt x="2869692" y="58165"/>
                </a:lnTo>
                <a:lnTo>
                  <a:pt x="2869692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167790" y="2309317"/>
            <a:ext cx="666750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01975" algn="l"/>
                <a:tab pos="6059805" algn="l"/>
              </a:tabLst>
            </a:pP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136" sz="195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658100" y="257556"/>
            <a:ext cx="1993392" cy="499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9562845" y="6657991"/>
            <a:ext cx="123189" cy="12446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700" spc="-10">
                <a:solidFill>
                  <a:srgbClr val="998B85"/>
                </a:solidFill>
                <a:latin typeface="Arial"/>
                <a:cs typeface="Arial"/>
              </a:rPr>
              <a:t>60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604" y="226263"/>
            <a:ext cx="477710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Love’s- </a:t>
            </a:r>
            <a:r>
              <a:rPr dirty="0" spc="-5"/>
              <a:t>SAP HANA</a:t>
            </a:r>
            <a:r>
              <a:rPr dirty="0" spc="-170"/>
              <a:t> </a:t>
            </a:r>
            <a:r>
              <a:rPr dirty="0"/>
              <a:t>Implementation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136903"/>
            <a:ext cx="8426450" cy="105473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Times New Roman"/>
              <a:cs typeface="Times New Roman"/>
            </a:endParaRPr>
          </a:p>
          <a:p>
            <a:pPr marL="41275">
              <a:lnSpc>
                <a:spcPct val="10000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client has chain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hundreds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truck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stops and convenience stores located across United</a:t>
            </a:r>
            <a:r>
              <a:rPr dirty="0" sz="1200" spc="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States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810636"/>
            <a:ext cx="3100070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5575" marR="200025" indent="-114300">
              <a:lnSpc>
                <a:spcPct val="100000"/>
              </a:lnSpc>
              <a:spcBef>
                <a:spcPts val="100"/>
              </a:spcBef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Three different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teams were working  independently; resulting in poor  communications and awareness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other  critical projects having a direct impact on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go</a:t>
            </a:r>
            <a:r>
              <a:rPr dirty="0" sz="1200" spc="-1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live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770629"/>
          </a:xfrm>
          <a:custGeom>
            <a:avLst/>
            <a:gdLst/>
            <a:ahLst/>
            <a:cxnLst/>
            <a:rect l="l" t="t" r="r" b="b"/>
            <a:pathLst>
              <a:path w="3108959" h="3770629">
                <a:moveTo>
                  <a:pt x="0" y="3770376"/>
                </a:moveTo>
                <a:lnTo>
                  <a:pt x="3108960" y="3770376"/>
                </a:lnTo>
                <a:lnTo>
                  <a:pt x="3108960" y="0"/>
                </a:lnTo>
                <a:lnTo>
                  <a:pt x="0" y="0"/>
                </a:lnTo>
                <a:lnTo>
                  <a:pt x="0" y="3770376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432175" y="2810636"/>
            <a:ext cx="3035300" cy="35007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174625" indent="-114300">
              <a:lnSpc>
                <a:spcPct val="100000"/>
              </a:lnSpc>
              <a:spcBef>
                <a:spcPts val="100"/>
              </a:spcBef>
              <a:buClr>
                <a:srgbClr val="E37D1A"/>
              </a:buClr>
              <a:buChar char="•"/>
              <a:tabLst>
                <a:tab pos="12700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Capgemini positioned a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formal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structure  together to bring all three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team with  individual project managers under a  common umbrella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PMO.</a:t>
            </a:r>
            <a:endParaRPr sz="12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200" spc="0">
                <a:solidFill>
                  <a:srgbClr val="253046"/>
                </a:solidFill>
                <a:latin typeface="Arial"/>
                <a:cs typeface="Arial"/>
              </a:rPr>
              <a:t>We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facilitated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design decisions which</a:t>
            </a:r>
            <a:r>
              <a:rPr dirty="0" sz="1200" spc="-1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did</a:t>
            </a:r>
            <a:endParaRPr sz="1200">
              <a:latin typeface="Arial"/>
              <a:cs typeface="Arial"/>
            </a:endParaRPr>
          </a:p>
          <a:p>
            <a:pPr marL="127000">
              <a:lnSpc>
                <a:spcPct val="10000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not adversely impact other</a:t>
            </a:r>
            <a:r>
              <a:rPr dirty="0" sz="1200" spc="-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projects.</a:t>
            </a:r>
            <a:endParaRPr sz="1200">
              <a:latin typeface="Arial"/>
              <a:cs typeface="Arial"/>
            </a:endParaRPr>
          </a:p>
          <a:p>
            <a:pPr marL="127000" marR="129539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200" spc="0">
                <a:solidFill>
                  <a:srgbClr val="253046"/>
                </a:solidFill>
                <a:latin typeface="Arial"/>
                <a:cs typeface="Arial"/>
              </a:rPr>
              <a:t>We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also introduced weekly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status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reports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track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progress and tackle</a:t>
            </a:r>
            <a:r>
              <a:rPr dirty="0" sz="1200" spc="-2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issues.</a:t>
            </a:r>
            <a:endParaRPr sz="1200">
              <a:latin typeface="Arial"/>
              <a:cs typeface="Arial"/>
            </a:endParaRPr>
          </a:p>
          <a:p>
            <a:pPr marL="127000" marR="20320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Regular project meetings and project  templates are put together to address risks  and capture</a:t>
            </a:r>
            <a:r>
              <a:rPr dirty="0" sz="1200" spc="-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milestones.</a:t>
            </a:r>
            <a:endParaRPr sz="1200">
              <a:latin typeface="Arial"/>
              <a:cs typeface="Arial"/>
            </a:endParaRPr>
          </a:p>
          <a:p>
            <a:pPr marL="127000" marR="248285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RDS methodology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was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used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conduct initial design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before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Capgemini  was</a:t>
            </a:r>
            <a:r>
              <a:rPr dirty="0" sz="12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engaged</a:t>
            </a:r>
            <a:endParaRPr sz="1200">
              <a:latin typeface="Arial"/>
              <a:cs typeface="Arial"/>
            </a:endParaRPr>
          </a:p>
          <a:p>
            <a:pPr marL="127000" marR="29209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End user training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was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provided using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Train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trainer</a:t>
            </a:r>
            <a:r>
              <a:rPr dirty="0" sz="1200" spc="-4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approach</a:t>
            </a:r>
            <a:endParaRPr sz="12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FTE: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Capgemini: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1, SAP: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15, Client: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6</a:t>
            </a:r>
            <a:endParaRPr sz="1200">
              <a:latin typeface="Arial"/>
              <a:cs typeface="Arial"/>
            </a:endParaRPr>
          </a:p>
          <a:p>
            <a:pPr marL="127000" marR="5080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2700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Modules: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CRM 7.0 Ehp3,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200" spc="-12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HANA,  SAP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PI/PO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601968" y="2810636"/>
            <a:ext cx="3100070" cy="2586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5575" marR="70485" indent="-114300">
              <a:lnSpc>
                <a:spcPct val="100000"/>
              </a:lnSpc>
              <a:spcBef>
                <a:spcPts val="100"/>
              </a:spcBef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Successful and on time go-live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all three  projects and very short hyper care period  and virtually no show stoppers during  cutover or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after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go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live.</a:t>
            </a:r>
            <a:endParaRPr sz="1200">
              <a:latin typeface="Arial"/>
              <a:cs typeface="Arial"/>
            </a:endParaRPr>
          </a:p>
          <a:p>
            <a:pPr marL="155575" marR="140335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Successful call center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transformation</a:t>
            </a:r>
            <a:r>
              <a:rPr dirty="0" sz="1200" spc="-114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with  significant reduction in call handling time  and streamlining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customer care  operations.</a:t>
            </a:r>
            <a:endParaRPr sz="1200">
              <a:latin typeface="Arial"/>
              <a:cs typeface="Arial"/>
            </a:endParaRPr>
          </a:p>
          <a:p>
            <a:pPr marL="155575" marR="81915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Capgemini is considered as a trusted  advisor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Loves management team and  are currently in the process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defining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future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CRM roadmap which includes</a:t>
            </a:r>
            <a:r>
              <a:rPr dirty="0" sz="12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cloud  based offerings along with more robust  marketing</a:t>
            </a:r>
            <a:r>
              <a:rPr dirty="0" sz="1200" spc="-3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functionality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953756" y="126492"/>
            <a:ext cx="1421892" cy="5166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61</a:t>
            </a:fld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26263"/>
            <a:ext cx="351790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Manchester </a:t>
            </a:r>
            <a:r>
              <a:rPr dirty="0" spc="-5"/>
              <a:t>Airport</a:t>
            </a:r>
            <a:r>
              <a:rPr dirty="0" spc="-195"/>
              <a:t> </a:t>
            </a:r>
            <a:r>
              <a:rPr dirty="0"/>
              <a:t>Group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136903"/>
            <a:ext cx="8426450" cy="105473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12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Times New Roman"/>
              <a:cs typeface="Times New Roman"/>
            </a:endParaRPr>
          </a:p>
          <a:p>
            <a:pPr marL="41275" marR="325120">
              <a:lnSpc>
                <a:spcPts val="1639"/>
              </a:lnSpc>
              <a:spcBef>
                <a:spcPts val="5"/>
              </a:spcBef>
            </a:pP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MAG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is the largest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UK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airport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owner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and </a:t>
            </a:r>
            <a:r>
              <a:rPr dirty="0" sz="1400" spc="-10">
                <a:solidFill>
                  <a:srgbClr val="253046"/>
                </a:solidFill>
                <a:latin typeface="Arial"/>
                <a:cs typeface="Arial"/>
              </a:rPr>
              <a:t>operator, </a:t>
            </a:r>
            <a:r>
              <a:rPr dirty="0" sz="1400" spc="-5">
                <a:solidFill>
                  <a:srgbClr val="253046"/>
                </a:solidFill>
                <a:latin typeface="Arial"/>
                <a:cs typeface="Arial"/>
              </a:rPr>
              <a:t>which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includes </a:t>
            </a:r>
            <a:r>
              <a:rPr dirty="0" sz="1400" spc="-10">
                <a:solidFill>
                  <a:srgbClr val="253046"/>
                </a:solidFill>
                <a:latin typeface="Arial"/>
                <a:cs typeface="Arial"/>
              </a:rPr>
              <a:t>Manchester,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London Stansted,</a:t>
            </a:r>
            <a:r>
              <a:rPr dirty="0" sz="1400" spc="-22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East  Midlands and Bournemouth</a:t>
            </a:r>
            <a:r>
              <a:rPr dirty="0" sz="1400" spc="-1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253046"/>
                </a:solidFill>
                <a:latin typeface="Arial"/>
                <a:cs typeface="Arial"/>
              </a:rPr>
              <a:t>airports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2923540" cy="3710940"/>
          </a:xfrm>
          <a:custGeom>
            <a:avLst/>
            <a:gdLst/>
            <a:ahLst/>
            <a:cxnLst/>
            <a:rect l="l" t="t" r="r" b="b"/>
            <a:pathLst>
              <a:path w="2923540" h="3710940">
                <a:moveTo>
                  <a:pt x="0" y="3710940"/>
                </a:moveTo>
                <a:lnTo>
                  <a:pt x="2923032" y="3710940"/>
                </a:lnTo>
                <a:lnTo>
                  <a:pt x="2923032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623185"/>
            <a:ext cx="291401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7239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Calibri"/>
                <a:cs typeface="Calibri"/>
              </a:rPr>
              <a:t>Customer </a:t>
            </a:r>
            <a:r>
              <a:rPr dirty="0" sz="1200">
                <a:latin typeface="Calibri"/>
                <a:cs typeface="Calibri"/>
              </a:rPr>
              <a:t>needed an </a:t>
            </a:r>
            <a:r>
              <a:rPr dirty="0" sz="1200" spc="-5">
                <a:latin typeface="Calibri"/>
                <a:cs typeface="Calibri"/>
              </a:rPr>
              <a:t>enterprise resource  planning (ERP) platform </a:t>
            </a:r>
            <a:r>
              <a:rPr dirty="0" sz="1200">
                <a:latin typeface="Calibri"/>
                <a:cs typeface="Calibri"/>
              </a:rPr>
              <a:t>that </a:t>
            </a:r>
            <a:r>
              <a:rPr dirty="0" sz="1200" spc="-5">
                <a:latin typeface="Calibri"/>
                <a:cs typeface="Calibri"/>
              </a:rPr>
              <a:t>can </a:t>
            </a:r>
            <a:r>
              <a:rPr dirty="0" sz="1200">
                <a:latin typeface="Calibri"/>
                <a:cs typeface="Calibri"/>
              </a:rPr>
              <a:t>provide a  </a:t>
            </a:r>
            <a:r>
              <a:rPr dirty="0" sz="1200" spc="-5">
                <a:latin typeface="Calibri"/>
                <a:cs typeface="Calibri"/>
              </a:rPr>
              <a:t>core business </a:t>
            </a:r>
            <a:r>
              <a:rPr dirty="0" sz="1200">
                <a:latin typeface="Calibri"/>
                <a:cs typeface="Calibri"/>
              </a:rPr>
              <a:t>model </a:t>
            </a:r>
            <a:r>
              <a:rPr dirty="0" sz="1200" spc="-5">
                <a:latin typeface="Calibri"/>
                <a:cs typeface="Calibri"/>
              </a:rPr>
              <a:t>which will </a:t>
            </a:r>
            <a:r>
              <a:rPr dirty="0" sz="1200">
                <a:latin typeface="Calibri"/>
                <a:cs typeface="Calibri"/>
              </a:rPr>
              <a:t>ultimately  </a:t>
            </a:r>
            <a:r>
              <a:rPr dirty="0" sz="1200" spc="-5">
                <a:latin typeface="Calibri"/>
                <a:cs typeface="Calibri"/>
              </a:rPr>
              <a:t>support efficient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scalable future  </a:t>
            </a:r>
            <a:r>
              <a:rPr dirty="0" sz="1200">
                <a:latin typeface="Calibri"/>
                <a:cs typeface="Calibri"/>
              </a:rPr>
              <a:t>growth.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41548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246120" y="2623185"/>
            <a:ext cx="3100070" cy="3173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9550" marR="8763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10185" algn="l"/>
              </a:tabLst>
            </a:pPr>
            <a:r>
              <a:rPr dirty="0" sz="1200" spc="-5">
                <a:latin typeface="Calibri"/>
                <a:cs typeface="Calibri"/>
              </a:rPr>
              <a:t>The project will cover </a:t>
            </a:r>
            <a:r>
              <a:rPr dirty="0" sz="1200">
                <a:latin typeface="Calibri"/>
                <a:cs typeface="Calibri"/>
              </a:rPr>
              <a:t>integration </a:t>
            </a:r>
            <a:r>
              <a:rPr dirty="0" sz="1200" spc="-5">
                <a:latin typeface="Calibri"/>
                <a:cs typeface="Calibri"/>
              </a:rPr>
              <a:t>of different  systems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processes </a:t>
            </a:r>
            <a:r>
              <a:rPr dirty="0" sz="1200">
                <a:latin typeface="Calibri"/>
                <a:cs typeface="Calibri"/>
              </a:rPr>
              <a:t>across the </a:t>
            </a:r>
            <a:r>
              <a:rPr dirty="0" sz="1200" spc="-5">
                <a:latin typeface="Calibri"/>
                <a:cs typeface="Calibri"/>
              </a:rPr>
              <a:t>four  airports, </a:t>
            </a:r>
            <a:r>
              <a:rPr dirty="0" sz="1200">
                <a:latin typeface="Calibri"/>
                <a:cs typeface="Calibri"/>
              </a:rPr>
              <a:t>enabled by </a:t>
            </a:r>
            <a:r>
              <a:rPr dirty="0" sz="1200" spc="-5">
                <a:latin typeface="Calibri"/>
                <a:cs typeface="Calibri"/>
              </a:rPr>
              <a:t>new-wave SAP  technologies underpinned </a:t>
            </a:r>
            <a:r>
              <a:rPr dirty="0" sz="1200">
                <a:latin typeface="Calibri"/>
                <a:cs typeface="Calibri"/>
              </a:rPr>
              <a:t>by </a:t>
            </a:r>
            <a:r>
              <a:rPr dirty="0" sz="1200" spc="-5">
                <a:latin typeface="Calibri"/>
                <a:cs typeface="Calibri"/>
              </a:rPr>
              <a:t>SAP Business  Suite </a:t>
            </a:r>
            <a:r>
              <a:rPr dirty="0" sz="1200">
                <a:latin typeface="Calibri"/>
                <a:cs typeface="Calibri"/>
              </a:rPr>
              <a:t>4 </a:t>
            </a:r>
            <a:r>
              <a:rPr dirty="0" sz="1200" spc="-5">
                <a:latin typeface="Calibri"/>
                <a:cs typeface="Calibri"/>
              </a:rPr>
              <a:t>SAP HANA® (SAP S/4HANA), which </a:t>
            </a:r>
            <a:r>
              <a:rPr dirty="0" sz="1200">
                <a:latin typeface="Calibri"/>
                <a:cs typeface="Calibri"/>
              </a:rPr>
              <a:t>is  designed to </a:t>
            </a:r>
            <a:r>
              <a:rPr dirty="0" sz="1200" spc="-5">
                <a:latin typeface="Calibri"/>
                <a:cs typeface="Calibri"/>
              </a:rPr>
              <a:t>drive innovation </a:t>
            </a:r>
            <a:r>
              <a:rPr dirty="0" sz="1200">
                <a:latin typeface="Calibri"/>
                <a:cs typeface="Calibri"/>
              </a:rPr>
              <a:t>by connecting  people, devices and </a:t>
            </a:r>
            <a:r>
              <a:rPr dirty="0" sz="1200" spc="-5">
                <a:latin typeface="Calibri"/>
                <a:cs typeface="Calibri"/>
              </a:rPr>
              <a:t>networks </a:t>
            </a:r>
            <a:r>
              <a:rPr dirty="0" sz="1200">
                <a:latin typeface="Calibri"/>
                <a:cs typeface="Calibri"/>
              </a:rPr>
              <a:t>in real time to  </a:t>
            </a:r>
            <a:r>
              <a:rPr dirty="0" sz="1200" spc="-5">
                <a:latin typeface="Calibri"/>
                <a:cs typeface="Calibri"/>
              </a:rPr>
              <a:t>support </a:t>
            </a:r>
            <a:r>
              <a:rPr dirty="0" sz="1200">
                <a:latin typeface="Calibri"/>
                <a:cs typeface="Calibri"/>
              </a:rPr>
              <a:t>the development </a:t>
            </a:r>
            <a:r>
              <a:rPr dirty="0" sz="1200" spc="-5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new </a:t>
            </a:r>
            <a:r>
              <a:rPr dirty="0" sz="1200" spc="-5">
                <a:latin typeface="Calibri"/>
                <a:cs typeface="Calibri"/>
              </a:rPr>
              <a:t>business  </a:t>
            </a:r>
            <a:r>
              <a:rPr dirty="0" sz="1200">
                <a:latin typeface="Calibri"/>
                <a:cs typeface="Calibri"/>
              </a:rPr>
              <a:t>models.</a:t>
            </a:r>
            <a:endParaRPr sz="1200">
              <a:latin typeface="Calibri"/>
              <a:cs typeface="Calibri"/>
            </a:endParaRPr>
          </a:p>
          <a:p>
            <a:pPr marL="209550" marR="4635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10185" algn="l"/>
              </a:tabLst>
            </a:pPr>
            <a:r>
              <a:rPr dirty="0" sz="1200" spc="-5">
                <a:latin typeface="Calibri"/>
                <a:cs typeface="Calibri"/>
              </a:rPr>
              <a:t>The platform will </a:t>
            </a:r>
            <a:r>
              <a:rPr dirty="0" sz="1200">
                <a:latin typeface="Calibri"/>
                <a:cs typeface="Calibri"/>
              </a:rPr>
              <a:t>be a hybrid </a:t>
            </a:r>
            <a:r>
              <a:rPr dirty="0" sz="1200" spc="-5">
                <a:latin typeface="Calibri"/>
                <a:cs typeface="Calibri"/>
              </a:rPr>
              <a:t>cloud platform  including SAP HANA Enterprise Cloud </a:t>
            </a:r>
            <a:r>
              <a:rPr dirty="0" sz="1200">
                <a:latin typeface="Calibri"/>
                <a:cs typeface="Calibri"/>
              </a:rPr>
              <a:t>and  </a:t>
            </a:r>
            <a:r>
              <a:rPr dirty="0" sz="1200" spc="-5">
                <a:latin typeface="Calibri"/>
                <a:cs typeface="Calibri"/>
              </a:rPr>
              <a:t>other software-as-a-service products,  </a:t>
            </a:r>
            <a:r>
              <a:rPr dirty="0" sz="1200">
                <a:latin typeface="Calibri"/>
                <a:cs typeface="Calibri"/>
              </a:rPr>
              <a:t>including the </a:t>
            </a:r>
            <a:r>
              <a:rPr dirty="0" sz="1200" spc="-5">
                <a:latin typeface="Calibri"/>
                <a:cs typeface="Calibri"/>
              </a:rPr>
              <a:t>SuccessFactors® Employee  Central </a:t>
            </a:r>
            <a:r>
              <a:rPr dirty="0" sz="1200">
                <a:latin typeface="Calibri"/>
                <a:cs typeface="Calibri"/>
              </a:rPr>
              <a:t>Payroll </a:t>
            </a:r>
            <a:r>
              <a:rPr dirty="0" sz="1200" spc="-5">
                <a:latin typeface="Calibri"/>
                <a:cs typeface="Calibri"/>
              </a:rPr>
              <a:t>solution </a:t>
            </a:r>
            <a:r>
              <a:rPr dirty="0" sz="1200">
                <a:latin typeface="Calibri"/>
                <a:cs typeface="Calibri"/>
              </a:rPr>
              <a:t>from </a:t>
            </a:r>
            <a:r>
              <a:rPr dirty="0" sz="1200" spc="-5">
                <a:latin typeface="Calibri"/>
                <a:cs typeface="Calibri"/>
              </a:rPr>
              <a:t>SuccessFactors,  </a:t>
            </a:r>
            <a:r>
              <a:rPr dirty="0" sz="1200">
                <a:latin typeface="Calibri"/>
                <a:cs typeface="Calibri"/>
              </a:rPr>
              <a:t>travel and </a:t>
            </a:r>
            <a:r>
              <a:rPr dirty="0" sz="1200" spc="-5">
                <a:latin typeface="Calibri"/>
                <a:cs typeface="Calibri"/>
              </a:rPr>
              <a:t>expense </a:t>
            </a:r>
            <a:r>
              <a:rPr dirty="0" sz="1200">
                <a:latin typeface="Calibri"/>
                <a:cs typeface="Calibri"/>
              </a:rPr>
              <a:t>management </a:t>
            </a:r>
            <a:r>
              <a:rPr dirty="0" sz="1200" spc="-5">
                <a:latin typeface="Calibri"/>
                <a:cs typeface="Calibri"/>
              </a:rPr>
              <a:t>service </a:t>
            </a:r>
            <a:r>
              <a:rPr dirty="0" sz="1200">
                <a:latin typeface="Calibri"/>
                <a:cs typeface="Calibri"/>
              </a:rPr>
              <a:t>from  </a:t>
            </a:r>
            <a:r>
              <a:rPr dirty="0" sz="1200" spc="-5">
                <a:latin typeface="Calibri"/>
                <a:cs typeface="Calibri"/>
              </a:rPr>
              <a:t>Concur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cloud </a:t>
            </a:r>
            <a:r>
              <a:rPr dirty="0" sz="1200">
                <a:latin typeface="Calibri"/>
                <a:cs typeface="Calibri"/>
              </a:rPr>
              <a:t>based </a:t>
            </a:r>
            <a:r>
              <a:rPr dirty="0" sz="1200" spc="-5">
                <a:latin typeface="Calibri"/>
                <a:cs typeface="Calibri"/>
              </a:rPr>
              <a:t>commerce  applications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Ariba.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21195" y="2514600"/>
            <a:ext cx="3106420" cy="3810000"/>
          </a:xfrm>
          <a:custGeom>
            <a:avLst/>
            <a:gdLst/>
            <a:ahLst/>
            <a:cxnLst/>
            <a:rect l="l" t="t" r="r" b="b"/>
            <a:pathLst>
              <a:path w="3106420" h="3810000">
                <a:moveTo>
                  <a:pt x="0" y="3810000"/>
                </a:moveTo>
                <a:lnTo>
                  <a:pt x="3105911" y="3810000"/>
                </a:lnTo>
                <a:lnTo>
                  <a:pt x="3105911" y="0"/>
                </a:lnTo>
                <a:lnTo>
                  <a:pt x="0" y="0"/>
                </a:lnTo>
                <a:lnTo>
                  <a:pt x="0" y="381000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521195" y="2601467"/>
            <a:ext cx="3106420" cy="3723640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57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10185" marR="154305" indent="-168275">
              <a:lnSpc>
                <a:spcPct val="100000"/>
              </a:lnSpc>
              <a:buClr>
                <a:srgbClr val="1F487C"/>
              </a:buClr>
              <a:buFont typeface="Wingdings"/>
              <a:buChar char=""/>
              <a:tabLst>
                <a:tab pos="210820" algn="l"/>
              </a:tabLst>
            </a:pPr>
            <a:r>
              <a:rPr dirty="0" sz="1200" spc="-5">
                <a:latin typeface="Calibri"/>
                <a:cs typeface="Calibri"/>
              </a:rPr>
              <a:t>The outcome of </a:t>
            </a:r>
            <a:r>
              <a:rPr dirty="0" sz="1200">
                <a:latin typeface="Calibri"/>
                <a:cs typeface="Calibri"/>
              </a:rPr>
              <a:t>this </a:t>
            </a:r>
            <a:r>
              <a:rPr dirty="0" sz="1200" spc="-5">
                <a:latin typeface="Calibri"/>
                <a:cs typeface="Calibri"/>
              </a:rPr>
              <a:t>project would </a:t>
            </a:r>
            <a:r>
              <a:rPr dirty="0" sz="1200">
                <a:latin typeface="Calibri"/>
                <a:cs typeface="Calibri"/>
              </a:rPr>
              <a:t>be  improved </a:t>
            </a:r>
            <a:r>
              <a:rPr dirty="0" sz="1200" spc="-5">
                <a:latin typeface="Calibri"/>
                <a:cs typeface="Calibri"/>
              </a:rPr>
              <a:t>customer service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cost savings  for</a:t>
            </a:r>
            <a:r>
              <a:rPr dirty="0" sz="1200" spc="-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MAG</a:t>
            </a:r>
            <a:endParaRPr sz="1200">
              <a:latin typeface="Calibri"/>
              <a:cs typeface="Calibri"/>
            </a:endParaRPr>
          </a:p>
          <a:p>
            <a:pPr marL="210185" marR="357505" indent="-168275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45110" algn="l"/>
                <a:tab pos="245745" algn="l"/>
              </a:tabLst>
            </a:pPr>
            <a:r>
              <a:rPr dirty="0" sz="1200">
                <a:latin typeface="Calibri"/>
                <a:cs typeface="Calibri"/>
              </a:rPr>
              <a:t>It is </a:t>
            </a:r>
            <a:r>
              <a:rPr dirty="0" sz="1200" spc="-5">
                <a:latin typeface="Calibri"/>
                <a:cs typeface="Calibri"/>
              </a:rPr>
              <a:t>our </a:t>
            </a:r>
            <a:r>
              <a:rPr dirty="0" sz="1200">
                <a:latin typeface="Calibri"/>
                <a:cs typeface="Calibri"/>
              </a:rPr>
              <a:t>1st Greenfield </a:t>
            </a:r>
            <a:r>
              <a:rPr dirty="0" sz="1200" spc="-5">
                <a:latin typeface="Calibri"/>
                <a:cs typeface="Calibri"/>
              </a:rPr>
              <a:t>Business Suite on  HANA </a:t>
            </a:r>
            <a:r>
              <a:rPr dirty="0" sz="1200">
                <a:latin typeface="Calibri"/>
                <a:cs typeface="Calibri"/>
              </a:rPr>
              <a:t>deal </a:t>
            </a:r>
            <a:r>
              <a:rPr dirty="0" sz="1200" spc="-5">
                <a:latin typeface="Calibri"/>
                <a:cs typeface="Calibri"/>
              </a:rPr>
              <a:t>including ERP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BPC.</a:t>
            </a:r>
            <a:endParaRPr sz="1200">
              <a:latin typeface="Calibri"/>
              <a:cs typeface="Calibri"/>
            </a:endParaRPr>
          </a:p>
          <a:p>
            <a:pPr algn="just" marL="210185" marR="140970" indent="-168275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45745" algn="l"/>
              </a:tabLst>
            </a:pPr>
            <a:r>
              <a:rPr dirty="0" sz="1200">
                <a:latin typeface="Calibri"/>
                <a:cs typeface="Calibri"/>
              </a:rPr>
              <a:t>It is a true hybrid </a:t>
            </a:r>
            <a:r>
              <a:rPr dirty="0" sz="1200" spc="-5">
                <a:latin typeface="Calibri"/>
                <a:cs typeface="Calibri"/>
              </a:rPr>
              <a:t>landscape including HANA  Enterprise Cloud, Amazon </a:t>
            </a:r>
            <a:r>
              <a:rPr dirty="0" sz="1200">
                <a:latin typeface="Calibri"/>
                <a:cs typeface="Calibri"/>
              </a:rPr>
              <a:t>Web </a:t>
            </a:r>
            <a:r>
              <a:rPr dirty="0" sz="1200" spc="-5">
                <a:latin typeface="Calibri"/>
                <a:cs typeface="Calibri"/>
              </a:rPr>
              <a:t>Services </a:t>
            </a:r>
            <a:r>
              <a:rPr dirty="0" sz="1200">
                <a:latin typeface="Calibri"/>
                <a:cs typeface="Calibri"/>
              </a:rPr>
              <a:t>and  on-premise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infrastructure.</a:t>
            </a:r>
            <a:endParaRPr sz="1200">
              <a:latin typeface="Calibri"/>
              <a:cs typeface="Calibri"/>
            </a:endParaRPr>
          </a:p>
          <a:p>
            <a:pPr marL="210185" marR="220979" indent="-168275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10820" algn="l"/>
              </a:tabLst>
            </a:pPr>
            <a:r>
              <a:rPr dirty="0" sz="1200">
                <a:latin typeface="Calibri"/>
                <a:cs typeface="Calibri"/>
              </a:rPr>
              <a:t>We are </a:t>
            </a:r>
            <a:r>
              <a:rPr dirty="0" sz="1200" spc="-5">
                <a:latin typeface="Calibri"/>
                <a:cs typeface="Calibri"/>
              </a:rPr>
              <a:t>using </a:t>
            </a:r>
            <a:r>
              <a:rPr dirty="0" sz="1200">
                <a:latin typeface="Calibri"/>
                <a:cs typeface="Calibri"/>
              </a:rPr>
              <a:t>all </a:t>
            </a:r>
            <a:r>
              <a:rPr dirty="0" sz="1200" spc="-5">
                <a:latin typeface="Calibri"/>
                <a:cs typeface="Calibri"/>
              </a:rPr>
              <a:t>SAP SaaS products except  Fieldglass; </a:t>
            </a:r>
            <a:r>
              <a:rPr dirty="0" sz="1200">
                <a:latin typeface="Calibri"/>
                <a:cs typeface="Calibri"/>
              </a:rPr>
              <a:t>that’s </a:t>
            </a:r>
            <a:r>
              <a:rPr dirty="0" sz="1200" spc="-5">
                <a:latin typeface="Calibri"/>
                <a:cs typeface="Calibri"/>
              </a:rPr>
              <a:t>SuccessFactors, </a:t>
            </a:r>
            <a:r>
              <a:rPr dirty="0" sz="1200">
                <a:latin typeface="Calibri"/>
                <a:cs typeface="Calibri"/>
              </a:rPr>
              <a:t>Ariba and  </a:t>
            </a:r>
            <a:r>
              <a:rPr dirty="0" sz="1200" spc="-5">
                <a:latin typeface="Calibri"/>
                <a:cs typeface="Calibri"/>
              </a:rPr>
              <a:t>Concur.</a:t>
            </a:r>
            <a:endParaRPr sz="1200">
              <a:latin typeface="Calibri"/>
              <a:cs typeface="Calibri"/>
            </a:endParaRPr>
          </a:p>
          <a:p>
            <a:pPr marL="210185" marR="234315" indent="-168275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10820" algn="l"/>
              </a:tabLst>
            </a:pPr>
            <a:r>
              <a:rPr dirty="0" sz="1200">
                <a:latin typeface="Calibri"/>
                <a:cs typeface="Calibri"/>
              </a:rPr>
              <a:t>We’re </a:t>
            </a:r>
            <a:r>
              <a:rPr dirty="0" sz="1200" spc="-5">
                <a:latin typeface="Calibri"/>
                <a:cs typeface="Calibri"/>
              </a:rPr>
              <a:t>using HANALive </a:t>
            </a:r>
            <a:r>
              <a:rPr dirty="0" sz="1200">
                <a:latin typeface="Calibri"/>
                <a:cs typeface="Calibri"/>
              </a:rPr>
              <a:t>as the </a:t>
            </a:r>
            <a:r>
              <a:rPr dirty="0" sz="1200" spc="-5">
                <a:latin typeface="Calibri"/>
                <a:cs typeface="Calibri"/>
              </a:rPr>
              <a:t>reporting  </a:t>
            </a:r>
            <a:r>
              <a:rPr dirty="0" sz="1200">
                <a:latin typeface="Calibri"/>
                <a:cs typeface="Calibri"/>
              </a:rPr>
              <a:t>engine as the basis </a:t>
            </a:r>
            <a:r>
              <a:rPr dirty="0" sz="1200" spc="-5">
                <a:latin typeface="Calibri"/>
                <a:cs typeface="Calibri"/>
              </a:rPr>
              <a:t>for </a:t>
            </a:r>
            <a:r>
              <a:rPr dirty="0" sz="1200">
                <a:latin typeface="Calibri"/>
                <a:cs typeface="Calibri"/>
              </a:rPr>
              <a:t>a </a:t>
            </a:r>
            <a:r>
              <a:rPr dirty="0" sz="1200" spc="-5">
                <a:latin typeface="Calibri"/>
                <a:cs typeface="Calibri"/>
              </a:rPr>
              <a:t>future BI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strategy.</a:t>
            </a:r>
            <a:endParaRPr sz="1200">
              <a:latin typeface="Calibri"/>
              <a:cs typeface="Calibri"/>
            </a:endParaRPr>
          </a:p>
          <a:p>
            <a:pPr marL="210185" marR="528955" indent="-168275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45110" algn="l"/>
                <a:tab pos="245745" algn="l"/>
              </a:tabLst>
            </a:pPr>
            <a:r>
              <a:rPr dirty="0" sz="1200">
                <a:latin typeface="Calibri"/>
                <a:cs typeface="Calibri"/>
              </a:rPr>
              <a:t>We’re </a:t>
            </a:r>
            <a:r>
              <a:rPr dirty="0" sz="1200" spc="-5">
                <a:latin typeface="Calibri"/>
                <a:cs typeface="Calibri"/>
              </a:rPr>
              <a:t>reviewing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use of S/4 HANA  Finance for potential future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50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marL="86995" marR="218440">
              <a:lnSpc>
                <a:spcPts val="1400"/>
              </a:lnSpc>
              <a:spcBef>
                <a:spcPts val="5"/>
              </a:spcBef>
            </a:pP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3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dirty="0" sz="13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3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9644" y="2252472"/>
            <a:ext cx="2923540" cy="349250"/>
          </a:xfrm>
          <a:custGeom>
            <a:avLst/>
            <a:gdLst/>
            <a:ahLst/>
            <a:cxnLst/>
            <a:rect l="l" t="t" r="r" b="b"/>
            <a:pathLst>
              <a:path w="2923540" h="349250">
                <a:moveTo>
                  <a:pt x="2864866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2923032" y="348995"/>
                </a:lnTo>
                <a:lnTo>
                  <a:pt x="2923032" y="58165"/>
                </a:lnTo>
                <a:lnTo>
                  <a:pt x="2918461" y="35522"/>
                </a:lnTo>
                <a:lnTo>
                  <a:pt x="2905998" y="17033"/>
                </a:lnTo>
                <a:lnTo>
                  <a:pt x="2887509" y="4570"/>
                </a:lnTo>
                <a:lnTo>
                  <a:pt x="2864866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9644" y="2252472"/>
            <a:ext cx="2923540" cy="349250"/>
          </a:xfrm>
          <a:custGeom>
            <a:avLst/>
            <a:gdLst/>
            <a:ahLst/>
            <a:cxnLst/>
            <a:rect l="l" t="t" r="r" b="b"/>
            <a:pathLst>
              <a:path w="2923540" h="349250">
                <a:moveTo>
                  <a:pt x="58166" y="0"/>
                </a:moveTo>
                <a:lnTo>
                  <a:pt x="2864866" y="0"/>
                </a:lnTo>
                <a:lnTo>
                  <a:pt x="2887509" y="4570"/>
                </a:lnTo>
                <a:lnTo>
                  <a:pt x="2905998" y="17033"/>
                </a:lnTo>
                <a:lnTo>
                  <a:pt x="2918461" y="35522"/>
                </a:lnTo>
                <a:lnTo>
                  <a:pt x="2923032" y="58165"/>
                </a:lnTo>
                <a:lnTo>
                  <a:pt x="2923032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235451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235451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18147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6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18147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208938" y="2309317"/>
            <a:ext cx="717486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84220" algn="l"/>
                <a:tab pos="6567170" algn="l"/>
              </a:tabLst>
            </a:pP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136" sz="195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098792" y="0"/>
            <a:ext cx="2517648" cy="838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61</a:t>
            </a:fld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604" y="226263"/>
            <a:ext cx="389318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Marcegaglia </a:t>
            </a:r>
            <a:r>
              <a:rPr dirty="0"/>
              <a:t>- SoH</a:t>
            </a:r>
            <a:r>
              <a:rPr dirty="0" spc="-5"/>
              <a:t> </a:t>
            </a:r>
            <a:r>
              <a:rPr dirty="0"/>
              <a:t>migration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466088"/>
            <a:ext cx="8426450" cy="72580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Times New Roman"/>
              <a:cs typeface="Times New Roman"/>
            </a:endParaRPr>
          </a:p>
          <a:p>
            <a:pPr marL="41275">
              <a:lnSpc>
                <a:spcPct val="10000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Marcegaglia is the leading industrial holding on a global level in the steel processing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sector,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located in</a:t>
            </a:r>
            <a:r>
              <a:rPr dirty="0" sz="1200" spc="7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Italy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810636"/>
            <a:ext cx="3100070" cy="2769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5575" marR="130810" indent="-114300">
              <a:lnSpc>
                <a:spcPct val="100000"/>
              </a:lnSpc>
              <a:spcBef>
                <a:spcPts val="100"/>
              </a:spcBef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Client have a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R/3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4.0b obsolete  release, used by more than one thousand  end-users, with 2.5Tb database</a:t>
            </a:r>
            <a:r>
              <a:rPr dirty="0" sz="1200" spc="-3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volume.</a:t>
            </a:r>
            <a:endParaRPr sz="1200">
              <a:latin typeface="Arial"/>
              <a:cs typeface="Arial"/>
            </a:endParaRPr>
          </a:p>
          <a:p>
            <a:pPr marL="155575" marR="170815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More than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four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thousand custom objects  have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been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created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adjust the</a:t>
            </a:r>
            <a:r>
              <a:rPr dirty="0" sz="1200" spc="-12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standard  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processes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Business  requirements.</a:t>
            </a:r>
            <a:endParaRPr sz="1200">
              <a:latin typeface="Arial"/>
              <a:cs typeface="Arial"/>
            </a:endParaRPr>
          </a:p>
          <a:p>
            <a:pPr marL="155575" marR="161290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lot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interfaces between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and</a:t>
            </a:r>
            <a:r>
              <a:rPr dirty="0" sz="1200" spc="-1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0">
                <a:solidFill>
                  <a:srgbClr val="253046"/>
                </a:solidFill>
                <a:latin typeface="Arial"/>
                <a:cs typeface="Arial"/>
              </a:rPr>
              <a:t>non-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SAP systems have been defined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manage the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processes</a:t>
            </a:r>
            <a:endParaRPr sz="1200">
              <a:latin typeface="Arial"/>
              <a:cs typeface="Arial"/>
            </a:endParaRPr>
          </a:p>
          <a:p>
            <a:pPr marL="155575" marR="48260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Business Processes and Business  Intelligence require an important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re-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engineering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come back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standard</a:t>
            </a:r>
            <a:r>
              <a:rPr dirty="0" sz="1200" spc="-9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 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be able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activate new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standard  products.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697604"/>
          </a:xfrm>
          <a:custGeom>
            <a:avLst/>
            <a:gdLst/>
            <a:ahLst/>
            <a:cxnLst/>
            <a:rect l="l" t="t" r="r" b="b"/>
            <a:pathLst>
              <a:path w="3108959" h="3697604">
                <a:moveTo>
                  <a:pt x="0" y="3697224"/>
                </a:moveTo>
                <a:lnTo>
                  <a:pt x="3108960" y="3697224"/>
                </a:lnTo>
                <a:lnTo>
                  <a:pt x="3108960" y="0"/>
                </a:lnTo>
                <a:lnTo>
                  <a:pt x="0" y="0"/>
                </a:lnTo>
                <a:lnTo>
                  <a:pt x="0" y="3697224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403091" y="2810636"/>
            <a:ext cx="3100070" cy="3134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5575" marR="186690" indent="-114300">
              <a:lnSpc>
                <a:spcPct val="100000"/>
              </a:lnSpc>
              <a:spcBef>
                <a:spcPts val="100"/>
              </a:spcBef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Capgemini’s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solution consist on a project  organized on more</a:t>
            </a:r>
            <a:r>
              <a:rPr dirty="0" sz="1200" spc="-10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streams:</a:t>
            </a:r>
            <a:endParaRPr sz="1200">
              <a:latin typeface="Arial"/>
              <a:cs typeface="Arial"/>
            </a:endParaRPr>
          </a:p>
          <a:p>
            <a:pPr marL="155575" marR="114300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STREAM1 consist on a technical upgrade  starting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from 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R/3 4.0b 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MS-SQL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with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 db of 2.5Tb to 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ERP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on HANA,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adapting and optimizing all the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ABAP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custom code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new release on</a:t>
            </a:r>
            <a:r>
              <a:rPr dirty="0" sz="1200" spc="-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HANA</a:t>
            </a:r>
            <a:endParaRPr sz="1200">
              <a:latin typeface="Arial"/>
              <a:cs typeface="Arial"/>
            </a:endParaRPr>
          </a:p>
          <a:p>
            <a:pPr marL="155575" marR="36830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STREAM2 consist on innovate, simplify  and accelerate some core-processes using  the new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ERP release on</a:t>
            </a:r>
            <a:r>
              <a:rPr dirty="0" sz="1200" spc="-9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HANA</a:t>
            </a:r>
            <a:endParaRPr sz="1200">
              <a:latin typeface="Arial"/>
              <a:cs typeface="Arial"/>
            </a:endParaRPr>
          </a:p>
          <a:p>
            <a:pPr marL="155575" marR="121285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two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stream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will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have a single Go-Live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all the 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company,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sites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and end-users  (more than 1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thousand)</a:t>
            </a:r>
            <a:endParaRPr sz="1200">
              <a:latin typeface="Arial"/>
              <a:cs typeface="Arial"/>
            </a:endParaRPr>
          </a:p>
          <a:p>
            <a:pPr marL="155575" marR="146050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New streams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will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be defined during the  project on additional areas: Business  Intelligence, Finance, Sales, Purchasing,  others.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601968" y="2810636"/>
            <a:ext cx="3100070" cy="2586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5575" marR="70485" indent="-114300">
              <a:lnSpc>
                <a:spcPct val="100000"/>
              </a:lnSpc>
              <a:spcBef>
                <a:spcPts val="100"/>
              </a:spcBef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Successful and on time go-live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all three  projects and very short hyper care period  and virtually no show stoppers during  cutover or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after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go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live.</a:t>
            </a:r>
            <a:endParaRPr sz="1200">
              <a:latin typeface="Arial"/>
              <a:cs typeface="Arial"/>
            </a:endParaRPr>
          </a:p>
          <a:p>
            <a:pPr marL="155575" marR="140335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Successful call center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transformation</a:t>
            </a:r>
            <a:r>
              <a:rPr dirty="0" sz="1200" spc="-114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with  significant reduction in call handling time  and streamlining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customer care  operations.</a:t>
            </a:r>
            <a:endParaRPr sz="1200">
              <a:latin typeface="Arial"/>
              <a:cs typeface="Arial"/>
            </a:endParaRPr>
          </a:p>
          <a:p>
            <a:pPr marL="155575" marR="81915" indent="-114300">
              <a:lnSpc>
                <a:spcPct val="100000"/>
              </a:lnSpc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Capgemini is considered as a trusted  advisor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Loves management team and  are currently in the process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defining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future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CRM roadmap which includes</a:t>
            </a:r>
            <a:r>
              <a:rPr dirty="0" sz="12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cloud  based offerings along with more robust  marketing</a:t>
            </a:r>
            <a:r>
              <a:rPr dirty="0" sz="1200" spc="-3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functionality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189976" y="65531"/>
            <a:ext cx="1357883" cy="8153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61</a:t>
            </a:fld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26263"/>
            <a:ext cx="241808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OCTO</a:t>
            </a:r>
            <a:r>
              <a:rPr dirty="0" spc="-120"/>
              <a:t> </a:t>
            </a:r>
            <a:r>
              <a:rPr dirty="0" spc="-30"/>
              <a:t>Telematics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136903"/>
            <a:ext cx="8426450" cy="105473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marL="41275" marR="160020">
              <a:lnSpc>
                <a:spcPct val="10000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OCTO is the global brand leader in providing insurance </a:t>
            </a:r>
            <a:r>
              <a:rPr dirty="0" sz="1200" spc="-20">
                <a:solidFill>
                  <a:srgbClr val="253046"/>
                </a:solidFill>
                <a:latin typeface="Arial"/>
                <a:cs typeface="Arial"/>
              </a:rPr>
              <a:t>Telematics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services as well as pioneering applications in motor  rental and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fleet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management, car manufacturing, governmental sectors and a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fast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growing range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specialist applications.  OCTO is the largest Insurance </a:t>
            </a:r>
            <a:r>
              <a:rPr dirty="0" sz="1200" spc="-20">
                <a:solidFill>
                  <a:srgbClr val="253046"/>
                </a:solidFill>
                <a:latin typeface="Arial"/>
                <a:cs typeface="Arial"/>
              </a:rPr>
              <a:t>Telematics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provider in Europe with 4 million active contracts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date and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fast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growing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 rate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8,000+ new installations per</a:t>
            </a:r>
            <a:r>
              <a:rPr dirty="0" sz="1200" spc="-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30">
                <a:solidFill>
                  <a:srgbClr val="253046"/>
                </a:solidFill>
                <a:latin typeface="Arial"/>
                <a:cs typeface="Arial"/>
              </a:rPr>
              <a:t>day.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657600"/>
          </a:xfrm>
          <a:custGeom>
            <a:avLst/>
            <a:gdLst/>
            <a:ahLst/>
            <a:cxnLst/>
            <a:rect l="l" t="t" r="r" b="b"/>
            <a:pathLst>
              <a:path w="3108960" h="3657600">
                <a:moveTo>
                  <a:pt x="0" y="3657600"/>
                </a:moveTo>
                <a:lnTo>
                  <a:pt x="3108960" y="3657600"/>
                </a:lnTo>
                <a:lnTo>
                  <a:pt x="3108960" y="0"/>
                </a:lnTo>
                <a:lnTo>
                  <a:pt x="0" y="0"/>
                </a:lnTo>
                <a:lnTo>
                  <a:pt x="0" y="365760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848736"/>
            <a:ext cx="3100070" cy="2624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69850" indent="-167640">
              <a:lnSpc>
                <a:spcPct val="100000"/>
              </a:lnSpc>
              <a:spcBef>
                <a:spcPts val="100"/>
              </a:spcBef>
              <a:buClr>
                <a:srgbClr val="E37D1A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40">
                <a:solidFill>
                  <a:srgbClr val="253046"/>
                </a:solidFill>
                <a:latin typeface="Arial"/>
                <a:cs typeface="Arial"/>
              </a:rPr>
              <a:t>Today,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OCTO 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Telematics’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primary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focus</a:t>
            </a:r>
            <a:r>
              <a:rPr dirty="0" sz="1200" spc="-10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is  the provision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insurance </a:t>
            </a:r>
            <a:r>
              <a:rPr dirty="0" sz="1200" spc="-20">
                <a:solidFill>
                  <a:srgbClr val="253046"/>
                </a:solidFill>
                <a:latin typeface="Arial"/>
                <a:cs typeface="Arial"/>
              </a:rPr>
              <a:t>Telematics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through an end-toend service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- from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 design and installation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on board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unit (OBU 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device)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the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aggregation,  analysis and distribution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data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 insurance</a:t>
            </a:r>
            <a:r>
              <a:rPr dirty="0" sz="1200" spc="-7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company.</a:t>
            </a:r>
            <a:endParaRPr sz="1200">
              <a:latin typeface="Arial"/>
              <a:cs typeface="Arial"/>
            </a:endParaRPr>
          </a:p>
          <a:p>
            <a:pPr marL="208915" marR="191135" indent="-167640">
              <a:lnSpc>
                <a:spcPct val="100000"/>
              </a:lnSpc>
              <a:spcBef>
                <a:spcPts val="300"/>
              </a:spcBef>
              <a:buClr>
                <a:srgbClr val="E37D1A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In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addition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core insurance 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Telematics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services, OCTO 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Telematics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offers other  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Telematics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services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-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including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fleet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management,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remote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vehicle diagnostic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and control,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road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traffic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information,  vehicle video recording and surveillance  services.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657600"/>
          </a:xfrm>
          <a:custGeom>
            <a:avLst/>
            <a:gdLst/>
            <a:ahLst/>
            <a:cxnLst/>
            <a:rect l="l" t="t" r="r" b="b"/>
            <a:pathLst>
              <a:path w="3108959" h="3657600">
                <a:moveTo>
                  <a:pt x="0" y="3657600"/>
                </a:moveTo>
                <a:lnTo>
                  <a:pt x="3108960" y="3657600"/>
                </a:lnTo>
                <a:lnTo>
                  <a:pt x="3108960" y="0"/>
                </a:lnTo>
                <a:lnTo>
                  <a:pt x="0" y="0"/>
                </a:lnTo>
                <a:lnTo>
                  <a:pt x="0" y="365760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403091" y="2772536"/>
            <a:ext cx="3100070" cy="250571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55575" indent="-114300">
              <a:lnSpc>
                <a:spcPct val="100000"/>
              </a:lnSpc>
              <a:spcBef>
                <a:spcPts val="400"/>
              </a:spcBef>
              <a:buClr>
                <a:srgbClr val="E37D1A"/>
              </a:buClr>
              <a:buChar char="•"/>
              <a:tabLst>
                <a:tab pos="156210" algn="l"/>
              </a:tabLst>
            </a:pP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Turn-key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project:</a:t>
            </a:r>
            <a:endParaRPr sz="1200">
              <a:latin typeface="Arial"/>
              <a:cs typeface="Arial"/>
            </a:endParaRPr>
          </a:p>
          <a:p>
            <a:pPr marL="303530" marR="59055" indent="-236220">
              <a:lnSpc>
                <a:spcPct val="100000"/>
              </a:lnSpc>
              <a:spcBef>
                <a:spcPts val="300"/>
              </a:spcBef>
              <a:buClr>
                <a:srgbClr val="009BCC"/>
              </a:buClr>
              <a:buFont typeface="Wingdings"/>
              <a:buChar char=""/>
              <a:tabLst>
                <a:tab pos="303530" algn="l"/>
                <a:tab pos="304165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ECC 6.0 EHP7: Finance (FI),  Controlling (CO), Materials Management  (MM), Sales and Distribution (SD), Plant  Maintenance (PM), Logistics Execution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(LE),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Production Planning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(PP), Human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Capital Management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(PA,OM,TM)</a:t>
            </a:r>
            <a:endParaRPr sz="1200">
              <a:latin typeface="Arial"/>
              <a:cs typeface="Arial"/>
            </a:endParaRPr>
          </a:p>
          <a:p>
            <a:pPr lvl="1" marL="332740" indent="-114300">
              <a:lnSpc>
                <a:spcPct val="100000"/>
              </a:lnSpc>
              <a:spcBef>
                <a:spcPts val="200"/>
              </a:spcBef>
              <a:buClr>
                <a:srgbClr val="E37D1A"/>
              </a:buClr>
              <a:buChar char="•"/>
              <a:tabLst>
                <a:tab pos="333375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Business Intelligence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(BI)</a:t>
            </a:r>
            <a:r>
              <a:rPr dirty="0" sz="1200" spc="-8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7.4</a:t>
            </a:r>
            <a:endParaRPr sz="1200">
              <a:latin typeface="Arial"/>
              <a:cs typeface="Arial"/>
            </a:endParaRPr>
          </a:p>
          <a:p>
            <a:pPr lvl="1" marL="332740" indent="-114300">
              <a:lnSpc>
                <a:spcPct val="100000"/>
              </a:lnSpc>
              <a:buClr>
                <a:srgbClr val="E37D1A"/>
              </a:buClr>
              <a:buChar char="•"/>
              <a:tabLst>
                <a:tab pos="333375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Business Planning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&amp;</a:t>
            </a:r>
            <a:r>
              <a:rPr dirty="0" sz="1200" spc="-7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Consolidation</a:t>
            </a:r>
            <a:endParaRPr sz="1200">
              <a:latin typeface="Arial"/>
              <a:cs typeface="Arial"/>
            </a:endParaRPr>
          </a:p>
          <a:p>
            <a:pPr marL="332740">
              <a:lnSpc>
                <a:spcPct val="10000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10.0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-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version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200" spc="-8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NetWeaver</a:t>
            </a:r>
            <a:endParaRPr sz="1200">
              <a:latin typeface="Arial"/>
              <a:cs typeface="Arial"/>
            </a:endParaRPr>
          </a:p>
          <a:p>
            <a:pPr marL="332740" marR="382270" indent="-114300">
              <a:lnSpc>
                <a:spcPct val="100000"/>
              </a:lnSpc>
              <a:buClr>
                <a:srgbClr val="E37D1A"/>
              </a:buClr>
              <a:buChar char="•"/>
              <a:tabLst>
                <a:tab pos="333375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SuccessFactors Employee Central,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Goal &amp;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Performance, Recruiting,  Learning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97395" y="2598420"/>
            <a:ext cx="3108960" cy="3657600"/>
          </a:xfrm>
          <a:custGeom>
            <a:avLst/>
            <a:gdLst/>
            <a:ahLst/>
            <a:cxnLst/>
            <a:rect l="l" t="t" r="r" b="b"/>
            <a:pathLst>
              <a:path w="3108959" h="3657600">
                <a:moveTo>
                  <a:pt x="0" y="3657600"/>
                </a:moveTo>
                <a:lnTo>
                  <a:pt x="3108959" y="3657600"/>
                </a:lnTo>
                <a:lnTo>
                  <a:pt x="3108959" y="0"/>
                </a:lnTo>
                <a:lnTo>
                  <a:pt x="0" y="0"/>
                </a:lnTo>
                <a:lnTo>
                  <a:pt x="0" y="365760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601968" y="2886836"/>
            <a:ext cx="3100070" cy="2784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4165" marR="66040" indent="-236854">
              <a:lnSpc>
                <a:spcPct val="100000"/>
              </a:lnSpc>
              <a:spcBef>
                <a:spcPts val="100"/>
              </a:spcBef>
              <a:buClr>
                <a:srgbClr val="009BCC"/>
              </a:buClr>
              <a:buFont typeface="Wingdings"/>
              <a:buChar char=""/>
              <a:tabLst>
                <a:tab pos="303530" algn="l"/>
                <a:tab pos="304165" algn="l"/>
              </a:tabLst>
            </a:pP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Significant time reduction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the financial  closures</a:t>
            </a:r>
            <a:endParaRPr sz="1200">
              <a:latin typeface="Arial"/>
              <a:cs typeface="Arial"/>
            </a:endParaRPr>
          </a:p>
          <a:p>
            <a:pPr marL="304165" marR="92075" indent="-236854">
              <a:lnSpc>
                <a:spcPct val="100000"/>
              </a:lnSpc>
              <a:spcBef>
                <a:spcPts val="600"/>
              </a:spcBef>
              <a:buClr>
                <a:srgbClr val="009BCC"/>
              </a:buClr>
              <a:buFont typeface="Wingdings"/>
              <a:buChar char=""/>
              <a:tabLst>
                <a:tab pos="303530" algn="l"/>
                <a:tab pos="304165" algn="l"/>
              </a:tabLst>
            </a:pP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Increase the automation level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of 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processes currently running in a manual  </a:t>
            </a:r>
            <a:r>
              <a:rPr dirty="0" sz="1200" spc="-10">
                <a:solidFill>
                  <a:srgbClr val="4E4641"/>
                </a:solidFill>
                <a:latin typeface="Arial"/>
                <a:cs typeface="Arial"/>
              </a:rPr>
              <a:t>way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(e.g. data reconciliation,</a:t>
            </a:r>
            <a:r>
              <a:rPr dirty="0" sz="1200" spc="-20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etc.)</a:t>
            </a:r>
            <a:endParaRPr sz="1200">
              <a:latin typeface="Arial"/>
              <a:cs typeface="Arial"/>
            </a:endParaRPr>
          </a:p>
          <a:p>
            <a:pPr marL="304165" marR="41910" indent="-236854">
              <a:lnSpc>
                <a:spcPct val="100000"/>
              </a:lnSpc>
              <a:spcBef>
                <a:spcPts val="600"/>
              </a:spcBef>
              <a:buClr>
                <a:srgbClr val="009BCC"/>
              </a:buClr>
              <a:buFont typeface="Wingdings"/>
              <a:buChar char=""/>
              <a:tabLst>
                <a:tab pos="303530" algn="l"/>
                <a:tab pos="304165" algn="l"/>
              </a:tabLst>
            </a:pP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Enabling capabilities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perform analysis  on all data managed by the new</a:t>
            </a:r>
            <a:r>
              <a:rPr dirty="0" sz="1200" spc="-45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platform</a:t>
            </a:r>
            <a:endParaRPr sz="1200">
              <a:latin typeface="Arial"/>
              <a:cs typeface="Arial"/>
            </a:endParaRPr>
          </a:p>
          <a:p>
            <a:pPr marL="304165" marR="161290" indent="-236854">
              <a:lnSpc>
                <a:spcPct val="100000"/>
              </a:lnSpc>
              <a:spcBef>
                <a:spcPts val="600"/>
              </a:spcBef>
              <a:buClr>
                <a:srgbClr val="009BCC"/>
              </a:buClr>
              <a:buFont typeface="Wingdings"/>
              <a:buChar char=""/>
              <a:tabLst>
                <a:tab pos="303530" algn="l"/>
                <a:tab pos="304165" algn="l"/>
              </a:tabLst>
            </a:pP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Supporting planned growth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of OCTO</a:t>
            </a:r>
            <a:r>
              <a:rPr dirty="0" sz="1200" spc="-85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in 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terms of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both volumes, countries and  objectives</a:t>
            </a:r>
            <a:endParaRPr sz="1200">
              <a:latin typeface="Arial"/>
              <a:cs typeface="Arial"/>
            </a:endParaRPr>
          </a:p>
          <a:p>
            <a:pPr marL="304165" marR="135890" indent="-236854">
              <a:lnSpc>
                <a:spcPct val="100000"/>
              </a:lnSpc>
              <a:spcBef>
                <a:spcPts val="600"/>
              </a:spcBef>
              <a:buClr>
                <a:srgbClr val="009BCC"/>
              </a:buClr>
              <a:buFont typeface="Wingdings"/>
              <a:buChar char=""/>
              <a:tabLst>
                <a:tab pos="303530" algn="l"/>
                <a:tab pos="304165" algn="l"/>
              </a:tabLst>
            </a:pP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Full auditability and effectiveness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of 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internal controls over financial</a:t>
            </a:r>
            <a:r>
              <a:rPr dirty="0" sz="1200" spc="-20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reporting</a:t>
            </a:r>
            <a:endParaRPr sz="1200">
              <a:latin typeface="Arial"/>
              <a:cs typeface="Arial"/>
            </a:endParaRPr>
          </a:p>
          <a:p>
            <a:pPr marL="304165" indent="-236854">
              <a:lnSpc>
                <a:spcPct val="100000"/>
              </a:lnSpc>
              <a:spcBef>
                <a:spcPts val="595"/>
              </a:spcBef>
              <a:buClr>
                <a:srgbClr val="009BCC"/>
              </a:buClr>
              <a:buFont typeface="Wingdings"/>
              <a:buChar char=""/>
              <a:tabLst>
                <a:tab pos="303530" algn="l"/>
                <a:tab pos="304165" algn="l"/>
              </a:tabLst>
            </a:pP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Full processes</a:t>
            </a:r>
            <a:r>
              <a:rPr dirty="0" sz="1200" spc="-30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compliance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61</a:t>
            </a:fld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604" y="226263"/>
            <a:ext cx="368744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Pacific Drilling </a:t>
            </a:r>
            <a:r>
              <a:rPr dirty="0"/>
              <a:t>- </a:t>
            </a:r>
            <a:r>
              <a:rPr dirty="0" spc="-5"/>
              <a:t>HANA</a:t>
            </a:r>
            <a:r>
              <a:rPr dirty="0" spc="-105"/>
              <a:t> </a:t>
            </a:r>
            <a:r>
              <a:rPr dirty="0" spc="-5"/>
              <a:t>Live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136903"/>
            <a:ext cx="8426450" cy="105473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41275" marR="4953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Pacific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Drilling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S.A.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is a growing offshore drilling company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that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provides global ultra-deepwater drilling services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oil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and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natural gas industry through the use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high-specification drillships. Their corporate offices are located in Houston, </a:t>
            </a:r>
            <a:r>
              <a:rPr dirty="0" sz="1200" spc="-25">
                <a:solidFill>
                  <a:srgbClr val="253046"/>
                </a:solidFill>
                <a:latin typeface="Arial"/>
                <a:cs typeface="Arial"/>
              </a:rPr>
              <a:t>Texas,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with offices in Brazil, Luxembourg, Nigeria, Singapore and South</a:t>
            </a:r>
            <a:r>
              <a:rPr dirty="0" sz="1200" spc="-2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Korea.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848736"/>
            <a:ext cx="3100070" cy="2517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367030" indent="-167640">
              <a:lnSpc>
                <a:spcPct val="100000"/>
              </a:lnSpc>
              <a:spcBef>
                <a:spcPts val="100"/>
              </a:spcBef>
              <a:buChar char="•"/>
              <a:tabLst>
                <a:tab pos="20955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Pacific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Drilling has an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ERP  implementation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its offshore drilling  business.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Pacific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Drilling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was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using 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Capgemini’s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EnergyPath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solution.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53046"/>
              </a:buClr>
              <a:buFont typeface="Arial"/>
              <a:buChar char="•"/>
            </a:pPr>
            <a:endParaRPr sz="1500">
              <a:latin typeface="Times New Roman"/>
              <a:cs typeface="Times New Roman"/>
            </a:endParaRPr>
          </a:p>
          <a:p>
            <a:pPr marL="208915" marR="180340" indent="-167640">
              <a:lnSpc>
                <a:spcPct val="100000"/>
              </a:lnSpc>
              <a:buChar char="•"/>
              <a:tabLst>
                <a:tab pos="20955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When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Pacific Drilling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was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upgrading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its  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ECC instances, they realized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that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their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platform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was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not optimal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</a:t>
            </a:r>
            <a:r>
              <a:rPr dirty="0" sz="1200" spc="-8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growth</a:t>
            </a:r>
            <a:endParaRPr sz="1200">
              <a:latin typeface="Arial"/>
              <a:cs typeface="Arial"/>
            </a:endParaRPr>
          </a:p>
          <a:p>
            <a:pPr marL="208915" marR="163195" indent="-167640">
              <a:lnSpc>
                <a:spcPct val="100000"/>
              </a:lnSpc>
              <a:spcBef>
                <a:spcPts val="295"/>
              </a:spcBef>
              <a:buChar char="•"/>
              <a:tabLst>
                <a:tab pos="20955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Enhancement pack upgrade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&amp;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hardware  replacement needed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</a:t>
            </a:r>
            <a:r>
              <a:rPr dirty="0" sz="1200" spc="-9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ERP</a:t>
            </a:r>
            <a:endParaRPr sz="1200">
              <a:latin typeface="Arial"/>
              <a:cs typeface="Arial"/>
            </a:endParaRPr>
          </a:p>
          <a:p>
            <a:pPr marL="208915" marR="272415" indent="-167640">
              <a:lnSpc>
                <a:spcPct val="100000"/>
              </a:lnSpc>
              <a:spcBef>
                <a:spcPts val="295"/>
              </a:spcBef>
              <a:buChar char="•"/>
              <a:tabLst>
                <a:tab pos="20955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Requirements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business intelligence  reports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&amp;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dashboards, not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just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transactional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reports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770629"/>
          </a:xfrm>
          <a:custGeom>
            <a:avLst/>
            <a:gdLst/>
            <a:ahLst/>
            <a:cxnLst/>
            <a:rect l="l" t="t" r="r" b="b"/>
            <a:pathLst>
              <a:path w="3108959" h="3770629">
                <a:moveTo>
                  <a:pt x="0" y="3770376"/>
                </a:moveTo>
                <a:lnTo>
                  <a:pt x="3108960" y="3770376"/>
                </a:lnTo>
                <a:lnTo>
                  <a:pt x="3108960" y="0"/>
                </a:lnTo>
                <a:lnTo>
                  <a:pt x="0" y="0"/>
                </a:lnTo>
                <a:lnTo>
                  <a:pt x="0" y="3770376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432175" y="2848736"/>
            <a:ext cx="301498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340" marR="5080" indent="-167640">
              <a:lnSpc>
                <a:spcPct val="100000"/>
              </a:lnSpc>
              <a:spcBef>
                <a:spcPts val="100"/>
              </a:spcBef>
              <a:buChar char="•"/>
              <a:tabLst>
                <a:tab pos="222885" algn="l"/>
                <a:tab pos="22352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Pacific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Drilling decided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Business Suite 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HANA,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and did so with  the help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Capgemini and </a:t>
            </a:r>
            <a:r>
              <a:rPr dirty="0" sz="1200" spc="-40">
                <a:solidFill>
                  <a:srgbClr val="253046"/>
                </a:solidFill>
                <a:latin typeface="Arial"/>
                <a:cs typeface="Arial"/>
              </a:rPr>
              <a:t>SAP.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 migration process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was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done quickly and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the client has been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live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on Suite on</a:t>
            </a:r>
            <a:r>
              <a:rPr dirty="0" sz="1200" spc="-17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HANA  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~7</a:t>
            </a:r>
            <a:r>
              <a:rPr dirty="0" sz="12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months.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32175" y="3984497"/>
            <a:ext cx="302006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340" marR="5080" indent="-167640">
              <a:lnSpc>
                <a:spcPct val="100000"/>
              </a:lnSpc>
              <a:spcBef>
                <a:spcPts val="100"/>
              </a:spcBef>
              <a:buChar char="•"/>
              <a:tabLst>
                <a:tab pos="18034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After its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Suite on HANA migration,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Pacific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Drilling decided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launch a second  project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explore other uses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HANA  such as HANA Live.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In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Sept 2013,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Pacific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Drilling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was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one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3 customers worldwide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on HANA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Live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</a:t>
            </a:r>
            <a:r>
              <a:rPr dirty="0" sz="1200" spc="-2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Analytics.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601968" y="2810636"/>
            <a:ext cx="3100070" cy="1862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5575" marR="50800" indent="-114300">
              <a:lnSpc>
                <a:spcPct val="100000"/>
              </a:lnSpc>
              <a:spcBef>
                <a:spcPts val="100"/>
              </a:spcBef>
              <a:buClr>
                <a:srgbClr val="E37D1A"/>
              </a:buClr>
              <a:buFont typeface="Wingdings"/>
              <a:buChar char=""/>
              <a:tabLst>
                <a:tab pos="156210" algn="l"/>
              </a:tabLst>
            </a:pPr>
            <a:r>
              <a:rPr dirty="0" sz="1200" spc="0">
                <a:solidFill>
                  <a:srgbClr val="253046"/>
                </a:solidFill>
                <a:latin typeface="Arial"/>
                <a:cs typeface="Arial"/>
              </a:rPr>
              <a:t>With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SOH,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merging transactional database  made</a:t>
            </a:r>
            <a:r>
              <a:rPr dirty="0" sz="1200" spc="-8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sense:</a:t>
            </a:r>
            <a:endParaRPr sz="1200">
              <a:latin typeface="Arial"/>
              <a:cs typeface="Arial"/>
            </a:endParaRPr>
          </a:p>
          <a:p>
            <a:pPr lvl="1" marL="491490" indent="-106680">
              <a:lnSpc>
                <a:spcPct val="100000"/>
              </a:lnSpc>
              <a:spcBef>
                <a:spcPts val="300"/>
              </a:spcBef>
              <a:buChar char="•"/>
              <a:tabLst>
                <a:tab pos="492125" algn="l"/>
              </a:tabLst>
            </a:pPr>
            <a:r>
              <a:rPr dirty="0" sz="1200" spc="-5">
                <a:latin typeface="Arial"/>
                <a:cs typeface="Arial"/>
              </a:rPr>
              <a:t>Landscape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simplification</a:t>
            </a:r>
            <a:endParaRPr sz="1200">
              <a:latin typeface="Arial"/>
              <a:cs typeface="Arial"/>
            </a:endParaRPr>
          </a:p>
          <a:p>
            <a:pPr lvl="1" marL="491490" indent="-106680">
              <a:lnSpc>
                <a:spcPct val="100000"/>
              </a:lnSpc>
              <a:spcBef>
                <a:spcPts val="300"/>
              </a:spcBef>
              <a:buChar char="•"/>
              <a:tabLst>
                <a:tab pos="492125" algn="l"/>
              </a:tabLst>
            </a:pPr>
            <a:r>
              <a:rPr dirty="0" sz="1200" spc="-5">
                <a:latin typeface="Arial"/>
                <a:cs typeface="Arial"/>
              </a:rPr>
              <a:t>Real-time</a:t>
            </a:r>
            <a:endParaRPr sz="1200">
              <a:latin typeface="Arial"/>
              <a:cs typeface="Arial"/>
            </a:endParaRPr>
          </a:p>
          <a:p>
            <a:pPr lvl="1" marL="491490" indent="-106680">
              <a:lnSpc>
                <a:spcPct val="100000"/>
              </a:lnSpc>
              <a:spcBef>
                <a:spcPts val="300"/>
              </a:spcBef>
              <a:buChar char="•"/>
              <a:tabLst>
                <a:tab pos="492125" algn="l"/>
              </a:tabLst>
            </a:pPr>
            <a:r>
              <a:rPr dirty="0" sz="1200" spc="-5">
                <a:latin typeface="Arial"/>
                <a:cs typeface="Arial"/>
              </a:rPr>
              <a:t>No</a:t>
            </a:r>
            <a:r>
              <a:rPr dirty="0" sz="1200" spc="-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ETL</a:t>
            </a:r>
            <a:endParaRPr sz="1200">
              <a:latin typeface="Arial"/>
              <a:cs typeface="Arial"/>
            </a:endParaRPr>
          </a:p>
          <a:p>
            <a:pPr lvl="1" marL="491490" marR="828040" indent="-106680">
              <a:lnSpc>
                <a:spcPct val="100000"/>
              </a:lnSpc>
              <a:spcBef>
                <a:spcPts val="295"/>
              </a:spcBef>
              <a:buChar char="•"/>
              <a:tabLst>
                <a:tab pos="492125" algn="l"/>
              </a:tabLst>
            </a:pPr>
            <a:r>
              <a:rPr dirty="0" sz="1200" spc="-15">
                <a:latin typeface="Arial"/>
                <a:cs typeface="Arial"/>
              </a:rPr>
              <a:t>Time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value acceleration 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-8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analytics</a:t>
            </a:r>
            <a:endParaRPr sz="1200">
              <a:latin typeface="Arial"/>
              <a:cs typeface="Arial"/>
            </a:endParaRPr>
          </a:p>
          <a:p>
            <a:pPr lvl="1" marL="491490" marR="36830" indent="-106680">
              <a:lnSpc>
                <a:spcPct val="100000"/>
              </a:lnSpc>
              <a:spcBef>
                <a:spcPts val="295"/>
              </a:spcBef>
              <a:buChar char="•"/>
              <a:tabLst>
                <a:tab pos="492125" algn="l"/>
              </a:tabLst>
            </a:pPr>
            <a:r>
              <a:rPr dirty="0" sz="1200" spc="-5">
                <a:latin typeface="Arial"/>
                <a:cs typeface="Arial"/>
              </a:rPr>
              <a:t>HANA DB requires less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administration  than traditional</a:t>
            </a:r>
            <a:r>
              <a:rPr dirty="0" sz="1200" spc="-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DBs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001000" y="216408"/>
            <a:ext cx="15803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61</a:t>
            </a:fld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26263"/>
            <a:ext cx="512826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Riata- Suite </a:t>
            </a:r>
            <a:r>
              <a:rPr dirty="0"/>
              <a:t>on </a:t>
            </a:r>
            <a:r>
              <a:rPr dirty="0" spc="-5"/>
              <a:t>HANA</a:t>
            </a:r>
            <a:r>
              <a:rPr dirty="0" spc="-145"/>
              <a:t> </a:t>
            </a:r>
            <a:r>
              <a:rPr dirty="0"/>
              <a:t>Implementation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136903"/>
            <a:ext cx="8426450" cy="105473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41275" marR="36576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Riata Corporate Group is a conglomerate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companies including multiple brands across Energy and Retail sectors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that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operate in various international locations. Riata has selected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as their core ERP system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all the</a:t>
            </a:r>
            <a:r>
              <a:rPr dirty="0" sz="1200" spc="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sectors.</a:t>
            </a:r>
            <a:endParaRPr sz="1200">
              <a:latin typeface="Arial"/>
              <a:cs typeface="Arial"/>
            </a:endParaRPr>
          </a:p>
          <a:p>
            <a:pPr marL="41275">
              <a:lnSpc>
                <a:spcPct val="10000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Implementation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will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be done company by company over the next 36</a:t>
            </a:r>
            <a:r>
              <a:rPr dirty="0" sz="1200" spc="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months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848736"/>
            <a:ext cx="3100070" cy="2662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7975" marR="75565" indent="-178435">
              <a:lnSpc>
                <a:spcPct val="100000"/>
              </a:lnSpc>
              <a:spcBef>
                <a:spcPts val="100"/>
              </a:spcBef>
              <a:buChar char="•"/>
              <a:tabLst>
                <a:tab pos="3086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Riata is a rapidly growing company with  their primary growth being through  acquisitions and partnerships and  needed a common business system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synchronize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the business processes to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fullest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extent</a:t>
            </a:r>
            <a:endParaRPr sz="1200">
              <a:latin typeface="Arial"/>
              <a:cs typeface="Arial"/>
            </a:endParaRPr>
          </a:p>
          <a:p>
            <a:pPr marL="307975" marR="280035" indent="-178435">
              <a:lnSpc>
                <a:spcPct val="100000"/>
              </a:lnSpc>
              <a:spcBef>
                <a:spcPts val="300"/>
              </a:spcBef>
              <a:buChar char="•"/>
              <a:tabLst>
                <a:tab pos="3086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They run a very lean workforce and  needed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system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easy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add  acquisitions and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enable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cross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company resource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sharing</a:t>
            </a:r>
            <a:endParaRPr sz="1200">
              <a:latin typeface="Arial"/>
              <a:cs typeface="Arial"/>
            </a:endParaRPr>
          </a:p>
          <a:p>
            <a:pPr marL="307975" marR="586105" indent="-178435">
              <a:lnSpc>
                <a:spcPct val="100000"/>
              </a:lnSpc>
              <a:spcBef>
                <a:spcPts val="300"/>
              </a:spcBef>
              <a:buChar char="•"/>
              <a:tabLst>
                <a:tab pos="3086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Their current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solutions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was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inadequate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meet their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current  business needs and could not  accommodate their growth</a:t>
            </a:r>
            <a:r>
              <a:rPr dirty="0" sz="1200" spc="-3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plans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770629"/>
          </a:xfrm>
          <a:custGeom>
            <a:avLst/>
            <a:gdLst/>
            <a:ahLst/>
            <a:cxnLst/>
            <a:rect l="l" t="t" r="r" b="b"/>
            <a:pathLst>
              <a:path w="3108959" h="3770629">
                <a:moveTo>
                  <a:pt x="0" y="3770376"/>
                </a:moveTo>
                <a:lnTo>
                  <a:pt x="3108960" y="3770376"/>
                </a:lnTo>
                <a:lnTo>
                  <a:pt x="3108960" y="0"/>
                </a:lnTo>
                <a:lnTo>
                  <a:pt x="0" y="0"/>
                </a:lnTo>
                <a:lnTo>
                  <a:pt x="0" y="3770376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520566" y="2848736"/>
            <a:ext cx="2948305" cy="2700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0500" marR="106680" indent="-177800">
              <a:lnSpc>
                <a:spcPct val="100000"/>
              </a:lnSpc>
              <a:spcBef>
                <a:spcPts val="100"/>
              </a:spcBef>
              <a:buChar char="•"/>
              <a:tabLst>
                <a:tab pos="191135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Capgemini implemented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200" spc="-8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Business  Suite on</a:t>
            </a:r>
            <a:r>
              <a:rPr dirty="0" sz="1200" spc="-9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HANA.</a:t>
            </a:r>
            <a:endParaRPr sz="1200">
              <a:latin typeface="Arial"/>
              <a:cs typeface="Arial"/>
            </a:endParaRPr>
          </a:p>
          <a:p>
            <a:pPr marL="190500" marR="46990" indent="-177800">
              <a:lnSpc>
                <a:spcPct val="100000"/>
              </a:lnSpc>
              <a:spcBef>
                <a:spcPts val="300"/>
              </a:spcBef>
              <a:buChar char="•"/>
              <a:tabLst>
                <a:tab pos="191135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This is one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very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few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Business  Suite on HANA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that 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has sold  through the re-seller channel,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further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demonstrating the value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are bringing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 the</a:t>
            </a:r>
            <a:r>
              <a:rPr dirty="0" sz="1200" spc="-1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field.</a:t>
            </a:r>
            <a:endParaRPr sz="1200">
              <a:latin typeface="Arial"/>
              <a:cs typeface="Arial"/>
            </a:endParaRPr>
          </a:p>
          <a:p>
            <a:pPr marL="190500" marR="5080" indent="-177800">
              <a:lnSpc>
                <a:spcPct val="100000"/>
              </a:lnSpc>
              <a:spcBef>
                <a:spcPts val="300"/>
              </a:spcBef>
              <a:buChar char="•"/>
              <a:tabLst>
                <a:tab pos="191135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Capgemini started with a common global  blueprint design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that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will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be leveraged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implementations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various Riata  operating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companies.</a:t>
            </a:r>
            <a:endParaRPr sz="1200">
              <a:latin typeface="Arial"/>
              <a:cs typeface="Arial"/>
            </a:endParaRPr>
          </a:p>
          <a:p>
            <a:pPr marL="190500" marR="149860" indent="-177800">
              <a:lnSpc>
                <a:spcPct val="100000"/>
              </a:lnSpc>
              <a:spcBef>
                <a:spcPts val="300"/>
              </a:spcBef>
              <a:buChar char="•"/>
              <a:tabLst>
                <a:tab pos="191135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current implementation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road-map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extends till mid 2015 across an initial 7  companies.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321040" y="169163"/>
            <a:ext cx="1202436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61</a:t>
            </a:fld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604" y="226263"/>
            <a:ext cx="747204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Suzano </a:t>
            </a:r>
            <a:r>
              <a:rPr dirty="0"/>
              <a:t>- </a:t>
            </a:r>
            <a:r>
              <a:rPr dirty="0" spc="-5"/>
              <a:t>SAP ERP </a:t>
            </a:r>
            <a:r>
              <a:rPr dirty="0"/>
              <a:t>4.7 </a:t>
            </a:r>
            <a:r>
              <a:rPr dirty="0" spc="-5"/>
              <a:t>Migration </a:t>
            </a:r>
            <a:r>
              <a:rPr dirty="0"/>
              <a:t>to </a:t>
            </a:r>
            <a:r>
              <a:rPr dirty="0" spc="-5"/>
              <a:t>SAP ERP </a:t>
            </a:r>
            <a:r>
              <a:rPr dirty="0"/>
              <a:t>6.0</a:t>
            </a:r>
            <a:r>
              <a:rPr dirty="0" spc="-165"/>
              <a:t> </a:t>
            </a:r>
            <a:r>
              <a:rPr dirty="0"/>
              <a:t>SOH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136903"/>
            <a:ext cx="8426450" cy="105473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41275" marR="89535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Suzano Pulp and Paper is a company with a 90 year history marked by the constant pursuit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sustainable  </a:t>
            </a: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development.Today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Suzano works in the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field 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eucalyptus pulp,marketed in 31countries, printing and writing paper(coated  and uncoated) andpaperboard,withfourlines and around 30brands, sold in 60</a:t>
            </a:r>
            <a:r>
              <a:rPr dirty="0" sz="1200" spc="-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countries.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848736"/>
            <a:ext cx="310007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71120" indent="-167640">
              <a:lnSpc>
                <a:spcPct val="100000"/>
              </a:lnSpc>
              <a:spcBef>
                <a:spcPts val="100"/>
              </a:spcBef>
              <a:buChar char="•"/>
              <a:tabLst>
                <a:tab pos="20955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Suzano in recent years has devoted great  efforts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expansion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company  and found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that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current technological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platform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needs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be up and the  management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the operation does not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support this</a:t>
            </a:r>
            <a:r>
              <a:rPr dirty="0" sz="1200" spc="-6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growth.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770629"/>
          </a:xfrm>
          <a:custGeom>
            <a:avLst/>
            <a:gdLst/>
            <a:ahLst/>
            <a:cxnLst/>
            <a:rect l="l" t="t" r="r" b="b"/>
            <a:pathLst>
              <a:path w="3108959" h="3770629">
                <a:moveTo>
                  <a:pt x="0" y="3770376"/>
                </a:moveTo>
                <a:lnTo>
                  <a:pt x="3108960" y="3770376"/>
                </a:lnTo>
                <a:lnTo>
                  <a:pt x="3108960" y="0"/>
                </a:lnTo>
                <a:lnTo>
                  <a:pt x="0" y="0"/>
                </a:lnTo>
                <a:lnTo>
                  <a:pt x="0" y="3770376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432175" y="2848736"/>
            <a:ext cx="2917190" cy="1900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340" marR="5080" indent="-167640">
              <a:lnSpc>
                <a:spcPct val="100000"/>
              </a:lnSpc>
              <a:spcBef>
                <a:spcPts val="100"/>
              </a:spcBef>
              <a:buChar char="•"/>
              <a:tabLst>
                <a:tab pos="180340" algn="l"/>
              </a:tabLst>
            </a:pPr>
            <a:r>
              <a:rPr dirty="0" sz="1200" spc="-20">
                <a:solidFill>
                  <a:srgbClr val="253046"/>
                </a:solidFill>
                <a:latin typeface="Arial"/>
                <a:cs typeface="Arial"/>
              </a:rPr>
              <a:t>Technical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ERP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Upgrade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Suite</a:t>
            </a:r>
            <a:r>
              <a:rPr dirty="0" sz="1200" spc="-9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on  Hana</a:t>
            </a:r>
            <a:endParaRPr sz="1200">
              <a:latin typeface="Arial"/>
              <a:cs typeface="Arial"/>
            </a:endParaRPr>
          </a:p>
          <a:p>
            <a:pPr marL="180340" marR="286385" indent="-167640">
              <a:lnSpc>
                <a:spcPct val="100000"/>
              </a:lnSpc>
              <a:spcBef>
                <a:spcPts val="300"/>
              </a:spcBef>
              <a:buChar char="•"/>
              <a:tabLst>
                <a:tab pos="18034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GRC-AC implementation and Profile  rebuild</a:t>
            </a:r>
            <a:endParaRPr sz="12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300"/>
              </a:spcBef>
              <a:buChar char="•"/>
              <a:tabLst>
                <a:tab pos="18034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GRC-Nfe 10.0</a:t>
            </a:r>
            <a:r>
              <a:rPr dirty="0" sz="1200" spc="-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Implementation</a:t>
            </a:r>
            <a:endParaRPr sz="12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295"/>
              </a:spcBef>
              <a:buChar char="•"/>
              <a:tabLst>
                <a:tab pos="18034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TRM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/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CLM</a:t>
            </a:r>
            <a:r>
              <a:rPr dirty="0" sz="1200" spc="-1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Migration</a:t>
            </a:r>
            <a:endParaRPr sz="12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295"/>
              </a:spcBef>
              <a:buChar char="•"/>
              <a:tabLst>
                <a:tab pos="180340" algn="l"/>
              </a:tabLst>
            </a:pPr>
            <a:r>
              <a:rPr dirty="0" sz="1200" spc="-15">
                <a:solidFill>
                  <a:srgbClr val="253046"/>
                </a:solidFill>
                <a:latin typeface="Arial"/>
                <a:cs typeface="Arial"/>
              </a:rPr>
              <a:t>TAXBRJ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intoTAXBRA</a:t>
            </a:r>
            <a:r>
              <a:rPr dirty="0" sz="1200" spc="-1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Migration</a:t>
            </a:r>
            <a:endParaRPr sz="12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295"/>
              </a:spcBef>
              <a:buChar char="•"/>
              <a:tabLst>
                <a:tab pos="18034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MP135 Standard</a:t>
            </a:r>
            <a:r>
              <a:rPr dirty="0" sz="1200" spc="-4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Implementation</a:t>
            </a:r>
            <a:endParaRPr sz="1200">
              <a:latin typeface="Arial"/>
              <a:cs typeface="Arial"/>
            </a:endParaRPr>
          </a:p>
          <a:p>
            <a:pPr marL="180340" indent="-167640">
              <a:lnSpc>
                <a:spcPct val="100000"/>
              </a:lnSpc>
              <a:spcBef>
                <a:spcPts val="295"/>
              </a:spcBef>
              <a:buChar char="•"/>
              <a:tabLst>
                <a:tab pos="18034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Limeira´s Plant</a:t>
            </a:r>
            <a:r>
              <a:rPr dirty="0" sz="1200" spc="-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Rollout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32175" y="4982971"/>
            <a:ext cx="67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53046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601968" y="2848736"/>
            <a:ext cx="3100070" cy="2662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625475" indent="-167640">
              <a:lnSpc>
                <a:spcPct val="100000"/>
              </a:lnSpc>
              <a:spcBef>
                <a:spcPts val="100"/>
              </a:spcBef>
              <a:buChar char="•"/>
              <a:tabLst>
                <a:tab pos="20955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Rapid Deployment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best market  practices;</a:t>
            </a:r>
            <a:endParaRPr sz="1200">
              <a:latin typeface="Arial"/>
              <a:cs typeface="Arial"/>
            </a:endParaRPr>
          </a:p>
          <a:p>
            <a:pPr marL="208915" marR="464820" indent="-167640">
              <a:lnSpc>
                <a:spcPct val="100000"/>
              </a:lnSpc>
              <a:spcBef>
                <a:spcPts val="300"/>
              </a:spcBef>
              <a:buChar char="•"/>
              <a:tabLst>
                <a:tab pos="266065" algn="l"/>
                <a:tab pos="267335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Strategic Transformation</a:t>
            </a:r>
            <a:r>
              <a:rPr dirty="0" sz="1200" spc="-1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Roadmap  (2013-2016).</a:t>
            </a:r>
            <a:endParaRPr sz="1200">
              <a:latin typeface="Arial"/>
              <a:cs typeface="Arial"/>
            </a:endParaRPr>
          </a:p>
          <a:p>
            <a:pPr marL="208915" marR="5397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Less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costs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with maintenance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software  and with coupled services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Upgrade and  Limeira's Rollout,morespeed in the  implementation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projects like</a:t>
            </a:r>
            <a:r>
              <a:rPr dirty="0" sz="1200" spc="-9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Archiving</a:t>
            </a:r>
            <a:endParaRPr sz="1200">
              <a:latin typeface="Arial"/>
              <a:cs typeface="Arial"/>
            </a:endParaRPr>
          </a:p>
          <a:p>
            <a:pPr marL="208915" marR="224154">
              <a:lnSpc>
                <a:spcPct val="100000"/>
              </a:lnSpc>
            </a:pP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,NFe,TAXBRA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and new processes thus  ensuring competitive advantages with a  single system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management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all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its  business units for an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investment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USD4,000,000 with estimated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ROI of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9.29% within</a:t>
            </a:r>
            <a:r>
              <a:rPr dirty="0" sz="1200" spc="-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3years.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968995" y="156971"/>
            <a:ext cx="1501140" cy="743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61</a:t>
            </a:fld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70815"/>
            <a:ext cx="6236335" cy="70294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665"/>
              </a:lnSpc>
              <a:spcBef>
                <a:spcPts val="100"/>
              </a:spcBef>
            </a:pPr>
            <a:r>
              <a:rPr dirty="0" spc="-10"/>
              <a:t>Transatlantic</a:t>
            </a:r>
            <a:r>
              <a:rPr dirty="0" spc="-35"/>
              <a:t> </a:t>
            </a:r>
            <a:r>
              <a:rPr dirty="0" spc="-5"/>
              <a:t>Petroleum</a:t>
            </a:r>
          </a:p>
          <a:p>
            <a:pPr marL="12700">
              <a:lnSpc>
                <a:spcPts val="2665"/>
              </a:lnSpc>
            </a:pPr>
            <a:r>
              <a:rPr dirty="0" spc="-5"/>
              <a:t>SAP Business Suite on HANA</a:t>
            </a:r>
            <a:r>
              <a:rPr dirty="0" spc="-114"/>
              <a:t> </a:t>
            </a:r>
            <a:r>
              <a:rPr dirty="0" spc="-5"/>
              <a:t>Implementation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136903"/>
            <a:ext cx="8426450" cy="105473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41275" marR="113664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Transatlantic Petroleum is an international energy producer engaged in the acquisition, exploration, development and  production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oil and natural gas. </a:t>
            </a:r>
            <a:r>
              <a:rPr dirty="0" sz="1200" spc="0">
                <a:solidFill>
                  <a:srgbClr val="253046"/>
                </a:solidFill>
                <a:latin typeface="Arial"/>
                <a:cs typeface="Arial"/>
              </a:rPr>
              <a:t>With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portfolio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assets in </a:t>
            </a:r>
            <a:r>
              <a:rPr dirty="0" sz="1200" spc="-20">
                <a:solidFill>
                  <a:srgbClr val="253046"/>
                </a:solidFill>
                <a:latin typeface="Arial"/>
                <a:cs typeface="Arial"/>
              </a:rPr>
              <a:t>Turkey,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Bulgaria and Albania, TransAtlantic’s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focus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acquire  and develop assets with known production potential in countries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that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have favorable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fiscal terms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and</a:t>
            </a:r>
            <a:r>
              <a:rPr dirty="0" sz="1200" spc="-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prices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848736"/>
            <a:ext cx="31000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275" marR="2032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1F487C"/>
                </a:solidFill>
                <a:latin typeface="Wingdings"/>
                <a:cs typeface="Wingdings"/>
              </a:rPr>
              <a:t>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IT platform 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support growth and  international expansion.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Better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information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flow 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support timely</a:t>
            </a:r>
            <a:r>
              <a:rPr dirty="0" sz="1200" spc="-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decisions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403091" y="2810636"/>
            <a:ext cx="3100070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275" marR="126364">
              <a:lnSpc>
                <a:spcPct val="100000"/>
              </a:lnSpc>
              <a:spcBef>
                <a:spcPts val="100"/>
              </a:spcBef>
              <a:buChar char="•"/>
              <a:tabLst>
                <a:tab pos="209550" algn="l"/>
              </a:tabLst>
            </a:pPr>
            <a:r>
              <a:rPr dirty="0" sz="1200">
                <a:latin typeface="Arial"/>
                <a:cs typeface="Arial"/>
              </a:rPr>
              <a:t>SAP </a:t>
            </a:r>
            <a:r>
              <a:rPr dirty="0" sz="1200" spc="-5">
                <a:latin typeface="Arial"/>
                <a:cs typeface="Arial"/>
              </a:rPr>
              <a:t>Licenses sale </a:t>
            </a:r>
            <a:r>
              <a:rPr dirty="0" sz="1200">
                <a:latin typeface="Arial"/>
                <a:cs typeface="Arial"/>
              </a:rPr>
              <a:t>(OnePath) </a:t>
            </a:r>
            <a:r>
              <a:rPr dirty="0" sz="1200" spc="-5">
                <a:latin typeface="Arial"/>
                <a:cs typeface="Arial"/>
              </a:rPr>
              <a:t>and  Implementation, </a:t>
            </a:r>
            <a:r>
              <a:rPr dirty="0" sz="1200">
                <a:latin typeface="Arial"/>
                <a:cs typeface="Arial"/>
              </a:rPr>
              <a:t>SAP </a:t>
            </a:r>
            <a:r>
              <a:rPr dirty="0" sz="1200" spc="-5">
                <a:latin typeface="Arial"/>
                <a:cs typeface="Arial"/>
              </a:rPr>
              <a:t>HANA in </a:t>
            </a:r>
            <a:r>
              <a:rPr dirty="0" sz="1200">
                <a:latin typeface="Arial"/>
                <a:cs typeface="Arial"/>
              </a:rPr>
              <a:t>Suites-</a:t>
            </a:r>
            <a:r>
              <a:rPr dirty="0" sz="1200" spc="-15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ECC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250">
              <a:latin typeface="Times New Roman"/>
              <a:cs typeface="Times New Roman"/>
            </a:endParaRPr>
          </a:p>
          <a:p>
            <a:pPr marL="41275">
              <a:lnSpc>
                <a:spcPct val="100000"/>
              </a:lnSpc>
              <a:buChar char="•"/>
              <a:tabLst>
                <a:tab pos="209550" algn="l"/>
              </a:tabLst>
            </a:pPr>
            <a:r>
              <a:rPr dirty="0" sz="1200">
                <a:latin typeface="Arial"/>
                <a:cs typeface="Arial"/>
              </a:rPr>
              <a:t>SAP </a:t>
            </a:r>
            <a:r>
              <a:rPr dirty="0" sz="1200" spc="-5">
                <a:latin typeface="Arial"/>
                <a:cs typeface="Arial"/>
              </a:rPr>
              <a:t>software </a:t>
            </a:r>
            <a:r>
              <a:rPr dirty="0" sz="1200">
                <a:latin typeface="Arial"/>
                <a:cs typeface="Arial"/>
              </a:rPr>
              <a:t>(SAP </a:t>
            </a:r>
            <a:r>
              <a:rPr dirty="0" sz="1200" spc="-5">
                <a:latin typeface="Arial"/>
                <a:cs typeface="Arial"/>
              </a:rPr>
              <a:t>Business Suite</a:t>
            </a:r>
            <a:r>
              <a:rPr dirty="0" sz="1200" spc="-9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on</a:t>
            </a:r>
            <a:endParaRPr sz="1200">
              <a:latin typeface="Arial"/>
              <a:cs typeface="Arial"/>
            </a:endParaRPr>
          </a:p>
          <a:p>
            <a:pPr marL="41275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HANA, BW and BI) and </a:t>
            </a:r>
            <a:r>
              <a:rPr dirty="0" sz="1200" spc="-5">
                <a:latin typeface="Arial"/>
                <a:cs typeface="Arial"/>
              </a:rPr>
              <a:t>design</a:t>
            </a:r>
            <a:r>
              <a:rPr dirty="0" sz="1200" spc="-1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services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41275" marR="280670">
              <a:lnSpc>
                <a:spcPct val="100000"/>
              </a:lnSpc>
              <a:buChar char="•"/>
              <a:tabLst>
                <a:tab pos="209550" algn="l"/>
              </a:tabLst>
            </a:pPr>
            <a:r>
              <a:rPr dirty="0" sz="1200" spc="0">
                <a:latin typeface="Arial"/>
                <a:cs typeface="Arial"/>
              </a:rPr>
              <a:t>We </a:t>
            </a:r>
            <a:r>
              <a:rPr dirty="0" sz="1200" spc="-5">
                <a:latin typeface="Arial"/>
                <a:cs typeface="Arial"/>
              </a:rPr>
              <a:t>are starting with a common global  blueprint design </a:t>
            </a:r>
            <a:r>
              <a:rPr dirty="0" sz="1200">
                <a:latin typeface="Arial"/>
                <a:cs typeface="Arial"/>
              </a:rPr>
              <a:t>that </a:t>
            </a:r>
            <a:r>
              <a:rPr dirty="0" sz="1200" spc="-10">
                <a:latin typeface="Arial"/>
                <a:cs typeface="Arial"/>
              </a:rPr>
              <a:t>will </a:t>
            </a:r>
            <a:r>
              <a:rPr dirty="0" sz="1200" spc="-5">
                <a:latin typeface="Arial"/>
                <a:cs typeface="Arial"/>
              </a:rPr>
              <a:t>be leveraged </a:t>
            </a:r>
            <a:r>
              <a:rPr dirty="0" sz="1200">
                <a:latin typeface="Arial"/>
                <a:cs typeface="Arial"/>
              </a:rPr>
              <a:t>for  </a:t>
            </a:r>
            <a:r>
              <a:rPr dirty="0" sz="1200" spc="-5">
                <a:latin typeface="Arial"/>
                <a:cs typeface="Arial"/>
              </a:rPr>
              <a:t>implementations </a:t>
            </a:r>
            <a:r>
              <a:rPr dirty="0" sz="1200">
                <a:latin typeface="Arial"/>
                <a:cs typeface="Arial"/>
              </a:rPr>
              <a:t>at </a:t>
            </a:r>
            <a:r>
              <a:rPr dirty="0" sz="1200" spc="-5">
                <a:latin typeface="Arial"/>
                <a:cs typeface="Arial"/>
              </a:rPr>
              <a:t>the various Riata  operating companies. The current  implementation road-map extends till mid  2015 across an initial 7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companies.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643751" y="2848736"/>
            <a:ext cx="302069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7640" marR="5080" indent="-167640">
              <a:lnSpc>
                <a:spcPct val="100000"/>
              </a:lnSpc>
              <a:spcBef>
                <a:spcPts val="100"/>
              </a:spcBef>
              <a:buChar char="•"/>
              <a:tabLst>
                <a:tab pos="207010" algn="l"/>
                <a:tab pos="207645" algn="l"/>
              </a:tabLst>
            </a:pP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Timely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and accurate information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making business decisions, An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IT</a:t>
            </a:r>
            <a:r>
              <a:rPr dirty="0" sz="1200" spc="-1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platform  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support growth and</a:t>
            </a:r>
            <a:r>
              <a:rPr dirty="0" sz="1200" spc="-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expansion.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43751" y="3656838"/>
            <a:ext cx="288290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7640" marR="5080" indent="-167640">
              <a:lnSpc>
                <a:spcPct val="100000"/>
              </a:lnSpc>
              <a:spcBef>
                <a:spcPts val="100"/>
              </a:spcBef>
              <a:buChar char="•"/>
              <a:tabLst>
                <a:tab pos="207010" algn="l"/>
                <a:tab pos="207645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This is one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very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few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Business  Suite on HANA deals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that 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has sold  through the re-seller channel,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further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demonstrating the value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are bringing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 the</a:t>
            </a:r>
            <a:r>
              <a:rPr dirty="0" sz="1200" spc="-1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field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9644" y="1449324"/>
            <a:ext cx="1005840" cy="74676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57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35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308847" y="0"/>
            <a:ext cx="1597151" cy="8930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61</a:t>
            </a:fld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26263"/>
            <a:ext cx="144716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The</a:t>
            </a:r>
            <a:r>
              <a:rPr dirty="0" spc="-70"/>
              <a:t> </a:t>
            </a:r>
            <a:r>
              <a:rPr dirty="0" spc="-5"/>
              <a:t>Fifties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136903"/>
            <a:ext cx="8426450" cy="105473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41275" marR="47625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Arial"/>
                <a:cs typeface="Arial"/>
              </a:rPr>
              <a:t>Restaurant The </a:t>
            </a:r>
            <a:r>
              <a:rPr dirty="0" sz="1200">
                <a:latin typeface="Arial"/>
                <a:cs typeface="Arial"/>
              </a:rPr>
              <a:t>Fifties </a:t>
            </a:r>
            <a:r>
              <a:rPr dirty="0" sz="1200" spc="-5">
                <a:latin typeface="Arial"/>
                <a:cs typeface="Arial"/>
              </a:rPr>
              <a:t>operates in Brazil since 1993 in Foods segment. </a:t>
            </a:r>
            <a:r>
              <a:rPr dirty="0" sz="1200">
                <a:latin typeface="Arial"/>
                <a:cs typeface="Arial"/>
              </a:rPr>
              <a:t>It </a:t>
            </a:r>
            <a:r>
              <a:rPr dirty="0" sz="1200" spc="-5">
                <a:latin typeface="Arial"/>
                <a:cs typeface="Arial"/>
              </a:rPr>
              <a:t>has a total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33 stores in several Brazilian </a:t>
            </a:r>
            <a:r>
              <a:rPr dirty="0" sz="1200" spc="5">
                <a:latin typeface="Arial"/>
                <a:cs typeface="Arial"/>
              </a:rPr>
              <a:t>states  </a:t>
            </a:r>
            <a:r>
              <a:rPr dirty="0" sz="1200" spc="-5">
                <a:latin typeface="Arial"/>
                <a:cs typeface="Arial"/>
              </a:rPr>
              <a:t>acting with </a:t>
            </a:r>
            <a:r>
              <a:rPr dirty="0" sz="1200" spc="-10">
                <a:latin typeface="Arial"/>
                <a:cs typeface="Arial"/>
              </a:rPr>
              <a:t>two </a:t>
            </a:r>
            <a:r>
              <a:rPr dirty="0" sz="1200">
                <a:latin typeface="Arial"/>
                <a:cs typeface="Arial"/>
              </a:rPr>
              <a:t>flags, </a:t>
            </a:r>
            <a:r>
              <a:rPr dirty="0" sz="1200" spc="-5">
                <a:latin typeface="Arial"/>
                <a:cs typeface="Arial"/>
              </a:rPr>
              <a:t>The </a:t>
            </a:r>
            <a:r>
              <a:rPr dirty="0" sz="1200">
                <a:latin typeface="Arial"/>
                <a:cs typeface="Arial"/>
              </a:rPr>
              <a:t>Fifties </a:t>
            </a:r>
            <a:r>
              <a:rPr dirty="0" sz="1200" spc="-5">
                <a:latin typeface="Arial"/>
                <a:cs typeface="Arial"/>
              </a:rPr>
              <a:t>and Burger Lovers. Considered by many consecutive years the best Hamburguer </a:t>
            </a:r>
            <a:r>
              <a:rPr dirty="0" sz="1200">
                <a:latin typeface="Arial"/>
                <a:cs typeface="Arial"/>
              </a:rPr>
              <a:t>from </a:t>
            </a:r>
            <a:r>
              <a:rPr dirty="0" sz="1200" spc="-5">
                <a:latin typeface="Arial"/>
                <a:cs typeface="Arial"/>
              </a:rPr>
              <a:t>São  Paulo</a:t>
            </a:r>
            <a:r>
              <a:rPr dirty="0" sz="1200" spc="-10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city.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848736"/>
            <a:ext cx="3100070" cy="2662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3683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The company The </a:t>
            </a:r>
            <a:r>
              <a:rPr dirty="0" sz="1200">
                <a:latin typeface="Arial"/>
                <a:cs typeface="Arial"/>
              </a:rPr>
              <a:t>Fifties </a:t>
            </a:r>
            <a:r>
              <a:rPr dirty="0" sz="1200" spc="-10">
                <a:latin typeface="Arial"/>
                <a:cs typeface="Arial"/>
              </a:rPr>
              <a:t>was </a:t>
            </a:r>
            <a:r>
              <a:rPr dirty="0" sz="1200" spc="-5">
                <a:latin typeface="Arial"/>
                <a:cs typeface="Arial"/>
              </a:rPr>
              <a:t>acquired by  American company Riata, an investment  group based in Dallas. The Riata has  companies in several countries, and  operating </a:t>
            </a:r>
            <a:r>
              <a:rPr dirty="0" sz="1200">
                <a:latin typeface="Arial"/>
                <a:cs typeface="Arial"/>
              </a:rPr>
              <a:t>in </a:t>
            </a:r>
            <a:r>
              <a:rPr dirty="0" sz="1200" spc="-5">
                <a:latin typeface="Arial"/>
                <a:cs typeface="Arial"/>
              </a:rPr>
              <a:t>various </a:t>
            </a:r>
            <a:r>
              <a:rPr dirty="0" sz="1200">
                <a:latin typeface="Arial"/>
                <a:cs typeface="Arial"/>
              </a:rPr>
              <a:t>sectors such as oil &amp;  </a:t>
            </a:r>
            <a:r>
              <a:rPr dirty="0" sz="1200" spc="-5">
                <a:latin typeface="Arial"/>
                <a:cs typeface="Arial"/>
              </a:rPr>
              <a:t>energy, tourism, entertainment, education,  and</a:t>
            </a:r>
            <a:r>
              <a:rPr dirty="0" sz="1200" spc="-8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food.</a:t>
            </a:r>
            <a:endParaRPr sz="1200">
              <a:latin typeface="Arial"/>
              <a:cs typeface="Arial"/>
            </a:endParaRPr>
          </a:p>
          <a:p>
            <a:pPr marL="208915" marR="21336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Arial"/>
                <a:cs typeface="Arial"/>
              </a:rPr>
              <a:t>In </a:t>
            </a:r>
            <a:r>
              <a:rPr dirty="0" sz="1200" spc="-5">
                <a:latin typeface="Arial"/>
                <a:cs typeface="Arial"/>
              </a:rPr>
              <a:t>2013 the Riata group started a global  project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implement </a:t>
            </a:r>
            <a:r>
              <a:rPr dirty="0" sz="1200">
                <a:latin typeface="Arial"/>
                <a:cs typeface="Arial"/>
              </a:rPr>
              <a:t>SAP </a:t>
            </a:r>
            <a:r>
              <a:rPr dirty="0" sz="1200" spc="-5">
                <a:latin typeface="Arial"/>
                <a:cs typeface="Arial"/>
              </a:rPr>
              <a:t>in all group  companies.</a:t>
            </a:r>
            <a:endParaRPr sz="1200">
              <a:latin typeface="Arial"/>
              <a:cs typeface="Arial"/>
            </a:endParaRPr>
          </a:p>
          <a:p>
            <a:pPr marL="208915" marR="5334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The challenge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this project </a:t>
            </a:r>
            <a:r>
              <a:rPr dirty="0" sz="1200" spc="-10">
                <a:latin typeface="Arial"/>
                <a:cs typeface="Arial"/>
              </a:rPr>
              <a:t>was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using  </a:t>
            </a:r>
            <a:r>
              <a:rPr dirty="0" sz="1200">
                <a:latin typeface="Arial"/>
                <a:cs typeface="Arial"/>
              </a:rPr>
              <a:t>a </a:t>
            </a:r>
            <a:r>
              <a:rPr dirty="0" sz="1200" spc="-5">
                <a:latin typeface="Arial"/>
                <a:cs typeface="Arial"/>
              </a:rPr>
              <a:t>single </a:t>
            </a:r>
            <a:r>
              <a:rPr dirty="0" sz="1200">
                <a:latin typeface="Arial"/>
                <a:cs typeface="Arial"/>
              </a:rPr>
              <a:t>instance, to many different  </a:t>
            </a:r>
            <a:r>
              <a:rPr dirty="0" sz="1200" spc="-5">
                <a:latin typeface="Arial"/>
                <a:cs typeface="Arial"/>
              </a:rPr>
              <a:t>countries and segments, as well as HANA  database, new </a:t>
            </a:r>
            <a:r>
              <a:rPr dirty="0" sz="1200">
                <a:latin typeface="Arial"/>
                <a:cs typeface="Arial"/>
              </a:rPr>
              <a:t>SAP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tool.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98520" y="2593848"/>
            <a:ext cx="3108960" cy="371284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57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450">
              <a:latin typeface="Times New Roman"/>
              <a:cs typeface="Times New Roman"/>
            </a:endParaRPr>
          </a:p>
          <a:p>
            <a:pPr marL="208915" marR="45085" indent="-167640">
              <a:lnSpc>
                <a:spcPct val="100000"/>
              </a:lnSpc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The solution included the installation </a:t>
            </a:r>
            <a:r>
              <a:rPr dirty="0" sz="1200">
                <a:latin typeface="Arial"/>
                <a:cs typeface="Arial"/>
              </a:rPr>
              <a:t>of  SAP </a:t>
            </a:r>
            <a:r>
              <a:rPr dirty="0" sz="1200" spc="-5">
                <a:latin typeface="Arial"/>
                <a:cs typeface="Arial"/>
              </a:rPr>
              <a:t>localization </a:t>
            </a:r>
            <a:r>
              <a:rPr dirty="0" sz="1200">
                <a:latin typeface="Arial"/>
                <a:cs typeface="Arial"/>
              </a:rPr>
              <a:t>part, </a:t>
            </a:r>
            <a:r>
              <a:rPr dirty="0" sz="1200" spc="-5">
                <a:latin typeface="Arial"/>
                <a:cs typeface="Arial"/>
              </a:rPr>
              <a:t>contemplating  purchasing modules, production, financial,  accounting, sales, invoice 3:10 (GRC),  and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transportation.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Arial"/>
                <a:cs typeface="Arial"/>
              </a:rPr>
              <a:t>Platform </a:t>
            </a:r>
            <a:r>
              <a:rPr dirty="0" sz="1200" spc="-5">
                <a:latin typeface="Arial"/>
                <a:cs typeface="Arial"/>
              </a:rPr>
              <a:t>based on HANA</a:t>
            </a:r>
            <a:r>
              <a:rPr dirty="0" sz="1200" spc="-8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database.</a:t>
            </a:r>
            <a:endParaRPr sz="1200">
              <a:latin typeface="Arial"/>
              <a:cs typeface="Arial"/>
            </a:endParaRPr>
          </a:p>
          <a:p>
            <a:pPr marL="208915" marR="8445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Arial"/>
                <a:cs typeface="Arial"/>
              </a:rPr>
              <a:t>A </a:t>
            </a:r>
            <a:r>
              <a:rPr dirty="0" sz="1200" spc="-5">
                <a:latin typeface="Arial"/>
                <a:cs typeface="Arial"/>
              </a:rPr>
              <a:t>developed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the </a:t>
            </a:r>
            <a:r>
              <a:rPr dirty="0" sz="1200">
                <a:latin typeface="Arial"/>
                <a:cs typeface="Arial"/>
              </a:rPr>
              <a:t>POS </a:t>
            </a:r>
            <a:r>
              <a:rPr dirty="0" sz="1200" spc="-5">
                <a:latin typeface="Arial"/>
                <a:cs typeface="Arial"/>
              </a:rPr>
              <a:t>system (point </a:t>
            </a:r>
            <a:r>
              <a:rPr dirty="0" sz="1200">
                <a:latin typeface="Arial"/>
                <a:cs typeface="Arial"/>
              </a:rPr>
              <a:t>of  </a:t>
            </a:r>
            <a:r>
              <a:rPr dirty="0" sz="1200" spc="-5">
                <a:latin typeface="Arial"/>
                <a:cs typeface="Arial"/>
              </a:rPr>
              <a:t>sales), where all the information </a:t>
            </a:r>
            <a:r>
              <a:rPr dirty="0" sz="1200">
                <a:latin typeface="Arial"/>
                <a:cs typeface="Arial"/>
              </a:rPr>
              <a:t>from  </a:t>
            </a:r>
            <a:r>
              <a:rPr dirty="0" sz="1200" spc="-5">
                <a:latin typeface="Arial"/>
                <a:cs typeface="Arial"/>
              </a:rPr>
              <a:t>shops receipts, generated a sales order  and accounting automatically into</a:t>
            </a:r>
            <a:r>
              <a:rPr dirty="0" sz="1200" spc="-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SAP.</a:t>
            </a:r>
            <a:endParaRPr sz="1200">
              <a:latin typeface="Arial"/>
              <a:cs typeface="Arial"/>
            </a:endParaRPr>
          </a:p>
          <a:p>
            <a:pPr marL="208915" marR="20701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Implemented automatic reconciliation </a:t>
            </a:r>
            <a:r>
              <a:rPr dirty="0" sz="1200">
                <a:latin typeface="Arial"/>
                <a:cs typeface="Arial"/>
              </a:rPr>
              <a:t>of  </a:t>
            </a:r>
            <a:r>
              <a:rPr dirty="0" sz="1200" spc="-5">
                <a:latin typeface="Arial"/>
                <a:cs typeface="Arial"/>
              </a:rPr>
              <a:t>payment methods like credit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card.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601968" y="2848736"/>
            <a:ext cx="3100070" cy="1748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216535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The Riata Group acquired the  consolidated financial information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the  whole</a:t>
            </a:r>
            <a:r>
              <a:rPr dirty="0" sz="1200" spc="-9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group.</a:t>
            </a:r>
            <a:endParaRPr sz="1200">
              <a:latin typeface="Arial"/>
              <a:cs typeface="Arial"/>
            </a:endParaRPr>
          </a:p>
          <a:p>
            <a:pPr marL="208915" marR="29845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Speed and accuracy in financial  processes due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integration with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POS  </a:t>
            </a:r>
            <a:r>
              <a:rPr dirty="0" sz="1200" spc="-5">
                <a:latin typeface="Arial"/>
                <a:cs typeface="Arial"/>
              </a:rPr>
              <a:t>and the development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automatic  reconciliation.</a:t>
            </a:r>
            <a:endParaRPr sz="1200">
              <a:latin typeface="Arial"/>
              <a:cs typeface="Arial"/>
            </a:endParaRPr>
          </a:p>
          <a:p>
            <a:pPr marL="208915" marR="508634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Arial"/>
                <a:cs typeface="Arial"/>
              </a:rPr>
              <a:t>Cost </a:t>
            </a:r>
            <a:r>
              <a:rPr dirty="0" sz="1200" spc="-5">
                <a:latin typeface="Arial"/>
                <a:cs typeface="Arial"/>
              </a:rPr>
              <a:t>reduction,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be using a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single  environment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all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businesses.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9644" y="1437132"/>
            <a:ext cx="1005840" cy="75946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425184" y="224027"/>
            <a:ext cx="1336547" cy="518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984235" y="176784"/>
            <a:ext cx="748283" cy="624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915400" y="170687"/>
            <a:ext cx="661416" cy="5836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61</a:t>
            </a:fld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032" y="226263"/>
            <a:ext cx="383032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98420" algn="l"/>
              </a:tabLst>
            </a:pPr>
            <a:r>
              <a:rPr dirty="0" spc="-35"/>
              <a:t>Topco-SAP</a:t>
            </a:r>
            <a:r>
              <a:rPr dirty="0" spc="-30"/>
              <a:t> </a:t>
            </a:r>
            <a:r>
              <a:rPr dirty="0" spc="-5"/>
              <a:t>HANA	Analytics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136903"/>
            <a:ext cx="8426450" cy="105473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61594" rIns="0" bIns="0" rtlCol="0" vert="horz">
            <a:spAutoFit/>
          </a:bodyPr>
          <a:lstStyle/>
          <a:p>
            <a:pPr marL="41275" marR="44450">
              <a:lnSpc>
                <a:spcPct val="100000"/>
              </a:lnSpc>
              <a:spcBef>
                <a:spcPts val="484"/>
              </a:spcBef>
            </a:pPr>
            <a:r>
              <a:rPr dirty="0" sz="1200" spc="-30">
                <a:solidFill>
                  <a:srgbClr val="253046"/>
                </a:solidFill>
                <a:latin typeface="Arial"/>
                <a:cs typeface="Arial"/>
              </a:rPr>
              <a:t>Topco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Associates LLC is the largest American retail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food GPO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(Group Purchasing Organization) and the third largest private  company in Illinois. The company is privately held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that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provides innovative business solutions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its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food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industry </a:t>
            </a:r>
            <a:r>
              <a:rPr dirty="0" sz="1200" spc="0">
                <a:solidFill>
                  <a:srgbClr val="253046"/>
                </a:solidFill>
                <a:latin typeface="Arial"/>
                <a:cs typeface="Arial"/>
              </a:rPr>
              <a:t>member-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owners and customers </a:t>
            </a:r>
            <a:r>
              <a:rPr dirty="0" sz="1200" spc="-30">
                <a:solidFill>
                  <a:srgbClr val="253046"/>
                </a:solidFill>
                <a:latin typeface="Arial"/>
                <a:cs typeface="Arial"/>
              </a:rPr>
              <a:t>Topco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leverages the collective volume, knowledge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create a competitive advantage. </a:t>
            </a:r>
            <a:r>
              <a:rPr dirty="0" sz="1200" spc="-30">
                <a:solidFill>
                  <a:srgbClr val="253046"/>
                </a:solidFill>
                <a:latin typeface="Arial"/>
                <a:cs typeface="Arial"/>
              </a:rPr>
              <a:t>Topco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provides procurement,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QA,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packaging and other services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its member owners which includes supermarket retailers,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food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wholesalers, distributors,</a:t>
            </a:r>
            <a:r>
              <a:rPr dirty="0" sz="1200" spc="-5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etc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60" h="3710940">
                <a:moveTo>
                  <a:pt x="0" y="3710940"/>
                </a:moveTo>
                <a:lnTo>
                  <a:pt x="3108960" y="3710940"/>
                </a:lnTo>
                <a:lnTo>
                  <a:pt x="3108960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810636"/>
            <a:ext cx="3100070" cy="2586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4655" marR="66040" indent="-179705">
              <a:lnSpc>
                <a:spcPct val="100000"/>
              </a:lnSpc>
              <a:spcBef>
                <a:spcPts val="100"/>
              </a:spcBef>
              <a:buClr>
                <a:srgbClr val="AC2B37"/>
              </a:buClr>
              <a:buFont typeface="Wingdings"/>
              <a:buChar char=""/>
              <a:tabLst>
                <a:tab pos="41529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Topco made the decision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implement  a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full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ERP system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replace many  different</a:t>
            </a:r>
            <a:r>
              <a:rPr dirty="0" sz="1200" spc="2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applications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AC2B37"/>
              </a:buClr>
              <a:buFont typeface="Wingdings"/>
              <a:buChar char=""/>
            </a:pPr>
            <a:endParaRPr sz="1250">
              <a:latin typeface="Times New Roman"/>
              <a:cs typeface="Times New Roman"/>
            </a:endParaRPr>
          </a:p>
          <a:p>
            <a:pPr marL="414655" marR="38100" indent="-179705">
              <a:lnSpc>
                <a:spcPct val="100000"/>
              </a:lnSpc>
              <a:buClr>
                <a:srgbClr val="AC2B37"/>
              </a:buClr>
              <a:buFont typeface="Wingdings"/>
              <a:buChar char=""/>
              <a:tabLst>
                <a:tab pos="41529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Capgemini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was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chosen to assist</a:t>
            </a:r>
            <a:r>
              <a:rPr dirty="0" sz="12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Topco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 the assessment. Topco did not  have the internal capabilities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implement or run the ERP</a:t>
            </a:r>
            <a:r>
              <a:rPr dirty="0" sz="1200" spc="-4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system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AC2B37"/>
              </a:buClr>
              <a:buFont typeface="Wingdings"/>
              <a:buChar char=""/>
            </a:pPr>
            <a:endParaRPr sz="1200">
              <a:latin typeface="Times New Roman"/>
              <a:cs typeface="Times New Roman"/>
            </a:endParaRPr>
          </a:p>
          <a:p>
            <a:pPr marL="414655" marR="146685" indent="-179705">
              <a:lnSpc>
                <a:spcPct val="100000"/>
              </a:lnSpc>
              <a:buClr>
                <a:srgbClr val="AC2B37"/>
              </a:buClr>
              <a:buFont typeface="Wingdings"/>
              <a:buChar char=""/>
              <a:tabLst>
                <a:tab pos="41529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goal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project is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mitigate  the risk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moving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ERP in order  to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focus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on the core business and  improve relationships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 member/owners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770629"/>
          </a:xfrm>
          <a:custGeom>
            <a:avLst/>
            <a:gdLst/>
            <a:ahLst/>
            <a:cxnLst/>
            <a:rect l="l" t="t" r="r" b="b"/>
            <a:pathLst>
              <a:path w="3108959" h="3770629">
                <a:moveTo>
                  <a:pt x="0" y="3770376"/>
                </a:moveTo>
                <a:lnTo>
                  <a:pt x="3108960" y="3770376"/>
                </a:lnTo>
                <a:lnTo>
                  <a:pt x="3108960" y="0"/>
                </a:lnTo>
                <a:lnTo>
                  <a:pt x="0" y="0"/>
                </a:lnTo>
                <a:lnTo>
                  <a:pt x="0" y="3770376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625722" y="2810636"/>
            <a:ext cx="275780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marR="5080" indent="-179705">
              <a:lnSpc>
                <a:spcPct val="100000"/>
              </a:lnSpc>
              <a:spcBef>
                <a:spcPts val="100"/>
              </a:spcBef>
              <a:buClr>
                <a:srgbClr val="AC2B37"/>
              </a:buClr>
              <a:buFont typeface="Wingdings"/>
              <a:buChar char=""/>
              <a:tabLst>
                <a:tab pos="19304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overall projects are an OnePath  model including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licensing,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Implementation, Legacy Run Support,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Run Support, and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full  infrastructure support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including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Hosting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25722" y="4091178"/>
            <a:ext cx="262890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marR="5080" indent="-179705">
              <a:lnSpc>
                <a:spcPct val="100000"/>
              </a:lnSpc>
              <a:spcBef>
                <a:spcPts val="100"/>
              </a:spcBef>
              <a:buClr>
                <a:srgbClr val="AC2B37"/>
              </a:buClr>
              <a:buFont typeface="Wingdings"/>
              <a:buChar char=""/>
              <a:tabLst>
                <a:tab pos="19304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This is a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full ITO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deal and included: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build, Application</a:t>
            </a:r>
            <a:r>
              <a:rPr dirty="0" sz="1200" spc="-9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Management  Services (AMS),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Infrastructure,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Hosting, and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200" spc="-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Licensing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25722" y="5005832"/>
            <a:ext cx="283400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marR="5080" indent="-179705">
              <a:lnSpc>
                <a:spcPct val="100000"/>
              </a:lnSpc>
              <a:spcBef>
                <a:spcPts val="100"/>
              </a:spcBef>
              <a:buClr>
                <a:srgbClr val="AC2B37"/>
              </a:buClr>
              <a:buFont typeface="Wingdings"/>
              <a:buChar char=""/>
              <a:tabLst>
                <a:tab pos="19304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build, Application Management  Services (AMS),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Infrastructure,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Hosting, and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Licensing,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ERP</a:t>
            </a:r>
            <a:endParaRPr sz="1200">
              <a:latin typeface="Arial"/>
              <a:cs typeface="Arial"/>
            </a:endParaRPr>
          </a:p>
          <a:p>
            <a:pPr lvl="1" marL="713740" indent="-180340">
              <a:lnSpc>
                <a:spcPct val="100000"/>
              </a:lnSpc>
              <a:buClr>
                <a:srgbClr val="AC2B37"/>
              </a:buClr>
              <a:buFont typeface="Wingdings"/>
              <a:buChar char=""/>
              <a:tabLst>
                <a:tab pos="71374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2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OnePath</a:t>
            </a:r>
            <a:endParaRPr sz="1200">
              <a:latin typeface="Arial"/>
              <a:cs typeface="Arial"/>
            </a:endParaRPr>
          </a:p>
          <a:p>
            <a:pPr lvl="1" marL="713740" indent="-180340">
              <a:lnSpc>
                <a:spcPct val="100000"/>
              </a:lnSpc>
              <a:buClr>
                <a:srgbClr val="AC2B37"/>
              </a:buClr>
              <a:buFont typeface="Wingdings"/>
              <a:buChar char=""/>
              <a:tabLst>
                <a:tab pos="71374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DistributionPath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601968" y="2810636"/>
            <a:ext cx="3100070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5290" marR="182880" indent="-180340">
              <a:lnSpc>
                <a:spcPct val="100000"/>
              </a:lnSpc>
              <a:spcBef>
                <a:spcPts val="100"/>
              </a:spcBef>
              <a:buClr>
                <a:srgbClr val="AC2B37"/>
              </a:buClr>
              <a:buFont typeface="Wingdings"/>
              <a:buChar char=""/>
              <a:tabLst>
                <a:tab pos="415925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Overall benefits, is a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full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ERP system  implemented, hosted and</a:t>
            </a:r>
            <a:r>
              <a:rPr dirty="0" sz="12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supported</a:t>
            </a:r>
            <a:endParaRPr sz="1200">
              <a:latin typeface="Arial"/>
              <a:cs typeface="Arial"/>
            </a:endParaRPr>
          </a:p>
          <a:p>
            <a:pPr marL="415290" marR="138430" indent="-180340">
              <a:lnSpc>
                <a:spcPct val="100000"/>
              </a:lnSpc>
              <a:buClr>
                <a:srgbClr val="AC2B37"/>
              </a:buClr>
              <a:buFont typeface="Wingdings"/>
              <a:buChar char=""/>
              <a:tabLst>
                <a:tab pos="415925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also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takes the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“distraction”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and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risk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IT off 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Topco’s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hands so they</a:t>
            </a:r>
            <a:r>
              <a:rPr dirty="0" sz="1200" spc="-1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can  focus on their core</a:t>
            </a:r>
            <a:r>
              <a:rPr dirty="0" sz="1200" spc="-9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businesses.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177783" y="0"/>
            <a:ext cx="1322831" cy="9860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9562845" y="6657991"/>
            <a:ext cx="123189" cy="12446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700" spc="-10">
                <a:solidFill>
                  <a:srgbClr val="998B85"/>
                </a:solidFill>
                <a:latin typeface="Arial"/>
                <a:cs typeface="Arial"/>
              </a:rPr>
              <a:t>70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84" y="226263"/>
            <a:ext cx="493966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Universita Cattolica del Sacre</a:t>
            </a:r>
            <a:r>
              <a:rPr dirty="0" spc="60"/>
              <a:t> </a:t>
            </a:r>
            <a:r>
              <a:rPr dirty="0" spc="-5"/>
              <a:t>Cuore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440180"/>
            <a:ext cx="8426450" cy="72580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41275" marR="328295">
              <a:lnSpc>
                <a:spcPct val="100000"/>
              </a:lnSpc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Universita Cattolica del Sacro Cuore (UCSC) is the biggest private university in Europe (with 41.000 students and 1.400  professors)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9644" y="2573273"/>
            <a:ext cx="3108960" cy="376237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36194" rIns="0" bIns="0" rtlCol="0" vert="horz">
            <a:spAutoFit/>
          </a:bodyPr>
          <a:lstStyle/>
          <a:p>
            <a:pPr marL="208915" marR="143510" indent="-167640">
              <a:lnSpc>
                <a:spcPct val="100000"/>
              </a:lnSpc>
              <a:spcBef>
                <a:spcPts val="284"/>
              </a:spcBef>
              <a:buClr>
                <a:srgbClr val="E37D1A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beginning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2015, UCSC decided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launch a transformation program  involving all the back-office activities and  processes</a:t>
            </a:r>
            <a:endParaRPr sz="1200">
              <a:latin typeface="Arial"/>
              <a:cs typeface="Arial"/>
            </a:endParaRPr>
          </a:p>
          <a:p>
            <a:pPr marL="208915" marR="121285" indent="-167640">
              <a:lnSpc>
                <a:spcPct val="100000"/>
              </a:lnSpc>
              <a:spcBef>
                <a:spcPts val="300"/>
              </a:spcBef>
              <a:buClr>
                <a:srgbClr val="E37D1A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UCSC administrative and logistic  processes run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at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moment on several  legacy systems with relevant problems in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terms of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integration, redundancy and  consistency</a:t>
            </a:r>
            <a:endParaRPr sz="1200">
              <a:latin typeface="Arial"/>
              <a:cs typeface="Arial"/>
            </a:endParaRPr>
          </a:p>
          <a:p>
            <a:pPr marL="208915" marR="65405" indent="-167640">
              <a:lnSpc>
                <a:spcPct val="100000"/>
              </a:lnSpc>
              <a:spcBef>
                <a:spcPts val="295"/>
              </a:spcBef>
              <a:buClr>
                <a:srgbClr val="E37D1A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The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most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important and critical processes  (such as periodic end closing and  managerial reporting) show lacks and  don’t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fit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with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time based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business  requirements</a:t>
            </a:r>
            <a:endParaRPr sz="1200">
              <a:latin typeface="Arial"/>
              <a:cs typeface="Arial"/>
            </a:endParaRPr>
          </a:p>
          <a:p>
            <a:pPr marL="208915" marR="48260" indent="-167640">
              <a:lnSpc>
                <a:spcPct val="100000"/>
              </a:lnSpc>
              <a:spcBef>
                <a:spcPts val="295"/>
              </a:spcBef>
              <a:buClr>
                <a:srgbClr val="E37D1A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Harmonization needing (on business side)  and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IT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landscape simplification were  required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98520" y="2572511"/>
            <a:ext cx="3108960" cy="3763010"/>
          </a:xfrm>
          <a:custGeom>
            <a:avLst/>
            <a:gdLst/>
            <a:ahLst/>
            <a:cxnLst/>
            <a:rect l="l" t="t" r="r" b="b"/>
            <a:pathLst>
              <a:path w="3108959" h="3763010">
                <a:moveTo>
                  <a:pt x="0" y="3762755"/>
                </a:moveTo>
                <a:lnTo>
                  <a:pt x="3108960" y="3762755"/>
                </a:lnTo>
                <a:lnTo>
                  <a:pt x="3108960" y="0"/>
                </a:lnTo>
                <a:lnTo>
                  <a:pt x="0" y="0"/>
                </a:lnTo>
                <a:lnTo>
                  <a:pt x="0" y="3762755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403091" y="2601214"/>
            <a:ext cx="3100070" cy="3661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5575" marR="264795" indent="-114300">
              <a:lnSpc>
                <a:spcPct val="100000"/>
              </a:lnSpc>
              <a:spcBef>
                <a:spcPts val="100"/>
              </a:spcBef>
              <a:buClr>
                <a:srgbClr val="E37D1A"/>
              </a:buClr>
              <a:buChar char="•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Capgemini’ solution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consist on a</a:t>
            </a:r>
            <a:r>
              <a:rPr dirty="0" sz="1200" spc="-1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project 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structured as</a:t>
            </a:r>
            <a:r>
              <a:rPr dirty="0" sz="1200" spc="-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follow:</a:t>
            </a:r>
            <a:endParaRPr sz="1200">
              <a:latin typeface="Arial"/>
              <a:cs typeface="Arial"/>
            </a:endParaRPr>
          </a:p>
          <a:p>
            <a:pPr algn="just" lvl="1" marL="334010" marR="86995" indent="-173355">
              <a:lnSpc>
                <a:spcPct val="100000"/>
              </a:lnSpc>
              <a:spcBef>
                <a:spcPts val="5"/>
              </a:spcBef>
              <a:buClr>
                <a:srgbClr val="E37D1A"/>
              </a:buClr>
              <a:buChar char="–"/>
              <a:tabLst>
                <a:tab pos="334645" algn="l"/>
              </a:tabLst>
            </a:pP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Define a new and consistent data model and  business model, making back-end</a:t>
            </a:r>
            <a:r>
              <a:rPr dirty="0" sz="1050" spc="-6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processes  simple and</a:t>
            </a:r>
            <a:r>
              <a:rPr dirty="0" sz="105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fast</a:t>
            </a:r>
            <a:endParaRPr sz="1050">
              <a:latin typeface="Arial"/>
              <a:cs typeface="Arial"/>
            </a:endParaRPr>
          </a:p>
          <a:p>
            <a:pPr lvl="1" marL="334010" marR="198120" indent="-173355">
              <a:lnSpc>
                <a:spcPct val="100000"/>
              </a:lnSpc>
              <a:buClr>
                <a:srgbClr val="E37D1A"/>
              </a:buClr>
              <a:buChar char="–"/>
              <a:tabLst>
                <a:tab pos="334645" algn="l"/>
              </a:tabLst>
            </a:pP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Define a new Accounting/Controlling</a:t>
            </a:r>
            <a:r>
              <a:rPr dirty="0" sz="1050" spc="-7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model  that leverages on SFIN2.0 new</a:t>
            </a:r>
            <a:r>
              <a:rPr dirty="0" sz="1050" spc="-1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features</a:t>
            </a:r>
            <a:endParaRPr sz="1050">
              <a:latin typeface="Arial"/>
              <a:cs typeface="Arial"/>
            </a:endParaRPr>
          </a:p>
          <a:p>
            <a:pPr lvl="1" marL="334010" marR="264160" indent="-173355">
              <a:lnSpc>
                <a:spcPct val="100000"/>
              </a:lnSpc>
              <a:buClr>
                <a:srgbClr val="E37D1A"/>
              </a:buClr>
              <a:buChar char="–"/>
              <a:tabLst>
                <a:tab pos="334645" algn="l"/>
              </a:tabLst>
            </a:pP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Deploy SAP FIORI apps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deploy</a:t>
            </a:r>
            <a:r>
              <a:rPr dirty="0" sz="1050" spc="-10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internal  approval processes (related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payment  requests, purchase requisition, purchase 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orders,</a:t>
            </a:r>
            <a:r>
              <a:rPr dirty="0" sz="105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…..)</a:t>
            </a:r>
            <a:endParaRPr sz="1050">
              <a:latin typeface="Arial"/>
              <a:cs typeface="Arial"/>
            </a:endParaRPr>
          </a:p>
          <a:p>
            <a:pPr lvl="1" marL="334010" marR="81280" indent="-173355">
              <a:lnSpc>
                <a:spcPct val="100000"/>
              </a:lnSpc>
              <a:buClr>
                <a:srgbClr val="E37D1A"/>
              </a:buClr>
              <a:buChar char="–"/>
              <a:tabLst>
                <a:tab pos="334645" algn="l"/>
              </a:tabLst>
            </a:pP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Take advantage of LUMIRA and Cristal  Report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satisfy most common needing in  terms of finance and controlling</a:t>
            </a:r>
            <a:r>
              <a:rPr dirty="0" sz="1050" spc="-9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requirements</a:t>
            </a:r>
            <a:endParaRPr sz="1050">
              <a:latin typeface="Arial"/>
              <a:cs typeface="Arial"/>
            </a:endParaRPr>
          </a:p>
          <a:p>
            <a:pPr lvl="1" marL="334010" marR="55880" indent="-173355">
              <a:lnSpc>
                <a:spcPct val="100000"/>
              </a:lnSpc>
              <a:buClr>
                <a:srgbClr val="E37D1A"/>
              </a:buClr>
              <a:buChar char="–"/>
              <a:tabLst>
                <a:tab pos="334645" algn="l"/>
              </a:tabLst>
            </a:pP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Implement </a:t>
            </a:r>
            <a:r>
              <a:rPr dirty="0" sz="1050" spc="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SFIN new features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to</a:t>
            </a:r>
            <a:r>
              <a:rPr dirty="0" sz="1050" spc="-1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simplify  and make effective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the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periodic end closing  process</a:t>
            </a:r>
            <a:endParaRPr sz="1050">
              <a:latin typeface="Arial"/>
              <a:cs typeface="Arial"/>
            </a:endParaRPr>
          </a:p>
          <a:p>
            <a:pPr lvl="1" marL="334010" marR="62230" indent="-173355">
              <a:lnSpc>
                <a:spcPct val="100000"/>
              </a:lnSpc>
              <a:buClr>
                <a:srgbClr val="E37D1A"/>
              </a:buClr>
              <a:buChar char="–"/>
              <a:tabLst>
                <a:tab pos="334645" algn="l"/>
              </a:tabLst>
            </a:pP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New Features: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S/4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HANA Finance 2.0,</a:t>
            </a:r>
            <a:r>
              <a:rPr dirty="0" sz="1050" spc="-1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HANA  LIVE,  LUMIRA, CRISTAL</a:t>
            </a:r>
            <a:r>
              <a:rPr dirty="0" sz="1050" spc="-16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REPORT</a:t>
            </a:r>
            <a:endParaRPr sz="1050">
              <a:latin typeface="Arial"/>
              <a:cs typeface="Arial"/>
            </a:endParaRPr>
          </a:p>
          <a:p>
            <a:pPr algn="just" marL="155575" marR="129539" indent="-114300">
              <a:lnSpc>
                <a:spcPts val="1440"/>
              </a:lnSpc>
              <a:spcBef>
                <a:spcPts val="40"/>
              </a:spcBef>
              <a:buClr>
                <a:srgbClr val="E37D1A"/>
              </a:buClr>
              <a:buChar char="•"/>
              <a:tabLst>
                <a:tab pos="156210" algn="l"/>
              </a:tabLst>
            </a:pP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UCSC </a:t>
            </a:r>
            <a:r>
              <a:rPr dirty="0" sz="1200" spc="-10">
                <a:solidFill>
                  <a:srgbClr val="253046"/>
                </a:solidFill>
                <a:latin typeface="Arial"/>
                <a:cs typeface="Arial"/>
              </a:rPr>
              <a:t>will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soon analyze the benefits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from  SAP BW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and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SAP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Strategic</a:t>
            </a:r>
            <a:r>
              <a:rPr dirty="0" sz="1200" spc="-10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Management  </a:t>
            </a:r>
            <a:r>
              <a:rPr dirty="0" sz="12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enlarge the project</a:t>
            </a:r>
            <a:r>
              <a:rPr dirty="0" sz="1200" spc="-4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253046"/>
                </a:solidFill>
                <a:latin typeface="Arial"/>
                <a:cs typeface="Arial"/>
              </a:rPr>
              <a:t>scope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97395" y="2573273"/>
            <a:ext cx="3108960" cy="376237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36194" rIns="0" bIns="0" rtlCol="0" vert="horz">
            <a:spAutoFit/>
          </a:bodyPr>
          <a:lstStyle/>
          <a:p>
            <a:pPr algn="just" marL="304165" marR="215900" indent="-236854">
              <a:lnSpc>
                <a:spcPct val="100000"/>
              </a:lnSpc>
              <a:spcBef>
                <a:spcPts val="284"/>
              </a:spcBef>
              <a:buClr>
                <a:srgbClr val="009BCC"/>
              </a:buClr>
              <a:buFont typeface="Wingdings"/>
              <a:buChar char=""/>
              <a:tabLst>
                <a:tab pos="304165" algn="l"/>
              </a:tabLst>
            </a:pP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Simplify the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IT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Landscape, dismissing  several legacy systems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for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accounting  and</a:t>
            </a:r>
            <a:r>
              <a:rPr dirty="0" sz="1200" spc="-75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logistic</a:t>
            </a:r>
            <a:endParaRPr sz="1200">
              <a:latin typeface="Arial"/>
              <a:cs typeface="Arial"/>
            </a:endParaRPr>
          </a:p>
          <a:p>
            <a:pPr marL="304165" marR="497840" indent="-236854">
              <a:lnSpc>
                <a:spcPct val="100000"/>
              </a:lnSpc>
              <a:spcBef>
                <a:spcPts val="600"/>
              </a:spcBef>
              <a:buClr>
                <a:srgbClr val="009BCC"/>
              </a:buClr>
              <a:buFont typeface="Wingdings"/>
              <a:buChar char=""/>
              <a:tabLst>
                <a:tab pos="303530" algn="l"/>
                <a:tab pos="304165" algn="l"/>
              </a:tabLst>
            </a:pP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Reduce the complexity in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terms of 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integration</a:t>
            </a:r>
            <a:endParaRPr sz="1200">
              <a:latin typeface="Arial"/>
              <a:cs typeface="Arial"/>
            </a:endParaRPr>
          </a:p>
          <a:p>
            <a:pPr marL="304165" marR="537210" indent="-236854">
              <a:lnSpc>
                <a:spcPct val="100000"/>
              </a:lnSpc>
              <a:spcBef>
                <a:spcPts val="600"/>
              </a:spcBef>
              <a:buClr>
                <a:srgbClr val="009BCC"/>
              </a:buClr>
              <a:buFont typeface="Wingdings"/>
              <a:buChar char=""/>
              <a:tabLst>
                <a:tab pos="303530" algn="l"/>
                <a:tab pos="304165" algn="l"/>
              </a:tabLst>
            </a:pP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Simplify and harmonize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back-end 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processes</a:t>
            </a:r>
            <a:endParaRPr sz="1200">
              <a:latin typeface="Arial"/>
              <a:cs typeface="Arial"/>
            </a:endParaRPr>
          </a:p>
          <a:p>
            <a:pPr marL="304165" marR="436880" indent="-236854">
              <a:lnSpc>
                <a:spcPct val="100000"/>
              </a:lnSpc>
              <a:spcBef>
                <a:spcPts val="595"/>
              </a:spcBef>
              <a:buClr>
                <a:srgbClr val="009BCC"/>
              </a:buClr>
              <a:buFont typeface="Wingdings"/>
              <a:buChar char=""/>
              <a:tabLst>
                <a:tab pos="303530" algn="l"/>
                <a:tab pos="304165" algn="l"/>
              </a:tabLst>
            </a:pP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Deploy a planning and controlling  system with consistent and reliable  outcomes</a:t>
            </a:r>
            <a:endParaRPr sz="1200">
              <a:latin typeface="Arial"/>
              <a:cs typeface="Arial"/>
            </a:endParaRPr>
          </a:p>
          <a:p>
            <a:pPr marL="304165" marR="234315" indent="-236854">
              <a:lnSpc>
                <a:spcPct val="100000"/>
              </a:lnSpc>
              <a:spcBef>
                <a:spcPts val="595"/>
              </a:spcBef>
              <a:buClr>
                <a:srgbClr val="009BCC"/>
              </a:buClr>
              <a:buFont typeface="Wingdings"/>
              <a:buChar char=""/>
              <a:tabLst>
                <a:tab pos="303530" algn="l"/>
                <a:tab pos="304165" algn="l"/>
              </a:tabLst>
            </a:pP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Deploy a reporting system with a real 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focus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on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cost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analysis and profitability  analysis (i.e. “aggregation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on the</a:t>
            </a:r>
            <a:r>
              <a:rPr dirty="0" sz="1200" spc="-70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fly”)</a:t>
            </a:r>
            <a:endParaRPr sz="1200">
              <a:latin typeface="Arial"/>
              <a:cs typeface="Arial"/>
            </a:endParaRPr>
          </a:p>
          <a:p>
            <a:pPr marL="304165" marR="251460" indent="-236854">
              <a:lnSpc>
                <a:spcPct val="100000"/>
              </a:lnSpc>
              <a:spcBef>
                <a:spcPts val="595"/>
              </a:spcBef>
              <a:buClr>
                <a:srgbClr val="009BCC"/>
              </a:buClr>
              <a:buFont typeface="Wingdings"/>
              <a:buChar char=""/>
              <a:tabLst>
                <a:tab pos="303530" algn="l"/>
                <a:tab pos="304165" algn="l"/>
              </a:tabLst>
            </a:pP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Improve Treasury processes avoiding  manual and time loosing</a:t>
            </a:r>
            <a:r>
              <a:rPr dirty="0" sz="1200" spc="-60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activities</a:t>
            </a:r>
            <a:endParaRPr sz="1200">
              <a:latin typeface="Arial"/>
              <a:cs typeface="Arial"/>
            </a:endParaRPr>
          </a:p>
          <a:p>
            <a:pPr marL="304165" marR="202565" indent="-236854">
              <a:lnSpc>
                <a:spcPct val="100000"/>
              </a:lnSpc>
              <a:spcBef>
                <a:spcPts val="595"/>
              </a:spcBef>
              <a:buClr>
                <a:srgbClr val="009BCC"/>
              </a:buClr>
              <a:buFont typeface="Wingdings"/>
              <a:buChar char=""/>
              <a:tabLst>
                <a:tab pos="303530" algn="l"/>
                <a:tab pos="304165" algn="l"/>
              </a:tabLst>
            </a:pP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Improve the user experience with </a:t>
            </a:r>
            <a:r>
              <a:rPr dirty="0" sz="1200">
                <a:solidFill>
                  <a:srgbClr val="4E4641"/>
                </a:solidFill>
                <a:latin typeface="Arial"/>
                <a:cs typeface="Arial"/>
              </a:rPr>
              <a:t>SAP 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Fiori, applying multi-device</a:t>
            </a:r>
            <a:r>
              <a:rPr dirty="0" sz="1200" spc="-45">
                <a:solidFill>
                  <a:srgbClr val="4E4641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4E4641"/>
                </a:solidFill>
                <a:latin typeface="Arial"/>
                <a:cs typeface="Arial"/>
              </a:rPr>
              <a:t>apps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9644" y="1440180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9644" y="2226564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72" y="4548"/>
                </a:lnTo>
                <a:lnTo>
                  <a:pt x="16964" y="16954"/>
                </a:lnTo>
                <a:lnTo>
                  <a:pt x="4551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99644" y="2226564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51" y="35361"/>
                </a:lnTo>
                <a:lnTo>
                  <a:pt x="16964" y="16954"/>
                </a:lnTo>
                <a:lnTo>
                  <a:pt x="35372" y="4548"/>
                </a:lnTo>
                <a:lnTo>
                  <a:pt x="57912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392423" y="2218944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3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3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392423" y="2218944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5" y="0"/>
                </a:moveTo>
                <a:lnTo>
                  <a:pt x="3050793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597395" y="2226564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59" h="347980">
                <a:moveTo>
                  <a:pt x="3051048" y="0"/>
                </a:moveTo>
                <a:lnTo>
                  <a:pt x="57911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59" y="347472"/>
                </a:lnTo>
                <a:lnTo>
                  <a:pt x="3108959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597395" y="2226564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59" h="347980">
                <a:moveTo>
                  <a:pt x="57911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59" y="57912"/>
                </a:lnTo>
                <a:lnTo>
                  <a:pt x="3108959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1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334516" y="2291588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71</a:t>
            </a:fld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8603" y="6362700"/>
            <a:ext cx="6597650" cy="0"/>
          </a:xfrm>
          <a:custGeom>
            <a:avLst/>
            <a:gdLst/>
            <a:ahLst/>
            <a:cxnLst/>
            <a:rect l="l" t="t" r="r" b="b"/>
            <a:pathLst>
              <a:path w="6597650" h="0">
                <a:moveTo>
                  <a:pt x="0" y="0"/>
                </a:moveTo>
                <a:lnTo>
                  <a:pt x="6597396" y="0"/>
                </a:lnTo>
              </a:path>
            </a:pathLst>
          </a:custGeom>
          <a:ln w="9143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362700"/>
            <a:ext cx="200025" cy="0"/>
          </a:xfrm>
          <a:custGeom>
            <a:avLst/>
            <a:gdLst/>
            <a:ahLst/>
            <a:cxnLst/>
            <a:rect l="l" t="t" r="r" b="b"/>
            <a:pathLst>
              <a:path w="200025" h="0">
                <a:moveTo>
                  <a:pt x="0" y="0"/>
                </a:moveTo>
                <a:lnTo>
                  <a:pt x="199644" y="0"/>
                </a:lnTo>
              </a:path>
            </a:pathLst>
          </a:custGeom>
          <a:ln w="9143">
            <a:solidFill>
              <a:srgbClr val="0097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2420" y="6460234"/>
            <a:ext cx="1331976" cy="3078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649223"/>
            <a:ext cx="9906000" cy="835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676655"/>
            <a:ext cx="9906000" cy="728980"/>
          </a:xfrm>
          <a:custGeom>
            <a:avLst/>
            <a:gdLst/>
            <a:ahLst/>
            <a:cxnLst/>
            <a:rect l="l" t="t" r="r" b="b"/>
            <a:pathLst>
              <a:path w="9906000" h="728980">
                <a:moveTo>
                  <a:pt x="0" y="330454"/>
                </a:moveTo>
                <a:lnTo>
                  <a:pt x="0" y="398018"/>
                </a:lnTo>
                <a:lnTo>
                  <a:pt x="234454" y="449651"/>
                </a:lnTo>
                <a:lnTo>
                  <a:pt x="381639" y="563245"/>
                </a:lnTo>
                <a:lnTo>
                  <a:pt x="457937" y="676838"/>
                </a:lnTo>
                <a:lnTo>
                  <a:pt x="479729" y="728472"/>
                </a:lnTo>
                <a:lnTo>
                  <a:pt x="501571" y="676838"/>
                </a:lnTo>
                <a:lnTo>
                  <a:pt x="509921" y="664464"/>
                </a:lnTo>
                <a:lnTo>
                  <a:pt x="479729" y="664464"/>
                </a:lnTo>
                <a:lnTo>
                  <a:pt x="457937" y="612274"/>
                </a:lnTo>
                <a:lnTo>
                  <a:pt x="381639" y="497459"/>
                </a:lnTo>
                <a:lnTo>
                  <a:pt x="234454" y="382643"/>
                </a:lnTo>
                <a:lnTo>
                  <a:pt x="0" y="330454"/>
                </a:lnTo>
                <a:close/>
              </a:path>
              <a:path w="9906000" h="728980">
                <a:moveTo>
                  <a:pt x="9906000" y="0"/>
                </a:moveTo>
                <a:lnTo>
                  <a:pt x="9883653" y="51633"/>
                </a:lnTo>
                <a:lnTo>
                  <a:pt x="9805908" y="165227"/>
                </a:lnTo>
                <a:lnTo>
                  <a:pt x="9656700" y="278820"/>
                </a:lnTo>
                <a:lnTo>
                  <a:pt x="9419971" y="330454"/>
                </a:lnTo>
                <a:lnTo>
                  <a:pt x="962647" y="330454"/>
                </a:lnTo>
                <a:lnTo>
                  <a:pt x="726349" y="382643"/>
                </a:lnTo>
                <a:lnTo>
                  <a:pt x="578218" y="497459"/>
                </a:lnTo>
                <a:lnTo>
                  <a:pt x="501571" y="612274"/>
                </a:lnTo>
                <a:lnTo>
                  <a:pt x="479729" y="664464"/>
                </a:lnTo>
                <a:lnTo>
                  <a:pt x="509921" y="664464"/>
                </a:lnTo>
                <a:lnTo>
                  <a:pt x="578218" y="563245"/>
                </a:lnTo>
                <a:lnTo>
                  <a:pt x="726349" y="449651"/>
                </a:lnTo>
                <a:lnTo>
                  <a:pt x="962647" y="398018"/>
                </a:lnTo>
                <a:lnTo>
                  <a:pt x="9419971" y="398018"/>
                </a:lnTo>
                <a:lnTo>
                  <a:pt x="9656700" y="346384"/>
                </a:lnTo>
                <a:lnTo>
                  <a:pt x="9805908" y="232791"/>
                </a:lnTo>
                <a:lnTo>
                  <a:pt x="9883653" y="119197"/>
                </a:lnTo>
                <a:lnTo>
                  <a:pt x="9906000" y="67564"/>
                </a:lnTo>
                <a:lnTo>
                  <a:pt x="9906000" y="0"/>
                </a:lnTo>
                <a:close/>
              </a:path>
            </a:pathLst>
          </a:custGeom>
          <a:solidFill>
            <a:srgbClr val="0097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8604" y="226263"/>
            <a:ext cx="149860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30"/>
              <a:t>Volvo</a:t>
            </a:r>
            <a:r>
              <a:rPr dirty="0" spc="-75"/>
              <a:t> </a:t>
            </a:r>
            <a:r>
              <a:rPr dirty="0" spc="-5"/>
              <a:t>Cars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80160" y="1136903"/>
            <a:ext cx="8426450" cy="105473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marL="208915" indent="-167640">
              <a:lnSpc>
                <a:spcPct val="100000"/>
              </a:lnSpc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Sweden based, Chinese owned luxury car manufacturer, 12.980 MEuro revenue</a:t>
            </a:r>
            <a:r>
              <a:rPr dirty="0" sz="1200" spc="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2013</a:t>
            </a:r>
            <a:endParaRPr sz="12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Capgemini CMA accounts in Sweden, business relationship lasting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more than 20 years.</a:t>
            </a:r>
            <a:endParaRPr sz="1200">
              <a:latin typeface="Arial"/>
              <a:cs typeface="Arial"/>
            </a:endParaRPr>
          </a:p>
          <a:p>
            <a:pPr marL="208915" marR="53340" indent="-167640">
              <a:lnSpc>
                <a:spcPct val="100000"/>
              </a:lnSpc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Arial"/>
                <a:cs typeface="Arial"/>
              </a:rPr>
              <a:t>In </a:t>
            </a:r>
            <a:r>
              <a:rPr dirty="0" sz="1200" spc="-5">
                <a:latin typeface="Arial"/>
                <a:cs typeface="Arial"/>
              </a:rPr>
              <a:t>the </a:t>
            </a:r>
            <a:r>
              <a:rPr dirty="0" sz="1200">
                <a:latin typeface="Arial"/>
                <a:cs typeface="Arial"/>
              </a:rPr>
              <a:t>SAP </a:t>
            </a:r>
            <a:r>
              <a:rPr dirty="0" sz="1200" spc="-5">
                <a:latin typeface="Arial"/>
                <a:cs typeface="Arial"/>
              </a:rPr>
              <a:t>area </a:t>
            </a:r>
            <a:r>
              <a:rPr dirty="0" sz="1200" spc="-10">
                <a:latin typeface="Arial"/>
                <a:cs typeface="Arial"/>
              </a:rPr>
              <a:t>we </a:t>
            </a:r>
            <a:r>
              <a:rPr dirty="0" sz="1200" spc="-5">
                <a:latin typeface="Arial"/>
                <a:cs typeface="Arial"/>
              </a:rPr>
              <a:t>have been supporting Volvo cars in a number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projects (among others the separation between Ford  and Volvo in 2010) and </a:t>
            </a:r>
            <a:r>
              <a:rPr dirty="0" sz="1200" spc="-10">
                <a:latin typeface="Arial"/>
                <a:cs typeface="Arial"/>
              </a:rPr>
              <a:t>we </a:t>
            </a:r>
            <a:r>
              <a:rPr dirty="0" sz="1200" spc="-5">
                <a:latin typeface="Arial"/>
                <a:cs typeface="Arial"/>
              </a:rPr>
              <a:t>are also the current </a:t>
            </a:r>
            <a:r>
              <a:rPr dirty="0" sz="1200">
                <a:latin typeface="Arial"/>
                <a:cs typeface="Arial"/>
              </a:rPr>
              <a:t>AM </a:t>
            </a:r>
            <a:r>
              <a:rPr dirty="0" sz="1200" spc="-5">
                <a:latin typeface="Arial"/>
                <a:cs typeface="Arial"/>
              </a:rPr>
              <a:t>service provider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their </a:t>
            </a:r>
            <a:r>
              <a:rPr dirty="0" sz="1200">
                <a:latin typeface="Arial"/>
                <a:cs typeface="Arial"/>
              </a:rPr>
              <a:t>SAP platform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9644" y="2598420"/>
            <a:ext cx="3108960" cy="3868420"/>
          </a:xfrm>
          <a:custGeom>
            <a:avLst/>
            <a:gdLst/>
            <a:ahLst/>
            <a:cxnLst/>
            <a:rect l="l" t="t" r="r" b="b"/>
            <a:pathLst>
              <a:path w="3108960" h="3868420">
                <a:moveTo>
                  <a:pt x="0" y="3867912"/>
                </a:moveTo>
                <a:lnTo>
                  <a:pt x="3108960" y="3867912"/>
                </a:lnTo>
                <a:lnTo>
                  <a:pt x="3108960" y="0"/>
                </a:lnTo>
                <a:lnTo>
                  <a:pt x="0" y="0"/>
                </a:lnTo>
                <a:lnTo>
                  <a:pt x="0" y="3867912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32968" y="2810636"/>
            <a:ext cx="2940685" cy="35007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340" marR="41275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Volvo Cars run an </a:t>
            </a:r>
            <a:r>
              <a:rPr dirty="0" sz="1200">
                <a:latin typeface="Arial"/>
                <a:cs typeface="Arial"/>
              </a:rPr>
              <a:t>SAP </a:t>
            </a:r>
            <a:r>
              <a:rPr dirty="0" sz="1200" spc="-5">
                <a:latin typeface="Arial"/>
                <a:cs typeface="Arial"/>
              </a:rPr>
              <a:t>implementation  </a:t>
            </a:r>
            <a:r>
              <a:rPr dirty="0" sz="1200">
                <a:latin typeface="Arial"/>
                <a:cs typeface="Arial"/>
              </a:rPr>
              <a:t>from </a:t>
            </a:r>
            <a:r>
              <a:rPr dirty="0" sz="1200" spc="-5">
                <a:latin typeface="Arial"/>
                <a:cs typeface="Arial"/>
              </a:rPr>
              <a:t>mid nineties, in a very scattered  landscape, the current setup is hitting </a:t>
            </a:r>
            <a:r>
              <a:rPr dirty="0" sz="1200">
                <a:latin typeface="Arial"/>
                <a:cs typeface="Arial"/>
              </a:rPr>
              <a:t>its  </a:t>
            </a:r>
            <a:r>
              <a:rPr dirty="0" sz="1200" spc="-5">
                <a:latin typeface="Arial"/>
                <a:cs typeface="Arial"/>
              </a:rPr>
              <a:t>capacity limits, hence a hardware  migration </a:t>
            </a:r>
            <a:r>
              <a:rPr dirty="0" sz="1200" spc="-10">
                <a:latin typeface="Arial"/>
                <a:cs typeface="Arial"/>
              </a:rPr>
              <a:t>was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needed</a:t>
            </a:r>
            <a:endParaRPr sz="1200">
              <a:latin typeface="Arial"/>
              <a:cs typeface="Arial"/>
            </a:endParaRPr>
          </a:p>
          <a:p>
            <a:pPr marL="180340" marR="22225" indent="-167640">
              <a:lnSpc>
                <a:spcPct val="100000"/>
              </a:lnSpc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The current scattered environment also  puts hinders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the rollback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the China  manuf solution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Europe</a:t>
            </a:r>
            <a:endParaRPr sz="1200">
              <a:latin typeface="Arial"/>
              <a:cs typeface="Arial"/>
            </a:endParaRPr>
          </a:p>
          <a:p>
            <a:pPr marL="180340" marR="346075" indent="-167640">
              <a:lnSpc>
                <a:spcPct val="100000"/>
              </a:lnSpc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VCC decided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consolidate on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new  hardware</a:t>
            </a:r>
            <a:endParaRPr sz="1200">
              <a:latin typeface="Arial"/>
              <a:cs typeface="Arial"/>
            </a:endParaRPr>
          </a:p>
          <a:p>
            <a:pPr algn="just" marL="180340" marR="68580" indent="-167640">
              <a:lnSpc>
                <a:spcPct val="100000"/>
              </a:lnSpc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Initial partner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choice </a:t>
            </a:r>
            <a:r>
              <a:rPr dirty="0" sz="1200" spc="-10">
                <a:latin typeface="Arial"/>
                <a:cs typeface="Arial"/>
              </a:rPr>
              <a:t>was </a:t>
            </a:r>
            <a:r>
              <a:rPr dirty="0" sz="1200" spc="-5">
                <a:latin typeface="Arial"/>
                <a:cs typeface="Arial"/>
              </a:rPr>
              <a:t>Infosys, </a:t>
            </a:r>
            <a:r>
              <a:rPr dirty="0" sz="1200" spc="-10">
                <a:latin typeface="Arial"/>
                <a:cs typeface="Arial"/>
              </a:rPr>
              <a:t>we  </a:t>
            </a:r>
            <a:r>
              <a:rPr dirty="0" sz="1200" spc="-5">
                <a:latin typeface="Arial"/>
                <a:cs typeface="Arial"/>
              </a:rPr>
              <a:t>started as underdogs built confidence in  our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capabilities</a:t>
            </a:r>
            <a:endParaRPr sz="1200">
              <a:latin typeface="Arial"/>
              <a:cs typeface="Arial"/>
            </a:endParaRPr>
          </a:p>
          <a:p>
            <a:pPr marL="180340" marR="5080" indent="-167640">
              <a:lnSpc>
                <a:spcPct val="100000"/>
              </a:lnSpc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During </a:t>
            </a:r>
            <a:r>
              <a:rPr dirty="0" sz="1200">
                <a:latin typeface="Arial"/>
                <a:cs typeface="Arial"/>
              </a:rPr>
              <a:t>the process </a:t>
            </a:r>
            <a:r>
              <a:rPr dirty="0" sz="1200" spc="-10">
                <a:latin typeface="Arial"/>
                <a:cs typeface="Arial"/>
              </a:rPr>
              <a:t>we </a:t>
            </a:r>
            <a:r>
              <a:rPr dirty="0" sz="1200" spc="-5">
                <a:latin typeface="Arial"/>
                <a:cs typeface="Arial"/>
              </a:rPr>
              <a:t>“rocked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10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boat”,  </a:t>
            </a:r>
            <a:r>
              <a:rPr dirty="0" sz="1200" spc="-5">
                <a:latin typeface="Arial"/>
                <a:cs typeface="Arial"/>
              </a:rPr>
              <a:t>leading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a review by Accenture </a:t>
            </a:r>
            <a:r>
              <a:rPr dirty="0" sz="1200">
                <a:latin typeface="Arial"/>
                <a:cs typeface="Arial"/>
              </a:rPr>
              <a:t>– </a:t>
            </a:r>
            <a:r>
              <a:rPr dirty="0" sz="1200" spc="-5">
                <a:latin typeface="Arial"/>
                <a:cs typeface="Arial"/>
              </a:rPr>
              <a:t>and  Infosys </a:t>
            </a:r>
            <a:r>
              <a:rPr dirty="0" sz="1200" spc="-10">
                <a:latin typeface="Arial"/>
                <a:cs typeface="Arial"/>
              </a:rPr>
              <a:t>was </a:t>
            </a:r>
            <a:r>
              <a:rPr dirty="0" sz="1200" spc="-5">
                <a:latin typeface="Arial"/>
                <a:cs typeface="Arial"/>
              </a:rPr>
              <a:t>pushed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out</a:t>
            </a:r>
            <a:endParaRPr sz="1200">
              <a:latin typeface="Arial"/>
              <a:cs typeface="Arial"/>
            </a:endParaRPr>
          </a:p>
          <a:p>
            <a:pPr marL="180340" marR="56515" indent="-167640">
              <a:lnSpc>
                <a:spcPct val="100000"/>
              </a:lnSpc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>
                <a:latin typeface="Arial"/>
                <a:cs typeface="Arial"/>
              </a:rPr>
              <a:t>In </a:t>
            </a:r>
            <a:r>
              <a:rPr dirty="0" sz="1200" spc="-5">
                <a:latin typeface="Arial"/>
                <a:cs typeface="Arial"/>
              </a:rPr>
              <a:t>the end </a:t>
            </a:r>
            <a:r>
              <a:rPr dirty="0" sz="1200" spc="-10">
                <a:latin typeface="Arial"/>
                <a:cs typeface="Arial"/>
              </a:rPr>
              <a:t>we </a:t>
            </a:r>
            <a:r>
              <a:rPr dirty="0" sz="1200" spc="-5">
                <a:latin typeface="Arial"/>
                <a:cs typeface="Arial"/>
              </a:rPr>
              <a:t>beat Accenture due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the  </a:t>
            </a:r>
            <a:r>
              <a:rPr dirty="0" sz="1200">
                <a:latin typeface="Arial"/>
                <a:cs typeface="Arial"/>
              </a:rPr>
              <a:t>trust </a:t>
            </a:r>
            <a:r>
              <a:rPr dirty="0" sz="1200" spc="-5">
                <a:latin typeface="Arial"/>
                <a:cs typeface="Arial"/>
              </a:rPr>
              <a:t>and relations </a:t>
            </a:r>
            <a:r>
              <a:rPr dirty="0" sz="1200" spc="-10">
                <a:latin typeface="Arial"/>
                <a:cs typeface="Arial"/>
              </a:rPr>
              <a:t>we </a:t>
            </a:r>
            <a:r>
              <a:rPr dirty="0" sz="1200" spc="-5">
                <a:latin typeface="Arial"/>
                <a:cs typeface="Arial"/>
              </a:rPr>
              <a:t>have established  with both </a:t>
            </a:r>
            <a:r>
              <a:rPr dirty="0" sz="1200">
                <a:latin typeface="Arial"/>
                <a:cs typeface="Arial"/>
              </a:rPr>
              <a:t>SAP </a:t>
            </a:r>
            <a:r>
              <a:rPr dirty="0" sz="1200" spc="-5">
                <a:latin typeface="Arial"/>
                <a:cs typeface="Arial"/>
              </a:rPr>
              <a:t>and VCC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CoE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98520" y="2598420"/>
            <a:ext cx="3108960" cy="3770629"/>
          </a:xfrm>
          <a:custGeom>
            <a:avLst/>
            <a:gdLst/>
            <a:ahLst/>
            <a:cxnLst/>
            <a:rect l="l" t="t" r="r" b="b"/>
            <a:pathLst>
              <a:path w="3108959" h="3770629">
                <a:moveTo>
                  <a:pt x="0" y="3770376"/>
                </a:moveTo>
                <a:lnTo>
                  <a:pt x="3108960" y="3770376"/>
                </a:lnTo>
                <a:lnTo>
                  <a:pt x="3108960" y="0"/>
                </a:lnTo>
                <a:lnTo>
                  <a:pt x="0" y="0"/>
                </a:lnTo>
                <a:lnTo>
                  <a:pt x="0" y="3770376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432175" y="2848736"/>
            <a:ext cx="3031490" cy="2738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340" marR="215900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Consolidation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10">
                <a:latin typeface="Arial"/>
                <a:cs typeface="Arial"/>
              </a:rPr>
              <a:t>two </a:t>
            </a:r>
            <a:r>
              <a:rPr dirty="0" sz="1200">
                <a:latin typeface="Arial"/>
                <a:cs typeface="Arial"/>
              </a:rPr>
              <a:t>SAP </a:t>
            </a:r>
            <a:r>
              <a:rPr dirty="0" sz="1200" spc="-5">
                <a:latin typeface="Arial"/>
                <a:cs typeface="Arial"/>
              </a:rPr>
              <a:t>systems with  three clients in each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a 1 system/ 1  client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environment</a:t>
            </a:r>
            <a:endParaRPr sz="1200">
              <a:latin typeface="Arial"/>
              <a:cs typeface="Arial"/>
            </a:endParaRPr>
          </a:p>
          <a:p>
            <a:pPr marL="180340" marR="1333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>
                <a:latin typeface="Arial"/>
                <a:cs typeface="Arial"/>
              </a:rPr>
              <a:t>A </a:t>
            </a:r>
            <a:r>
              <a:rPr dirty="0" sz="1200" spc="-5">
                <a:latin typeface="Arial"/>
                <a:cs typeface="Arial"/>
              </a:rPr>
              <a:t>combined upgrade/migrate/consolidate  approach, fully utilizing </a:t>
            </a:r>
            <a:r>
              <a:rPr dirty="0" sz="1200">
                <a:latin typeface="Arial"/>
                <a:cs typeface="Arial"/>
              </a:rPr>
              <a:t>SAP SLO </a:t>
            </a:r>
            <a:r>
              <a:rPr dirty="0" sz="1200" spc="-5">
                <a:latin typeface="Arial"/>
                <a:cs typeface="Arial"/>
              </a:rPr>
              <a:t>services 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the ECC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environment</a:t>
            </a:r>
            <a:endParaRPr sz="1200">
              <a:latin typeface="Arial"/>
              <a:cs typeface="Arial"/>
            </a:endParaRPr>
          </a:p>
          <a:p>
            <a:pPr marL="180340" marR="17843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Migration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systems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both HANA and  </a:t>
            </a:r>
            <a:r>
              <a:rPr dirty="0" sz="1200">
                <a:latin typeface="Arial"/>
                <a:cs typeface="Arial"/>
              </a:rPr>
              <a:t>ASE, to </a:t>
            </a:r>
            <a:r>
              <a:rPr dirty="0" sz="1200" spc="-5">
                <a:latin typeface="Arial"/>
                <a:cs typeface="Arial"/>
              </a:rPr>
              <a:t>optimize </a:t>
            </a:r>
            <a:r>
              <a:rPr dirty="0" sz="1200">
                <a:latin typeface="Arial"/>
                <a:cs typeface="Arial"/>
              </a:rPr>
              <a:t>cost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effectiveness</a:t>
            </a:r>
            <a:endParaRPr sz="1200">
              <a:latin typeface="Arial"/>
              <a:cs typeface="Arial"/>
            </a:endParaRPr>
          </a:p>
          <a:p>
            <a:pPr marL="180340" marR="34417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Greenfield </a:t>
            </a:r>
            <a:r>
              <a:rPr dirty="0" sz="1200">
                <a:latin typeface="Arial"/>
                <a:cs typeface="Arial"/>
              </a:rPr>
              <a:t>BW </a:t>
            </a:r>
            <a:r>
              <a:rPr dirty="0" sz="1200" spc="-5">
                <a:latin typeface="Arial"/>
                <a:cs typeface="Arial"/>
              </a:rPr>
              <a:t>implementation with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  HANA Live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PoC</a:t>
            </a:r>
            <a:endParaRPr sz="1200">
              <a:latin typeface="Arial"/>
              <a:cs typeface="Arial"/>
            </a:endParaRPr>
          </a:p>
          <a:p>
            <a:pPr algn="just" marL="180340" marR="508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180340" algn="l"/>
              </a:tabLst>
            </a:pPr>
            <a:r>
              <a:rPr dirty="0" sz="1200" spc="-5">
                <a:latin typeface="Arial"/>
                <a:cs typeface="Arial"/>
              </a:rPr>
              <a:t>The entire deal </a:t>
            </a:r>
            <a:r>
              <a:rPr dirty="0" sz="1200" spc="-10">
                <a:latin typeface="Arial"/>
                <a:cs typeface="Arial"/>
              </a:rPr>
              <a:t>was </a:t>
            </a:r>
            <a:r>
              <a:rPr dirty="0" sz="1200" spc="-5">
                <a:latin typeface="Arial"/>
                <a:cs typeface="Arial"/>
              </a:rPr>
              <a:t>enabled by a financial  model, which includes an extension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our  current </a:t>
            </a:r>
            <a:r>
              <a:rPr dirty="0" sz="1200">
                <a:latin typeface="Arial"/>
                <a:cs typeface="Arial"/>
              </a:rPr>
              <a:t>AM </a:t>
            </a:r>
            <a:r>
              <a:rPr dirty="0" sz="1200" spc="-5">
                <a:latin typeface="Arial"/>
                <a:cs typeface="Arial"/>
              </a:rPr>
              <a:t>and a </a:t>
            </a:r>
            <a:r>
              <a:rPr dirty="0" sz="1200">
                <a:latin typeface="Arial"/>
                <a:cs typeface="Arial"/>
              </a:rPr>
              <a:t>transfer from </a:t>
            </a:r>
            <a:r>
              <a:rPr dirty="0" sz="1200" spc="-5">
                <a:latin typeface="Arial"/>
                <a:cs typeface="Arial"/>
              </a:rPr>
              <a:t>CAPEX </a:t>
            </a:r>
            <a:r>
              <a:rPr dirty="0" sz="1200">
                <a:latin typeface="Arial"/>
                <a:cs typeface="Arial"/>
              </a:rPr>
              <a:t>to  OPEX to </a:t>
            </a:r>
            <a:r>
              <a:rPr dirty="0" sz="1200" spc="-5">
                <a:latin typeface="Arial"/>
                <a:cs typeface="Arial"/>
              </a:rPr>
              <a:t>optimize cash</a:t>
            </a:r>
            <a:r>
              <a:rPr dirty="0" sz="1200" spc="-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flow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597395" y="2598420"/>
            <a:ext cx="3108960" cy="3710940"/>
          </a:xfrm>
          <a:custGeom>
            <a:avLst/>
            <a:gdLst/>
            <a:ahLst/>
            <a:cxnLst/>
            <a:rect l="l" t="t" r="r" b="b"/>
            <a:pathLst>
              <a:path w="3108959" h="3710940">
                <a:moveTo>
                  <a:pt x="0" y="3710940"/>
                </a:moveTo>
                <a:lnTo>
                  <a:pt x="3108959" y="3710940"/>
                </a:lnTo>
                <a:lnTo>
                  <a:pt x="3108959" y="0"/>
                </a:lnTo>
                <a:lnTo>
                  <a:pt x="0" y="0"/>
                </a:lnTo>
                <a:lnTo>
                  <a:pt x="0" y="371094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6601968" y="2810636"/>
            <a:ext cx="3100070" cy="3134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915" marR="252095" indent="-16764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Initially this is an </a:t>
            </a:r>
            <a:r>
              <a:rPr dirty="0" sz="1200">
                <a:latin typeface="Arial"/>
                <a:cs typeface="Arial"/>
              </a:rPr>
              <a:t>IT </a:t>
            </a:r>
            <a:r>
              <a:rPr dirty="0" sz="1200" spc="-5">
                <a:latin typeface="Arial"/>
                <a:cs typeface="Arial"/>
              </a:rPr>
              <a:t>project with the key  </a:t>
            </a:r>
            <a:r>
              <a:rPr dirty="0" sz="1200">
                <a:latin typeface="Arial"/>
                <a:cs typeface="Arial"/>
              </a:rPr>
              <a:t>benefits on the cost </a:t>
            </a:r>
            <a:r>
              <a:rPr dirty="0" sz="1200" spc="-5">
                <a:latin typeface="Arial"/>
                <a:cs typeface="Arial"/>
              </a:rPr>
              <a:t>efficiency</a:t>
            </a:r>
            <a:r>
              <a:rPr dirty="0" sz="1200" spc="-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side…</a:t>
            </a:r>
            <a:endParaRPr sz="1200">
              <a:latin typeface="Arial"/>
              <a:cs typeface="Arial"/>
            </a:endParaRPr>
          </a:p>
          <a:p>
            <a:pPr marL="208915" marR="397510" indent="-167640">
              <a:lnSpc>
                <a:spcPct val="100000"/>
              </a:lnSpc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>
                <a:latin typeface="Arial"/>
                <a:cs typeface="Arial"/>
              </a:rPr>
              <a:t>…but </a:t>
            </a:r>
            <a:r>
              <a:rPr dirty="0" sz="1200" spc="-10">
                <a:latin typeface="Arial"/>
                <a:cs typeface="Arial"/>
              </a:rPr>
              <a:t>with </a:t>
            </a:r>
            <a:r>
              <a:rPr dirty="0" sz="1200">
                <a:latin typeface="Arial"/>
                <a:cs typeface="Arial"/>
              </a:rPr>
              <a:t>a clear focus on </a:t>
            </a:r>
            <a:r>
              <a:rPr dirty="0" sz="1200" spc="-5">
                <a:latin typeface="Arial"/>
                <a:cs typeface="Arial"/>
              </a:rPr>
              <a:t>laying</a:t>
            </a:r>
            <a:r>
              <a:rPr dirty="0" sz="1200" spc="-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  </a:t>
            </a:r>
            <a:r>
              <a:rPr dirty="0" sz="1200" spc="-5">
                <a:latin typeface="Arial"/>
                <a:cs typeface="Arial"/>
              </a:rPr>
              <a:t>foundation </a:t>
            </a:r>
            <a:r>
              <a:rPr dirty="0" sz="1200">
                <a:latin typeface="Arial"/>
                <a:cs typeface="Arial"/>
              </a:rPr>
              <a:t>for future </a:t>
            </a:r>
            <a:r>
              <a:rPr dirty="0" sz="1200" spc="-5">
                <a:latin typeface="Arial"/>
                <a:cs typeface="Arial"/>
              </a:rPr>
              <a:t>business  improvements</a:t>
            </a:r>
            <a:endParaRPr sz="1200">
              <a:latin typeface="Arial"/>
              <a:cs typeface="Arial"/>
            </a:endParaRPr>
          </a:p>
          <a:p>
            <a:pPr marL="208915" marR="87630" indent="-167640">
              <a:lnSpc>
                <a:spcPct val="100000"/>
              </a:lnSpc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Lays the foundation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expansion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-11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SAP  </a:t>
            </a:r>
            <a:r>
              <a:rPr dirty="0" sz="1200" spc="-5">
                <a:latin typeface="Arial"/>
                <a:cs typeface="Arial"/>
              </a:rPr>
              <a:t>footprint, e.g. within the manuf domain,  </a:t>
            </a:r>
            <a:r>
              <a:rPr dirty="0" sz="1200">
                <a:latin typeface="Arial"/>
                <a:cs typeface="Arial"/>
              </a:rPr>
              <a:t>SOP,</a:t>
            </a:r>
            <a:r>
              <a:rPr dirty="0" sz="1200" spc="-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etc</a:t>
            </a:r>
            <a:endParaRPr sz="1200">
              <a:latin typeface="Arial"/>
              <a:cs typeface="Arial"/>
            </a:endParaRPr>
          </a:p>
          <a:p>
            <a:pPr marL="208915" marR="66675" indent="-167640">
              <a:lnSpc>
                <a:spcPct val="100000"/>
              </a:lnSpc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HANA Live </a:t>
            </a:r>
            <a:r>
              <a:rPr dirty="0" sz="1200" spc="-10">
                <a:latin typeface="Arial"/>
                <a:cs typeface="Arial"/>
              </a:rPr>
              <a:t>will give </a:t>
            </a:r>
            <a:r>
              <a:rPr dirty="0" sz="1200" spc="-5">
                <a:latin typeface="Arial"/>
                <a:cs typeface="Arial"/>
              </a:rPr>
              <a:t>“information </a:t>
            </a:r>
            <a:r>
              <a:rPr dirty="0" sz="1200">
                <a:latin typeface="Arial"/>
                <a:cs typeface="Arial"/>
              </a:rPr>
              <a:t>at the  </a:t>
            </a:r>
            <a:r>
              <a:rPr dirty="0" sz="1200" spc="-5">
                <a:latin typeface="Arial"/>
                <a:cs typeface="Arial"/>
              </a:rPr>
              <a:t>finger </a:t>
            </a:r>
            <a:r>
              <a:rPr dirty="0" sz="1200">
                <a:latin typeface="Arial"/>
                <a:cs typeface="Arial"/>
              </a:rPr>
              <a:t>tips”, a </a:t>
            </a:r>
            <a:r>
              <a:rPr dirty="0" sz="1200" spc="-5">
                <a:latin typeface="Arial"/>
                <a:cs typeface="Arial"/>
              </a:rPr>
              <a:t>huge change </a:t>
            </a:r>
            <a:r>
              <a:rPr dirty="0" sz="1200">
                <a:latin typeface="Arial"/>
                <a:cs typeface="Arial"/>
              </a:rPr>
              <a:t>for a</a:t>
            </a:r>
            <a:r>
              <a:rPr dirty="0" sz="1200" spc="-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customer  that </a:t>
            </a:r>
            <a:r>
              <a:rPr dirty="0" sz="1200" spc="-5">
                <a:latin typeface="Arial"/>
                <a:cs typeface="Arial"/>
              </a:rPr>
              <a:t>is used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run </a:t>
            </a:r>
            <a:r>
              <a:rPr dirty="0" sz="1200">
                <a:latin typeface="Arial"/>
                <a:cs typeface="Arial"/>
              </a:rPr>
              <a:t>CO-PA </a:t>
            </a:r>
            <a:r>
              <a:rPr dirty="0" sz="1200" spc="-5">
                <a:latin typeface="Arial"/>
                <a:cs typeface="Arial"/>
              </a:rPr>
              <a:t>reports with  performance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issues</a:t>
            </a:r>
            <a:endParaRPr sz="1200">
              <a:latin typeface="Arial"/>
              <a:cs typeface="Arial"/>
            </a:endParaRPr>
          </a:p>
          <a:p>
            <a:pPr marL="208915" marR="188595" indent="-167640">
              <a:lnSpc>
                <a:spcPct val="100000"/>
              </a:lnSpc>
              <a:spcBef>
                <a:spcPts val="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200" spc="-5">
                <a:latin typeface="Arial"/>
                <a:cs typeface="Arial"/>
              </a:rPr>
              <a:t>The commercial model with a monthly  </a:t>
            </a:r>
            <a:r>
              <a:rPr dirty="0" sz="1200">
                <a:latin typeface="Arial"/>
                <a:cs typeface="Arial"/>
              </a:rPr>
              <a:t>OPEX fee </a:t>
            </a:r>
            <a:r>
              <a:rPr dirty="0" sz="1200" spc="-5">
                <a:latin typeface="Arial"/>
                <a:cs typeface="Arial"/>
              </a:rPr>
              <a:t>is the enabler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the entire  deal, and </a:t>
            </a:r>
            <a:r>
              <a:rPr dirty="0" sz="1200" spc="-10">
                <a:latin typeface="Arial"/>
                <a:cs typeface="Arial"/>
              </a:rPr>
              <a:t>was </a:t>
            </a:r>
            <a:r>
              <a:rPr dirty="0" sz="1200" spc="-5">
                <a:latin typeface="Arial"/>
                <a:cs typeface="Arial"/>
              </a:rPr>
              <a:t>initially launched by  Capgemini during the RFP process as a  way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“rock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boat”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703819" y="0"/>
            <a:ext cx="1754124" cy="9281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71</a:t>
            </a:fld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604" y="226263"/>
            <a:ext cx="399415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Whirlpool </a:t>
            </a:r>
            <a:r>
              <a:rPr dirty="0"/>
              <a:t>- </a:t>
            </a:r>
            <a:r>
              <a:rPr dirty="0" spc="-5"/>
              <a:t>Pinnacle</a:t>
            </a:r>
            <a:r>
              <a:rPr dirty="0" spc="30"/>
              <a:t> </a:t>
            </a:r>
            <a:r>
              <a:rPr dirty="0" spc="-5"/>
              <a:t>Program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0160" y="1136903"/>
            <a:ext cx="8426450" cy="1054735"/>
          </a:xfrm>
          <a:prstGeom prst="rect">
            <a:avLst/>
          </a:prstGeom>
          <a:ln w="9144">
            <a:solidFill>
              <a:srgbClr val="998B85"/>
            </a:solidFill>
          </a:ln>
        </p:spPr>
        <p:txBody>
          <a:bodyPr wrap="square" lIns="0" tIns="81280" rIns="0" bIns="0" rtlCol="0" vert="horz">
            <a:spAutoFit/>
          </a:bodyPr>
          <a:lstStyle/>
          <a:p>
            <a:pPr marL="208915" marR="40640" indent="-167640">
              <a:lnSpc>
                <a:spcPct val="100000"/>
              </a:lnSpc>
              <a:spcBef>
                <a:spcPts val="640"/>
              </a:spcBef>
            </a:pP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The Whirlpool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Corporation is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the largest home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appliance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maker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in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the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world.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It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is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an American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multinational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manufacturer and marketer 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home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appliances, </a:t>
            </a:r>
            <a:r>
              <a:rPr dirty="0" sz="1100" spc="-10">
                <a:solidFill>
                  <a:srgbClr val="253046"/>
                </a:solidFill>
                <a:latin typeface="Arial"/>
                <a:cs typeface="Arial"/>
              </a:rPr>
              <a:t>with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headquarter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in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the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United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States. The Group has annual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revenue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approximately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$20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billion,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100,000 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employees,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and</a:t>
            </a:r>
            <a:r>
              <a:rPr dirty="0" sz="1100" spc="-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more</a:t>
            </a:r>
            <a:r>
              <a:rPr dirty="0" sz="1100" spc="-3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than</a:t>
            </a:r>
            <a:r>
              <a:rPr dirty="0" sz="1100" spc="-2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70</a:t>
            </a:r>
            <a:r>
              <a:rPr dirty="0" sz="1100" spc="-1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manufacturing</a:t>
            </a:r>
            <a:r>
              <a:rPr dirty="0" sz="1100" spc="-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and</a:t>
            </a:r>
            <a:r>
              <a:rPr dirty="0" sz="1100" spc="-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technology</a:t>
            </a:r>
            <a:r>
              <a:rPr dirty="0" sz="1100" spc="-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research</a:t>
            </a:r>
            <a:r>
              <a:rPr dirty="0" sz="1100" spc="-3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centers</a:t>
            </a:r>
            <a:r>
              <a:rPr dirty="0" sz="1100" spc="-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around</a:t>
            </a:r>
            <a:r>
              <a:rPr dirty="0" sz="1100" spc="-2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the</a:t>
            </a:r>
            <a:r>
              <a:rPr dirty="0" sz="1100" spc="-2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world.</a:t>
            </a:r>
            <a:endParaRPr sz="1100">
              <a:latin typeface="Arial"/>
              <a:cs typeface="Arial"/>
            </a:endParaRPr>
          </a:p>
          <a:p>
            <a:pPr marL="208915" marR="76835" indent="-167640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After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acquiring Indesit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Group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(Italian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Group)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in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2014, the Whirlpool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EMEA launched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an large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Transformation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Program to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review EMEA  Organization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and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redesign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processes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under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 new IT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Solution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based on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SAP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HANA.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644" y="2598420"/>
            <a:ext cx="3108960" cy="3723640"/>
          </a:xfrm>
          <a:custGeom>
            <a:avLst/>
            <a:gdLst/>
            <a:ahLst/>
            <a:cxnLst/>
            <a:rect l="l" t="t" r="r" b="b"/>
            <a:pathLst>
              <a:path w="3108960" h="3723640">
                <a:moveTo>
                  <a:pt x="0" y="3723132"/>
                </a:moveTo>
                <a:lnTo>
                  <a:pt x="3108960" y="3723132"/>
                </a:lnTo>
                <a:lnTo>
                  <a:pt x="3108960" y="0"/>
                </a:lnTo>
                <a:lnTo>
                  <a:pt x="0" y="0"/>
                </a:lnTo>
                <a:lnTo>
                  <a:pt x="0" y="3723132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4215" y="2627757"/>
            <a:ext cx="3100070" cy="3425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08915" marR="212725" indent="-167640">
              <a:lnSpc>
                <a:spcPct val="100000"/>
              </a:lnSpc>
              <a:spcBef>
                <a:spcPts val="10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Whirlpool and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Indesit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are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running their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core 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business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on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SAP ERP ECC</a:t>
            </a:r>
            <a:r>
              <a:rPr dirty="0" sz="1100" spc="-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6.0.</a:t>
            </a:r>
            <a:endParaRPr sz="1100">
              <a:latin typeface="Arial"/>
              <a:cs typeface="Arial"/>
            </a:endParaRPr>
          </a:p>
          <a:p>
            <a:pPr marL="208915" marR="249554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They are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moving their ERP systems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on a 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New SAP ERP system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based on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HANA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as 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DB, using Hosting services provided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by an  outsourcer.</a:t>
            </a:r>
            <a:endParaRPr sz="1100">
              <a:latin typeface="Arial"/>
              <a:cs typeface="Arial"/>
            </a:endParaRPr>
          </a:p>
          <a:p>
            <a:pPr marL="208915" marR="4889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The new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system </a:t>
            </a:r>
            <a:r>
              <a:rPr dirty="0" sz="1100" spc="-10">
                <a:solidFill>
                  <a:srgbClr val="253046"/>
                </a:solidFill>
                <a:latin typeface="Arial"/>
                <a:cs typeface="Arial"/>
              </a:rPr>
              <a:t>will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be created from scratch  starting from the Best practice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already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used</a:t>
            </a:r>
            <a:r>
              <a:rPr dirty="0" sz="1100" spc="-1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in 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the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two SAP</a:t>
            </a:r>
            <a:r>
              <a:rPr dirty="0" sz="11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systems</a:t>
            </a:r>
            <a:endParaRPr sz="1100">
              <a:latin typeface="Arial"/>
              <a:cs typeface="Arial"/>
            </a:endParaRPr>
          </a:p>
          <a:p>
            <a:pPr marL="208915" marR="271780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After an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high level desing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the customer 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divided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the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realization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phase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in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3</a:t>
            </a:r>
            <a:r>
              <a:rPr dirty="0" sz="1100" spc="-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streams:</a:t>
            </a:r>
            <a:endParaRPr sz="1100">
              <a:latin typeface="Arial"/>
              <a:cs typeface="Arial"/>
            </a:endParaRPr>
          </a:p>
          <a:p>
            <a:pPr lvl="1" marL="334010" marR="286385" indent="-173990">
              <a:lnSpc>
                <a:spcPct val="100000"/>
              </a:lnSpc>
              <a:buClr>
                <a:srgbClr val="E37D1A"/>
              </a:buClr>
              <a:buChar char="–"/>
              <a:tabLst>
                <a:tab pos="334645" algn="l"/>
              </a:tabLst>
            </a:pP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Functional Manufacturing - about  manufacturing area where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the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business  process are linked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with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the manufacturing  sites and factory distribution</a:t>
            </a:r>
            <a:r>
              <a:rPr dirty="0" sz="1050" spc="-1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centers;</a:t>
            </a:r>
            <a:endParaRPr sz="1050">
              <a:latin typeface="Arial"/>
              <a:cs typeface="Arial"/>
            </a:endParaRPr>
          </a:p>
          <a:p>
            <a:pPr lvl="1" marL="334010" marR="175260" indent="-173990">
              <a:lnSpc>
                <a:spcPct val="100000"/>
              </a:lnSpc>
              <a:buClr>
                <a:srgbClr val="E37D1A"/>
              </a:buClr>
              <a:buChar char="–"/>
              <a:tabLst>
                <a:tab pos="334645" algn="l"/>
              </a:tabLst>
            </a:pP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Functional NSO - about Sales and Finance  area where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the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business process are linked 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with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a COMPANY</a:t>
            </a:r>
            <a:r>
              <a:rPr dirty="0" sz="1050" spc="-1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CODE</a:t>
            </a:r>
            <a:endParaRPr sz="1050">
              <a:latin typeface="Arial"/>
              <a:cs typeface="Arial"/>
            </a:endParaRPr>
          </a:p>
          <a:p>
            <a:pPr lvl="1" marL="334010" marR="443865" indent="-173990">
              <a:lnSpc>
                <a:spcPct val="100000"/>
              </a:lnSpc>
              <a:buClr>
                <a:srgbClr val="E37D1A"/>
              </a:buClr>
              <a:buChar char="–"/>
              <a:tabLst>
                <a:tab pos="334645" algn="l"/>
              </a:tabLst>
            </a:pP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Technological –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System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management,  technical integration&amp;</a:t>
            </a:r>
            <a:r>
              <a:rPr dirty="0" sz="105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Developments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0" y="2598420"/>
            <a:ext cx="3108960" cy="3723640"/>
          </a:xfrm>
          <a:custGeom>
            <a:avLst/>
            <a:gdLst/>
            <a:ahLst/>
            <a:cxnLst/>
            <a:rect l="l" t="t" r="r" b="b"/>
            <a:pathLst>
              <a:path w="3108959" h="3723640">
                <a:moveTo>
                  <a:pt x="0" y="3723132"/>
                </a:moveTo>
                <a:lnTo>
                  <a:pt x="3108960" y="3723132"/>
                </a:lnTo>
                <a:lnTo>
                  <a:pt x="3108960" y="0"/>
                </a:lnTo>
                <a:lnTo>
                  <a:pt x="0" y="0"/>
                </a:lnTo>
                <a:lnTo>
                  <a:pt x="0" y="3723132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403091" y="2627757"/>
            <a:ext cx="3100070" cy="36925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08915" marR="297180" indent="-167640">
              <a:lnSpc>
                <a:spcPct val="100000"/>
              </a:lnSpc>
              <a:spcBef>
                <a:spcPts val="10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ERP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Scope: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Finance, Controlling,  Sales&amp;Distribution, Planning,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Production,  Purchasing,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Plant Maintenance, Inventory 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and Warehouse</a:t>
            </a:r>
            <a:r>
              <a:rPr dirty="0" sz="110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Management</a:t>
            </a:r>
            <a:endParaRPr sz="11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SAP HANA in private</a:t>
            </a:r>
            <a:r>
              <a:rPr dirty="0" sz="1100" spc="-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cloud</a:t>
            </a:r>
            <a:endParaRPr sz="11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Integration with BI, </a:t>
            </a:r>
            <a:r>
              <a:rPr dirty="0" sz="1100" spc="-10">
                <a:solidFill>
                  <a:srgbClr val="253046"/>
                </a:solidFill>
                <a:latin typeface="Arial"/>
                <a:cs typeface="Arial"/>
              </a:rPr>
              <a:t>CRM,</a:t>
            </a:r>
            <a:r>
              <a:rPr dirty="0" sz="1100" spc="-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APO</a:t>
            </a:r>
            <a:endParaRPr sz="1100">
              <a:latin typeface="Arial"/>
              <a:cs typeface="Arial"/>
            </a:endParaRPr>
          </a:p>
          <a:p>
            <a:pPr marL="208915" marR="384175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Implementation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MII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to integrate</a:t>
            </a:r>
            <a:r>
              <a:rPr dirty="0" sz="1100" spc="-1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Plants  Shop Floor</a:t>
            </a:r>
            <a:r>
              <a:rPr dirty="0" sz="1100" spc="-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Systems</a:t>
            </a:r>
            <a:endParaRPr sz="1100">
              <a:latin typeface="Arial"/>
              <a:cs typeface="Arial"/>
            </a:endParaRPr>
          </a:p>
          <a:p>
            <a:pPr marL="208915" marR="68580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Integration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Supplier Portals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for Spare Parts  and</a:t>
            </a:r>
            <a:r>
              <a:rPr dirty="0" sz="1100" spc="-10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Components</a:t>
            </a:r>
            <a:endParaRPr sz="1100">
              <a:latin typeface="Arial"/>
              <a:cs typeface="Arial"/>
            </a:endParaRPr>
          </a:p>
          <a:p>
            <a:pPr marL="208915" marR="514350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Parallel Replacement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of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APO </a:t>
            </a:r>
            <a:r>
              <a:rPr dirty="0" sz="1100" spc="-10">
                <a:solidFill>
                  <a:srgbClr val="253046"/>
                </a:solidFill>
                <a:latin typeface="Arial"/>
                <a:cs typeface="Arial"/>
              </a:rPr>
              <a:t>with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IBP 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Solution</a:t>
            </a:r>
            <a:endParaRPr sz="11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PI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as Interface</a:t>
            </a:r>
            <a:r>
              <a:rPr dirty="0" sz="1100" spc="-14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Middleware</a:t>
            </a:r>
            <a:endParaRPr sz="11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Program has been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organized in</a:t>
            </a:r>
            <a:r>
              <a:rPr dirty="0" sz="1100" spc="-10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waves</a:t>
            </a:r>
            <a:endParaRPr sz="11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Global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Template and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Slovakia</a:t>
            </a:r>
            <a:r>
              <a:rPr dirty="0" sz="1100" spc="-5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Pilot</a:t>
            </a:r>
            <a:endParaRPr sz="1100">
              <a:latin typeface="Arial"/>
              <a:cs typeface="Arial"/>
            </a:endParaRPr>
          </a:p>
          <a:p>
            <a:pPr marL="208915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Deployment in</a:t>
            </a:r>
            <a:r>
              <a:rPr dirty="0" sz="1100" spc="-3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Countries</a:t>
            </a:r>
            <a:endParaRPr sz="1100">
              <a:latin typeface="Arial"/>
              <a:cs typeface="Arial"/>
            </a:endParaRPr>
          </a:p>
          <a:p>
            <a:pPr lvl="1" marL="334010" marR="347345" indent="-173355">
              <a:lnSpc>
                <a:spcPct val="100000"/>
              </a:lnSpc>
              <a:buClr>
                <a:srgbClr val="E37D1A"/>
              </a:buClr>
              <a:buChar char="–"/>
              <a:tabLst>
                <a:tab pos="334645" algn="l"/>
              </a:tabLst>
            </a:pP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Commercial Subsidiaries in all</a:t>
            </a:r>
            <a:r>
              <a:rPr dirty="0" sz="1050" spc="-7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European  Countries</a:t>
            </a:r>
            <a:endParaRPr sz="1050">
              <a:latin typeface="Arial"/>
              <a:cs typeface="Arial"/>
            </a:endParaRPr>
          </a:p>
          <a:p>
            <a:pPr lvl="1" marL="334010" marR="513715" indent="-173355">
              <a:lnSpc>
                <a:spcPct val="100000"/>
              </a:lnSpc>
              <a:buClr>
                <a:srgbClr val="E37D1A"/>
              </a:buClr>
              <a:buChar char="–"/>
              <a:tabLst>
                <a:tab pos="334645" algn="l"/>
              </a:tabLst>
            </a:pP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Main Manufacturing Companies:</a:t>
            </a:r>
            <a:r>
              <a:rPr dirty="0" sz="1050" spc="-7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 spc="-5">
                <a:solidFill>
                  <a:srgbClr val="253046"/>
                </a:solidFill>
                <a:latin typeface="Arial"/>
                <a:cs typeface="Arial"/>
              </a:rPr>
              <a:t>Italy, 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Poland, Russia, Turkey, UK,</a:t>
            </a:r>
            <a:r>
              <a:rPr dirty="0" sz="1050" spc="-12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53046"/>
                </a:solidFill>
                <a:latin typeface="Arial"/>
                <a:cs typeface="Arial"/>
              </a:rPr>
              <a:t>France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97395" y="2598420"/>
            <a:ext cx="3108960" cy="3657600"/>
          </a:xfrm>
          <a:custGeom>
            <a:avLst/>
            <a:gdLst/>
            <a:ahLst/>
            <a:cxnLst/>
            <a:rect l="l" t="t" r="r" b="b"/>
            <a:pathLst>
              <a:path w="3108959" h="3657600">
                <a:moveTo>
                  <a:pt x="0" y="3657600"/>
                </a:moveTo>
                <a:lnTo>
                  <a:pt x="3108959" y="3657600"/>
                </a:lnTo>
                <a:lnTo>
                  <a:pt x="3108959" y="0"/>
                </a:lnTo>
                <a:lnTo>
                  <a:pt x="0" y="0"/>
                </a:lnTo>
                <a:lnTo>
                  <a:pt x="0" y="365760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601968" y="2627757"/>
            <a:ext cx="3100070" cy="2358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208915" marR="233045" indent="-167640">
              <a:lnSpc>
                <a:spcPct val="100000"/>
              </a:lnSpc>
              <a:spcBef>
                <a:spcPts val="10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Enable ‘One Whirlpool’ in EMEA,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thanks to  the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implementation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of a common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Business  Model in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an integrated</a:t>
            </a:r>
            <a:r>
              <a:rPr dirty="0" sz="1100" spc="-8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platform</a:t>
            </a:r>
            <a:endParaRPr sz="1100">
              <a:latin typeface="Arial"/>
              <a:cs typeface="Arial"/>
            </a:endParaRPr>
          </a:p>
          <a:p>
            <a:pPr marL="208915" marR="20193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Enable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integration,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simplification, synergies 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and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operational excellence </a:t>
            </a:r>
            <a:r>
              <a:rPr dirty="0" sz="1100" spc="-10">
                <a:solidFill>
                  <a:srgbClr val="253046"/>
                </a:solidFill>
                <a:latin typeface="Arial"/>
                <a:cs typeface="Arial"/>
              </a:rPr>
              <a:t>within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an  Integrated</a:t>
            </a:r>
            <a:r>
              <a:rPr dirty="0" sz="1100" spc="-110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Solution</a:t>
            </a:r>
            <a:endParaRPr sz="1100">
              <a:latin typeface="Arial"/>
              <a:cs typeface="Arial"/>
            </a:endParaRPr>
          </a:p>
          <a:p>
            <a:pPr marL="208915" marR="186690" indent="-167640">
              <a:lnSpc>
                <a:spcPct val="100000"/>
              </a:lnSpc>
              <a:spcBef>
                <a:spcPts val="300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Get an I/T architecture based on a</a:t>
            </a:r>
            <a:r>
              <a:rPr dirty="0" sz="1100" spc="-204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standard  platform </a:t>
            </a:r>
            <a:r>
              <a:rPr dirty="0" sz="1100" spc="-10">
                <a:solidFill>
                  <a:srgbClr val="253046"/>
                </a:solidFill>
                <a:latin typeface="Arial"/>
                <a:cs typeface="Arial"/>
              </a:rPr>
              <a:t>with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features of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scalability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and 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extendibility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to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multiple</a:t>
            </a:r>
            <a:r>
              <a:rPr dirty="0" sz="1100" spc="15">
                <a:solidFill>
                  <a:srgbClr val="253046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organizations;</a:t>
            </a:r>
            <a:endParaRPr sz="1100">
              <a:latin typeface="Arial"/>
              <a:cs typeface="Arial"/>
            </a:endParaRPr>
          </a:p>
          <a:p>
            <a:pPr marL="208915" marR="528955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Providing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more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effective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management 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information</a:t>
            </a:r>
            <a:endParaRPr sz="1100">
              <a:latin typeface="Arial"/>
              <a:cs typeface="Arial"/>
            </a:endParaRPr>
          </a:p>
          <a:p>
            <a:pPr marL="208915" marR="467995" indent="-167640">
              <a:lnSpc>
                <a:spcPct val="100000"/>
              </a:lnSpc>
              <a:spcBef>
                <a:spcPts val="295"/>
              </a:spcBef>
              <a:buClr>
                <a:srgbClr val="1F487C"/>
              </a:buClr>
              <a:buFont typeface="Wingdings"/>
              <a:buChar char=""/>
              <a:tabLst>
                <a:tab pos="209550" algn="l"/>
              </a:tabLst>
            </a:pP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Simplifying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processes by </a:t>
            </a:r>
            <a:r>
              <a:rPr dirty="0" sz="1100" spc="-5">
                <a:solidFill>
                  <a:srgbClr val="253046"/>
                </a:solidFill>
                <a:latin typeface="Arial"/>
                <a:cs typeface="Arial"/>
              </a:rPr>
              <a:t>adopting </a:t>
            </a:r>
            <a:r>
              <a:rPr dirty="0" sz="1100">
                <a:solidFill>
                  <a:srgbClr val="253046"/>
                </a:solidFill>
                <a:latin typeface="Arial"/>
                <a:cs typeface="Arial"/>
              </a:rPr>
              <a:t>best  practices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644" y="1466088"/>
            <a:ext cx="1005840" cy="730250"/>
          </a:xfrm>
          <a:prstGeom prst="rect">
            <a:avLst/>
          </a:prstGeom>
          <a:solidFill>
            <a:srgbClr val="FFBB1D"/>
          </a:solidFill>
          <a:ln w="9143">
            <a:solidFill>
              <a:srgbClr val="998B85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Times New Roman"/>
              <a:cs typeface="Times New Roman"/>
            </a:endParaRPr>
          </a:p>
          <a:p>
            <a:pPr marL="86995" marR="269240">
              <a:lnSpc>
                <a:spcPts val="13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Client 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3050794" y="0"/>
                </a:moveTo>
                <a:lnTo>
                  <a:pt x="58166" y="0"/>
                </a:lnTo>
                <a:lnTo>
                  <a:pt x="35527" y="4570"/>
                </a:lnTo>
                <a:lnTo>
                  <a:pt x="17038" y="17033"/>
                </a:lnTo>
                <a:lnTo>
                  <a:pt x="4571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60" y="348995"/>
                </a:lnTo>
                <a:lnTo>
                  <a:pt x="3108960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9644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60" h="349250">
                <a:moveTo>
                  <a:pt x="58166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60" y="58165"/>
                </a:lnTo>
                <a:lnTo>
                  <a:pt x="3108960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6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3051048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347472"/>
                </a:lnTo>
                <a:lnTo>
                  <a:pt x="3108960" y="347472"/>
                </a:lnTo>
                <a:lnTo>
                  <a:pt x="3108960" y="57912"/>
                </a:lnTo>
                <a:lnTo>
                  <a:pt x="3104411" y="35361"/>
                </a:lnTo>
                <a:lnTo>
                  <a:pt x="3092005" y="16954"/>
                </a:lnTo>
                <a:lnTo>
                  <a:pt x="3073598" y="4548"/>
                </a:lnTo>
                <a:lnTo>
                  <a:pt x="3051048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92423" y="2246376"/>
            <a:ext cx="3108960" cy="347980"/>
          </a:xfrm>
          <a:custGeom>
            <a:avLst/>
            <a:gdLst/>
            <a:ahLst/>
            <a:cxnLst/>
            <a:rect l="l" t="t" r="r" b="b"/>
            <a:pathLst>
              <a:path w="3108960" h="347980">
                <a:moveTo>
                  <a:pt x="57912" y="0"/>
                </a:moveTo>
                <a:lnTo>
                  <a:pt x="3051048" y="0"/>
                </a:lnTo>
                <a:lnTo>
                  <a:pt x="3073598" y="4548"/>
                </a:lnTo>
                <a:lnTo>
                  <a:pt x="3092005" y="16954"/>
                </a:lnTo>
                <a:lnTo>
                  <a:pt x="3104411" y="35361"/>
                </a:lnTo>
                <a:lnTo>
                  <a:pt x="3108960" y="57912"/>
                </a:lnTo>
                <a:lnTo>
                  <a:pt x="3108960" y="347472"/>
                </a:lnTo>
                <a:lnTo>
                  <a:pt x="0" y="347472"/>
                </a:lnTo>
                <a:lnTo>
                  <a:pt x="0" y="57912"/>
                </a:lnTo>
                <a:lnTo>
                  <a:pt x="4548" y="35361"/>
                </a:lnTo>
                <a:lnTo>
                  <a:pt x="16954" y="16954"/>
                </a:lnTo>
                <a:lnTo>
                  <a:pt x="35361" y="4548"/>
                </a:lnTo>
                <a:lnTo>
                  <a:pt x="57912" y="0"/>
                </a:lnTo>
                <a:close/>
              </a:path>
            </a:pathLst>
          </a:custGeom>
          <a:ln w="9143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3050794" y="0"/>
                </a:moveTo>
                <a:lnTo>
                  <a:pt x="58165" y="0"/>
                </a:lnTo>
                <a:lnTo>
                  <a:pt x="35522" y="4570"/>
                </a:lnTo>
                <a:lnTo>
                  <a:pt x="17033" y="17033"/>
                </a:lnTo>
                <a:lnTo>
                  <a:pt x="4570" y="35522"/>
                </a:lnTo>
                <a:lnTo>
                  <a:pt x="0" y="58165"/>
                </a:lnTo>
                <a:lnTo>
                  <a:pt x="0" y="348995"/>
                </a:lnTo>
                <a:lnTo>
                  <a:pt x="3108959" y="348995"/>
                </a:lnTo>
                <a:lnTo>
                  <a:pt x="3108959" y="58165"/>
                </a:lnTo>
                <a:lnTo>
                  <a:pt x="3104389" y="35522"/>
                </a:lnTo>
                <a:lnTo>
                  <a:pt x="3091926" y="17033"/>
                </a:lnTo>
                <a:lnTo>
                  <a:pt x="3073437" y="4570"/>
                </a:lnTo>
                <a:lnTo>
                  <a:pt x="3050794" y="0"/>
                </a:lnTo>
                <a:close/>
              </a:path>
            </a:pathLst>
          </a:custGeom>
          <a:solidFill>
            <a:srgbClr val="FFBB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597395" y="2252472"/>
            <a:ext cx="3108960" cy="349250"/>
          </a:xfrm>
          <a:custGeom>
            <a:avLst/>
            <a:gdLst/>
            <a:ahLst/>
            <a:cxnLst/>
            <a:rect l="l" t="t" r="r" b="b"/>
            <a:pathLst>
              <a:path w="3108959" h="349250">
                <a:moveTo>
                  <a:pt x="58165" y="0"/>
                </a:moveTo>
                <a:lnTo>
                  <a:pt x="3050794" y="0"/>
                </a:lnTo>
                <a:lnTo>
                  <a:pt x="3073437" y="4570"/>
                </a:lnTo>
                <a:lnTo>
                  <a:pt x="3091926" y="17033"/>
                </a:lnTo>
                <a:lnTo>
                  <a:pt x="3104389" y="35522"/>
                </a:lnTo>
                <a:lnTo>
                  <a:pt x="3108959" y="58165"/>
                </a:lnTo>
                <a:lnTo>
                  <a:pt x="3108959" y="348995"/>
                </a:lnTo>
                <a:lnTo>
                  <a:pt x="0" y="348995"/>
                </a:lnTo>
                <a:lnTo>
                  <a:pt x="0" y="58165"/>
                </a:lnTo>
                <a:lnTo>
                  <a:pt x="4570" y="35522"/>
                </a:lnTo>
                <a:lnTo>
                  <a:pt x="17033" y="17033"/>
                </a:lnTo>
                <a:lnTo>
                  <a:pt x="35522" y="4570"/>
                </a:lnTo>
                <a:lnTo>
                  <a:pt x="58165" y="0"/>
                </a:lnTo>
                <a:close/>
              </a:path>
            </a:pathLst>
          </a:custGeom>
          <a:ln w="9144">
            <a:solidFill>
              <a:srgbClr val="998B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334516" y="2318130"/>
            <a:ext cx="7106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6925" algn="l"/>
                <a:tab pos="6541134" algn="l"/>
              </a:tabLst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Background	</a:t>
            </a:r>
            <a:r>
              <a:rPr dirty="0" baseline="2314" sz="1800" spc="-7">
                <a:solidFill>
                  <a:srgbClr val="FFFFFF"/>
                </a:solidFill>
                <a:latin typeface="Arial"/>
                <a:cs typeface="Arial"/>
              </a:rPr>
              <a:t>Solution	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30"/>
              </a:spcBef>
            </a:pPr>
            <a:r>
              <a:rPr dirty="0" spc="-5"/>
              <a:t>Titre de la présentation |</a:t>
            </a:r>
            <a:r>
              <a:rPr dirty="0" spc="25"/>
              <a:t> </a:t>
            </a:r>
            <a:r>
              <a:rPr dirty="0" spc="-5"/>
              <a:t>Date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pc="-5"/>
              <a:t>© </a:t>
            </a:r>
            <a:r>
              <a:rPr dirty="0" spc="-10"/>
              <a:t>2015 </a:t>
            </a:r>
            <a:r>
              <a:rPr dirty="0" spc="-5"/>
              <a:t>Capgemini. Tous droits</a:t>
            </a:r>
            <a:r>
              <a:rPr dirty="0" spc="60"/>
              <a:t> </a:t>
            </a:r>
            <a:r>
              <a:rPr dirty="0" spc="-10"/>
              <a:t>réservés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8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30"/>
              </a:spcBef>
            </a:pPr>
            <a:fld id="{81D60167-4931-47E6-BA6A-407CBD079E47}" type="slidenum">
              <a:rPr dirty="0" spc="-5"/>
              <a:t>71</a:t>
            </a:fld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71826"/>
            <a:ext cx="9906000" cy="5186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-1523" y="1677923"/>
            <a:ext cx="9906799" cy="5180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90372" y="931163"/>
            <a:ext cx="3154679" cy="7757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490972" y="1173493"/>
            <a:ext cx="123825" cy="229235"/>
          </a:xfrm>
          <a:custGeom>
            <a:avLst/>
            <a:gdLst/>
            <a:ahLst/>
            <a:cxnLst/>
            <a:rect l="l" t="t" r="r" b="b"/>
            <a:pathLst>
              <a:path w="123825" h="229234">
                <a:moveTo>
                  <a:pt x="22622" y="0"/>
                </a:moveTo>
                <a:lnTo>
                  <a:pt x="0" y="0"/>
                </a:lnTo>
                <a:lnTo>
                  <a:pt x="0" y="218132"/>
                </a:lnTo>
                <a:lnTo>
                  <a:pt x="3194" y="223133"/>
                </a:lnTo>
                <a:lnTo>
                  <a:pt x="9356" y="227608"/>
                </a:lnTo>
                <a:lnTo>
                  <a:pt x="18098" y="229192"/>
                </a:lnTo>
                <a:lnTo>
                  <a:pt x="27270" y="229192"/>
                </a:lnTo>
                <a:lnTo>
                  <a:pt x="31854" y="224785"/>
                </a:lnTo>
                <a:lnTo>
                  <a:pt x="31854" y="163095"/>
                </a:lnTo>
                <a:lnTo>
                  <a:pt x="59369" y="163095"/>
                </a:lnTo>
                <a:lnTo>
                  <a:pt x="106158" y="146088"/>
                </a:lnTo>
                <a:lnTo>
                  <a:pt x="119108" y="127837"/>
                </a:lnTo>
                <a:lnTo>
                  <a:pt x="31854" y="127837"/>
                </a:lnTo>
                <a:lnTo>
                  <a:pt x="31854" y="44124"/>
                </a:lnTo>
                <a:lnTo>
                  <a:pt x="36154" y="38338"/>
                </a:lnTo>
                <a:lnTo>
                  <a:pt x="42172" y="34206"/>
                </a:lnTo>
                <a:lnTo>
                  <a:pt x="49911" y="31729"/>
                </a:lnTo>
                <a:lnTo>
                  <a:pt x="59369" y="30903"/>
                </a:lnTo>
                <a:lnTo>
                  <a:pt x="119760" y="30903"/>
                </a:lnTo>
                <a:lnTo>
                  <a:pt x="119342" y="29937"/>
                </a:lnTo>
                <a:lnTo>
                  <a:pt x="113825" y="20989"/>
                </a:lnTo>
                <a:lnTo>
                  <a:pt x="107448" y="13689"/>
                </a:lnTo>
                <a:lnTo>
                  <a:pt x="100641" y="8863"/>
                </a:lnTo>
                <a:lnTo>
                  <a:pt x="94837" y="3085"/>
                </a:lnTo>
                <a:lnTo>
                  <a:pt x="87743" y="59"/>
                </a:lnTo>
                <a:lnTo>
                  <a:pt x="22684" y="59"/>
                </a:lnTo>
                <a:close/>
              </a:path>
              <a:path w="123825" h="229234">
                <a:moveTo>
                  <a:pt x="119760" y="30903"/>
                </a:moveTo>
                <a:lnTo>
                  <a:pt x="73126" y="30903"/>
                </a:lnTo>
                <a:lnTo>
                  <a:pt x="73126" y="35305"/>
                </a:lnTo>
                <a:lnTo>
                  <a:pt x="82298" y="35305"/>
                </a:lnTo>
                <a:lnTo>
                  <a:pt x="86883" y="44124"/>
                </a:lnTo>
                <a:lnTo>
                  <a:pt x="86883" y="110214"/>
                </a:lnTo>
                <a:lnTo>
                  <a:pt x="82656" y="116001"/>
                </a:lnTo>
                <a:lnTo>
                  <a:pt x="77139" y="120132"/>
                </a:lnTo>
                <a:lnTo>
                  <a:pt x="70762" y="122610"/>
                </a:lnTo>
                <a:lnTo>
                  <a:pt x="63956" y="123435"/>
                </a:lnTo>
                <a:lnTo>
                  <a:pt x="31854" y="127837"/>
                </a:lnTo>
                <a:lnTo>
                  <a:pt x="119108" y="127837"/>
                </a:lnTo>
                <a:lnTo>
                  <a:pt x="121779" y="121438"/>
                </a:lnTo>
                <a:lnTo>
                  <a:pt x="123570" y="105812"/>
                </a:lnTo>
                <a:lnTo>
                  <a:pt x="123570" y="39707"/>
                </a:lnTo>
                <a:lnTo>
                  <a:pt x="119760" y="30903"/>
                </a:lnTo>
                <a:close/>
              </a:path>
              <a:path w="123825" h="229234">
                <a:moveTo>
                  <a:pt x="87604" y="0"/>
                </a:moveTo>
                <a:lnTo>
                  <a:pt x="22844" y="0"/>
                </a:lnTo>
                <a:lnTo>
                  <a:pt x="22684" y="59"/>
                </a:lnTo>
                <a:lnTo>
                  <a:pt x="87743" y="59"/>
                </a:lnTo>
                <a:lnTo>
                  <a:pt x="87604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632886" y="1239642"/>
            <a:ext cx="128905" cy="163195"/>
          </a:xfrm>
          <a:custGeom>
            <a:avLst/>
            <a:gdLst/>
            <a:ahLst/>
            <a:cxnLst/>
            <a:rect l="l" t="t" r="r" b="b"/>
            <a:pathLst>
              <a:path w="128904" h="163194">
                <a:moveTo>
                  <a:pt x="68788" y="0"/>
                </a:moveTo>
                <a:lnTo>
                  <a:pt x="41270" y="0"/>
                </a:lnTo>
                <a:lnTo>
                  <a:pt x="36689" y="4416"/>
                </a:lnTo>
                <a:lnTo>
                  <a:pt x="19347" y="12742"/>
                </a:lnTo>
                <a:lnTo>
                  <a:pt x="8025" y="24787"/>
                </a:lnTo>
                <a:lnTo>
                  <a:pt x="1863" y="40965"/>
                </a:lnTo>
                <a:lnTo>
                  <a:pt x="0" y="61688"/>
                </a:lnTo>
                <a:lnTo>
                  <a:pt x="71" y="112369"/>
                </a:lnTo>
                <a:lnTo>
                  <a:pt x="27515" y="154229"/>
                </a:lnTo>
                <a:lnTo>
                  <a:pt x="64207" y="163042"/>
                </a:lnTo>
                <a:lnTo>
                  <a:pt x="123809" y="163042"/>
                </a:lnTo>
                <a:lnTo>
                  <a:pt x="128405" y="158636"/>
                </a:lnTo>
                <a:lnTo>
                  <a:pt x="128405" y="145416"/>
                </a:lnTo>
                <a:lnTo>
                  <a:pt x="55029" y="127790"/>
                </a:lnTo>
                <a:lnTo>
                  <a:pt x="50448" y="123385"/>
                </a:lnTo>
                <a:lnTo>
                  <a:pt x="45851" y="123385"/>
                </a:lnTo>
                <a:lnTo>
                  <a:pt x="36689" y="114572"/>
                </a:lnTo>
                <a:lnTo>
                  <a:pt x="36689" y="96946"/>
                </a:lnTo>
                <a:lnTo>
                  <a:pt x="110050" y="96946"/>
                </a:lnTo>
                <a:lnTo>
                  <a:pt x="118722" y="92884"/>
                </a:lnTo>
                <a:lnTo>
                  <a:pt x="124387" y="87581"/>
                </a:lnTo>
                <a:lnTo>
                  <a:pt x="127472" y="81452"/>
                </a:lnTo>
                <a:lnTo>
                  <a:pt x="128405" y="74909"/>
                </a:lnTo>
                <a:lnTo>
                  <a:pt x="128405" y="61688"/>
                </a:lnTo>
                <a:lnTo>
                  <a:pt x="36689" y="61688"/>
                </a:lnTo>
                <a:lnTo>
                  <a:pt x="36689" y="44065"/>
                </a:lnTo>
                <a:lnTo>
                  <a:pt x="41270" y="39663"/>
                </a:lnTo>
                <a:lnTo>
                  <a:pt x="50448" y="35261"/>
                </a:lnTo>
                <a:lnTo>
                  <a:pt x="123809" y="35261"/>
                </a:lnTo>
                <a:lnTo>
                  <a:pt x="115216" y="18596"/>
                </a:lnTo>
                <a:lnTo>
                  <a:pt x="103182" y="7714"/>
                </a:lnTo>
                <a:lnTo>
                  <a:pt x="87706" y="1791"/>
                </a:lnTo>
                <a:lnTo>
                  <a:pt x="68788" y="0"/>
                </a:lnTo>
                <a:close/>
              </a:path>
              <a:path w="128904" h="163194">
                <a:moveTo>
                  <a:pt x="123809" y="35261"/>
                </a:moveTo>
                <a:lnTo>
                  <a:pt x="73369" y="35261"/>
                </a:lnTo>
                <a:lnTo>
                  <a:pt x="82040" y="38631"/>
                </a:lnTo>
                <a:lnTo>
                  <a:pt x="87699" y="42416"/>
                </a:lnTo>
                <a:lnTo>
                  <a:pt x="90779" y="47029"/>
                </a:lnTo>
                <a:lnTo>
                  <a:pt x="91709" y="52884"/>
                </a:lnTo>
                <a:lnTo>
                  <a:pt x="91709" y="61688"/>
                </a:lnTo>
                <a:lnTo>
                  <a:pt x="128405" y="61688"/>
                </a:lnTo>
                <a:lnTo>
                  <a:pt x="128405" y="39663"/>
                </a:lnTo>
                <a:lnTo>
                  <a:pt x="123809" y="35261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784213" y="1239642"/>
            <a:ext cx="128905" cy="163195"/>
          </a:xfrm>
          <a:custGeom>
            <a:avLst/>
            <a:gdLst/>
            <a:ahLst/>
            <a:cxnLst/>
            <a:rect l="l" t="t" r="r" b="b"/>
            <a:pathLst>
              <a:path w="128904" h="163194">
                <a:moveTo>
                  <a:pt x="68794" y="0"/>
                </a:moveTo>
                <a:lnTo>
                  <a:pt x="36695" y="0"/>
                </a:lnTo>
                <a:lnTo>
                  <a:pt x="21285" y="10810"/>
                </a:lnTo>
                <a:lnTo>
                  <a:pt x="9746" y="23685"/>
                </a:lnTo>
                <a:lnTo>
                  <a:pt x="2508" y="39039"/>
                </a:lnTo>
                <a:lnTo>
                  <a:pt x="0" y="57286"/>
                </a:lnTo>
                <a:lnTo>
                  <a:pt x="0" y="118978"/>
                </a:lnTo>
                <a:lnTo>
                  <a:pt x="24648" y="153678"/>
                </a:lnTo>
                <a:lnTo>
                  <a:pt x="55035" y="163042"/>
                </a:lnTo>
                <a:lnTo>
                  <a:pt x="77957" y="163042"/>
                </a:lnTo>
                <a:lnTo>
                  <a:pt x="82538" y="158636"/>
                </a:lnTo>
                <a:lnTo>
                  <a:pt x="91716" y="158636"/>
                </a:lnTo>
                <a:lnTo>
                  <a:pt x="107123" y="149685"/>
                </a:lnTo>
                <a:lnTo>
                  <a:pt x="118657" y="136603"/>
                </a:lnTo>
                <a:lnTo>
                  <a:pt x="122547" y="127790"/>
                </a:lnTo>
                <a:lnTo>
                  <a:pt x="59617" y="127790"/>
                </a:lnTo>
                <a:lnTo>
                  <a:pt x="50231" y="126207"/>
                </a:lnTo>
                <a:lnTo>
                  <a:pt x="42996" y="121732"/>
                </a:lnTo>
                <a:lnTo>
                  <a:pt x="38342" y="114778"/>
                </a:lnTo>
                <a:lnTo>
                  <a:pt x="36695" y="105759"/>
                </a:lnTo>
                <a:lnTo>
                  <a:pt x="36695" y="48482"/>
                </a:lnTo>
                <a:lnTo>
                  <a:pt x="41276" y="44065"/>
                </a:lnTo>
                <a:lnTo>
                  <a:pt x="41276" y="35261"/>
                </a:lnTo>
                <a:lnTo>
                  <a:pt x="123092" y="35261"/>
                </a:lnTo>
                <a:lnTo>
                  <a:pt x="122598" y="33812"/>
                </a:lnTo>
                <a:lnTo>
                  <a:pt x="119234" y="26442"/>
                </a:lnTo>
                <a:lnTo>
                  <a:pt x="108771" y="14875"/>
                </a:lnTo>
                <a:lnTo>
                  <a:pt x="97450" y="6612"/>
                </a:lnTo>
                <a:lnTo>
                  <a:pt x="84411" y="1653"/>
                </a:lnTo>
                <a:lnTo>
                  <a:pt x="68794" y="0"/>
                </a:lnTo>
                <a:close/>
              </a:path>
              <a:path w="128904" h="163194">
                <a:moveTo>
                  <a:pt x="123092" y="35261"/>
                </a:moveTo>
                <a:lnTo>
                  <a:pt x="77957" y="35261"/>
                </a:lnTo>
                <a:lnTo>
                  <a:pt x="83978" y="38700"/>
                </a:lnTo>
                <a:lnTo>
                  <a:pt x="88278" y="42966"/>
                </a:lnTo>
                <a:lnTo>
                  <a:pt x="90856" y="48886"/>
                </a:lnTo>
                <a:lnTo>
                  <a:pt x="91716" y="57286"/>
                </a:lnTo>
                <a:lnTo>
                  <a:pt x="91716" y="110165"/>
                </a:lnTo>
                <a:lnTo>
                  <a:pt x="87135" y="114572"/>
                </a:lnTo>
                <a:lnTo>
                  <a:pt x="87135" y="123385"/>
                </a:lnTo>
                <a:lnTo>
                  <a:pt x="77957" y="127790"/>
                </a:lnTo>
                <a:lnTo>
                  <a:pt x="122547" y="127790"/>
                </a:lnTo>
                <a:lnTo>
                  <a:pt x="125890" y="120217"/>
                </a:lnTo>
                <a:lnTo>
                  <a:pt x="128396" y="101352"/>
                </a:lnTo>
                <a:lnTo>
                  <a:pt x="128396" y="61688"/>
                </a:lnTo>
                <a:lnTo>
                  <a:pt x="127609" y="51849"/>
                </a:lnTo>
                <a:lnTo>
                  <a:pt x="125533" y="42419"/>
                </a:lnTo>
                <a:lnTo>
                  <a:pt x="123092" y="35261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935546" y="1239642"/>
            <a:ext cx="123825" cy="216535"/>
          </a:xfrm>
          <a:custGeom>
            <a:avLst/>
            <a:gdLst/>
            <a:ahLst/>
            <a:cxnLst/>
            <a:rect l="l" t="t" r="r" b="b"/>
            <a:pathLst>
              <a:path w="123825" h="216534">
                <a:moveTo>
                  <a:pt x="22921" y="0"/>
                </a:moveTo>
                <a:lnTo>
                  <a:pt x="0" y="0"/>
                </a:lnTo>
                <a:lnTo>
                  <a:pt x="0" y="193888"/>
                </a:lnTo>
                <a:lnTo>
                  <a:pt x="2293" y="204766"/>
                </a:lnTo>
                <a:lnTo>
                  <a:pt x="8024" y="211514"/>
                </a:lnTo>
                <a:lnTo>
                  <a:pt x="15474" y="214956"/>
                </a:lnTo>
                <a:lnTo>
                  <a:pt x="22921" y="215920"/>
                </a:lnTo>
                <a:lnTo>
                  <a:pt x="36680" y="215920"/>
                </a:lnTo>
                <a:lnTo>
                  <a:pt x="36680" y="154229"/>
                </a:lnTo>
                <a:lnTo>
                  <a:pt x="64198" y="154229"/>
                </a:lnTo>
                <a:lnTo>
                  <a:pt x="108334" y="139770"/>
                </a:lnTo>
                <a:lnTo>
                  <a:pt x="119202" y="123385"/>
                </a:lnTo>
                <a:lnTo>
                  <a:pt x="36680" y="123385"/>
                </a:lnTo>
                <a:lnTo>
                  <a:pt x="36738" y="43862"/>
                </a:lnTo>
                <a:lnTo>
                  <a:pt x="38329" y="38285"/>
                </a:lnTo>
                <a:lnTo>
                  <a:pt x="42989" y="34153"/>
                </a:lnTo>
                <a:lnTo>
                  <a:pt x="50228" y="31671"/>
                </a:lnTo>
                <a:lnTo>
                  <a:pt x="59617" y="30844"/>
                </a:lnTo>
                <a:lnTo>
                  <a:pt x="117986" y="30844"/>
                </a:lnTo>
                <a:lnTo>
                  <a:pt x="117366" y="28645"/>
                </a:lnTo>
                <a:lnTo>
                  <a:pt x="114637" y="22040"/>
                </a:lnTo>
                <a:lnTo>
                  <a:pt x="105475" y="13221"/>
                </a:lnTo>
                <a:lnTo>
                  <a:pt x="96297" y="8818"/>
                </a:lnTo>
                <a:lnTo>
                  <a:pt x="91845" y="4416"/>
                </a:lnTo>
                <a:lnTo>
                  <a:pt x="27517" y="4416"/>
                </a:lnTo>
                <a:lnTo>
                  <a:pt x="22921" y="0"/>
                </a:lnTo>
                <a:close/>
              </a:path>
              <a:path w="123825" h="216534">
                <a:moveTo>
                  <a:pt x="117986" y="30844"/>
                </a:moveTo>
                <a:lnTo>
                  <a:pt x="64198" y="30844"/>
                </a:lnTo>
                <a:lnTo>
                  <a:pt x="73586" y="32428"/>
                </a:lnTo>
                <a:lnTo>
                  <a:pt x="80826" y="36906"/>
                </a:lnTo>
                <a:lnTo>
                  <a:pt x="85485" y="43862"/>
                </a:lnTo>
                <a:lnTo>
                  <a:pt x="87135" y="52884"/>
                </a:lnTo>
                <a:lnTo>
                  <a:pt x="87135" y="105759"/>
                </a:lnTo>
                <a:lnTo>
                  <a:pt x="82538" y="110165"/>
                </a:lnTo>
                <a:lnTo>
                  <a:pt x="82538" y="118978"/>
                </a:lnTo>
                <a:lnTo>
                  <a:pt x="73376" y="123385"/>
                </a:lnTo>
                <a:lnTo>
                  <a:pt x="119202" y="123385"/>
                </a:lnTo>
                <a:lnTo>
                  <a:pt x="122094" y="116362"/>
                </a:lnTo>
                <a:lnTo>
                  <a:pt x="123815" y="101352"/>
                </a:lnTo>
                <a:lnTo>
                  <a:pt x="123815" y="48482"/>
                </a:lnTo>
                <a:lnTo>
                  <a:pt x="121094" y="41868"/>
                </a:lnTo>
                <a:lnTo>
                  <a:pt x="117986" y="30844"/>
                </a:lnTo>
                <a:close/>
              </a:path>
              <a:path w="123825" h="216534">
                <a:moveTo>
                  <a:pt x="55020" y="0"/>
                </a:moveTo>
                <a:lnTo>
                  <a:pt x="48146" y="69"/>
                </a:lnTo>
                <a:lnTo>
                  <a:pt x="41269" y="552"/>
                </a:lnTo>
                <a:lnTo>
                  <a:pt x="34392" y="1863"/>
                </a:lnTo>
                <a:lnTo>
                  <a:pt x="27517" y="4416"/>
                </a:lnTo>
                <a:lnTo>
                  <a:pt x="91845" y="4416"/>
                </a:lnTo>
                <a:lnTo>
                  <a:pt x="91140" y="3720"/>
                </a:lnTo>
                <a:lnTo>
                  <a:pt x="82542" y="1102"/>
                </a:lnTo>
                <a:lnTo>
                  <a:pt x="70502" y="137"/>
                </a:lnTo>
                <a:lnTo>
                  <a:pt x="55020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082283" y="1173493"/>
            <a:ext cx="87630" cy="229235"/>
          </a:xfrm>
          <a:custGeom>
            <a:avLst/>
            <a:gdLst/>
            <a:ahLst/>
            <a:cxnLst/>
            <a:rect l="l" t="t" r="r" b="b"/>
            <a:pathLst>
              <a:path w="87629" h="229234">
                <a:moveTo>
                  <a:pt x="24067" y="0"/>
                </a:moveTo>
                <a:lnTo>
                  <a:pt x="0" y="0"/>
                </a:lnTo>
                <a:lnTo>
                  <a:pt x="0" y="185128"/>
                </a:lnTo>
                <a:lnTo>
                  <a:pt x="25223" y="219828"/>
                </a:lnTo>
                <a:lnTo>
                  <a:pt x="59617" y="229192"/>
                </a:lnTo>
                <a:lnTo>
                  <a:pt x="87135" y="229192"/>
                </a:lnTo>
                <a:lnTo>
                  <a:pt x="87135" y="207159"/>
                </a:lnTo>
                <a:lnTo>
                  <a:pt x="82553" y="198346"/>
                </a:lnTo>
                <a:lnTo>
                  <a:pt x="78178" y="195110"/>
                </a:lnTo>
                <a:lnTo>
                  <a:pt x="71658" y="192288"/>
                </a:lnTo>
                <a:lnTo>
                  <a:pt x="62561" y="190292"/>
                </a:lnTo>
                <a:lnTo>
                  <a:pt x="50454" y="189535"/>
                </a:lnTo>
                <a:lnTo>
                  <a:pt x="44433" y="187951"/>
                </a:lnTo>
                <a:lnTo>
                  <a:pt x="40133" y="183476"/>
                </a:lnTo>
                <a:lnTo>
                  <a:pt x="37554" y="176522"/>
                </a:lnTo>
                <a:lnTo>
                  <a:pt x="36695" y="167502"/>
                </a:lnTo>
                <a:lnTo>
                  <a:pt x="36695" y="17682"/>
                </a:lnTo>
                <a:lnTo>
                  <a:pt x="32099" y="13280"/>
                </a:lnTo>
                <a:lnTo>
                  <a:pt x="29736" y="4949"/>
                </a:lnTo>
                <a:lnTo>
                  <a:pt x="24067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178595" y="1239642"/>
            <a:ext cx="128905" cy="163195"/>
          </a:xfrm>
          <a:custGeom>
            <a:avLst/>
            <a:gdLst/>
            <a:ahLst/>
            <a:cxnLst/>
            <a:rect l="l" t="t" r="r" b="b"/>
            <a:pathLst>
              <a:path w="128904" h="163194">
                <a:moveTo>
                  <a:pt x="68779" y="0"/>
                </a:moveTo>
                <a:lnTo>
                  <a:pt x="41261" y="0"/>
                </a:lnTo>
                <a:lnTo>
                  <a:pt x="36680" y="4416"/>
                </a:lnTo>
                <a:lnTo>
                  <a:pt x="19339" y="12742"/>
                </a:lnTo>
                <a:lnTo>
                  <a:pt x="8020" y="24787"/>
                </a:lnTo>
                <a:lnTo>
                  <a:pt x="1861" y="40965"/>
                </a:lnTo>
                <a:lnTo>
                  <a:pt x="0" y="61688"/>
                </a:lnTo>
                <a:lnTo>
                  <a:pt x="71" y="112369"/>
                </a:lnTo>
                <a:lnTo>
                  <a:pt x="27512" y="154229"/>
                </a:lnTo>
                <a:lnTo>
                  <a:pt x="64198" y="163042"/>
                </a:lnTo>
                <a:lnTo>
                  <a:pt x="123815" y="163042"/>
                </a:lnTo>
                <a:lnTo>
                  <a:pt x="128396" y="158636"/>
                </a:lnTo>
                <a:lnTo>
                  <a:pt x="128396" y="145416"/>
                </a:lnTo>
                <a:lnTo>
                  <a:pt x="55020" y="127790"/>
                </a:lnTo>
                <a:lnTo>
                  <a:pt x="50439" y="123385"/>
                </a:lnTo>
                <a:lnTo>
                  <a:pt x="45858" y="123385"/>
                </a:lnTo>
                <a:lnTo>
                  <a:pt x="36680" y="114572"/>
                </a:lnTo>
                <a:lnTo>
                  <a:pt x="36680" y="96946"/>
                </a:lnTo>
                <a:lnTo>
                  <a:pt x="110056" y="96946"/>
                </a:lnTo>
                <a:lnTo>
                  <a:pt x="118726" y="92884"/>
                </a:lnTo>
                <a:lnTo>
                  <a:pt x="124386" y="87581"/>
                </a:lnTo>
                <a:lnTo>
                  <a:pt x="127465" y="81452"/>
                </a:lnTo>
                <a:lnTo>
                  <a:pt x="128396" y="74909"/>
                </a:lnTo>
                <a:lnTo>
                  <a:pt x="128396" y="61688"/>
                </a:lnTo>
                <a:lnTo>
                  <a:pt x="36680" y="61688"/>
                </a:lnTo>
                <a:lnTo>
                  <a:pt x="36680" y="44065"/>
                </a:lnTo>
                <a:lnTo>
                  <a:pt x="41261" y="39663"/>
                </a:lnTo>
                <a:lnTo>
                  <a:pt x="50439" y="35261"/>
                </a:lnTo>
                <a:lnTo>
                  <a:pt x="123815" y="35261"/>
                </a:lnTo>
                <a:lnTo>
                  <a:pt x="115213" y="18596"/>
                </a:lnTo>
                <a:lnTo>
                  <a:pt x="103174" y="7714"/>
                </a:lnTo>
                <a:lnTo>
                  <a:pt x="87697" y="1791"/>
                </a:lnTo>
                <a:lnTo>
                  <a:pt x="68779" y="0"/>
                </a:lnTo>
                <a:close/>
              </a:path>
              <a:path w="128904" h="163194">
                <a:moveTo>
                  <a:pt x="123815" y="35261"/>
                </a:moveTo>
                <a:lnTo>
                  <a:pt x="73360" y="35261"/>
                </a:lnTo>
                <a:lnTo>
                  <a:pt x="82033" y="38631"/>
                </a:lnTo>
                <a:lnTo>
                  <a:pt x="87697" y="42416"/>
                </a:lnTo>
                <a:lnTo>
                  <a:pt x="90782" y="47029"/>
                </a:lnTo>
                <a:lnTo>
                  <a:pt x="91716" y="52884"/>
                </a:lnTo>
                <a:lnTo>
                  <a:pt x="91716" y="61688"/>
                </a:lnTo>
                <a:lnTo>
                  <a:pt x="128396" y="61688"/>
                </a:lnTo>
                <a:lnTo>
                  <a:pt x="128396" y="39663"/>
                </a:lnTo>
                <a:lnTo>
                  <a:pt x="123815" y="35261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417048" y="1239642"/>
            <a:ext cx="220345" cy="163195"/>
          </a:xfrm>
          <a:custGeom>
            <a:avLst/>
            <a:gdLst/>
            <a:ahLst/>
            <a:cxnLst/>
            <a:rect l="l" t="t" r="r" b="b"/>
            <a:pathLst>
              <a:path w="220345" h="163194">
                <a:moveTo>
                  <a:pt x="27517" y="0"/>
                </a:moveTo>
                <a:lnTo>
                  <a:pt x="0" y="0"/>
                </a:lnTo>
                <a:lnTo>
                  <a:pt x="0" y="136603"/>
                </a:lnTo>
                <a:lnTo>
                  <a:pt x="4581" y="141010"/>
                </a:lnTo>
                <a:lnTo>
                  <a:pt x="4581" y="145416"/>
                </a:lnTo>
                <a:lnTo>
                  <a:pt x="8885" y="153747"/>
                </a:lnTo>
                <a:lnTo>
                  <a:pt x="14904" y="159186"/>
                </a:lnTo>
                <a:lnTo>
                  <a:pt x="22641" y="162147"/>
                </a:lnTo>
                <a:lnTo>
                  <a:pt x="32099" y="163042"/>
                </a:lnTo>
                <a:lnTo>
                  <a:pt x="36680" y="163042"/>
                </a:lnTo>
                <a:lnTo>
                  <a:pt x="36680" y="66105"/>
                </a:lnTo>
                <a:lnTo>
                  <a:pt x="37398" y="55157"/>
                </a:lnTo>
                <a:lnTo>
                  <a:pt x="38978" y="47926"/>
                </a:lnTo>
                <a:lnTo>
                  <a:pt x="40558" y="43173"/>
                </a:lnTo>
                <a:lnTo>
                  <a:pt x="41276" y="39663"/>
                </a:lnTo>
                <a:lnTo>
                  <a:pt x="45858" y="39663"/>
                </a:lnTo>
                <a:lnTo>
                  <a:pt x="45858" y="35261"/>
                </a:lnTo>
                <a:lnTo>
                  <a:pt x="216270" y="35261"/>
                </a:lnTo>
                <a:lnTo>
                  <a:pt x="213811" y="28094"/>
                </a:lnTo>
                <a:lnTo>
                  <a:pt x="206577" y="17008"/>
                </a:lnTo>
                <a:lnTo>
                  <a:pt x="202236" y="13221"/>
                </a:lnTo>
                <a:lnTo>
                  <a:pt x="110056" y="13221"/>
                </a:lnTo>
                <a:lnTo>
                  <a:pt x="102466" y="7441"/>
                </a:lnTo>
                <a:lnTo>
                  <a:pt x="96279" y="4416"/>
                </a:lnTo>
                <a:lnTo>
                  <a:pt x="32099" y="4416"/>
                </a:lnTo>
                <a:lnTo>
                  <a:pt x="27517" y="0"/>
                </a:lnTo>
                <a:close/>
              </a:path>
              <a:path w="220345" h="163194">
                <a:moveTo>
                  <a:pt x="160495" y="35261"/>
                </a:moveTo>
                <a:lnTo>
                  <a:pt x="82538" y="35261"/>
                </a:lnTo>
                <a:lnTo>
                  <a:pt x="91716" y="44065"/>
                </a:lnTo>
                <a:lnTo>
                  <a:pt x="91716" y="141010"/>
                </a:lnTo>
                <a:lnTo>
                  <a:pt x="96013" y="150029"/>
                </a:lnTo>
                <a:lnTo>
                  <a:pt x="102033" y="156983"/>
                </a:lnTo>
                <a:lnTo>
                  <a:pt x="109774" y="161459"/>
                </a:lnTo>
                <a:lnTo>
                  <a:pt x="119234" y="163042"/>
                </a:lnTo>
                <a:lnTo>
                  <a:pt x="128396" y="163042"/>
                </a:lnTo>
                <a:lnTo>
                  <a:pt x="128396" y="48482"/>
                </a:lnTo>
                <a:lnTo>
                  <a:pt x="132993" y="44065"/>
                </a:lnTo>
                <a:lnTo>
                  <a:pt x="132993" y="39663"/>
                </a:lnTo>
                <a:lnTo>
                  <a:pt x="137290" y="37118"/>
                </a:lnTo>
                <a:lnTo>
                  <a:pt x="143308" y="35811"/>
                </a:lnTo>
                <a:lnTo>
                  <a:pt x="151044" y="35329"/>
                </a:lnTo>
                <a:lnTo>
                  <a:pt x="160495" y="35261"/>
                </a:lnTo>
                <a:close/>
              </a:path>
              <a:path w="220345" h="163194">
                <a:moveTo>
                  <a:pt x="216270" y="35261"/>
                </a:moveTo>
                <a:lnTo>
                  <a:pt x="174254" y="35261"/>
                </a:lnTo>
                <a:lnTo>
                  <a:pt x="177627" y="39390"/>
                </a:lnTo>
                <a:lnTo>
                  <a:pt x="180567" y="45173"/>
                </a:lnTo>
                <a:lnTo>
                  <a:pt x="182644" y="52606"/>
                </a:lnTo>
                <a:lnTo>
                  <a:pt x="183432" y="61688"/>
                </a:lnTo>
                <a:lnTo>
                  <a:pt x="183432" y="141010"/>
                </a:lnTo>
                <a:lnTo>
                  <a:pt x="188013" y="145416"/>
                </a:lnTo>
                <a:lnTo>
                  <a:pt x="191595" y="153747"/>
                </a:lnTo>
                <a:lnTo>
                  <a:pt x="196040" y="159186"/>
                </a:lnTo>
                <a:lnTo>
                  <a:pt x="202206" y="162147"/>
                </a:lnTo>
                <a:lnTo>
                  <a:pt x="210950" y="163042"/>
                </a:lnTo>
                <a:lnTo>
                  <a:pt x="220112" y="163042"/>
                </a:lnTo>
                <a:lnTo>
                  <a:pt x="220112" y="57286"/>
                </a:lnTo>
                <a:lnTo>
                  <a:pt x="218466" y="41659"/>
                </a:lnTo>
                <a:lnTo>
                  <a:pt x="216270" y="35261"/>
                </a:lnTo>
                <a:close/>
              </a:path>
              <a:path w="220345" h="163194">
                <a:moveTo>
                  <a:pt x="151333" y="0"/>
                </a:moveTo>
                <a:lnTo>
                  <a:pt x="141014" y="827"/>
                </a:lnTo>
                <a:lnTo>
                  <a:pt x="130694" y="3308"/>
                </a:lnTo>
                <a:lnTo>
                  <a:pt x="120375" y="7441"/>
                </a:lnTo>
                <a:lnTo>
                  <a:pt x="110056" y="13221"/>
                </a:lnTo>
                <a:lnTo>
                  <a:pt x="202236" y="13221"/>
                </a:lnTo>
                <a:lnTo>
                  <a:pt x="151333" y="0"/>
                </a:lnTo>
                <a:close/>
              </a:path>
              <a:path w="220345" h="163194">
                <a:moveTo>
                  <a:pt x="77957" y="0"/>
                </a:moveTo>
                <a:lnTo>
                  <a:pt x="41276" y="0"/>
                </a:lnTo>
                <a:lnTo>
                  <a:pt x="32099" y="4416"/>
                </a:lnTo>
                <a:lnTo>
                  <a:pt x="96279" y="4416"/>
                </a:lnTo>
                <a:lnTo>
                  <a:pt x="94012" y="3308"/>
                </a:lnTo>
                <a:lnTo>
                  <a:pt x="85556" y="827"/>
                </a:lnTo>
                <a:lnTo>
                  <a:pt x="77957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660098" y="1239642"/>
            <a:ext cx="128905" cy="163195"/>
          </a:xfrm>
          <a:custGeom>
            <a:avLst/>
            <a:gdLst/>
            <a:ahLst/>
            <a:cxnLst/>
            <a:rect l="l" t="t" r="r" b="b"/>
            <a:pathLst>
              <a:path w="128904" h="163194">
                <a:moveTo>
                  <a:pt x="128396" y="0"/>
                </a:moveTo>
                <a:lnTo>
                  <a:pt x="45858" y="0"/>
                </a:lnTo>
                <a:lnTo>
                  <a:pt x="25150" y="8265"/>
                </a:lnTo>
                <a:lnTo>
                  <a:pt x="10891" y="19833"/>
                </a:lnTo>
                <a:lnTo>
                  <a:pt x="2651" y="34705"/>
                </a:lnTo>
                <a:lnTo>
                  <a:pt x="0" y="52884"/>
                </a:lnTo>
                <a:lnTo>
                  <a:pt x="0" y="158636"/>
                </a:lnTo>
                <a:lnTo>
                  <a:pt x="4581" y="158636"/>
                </a:lnTo>
                <a:lnTo>
                  <a:pt x="4581" y="163042"/>
                </a:lnTo>
                <a:lnTo>
                  <a:pt x="68779" y="163042"/>
                </a:lnTo>
                <a:lnTo>
                  <a:pt x="76378" y="162285"/>
                </a:lnTo>
                <a:lnTo>
                  <a:pt x="84834" y="160288"/>
                </a:lnTo>
                <a:lnTo>
                  <a:pt x="93288" y="157465"/>
                </a:lnTo>
                <a:lnTo>
                  <a:pt x="100878" y="154229"/>
                </a:lnTo>
                <a:lnTo>
                  <a:pt x="128396" y="154229"/>
                </a:lnTo>
                <a:lnTo>
                  <a:pt x="128396" y="127790"/>
                </a:lnTo>
                <a:lnTo>
                  <a:pt x="36680" y="127790"/>
                </a:lnTo>
                <a:lnTo>
                  <a:pt x="36680" y="48482"/>
                </a:lnTo>
                <a:lnTo>
                  <a:pt x="41261" y="44065"/>
                </a:lnTo>
                <a:lnTo>
                  <a:pt x="41261" y="39663"/>
                </a:lnTo>
                <a:lnTo>
                  <a:pt x="50439" y="35261"/>
                </a:lnTo>
                <a:lnTo>
                  <a:pt x="128396" y="35261"/>
                </a:lnTo>
                <a:lnTo>
                  <a:pt x="128396" y="0"/>
                </a:lnTo>
                <a:close/>
              </a:path>
              <a:path w="128904" h="163194">
                <a:moveTo>
                  <a:pt x="128396" y="154229"/>
                </a:moveTo>
                <a:lnTo>
                  <a:pt x="100878" y="154229"/>
                </a:lnTo>
                <a:lnTo>
                  <a:pt x="110056" y="163042"/>
                </a:lnTo>
                <a:lnTo>
                  <a:pt x="128396" y="163042"/>
                </a:lnTo>
                <a:lnTo>
                  <a:pt x="128396" y="154229"/>
                </a:lnTo>
                <a:close/>
              </a:path>
              <a:path w="128904" h="163194">
                <a:moveTo>
                  <a:pt x="128396" y="35261"/>
                </a:moveTo>
                <a:lnTo>
                  <a:pt x="91716" y="35261"/>
                </a:lnTo>
                <a:lnTo>
                  <a:pt x="91716" y="101352"/>
                </a:lnTo>
                <a:lnTo>
                  <a:pt x="89995" y="112919"/>
                </a:lnTo>
                <a:lnTo>
                  <a:pt x="84834" y="121181"/>
                </a:lnTo>
                <a:lnTo>
                  <a:pt x="76235" y="126138"/>
                </a:lnTo>
                <a:lnTo>
                  <a:pt x="64198" y="127790"/>
                </a:lnTo>
                <a:lnTo>
                  <a:pt x="128396" y="127790"/>
                </a:lnTo>
                <a:lnTo>
                  <a:pt x="128396" y="35261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811431" y="1173493"/>
            <a:ext cx="87630" cy="229235"/>
          </a:xfrm>
          <a:custGeom>
            <a:avLst/>
            <a:gdLst/>
            <a:ahLst/>
            <a:cxnLst/>
            <a:rect l="l" t="t" r="r" b="b"/>
            <a:pathLst>
              <a:path w="87629" h="229234">
                <a:moveTo>
                  <a:pt x="26904" y="0"/>
                </a:moveTo>
                <a:lnTo>
                  <a:pt x="0" y="0"/>
                </a:lnTo>
                <a:lnTo>
                  <a:pt x="0" y="185128"/>
                </a:lnTo>
                <a:lnTo>
                  <a:pt x="4581" y="189535"/>
                </a:lnTo>
                <a:lnTo>
                  <a:pt x="4581" y="193940"/>
                </a:lnTo>
                <a:lnTo>
                  <a:pt x="13247" y="208743"/>
                </a:lnTo>
                <a:lnTo>
                  <a:pt x="25788" y="219828"/>
                </a:lnTo>
                <a:lnTo>
                  <a:pt x="42629" y="226782"/>
                </a:lnTo>
                <a:lnTo>
                  <a:pt x="64198" y="229192"/>
                </a:lnTo>
                <a:lnTo>
                  <a:pt x="82538" y="229192"/>
                </a:lnTo>
                <a:lnTo>
                  <a:pt x="87119" y="224785"/>
                </a:lnTo>
                <a:lnTo>
                  <a:pt x="87119" y="207159"/>
                </a:lnTo>
                <a:lnTo>
                  <a:pt x="73360" y="193940"/>
                </a:lnTo>
                <a:lnTo>
                  <a:pt x="59601" y="193940"/>
                </a:lnTo>
                <a:lnTo>
                  <a:pt x="55020" y="189535"/>
                </a:lnTo>
                <a:lnTo>
                  <a:pt x="50439" y="189535"/>
                </a:lnTo>
                <a:lnTo>
                  <a:pt x="44417" y="186092"/>
                </a:lnTo>
                <a:lnTo>
                  <a:pt x="40118" y="181823"/>
                </a:lnTo>
                <a:lnTo>
                  <a:pt x="37539" y="175902"/>
                </a:lnTo>
                <a:lnTo>
                  <a:pt x="36680" y="167502"/>
                </a:lnTo>
                <a:lnTo>
                  <a:pt x="36680" y="96993"/>
                </a:lnTo>
                <a:lnTo>
                  <a:pt x="82538" y="96993"/>
                </a:lnTo>
                <a:lnTo>
                  <a:pt x="82538" y="88189"/>
                </a:lnTo>
                <a:lnTo>
                  <a:pt x="81464" y="79099"/>
                </a:lnTo>
                <a:lnTo>
                  <a:pt x="77380" y="71661"/>
                </a:lnTo>
                <a:lnTo>
                  <a:pt x="68996" y="65877"/>
                </a:lnTo>
                <a:lnTo>
                  <a:pt x="55020" y="61747"/>
                </a:lnTo>
                <a:lnTo>
                  <a:pt x="36680" y="61747"/>
                </a:lnTo>
                <a:lnTo>
                  <a:pt x="36680" y="13280"/>
                </a:lnTo>
                <a:lnTo>
                  <a:pt x="32382" y="4949"/>
                </a:lnTo>
                <a:lnTo>
                  <a:pt x="26904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912309" y="1173493"/>
            <a:ext cx="87630" cy="229235"/>
          </a:xfrm>
          <a:custGeom>
            <a:avLst/>
            <a:gdLst/>
            <a:ahLst/>
            <a:cxnLst/>
            <a:rect l="l" t="t" r="r" b="b"/>
            <a:pathLst>
              <a:path w="87629" h="229234">
                <a:moveTo>
                  <a:pt x="27433" y="0"/>
                </a:moveTo>
                <a:lnTo>
                  <a:pt x="0" y="0"/>
                </a:lnTo>
                <a:lnTo>
                  <a:pt x="0" y="176315"/>
                </a:lnTo>
                <a:lnTo>
                  <a:pt x="4581" y="185128"/>
                </a:lnTo>
                <a:lnTo>
                  <a:pt x="4581" y="193940"/>
                </a:lnTo>
                <a:lnTo>
                  <a:pt x="15831" y="208743"/>
                </a:lnTo>
                <a:lnTo>
                  <a:pt x="29230" y="219828"/>
                </a:lnTo>
                <a:lnTo>
                  <a:pt x="45208" y="226782"/>
                </a:lnTo>
                <a:lnTo>
                  <a:pt x="64198" y="229192"/>
                </a:lnTo>
                <a:lnTo>
                  <a:pt x="87135" y="229192"/>
                </a:lnTo>
                <a:lnTo>
                  <a:pt x="87135" y="202753"/>
                </a:lnTo>
                <a:lnTo>
                  <a:pt x="77957" y="193940"/>
                </a:lnTo>
                <a:lnTo>
                  <a:pt x="59617" y="193940"/>
                </a:lnTo>
                <a:lnTo>
                  <a:pt x="55035" y="189535"/>
                </a:lnTo>
                <a:lnTo>
                  <a:pt x="50439" y="189535"/>
                </a:lnTo>
                <a:lnTo>
                  <a:pt x="41276" y="185128"/>
                </a:lnTo>
                <a:lnTo>
                  <a:pt x="41276" y="96993"/>
                </a:lnTo>
                <a:lnTo>
                  <a:pt x="82538" y="96993"/>
                </a:lnTo>
                <a:lnTo>
                  <a:pt x="82538" y="88189"/>
                </a:lnTo>
                <a:lnTo>
                  <a:pt x="81464" y="79099"/>
                </a:lnTo>
                <a:lnTo>
                  <a:pt x="77382" y="71661"/>
                </a:lnTo>
                <a:lnTo>
                  <a:pt x="69003" y="65877"/>
                </a:lnTo>
                <a:lnTo>
                  <a:pt x="55035" y="61747"/>
                </a:lnTo>
                <a:lnTo>
                  <a:pt x="41276" y="61747"/>
                </a:lnTo>
                <a:lnTo>
                  <a:pt x="41276" y="17682"/>
                </a:lnTo>
                <a:lnTo>
                  <a:pt x="36680" y="13280"/>
                </a:lnTo>
                <a:lnTo>
                  <a:pt x="32454" y="4949"/>
                </a:lnTo>
                <a:lnTo>
                  <a:pt x="27433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013203" y="1239642"/>
            <a:ext cx="128905" cy="163195"/>
          </a:xfrm>
          <a:custGeom>
            <a:avLst/>
            <a:gdLst/>
            <a:ahLst/>
            <a:cxnLst/>
            <a:rect l="l" t="t" r="r" b="b"/>
            <a:pathLst>
              <a:path w="128904" h="163194">
                <a:moveTo>
                  <a:pt x="73437" y="0"/>
                </a:moveTo>
                <a:lnTo>
                  <a:pt x="41245" y="0"/>
                </a:lnTo>
                <a:lnTo>
                  <a:pt x="36602" y="4416"/>
                </a:lnTo>
                <a:lnTo>
                  <a:pt x="21239" y="12742"/>
                </a:lnTo>
                <a:lnTo>
                  <a:pt x="9729" y="24787"/>
                </a:lnTo>
                <a:lnTo>
                  <a:pt x="2504" y="40965"/>
                </a:lnTo>
                <a:lnTo>
                  <a:pt x="0" y="61688"/>
                </a:lnTo>
                <a:lnTo>
                  <a:pt x="0" y="105759"/>
                </a:lnTo>
                <a:lnTo>
                  <a:pt x="715" y="112369"/>
                </a:lnTo>
                <a:lnTo>
                  <a:pt x="3865" y="125588"/>
                </a:lnTo>
                <a:lnTo>
                  <a:pt x="4581" y="132197"/>
                </a:lnTo>
                <a:lnTo>
                  <a:pt x="15892" y="144452"/>
                </a:lnTo>
                <a:lnTo>
                  <a:pt x="29775" y="154229"/>
                </a:lnTo>
                <a:lnTo>
                  <a:pt x="47115" y="160701"/>
                </a:lnTo>
                <a:lnTo>
                  <a:pt x="68794" y="163042"/>
                </a:lnTo>
                <a:lnTo>
                  <a:pt x="128380" y="163042"/>
                </a:lnTo>
                <a:lnTo>
                  <a:pt x="128380" y="145416"/>
                </a:lnTo>
                <a:lnTo>
                  <a:pt x="124127" y="137085"/>
                </a:lnTo>
                <a:lnTo>
                  <a:pt x="118611" y="131646"/>
                </a:lnTo>
                <a:lnTo>
                  <a:pt x="112253" y="128685"/>
                </a:lnTo>
                <a:lnTo>
                  <a:pt x="105475" y="127790"/>
                </a:lnTo>
                <a:lnTo>
                  <a:pt x="55020" y="127790"/>
                </a:lnTo>
                <a:lnTo>
                  <a:pt x="50377" y="123385"/>
                </a:lnTo>
                <a:lnTo>
                  <a:pt x="45889" y="123385"/>
                </a:lnTo>
                <a:lnTo>
                  <a:pt x="36602" y="114572"/>
                </a:lnTo>
                <a:lnTo>
                  <a:pt x="36602" y="96946"/>
                </a:lnTo>
                <a:lnTo>
                  <a:pt x="110118" y="96946"/>
                </a:lnTo>
                <a:lnTo>
                  <a:pt x="118717" y="92884"/>
                </a:lnTo>
                <a:lnTo>
                  <a:pt x="124356" y="87581"/>
                </a:lnTo>
                <a:lnTo>
                  <a:pt x="127442" y="81452"/>
                </a:lnTo>
                <a:lnTo>
                  <a:pt x="128380" y="74909"/>
                </a:lnTo>
                <a:lnTo>
                  <a:pt x="128380" y="61688"/>
                </a:lnTo>
                <a:lnTo>
                  <a:pt x="36602" y="61688"/>
                </a:lnTo>
                <a:lnTo>
                  <a:pt x="36602" y="44065"/>
                </a:lnTo>
                <a:lnTo>
                  <a:pt x="40929" y="40832"/>
                </a:lnTo>
                <a:lnTo>
                  <a:pt x="46953" y="38012"/>
                </a:lnTo>
                <a:lnTo>
                  <a:pt x="54689" y="36017"/>
                </a:lnTo>
                <a:lnTo>
                  <a:pt x="64151" y="35261"/>
                </a:lnTo>
                <a:lnTo>
                  <a:pt x="123737" y="35261"/>
                </a:lnTo>
                <a:lnTo>
                  <a:pt x="115247" y="18596"/>
                </a:lnTo>
                <a:lnTo>
                  <a:pt x="103753" y="7714"/>
                </a:lnTo>
                <a:lnTo>
                  <a:pt x="89676" y="1791"/>
                </a:lnTo>
                <a:lnTo>
                  <a:pt x="73437" y="0"/>
                </a:lnTo>
                <a:close/>
              </a:path>
              <a:path w="128904" h="163194">
                <a:moveTo>
                  <a:pt x="123737" y="35261"/>
                </a:moveTo>
                <a:lnTo>
                  <a:pt x="77926" y="35261"/>
                </a:lnTo>
                <a:lnTo>
                  <a:pt x="87057" y="39663"/>
                </a:lnTo>
                <a:lnTo>
                  <a:pt x="91700" y="44065"/>
                </a:lnTo>
                <a:lnTo>
                  <a:pt x="91700" y="61688"/>
                </a:lnTo>
                <a:lnTo>
                  <a:pt x="128380" y="61688"/>
                </a:lnTo>
                <a:lnTo>
                  <a:pt x="128380" y="39663"/>
                </a:lnTo>
                <a:lnTo>
                  <a:pt x="123737" y="35261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164490" y="1239642"/>
            <a:ext cx="78105" cy="163195"/>
          </a:xfrm>
          <a:custGeom>
            <a:avLst/>
            <a:gdLst/>
            <a:ahLst/>
            <a:cxnLst/>
            <a:rect l="l" t="t" r="r" b="b"/>
            <a:pathLst>
              <a:path w="78104" h="163194">
                <a:moveTo>
                  <a:pt x="22905" y="0"/>
                </a:moveTo>
                <a:lnTo>
                  <a:pt x="0" y="0"/>
                </a:lnTo>
                <a:lnTo>
                  <a:pt x="0" y="145416"/>
                </a:lnTo>
                <a:lnTo>
                  <a:pt x="4326" y="151888"/>
                </a:lnTo>
                <a:lnTo>
                  <a:pt x="10350" y="157534"/>
                </a:lnTo>
                <a:lnTo>
                  <a:pt x="18086" y="161527"/>
                </a:lnTo>
                <a:lnTo>
                  <a:pt x="27548" y="163042"/>
                </a:lnTo>
                <a:lnTo>
                  <a:pt x="32191" y="163042"/>
                </a:lnTo>
                <a:lnTo>
                  <a:pt x="36680" y="158636"/>
                </a:lnTo>
                <a:lnTo>
                  <a:pt x="36680" y="48482"/>
                </a:lnTo>
                <a:lnTo>
                  <a:pt x="41323" y="44065"/>
                </a:lnTo>
                <a:lnTo>
                  <a:pt x="41323" y="39663"/>
                </a:lnTo>
                <a:lnTo>
                  <a:pt x="45966" y="39663"/>
                </a:lnTo>
                <a:lnTo>
                  <a:pt x="50454" y="35261"/>
                </a:lnTo>
                <a:lnTo>
                  <a:pt x="64422" y="30504"/>
                </a:lnTo>
                <a:lnTo>
                  <a:pt x="72818" y="23685"/>
                </a:lnTo>
                <a:lnTo>
                  <a:pt x="76920" y="16043"/>
                </a:lnTo>
                <a:lnTo>
                  <a:pt x="78003" y="8818"/>
                </a:lnTo>
                <a:lnTo>
                  <a:pt x="78003" y="4416"/>
                </a:lnTo>
                <a:lnTo>
                  <a:pt x="27548" y="4416"/>
                </a:lnTo>
                <a:lnTo>
                  <a:pt x="22905" y="0"/>
                </a:lnTo>
                <a:close/>
              </a:path>
              <a:path w="78104" h="163194">
                <a:moveTo>
                  <a:pt x="78003" y="0"/>
                </a:moveTo>
                <a:lnTo>
                  <a:pt x="55097" y="0"/>
                </a:lnTo>
                <a:lnTo>
                  <a:pt x="48225" y="69"/>
                </a:lnTo>
                <a:lnTo>
                  <a:pt x="41323" y="552"/>
                </a:lnTo>
                <a:lnTo>
                  <a:pt x="34421" y="1863"/>
                </a:lnTo>
                <a:lnTo>
                  <a:pt x="27548" y="4416"/>
                </a:lnTo>
                <a:lnTo>
                  <a:pt x="78003" y="4416"/>
                </a:lnTo>
                <a:lnTo>
                  <a:pt x="78003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224076" y="1371839"/>
            <a:ext cx="50800" cy="57785"/>
          </a:xfrm>
          <a:custGeom>
            <a:avLst/>
            <a:gdLst/>
            <a:ahLst/>
            <a:cxnLst/>
            <a:rect l="l" t="t" r="r" b="b"/>
            <a:pathLst>
              <a:path w="50800" h="57784">
                <a:moveTo>
                  <a:pt x="23060" y="0"/>
                </a:moveTo>
                <a:lnTo>
                  <a:pt x="18417" y="0"/>
                </a:lnTo>
                <a:lnTo>
                  <a:pt x="13774" y="4406"/>
                </a:lnTo>
                <a:lnTo>
                  <a:pt x="13774" y="26439"/>
                </a:lnTo>
                <a:lnTo>
                  <a:pt x="9286" y="30845"/>
                </a:lnTo>
                <a:lnTo>
                  <a:pt x="0" y="35252"/>
                </a:lnTo>
                <a:lnTo>
                  <a:pt x="0" y="57284"/>
                </a:lnTo>
                <a:lnTo>
                  <a:pt x="23060" y="57284"/>
                </a:lnTo>
                <a:lnTo>
                  <a:pt x="27548" y="52878"/>
                </a:lnTo>
                <a:lnTo>
                  <a:pt x="32191" y="52878"/>
                </a:lnTo>
                <a:lnTo>
                  <a:pt x="40856" y="48058"/>
                </a:lnTo>
                <a:lnTo>
                  <a:pt x="46488" y="40760"/>
                </a:lnTo>
                <a:lnTo>
                  <a:pt x="49538" y="31809"/>
                </a:lnTo>
                <a:lnTo>
                  <a:pt x="50454" y="22032"/>
                </a:lnTo>
                <a:lnTo>
                  <a:pt x="50454" y="13219"/>
                </a:lnTo>
                <a:lnTo>
                  <a:pt x="46196" y="7435"/>
                </a:lnTo>
                <a:lnTo>
                  <a:pt x="40181" y="3304"/>
                </a:lnTo>
                <a:lnTo>
                  <a:pt x="32455" y="826"/>
                </a:lnTo>
                <a:lnTo>
                  <a:pt x="23060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379737" y="1239642"/>
            <a:ext cx="128905" cy="163195"/>
          </a:xfrm>
          <a:custGeom>
            <a:avLst/>
            <a:gdLst/>
            <a:ahLst/>
            <a:cxnLst/>
            <a:rect l="l" t="t" r="r" b="b"/>
            <a:pathLst>
              <a:path w="128904" h="163194">
                <a:moveTo>
                  <a:pt x="105552" y="0"/>
                </a:moveTo>
                <a:lnTo>
                  <a:pt x="59586" y="0"/>
                </a:lnTo>
                <a:lnTo>
                  <a:pt x="52735" y="69"/>
                </a:lnTo>
                <a:lnTo>
                  <a:pt x="9170" y="24237"/>
                </a:lnTo>
                <a:lnTo>
                  <a:pt x="0" y="57286"/>
                </a:lnTo>
                <a:lnTo>
                  <a:pt x="0" y="101352"/>
                </a:lnTo>
                <a:lnTo>
                  <a:pt x="725" y="107962"/>
                </a:lnTo>
                <a:lnTo>
                  <a:pt x="3917" y="121181"/>
                </a:lnTo>
                <a:lnTo>
                  <a:pt x="4643" y="127790"/>
                </a:lnTo>
                <a:lnTo>
                  <a:pt x="15817" y="142593"/>
                </a:lnTo>
                <a:lnTo>
                  <a:pt x="28690" y="153678"/>
                </a:lnTo>
                <a:lnTo>
                  <a:pt x="43274" y="160632"/>
                </a:lnTo>
                <a:lnTo>
                  <a:pt x="59586" y="163042"/>
                </a:lnTo>
                <a:lnTo>
                  <a:pt x="128458" y="163042"/>
                </a:lnTo>
                <a:lnTo>
                  <a:pt x="128458" y="149823"/>
                </a:lnTo>
                <a:lnTo>
                  <a:pt x="127447" y="142662"/>
                </a:lnTo>
                <a:lnTo>
                  <a:pt x="123853" y="135501"/>
                </a:lnTo>
                <a:lnTo>
                  <a:pt x="116836" y="129993"/>
                </a:lnTo>
                <a:lnTo>
                  <a:pt x="105552" y="127790"/>
                </a:lnTo>
                <a:lnTo>
                  <a:pt x="59586" y="127790"/>
                </a:lnTo>
                <a:lnTo>
                  <a:pt x="55097" y="123385"/>
                </a:lnTo>
                <a:lnTo>
                  <a:pt x="50454" y="123385"/>
                </a:lnTo>
                <a:lnTo>
                  <a:pt x="44450" y="119254"/>
                </a:lnTo>
                <a:lnTo>
                  <a:pt x="40143" y="113470"/>
                </a:lnTo>
                <a:lnTo>
                  <a:pt x="37548" y="106034"/>
                </a:lnTo>
                <a:lnTo>
                  <a:pt x="36680" y="96946"/>
                </a:lnTo>
                <a:lnTo>
                  <a:pt x="36680" y="66105"/>
                </a:lnTo>
                <a:lnTo>
                  <a:pt x="41323" y="48482"/>
                </a:lnTo>
                <a:lnTo>
                  <a:pt x="41323" y="39663"/>
                </a:lnTo>
                <a:lnTo>
                  <a:pt x="50454" y="35261"/>
                </a:lnTo>
                <a:lnTo>
                  <a:pt x="128458" y="35261"/>
                </a:lnTo>
                <a:lnTo>
                  <a:pt x="128458" y="13221"/>
                </a:lnTo>
                <a:lnTo>
                  <a:pt x="124204" y="7441"/>
                </a:lnTo>
                <a:lnTo>
                  <a:pt x="118688" y="3308"/>
                </a:lnTo>
                <a:lnTo>
                  <a:pt x="112330" y="827"/>
                </a:lnTo>
                <a:lnTo>
                  <a:pt x="105552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526458" y="1239642"/>
            <a:ext cx="128905" cy="163195"/>
          </a:xfrm>
          <a:custGeom>
            <a:avLst/>
            <a:gdLst/>
            <a:ahLst/>
            <a:cxnLst/>
            <a:rect l="l" t="t" r="r" b="b"/>
            <a:pathLst>
              <a:path w="128904" h="163194">
                <a:moveTo>
                  <a:pt x="64229" y="0"/>
                </a:moveTo>
                <a:lnTo>
                  <a:pt x="36680" y="0"/>
                </a:lnTo>
                <a:lnTo>
                  <a:pt x="19326" y="10810"/>
                </a:lnTo>
                <a:lnTo>
                  <a:pt x="8009" y="23685"/>
                </a:lnTo>
                <a:lnTo>
                  <a:pt x="1857" y="39039"/>
                </a:lnTo>
                <a:lnTo>
                  <a:pt x="0" y="57286"/>
                </a:lnTo>
                <a:lnTo>
                  <a:pt x="0" y="118978"/>
                </a:lnTo>
                <a:lnTo>
                  <a:pt x="24705" y="153678"/>
                </a:lnTo>
                <a:lnTo>
                  <a:pt x="55097" y="163042"/>
                </a:lnTo>
                <a:lnTo>
                  <a:pt x="78003" y="163042"/>
                </a:lnTo>
                <a:lnTo>
                  <a:pt x="82646" y="158636"/>
                </a:lnTo>
                <a:lnTo>
                  <a:pt x="87135" y="158636"/>
                </a:lnTo>
                <a:lnTo>
                  <a:pt x="105213" y="149685"/>
                </a:lnTo>
                <a:lnTo>
                  <a:pt x="118127" y="136603"/>
                </a:lnTo>
                <a:lnTo>
                  <a:pt x="122294" y="127790"/>
                </a:lnTo>
                <a:lnTo>
                  <a:pt x="59586" y="127790"/>
                </a:lnTo>
                <a:lnTo>
                  <a:pt x="48302" y="126207"/>
                </a:lnTo>
                <a:lnTo>
                  <a:pt x="41284" y="121732"/>
                </a:lnTo>
                <a:lnTo>
                  <a:pt x="37691" y="114778"/>
                </a:lnTo>
                <a:lnTo>
                  <a:pt x="36680" y="105759"/>
                </a:lnTo>
                <a:lnTo>
                  <a:pt x="36680" y="44065"/>
                </a:lnTo>
                <a:lnTo>
                  <a:pt x="41006" y="38975"/>
                </a:lnTo>
                <a:lnTo>
                  <a:pt x="47030" y="36361"/>
                </a:lnTo>
                <a:lnTo>
                  <a:pt x="54766" y="35398"/>
                </a:lnTo>
                <a:lnTo>
                  <a:pt x="64229" y="35261"/>
                </a:lnTo>
                <a:lnTo>
                  <a:pt x="123140" y="35261"/>
                </a:lnTo>
                <a:lnTo>
                  <a:pt x="122647" y="33812"/>
                </a:lnTo>
                <a:lnTo>
                  <a:pt x="119326" y="26442"/>
                </a:lnTo>
                <a:lnTo>
                  <a:pt x="108127" y="14875"/>
                </a:lnTo>
                <a:lnTo>
                  <a:pt x="95202" y="6612"/>
                </a:lnTo>
                <a:lnTo>
                  <a:pt x="80564" y="1653"/>
                </a:lnTo>
                <a:lnTo>
                  <a:pt x="64229" y="0"/>
                </a:lnTo>
                <a:close/>
              </a:path>
              <a:path w="128904" h="163194">
                <a:moveTo>
                  <a:pt x="123140" y="35261"/>
                </a:moveTo>
                <a:lnTo>
                  <a:pt x="78003" y="35261"/>
                </a:lnTo>
                <a:lnTo>
                  <a:pt x="84008" y="38700"/>
                </a:lnTo>
                <a:lnTo>
                  <a:pt x="88315" y="42966"/>
                </a:lnTo>
                <a:lnTo>
                  <a:pt x="90909" y="48886"/>
                </a:lnTo>
                <a:lnTo>
                  <a:pt x="91778" y="57286"/>
                </a:lnTo>
                <a:lnTo>
                  <a:pt x="91778" y="105759"/>
                </a:lnTo>
                <a:lnTo>
                  <a:pt x="87135" y="110165"/>
                </a:lnTo>
                <a:lnTo>
                  <a:pt x="87029" y="114778"/>
                </a:lnTo>
                <a:lnTo>
                  <a:pt x="82646" y="123385"/>
                </a:lnTo>
                <a:lnTo>
                  <a:pt x="78003" y="127790"/>
                </a:lnTo>
                <a:lnTo>
                  <a:pt x="122294" y="127790"/>
                </a:lnTo>
                <a:lnTo>
                  <a:pt x="125875" y="120217"/>
                </a:lnTo>
                <a:lnTo>
                  <a:pt x="128458" y="101352"/>
                </a:lnTo>
                <a:lnTo>
                  <a:pt x="128458" y="61688"/>
                </a:lnTo>
                <a:lnTo>
                  <a:pt x="127662" y="51849"/>
                </a:lnTo>
                <a:lnTo>
                  <a:pt x="125575" y="42419"/>
                </a:lnTo>
                <a:lnTo>
                  <a:pt x="123140" y="35261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677823" y="1239642"/>
            <a:ext cx="128905" cy="163195"/>
          </a:xfrm>
          <a:custGeom>
            <a:avLst/>
            <a:gdLst/>
            <a:ahLst/>
            <a:cxnLst/>
            <a:rect l="l" t="t" r="r" b="b"/>
            <a:pathLst>
              <a:path w="128904" h="163194">
                <a:moveTo>
                  <a:pt x="13774" y="0"/>
                </a:moveTo>
                <a:lnTo>
                  <a:pt x="0" y="0"/>
                </a:lnTo>
                <a:lnTo>
                  <a:pt x="0" y="123385"/>
                </a:lnTo>
                <a:lnTo>
                  <a:pt x="9361" y="140735"/>
                </a:lnTo>
                <a:lnTo>
                  <a:pt x="23466" y="153128"/>
                </a:lnTo>
                <a:lnTo>
                  <a:pt x="41896" y="160563"/>
                </a:lnTo>
                <a:lnTo>
                  <a:pt x="64229" y="163042"/>
                </a:lnTo>
                <a:lnTo>
                  <a:pt x="73761" y="162285"/>
                </a:lnTo>
                <a:lnTo>
                  <a:pt x="81988" y="160288"/>
                </a:lnTo>
                <a:lnTo>
                  <a:pt x="89345" y="157465"/>
                </a:lnTo>
                <a:lnTo>
                  <a:pt x="96266" y="154229"/>
                </a:lnTo>
                <a:lnTo>
                  <a:pt x="128458" y="154229"/>
                </a:lnTo>
                <a:lnTo>
                  <a:pt x="128458" y="127790"/>
                </a:lnTo>
                <a:lnTo>
                  <a:pt x="59586" y="127790"/>
                </a:lnTo>
                <a:lnTo>
                  <a:pt x="48302" y="126138"/>
                </a:lnTo>
                <a:lnTo>
                  <a:pt x="41284" y="121181"/>
                </a:lnTo>
                <a:lnTo>
                  <a:pt x="37691" y="112919"/>
                </a:lnTo>
                <a:lnTo>
                  <a:pt x="36680" y="101352"/>
                </a:lnTo>
                <a:lnTo>
                  <a:pt x="36680" y="17623"/>
                </a:lnTo>
                <a:lnTo>
                  <a:pt x="32426" y="9298"/>
                </a:lnTo>
                <a:lnTo>
                  <a:pt x="26910" y="3859"/>
                </a:lnTo>
                <a:lnTo>
                  <a:pt x="20552" y="896"/>
                </a:lnTo>
                <a:lnTo>
                  <a:pt x="13774" y="0"/>
                </a:lnTo>
                <a:close/>
              </a:path>
              <a:path w="128904" h="163194">
                <a:moveTo>
                  <a:pt x="128458" y="154229"/>
                </a:moveTo>
                <a:lnTo>
                  <a:pt x="96266" y="154229"/>
                </a:lnTo>
                <a:lnTo>
                  <a:pt x="100909" y="158636"/>
                </a:lnTo>
                <a:lnTo>
                  <a:pt x="110040" y="163042"/>
                </a:lnTo>
                <a:lnTo>
                  <a:pt x="123815" y="163042"/>
                </a:lnTo>
                <a:lnTo>
                  <a:pt x="123815" y="158636"/>
                </a:lnTo>
                <a:lnTo>
                  <a:pt x="128458" y="158636"/>
                </a:lnTo>
                <a:lnTo>
                  <a:pt x="128458" y="154229"/>
                </a:lnTo>
                <a:close/>
              </a:path>
              <a:path w="128904" h="163194">
                <a:moveTo>
                  <a:pt x="100909" y="0"/>
                </a:moveTo>
                <a:lnTo>
                  <a:pt x="87135" y="0"/>
                </a:lnTo>
                <a:lnTo>
                  <a:pt x="87135" y="105759"/>
                </a:lnTo>
                <a:lnTo>
                  <a:pt x="86704" y="112919"/>
                </a:lnTo>
                <a:lnTo>
                  <a:pt x="83691" y="120079"/>
                </a:lnTo>
                <a:lnTo>
                  <a:pt x="75512" y="125587"/>
                </a:lnTo>
                <a:lnTo>
                  <a:pt x="59586" y="127790"/>
                </a:lnTo>
                <a:lnTo>
                  <a:pt x="128458" y="127790"/>
                </a:lnTo>
                <a:lnTo>
                  <a:pt x="128458" y="22040"/>
                </a:lnTo>
                <a:lnTo>
                  <a:pt x="123479" y="11161"/>
                </a:lnTo>
                <a:lnTo>
                  <a:pt x="116367" y="4411"/>
                </a:lnTo>
                <a:lnTo>
                  <a:pt x="108413" y="965"/>
                </a:lnTo>
                <a:lnTo>
                  <a:pt x="100909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824544" y="1239642"/>
            <a:ext cx="128905" cy="163195"/>
          </a:xfrm>
          <a:custGeom>
            <a:avLst/>
            <a:gdLst/>
            <a:ahLst/>
            <a:cxnLst/>
            <a:rect l="l" t="t" r="r" b="b"/>
            <a:pathLst>
              <a:path w="128904" h="163194">
                <a:moveTo>
                  <a:pt x="27548" y="0"/>
                </a:moveTo>
                <a:lnTo>
                  <a:pt x="0" y="0"/>
                </a:lnTo>
                <a:lnTo>
                  <a:pt x="0" y="136603"/>
                </a:lnTo>
                <a:lnTo>
                  <a:pt x="1083" y="143832"/>
                </a:lnTo>
                <a:lnTo>
                  <a:pt x="5184" y="151475"/>
                </a:lnTo>
                <a:lnTo>
                  <a:pt x="13580" y="158291"/>
                </a:lnTo>
                <a:lnTo>
                  <a:pt x="27548" y="163042"/>
                </a:lnTo>
                <a:lnTo>
                  <a:pt x="36680" y="163042"/>
                </a:lnTo>
                <a:lnTo>
                  <a:pt x="36680" y="158636"/>
                </a:lnTo>
                <a:lnTo>
                  <a:pt x="41323" y="158636"/>
                </a:lnTo>
                <a:lnTo>
                  <a:pt x="41323" y="57286"/>
                </a:lnTo>
                <a:lnTo>
                  <a:pt x="42312" y="46410"/>
                </a:lnTo>
                <a:lnTo>
                  <a:pt x="45873" y="39663"/>
                </a:lnTo>
                <a:lnTo>
                  <a:pt x="52880" y="36224"/>
                </a:lnTo>
                <a:lnTo>
                  <a:pt x="64229" y="35261"/>
                </a:lnTo>
                <a:lnTo>
                  <a:pt x="126959" y="35261"/>
                </a:lnTo>
                <a:lnTo>
                  <a:pt x="126499" y="33053"/>
                </a:lnTo>
                <a:lnTo>
                  <a:pt x="123815" y="26442"/>
                </a:lnTo>
                <a:lnTo>
                  <a:pt x="113341" y="14875"/>
                </a:lnTo>
                <a:lnTo>
                  <a:pt x="102012" y="6612"/>
                </a:lnTo>
                <a:lnTo>
                  <a:pt x="96238" y="4416"/>
                </a:lnTo>
                <a:lnTo>
                  <a:pt x="32191" y="4416"/>
                </a:lnTo>
                <a:lnTo>
                  <a:pt x="27548" y="0"/>
                </a:lnTo>
                <a:close/>
              </a:path>
              <a:path w="128904" h="163194">
                <a:moveTo>
                  <a:pt x="126959" y="35261"/>
                </a:moveTo>
                <a:lnTo>
                  <a:pt x="82491" y="35261"/>
                </a:lnTo>
                <a:lnTo>
                  <a:pt x="87860" y="39390"/>
                </a:lnTo>
                <a:lnTo>
                  <a:pt x="90617" y="45173"/>
                </a:lnTo>
                <a:lnTo>
                  <a:pt x="91632" y="52606"/>
                </a:lnTo>
                <a:lnTo>
                  <a:pt x="91778" y="136603"/>
                </a:lnTo>
                <a:lnTo>
                  <a:pt x="96266" y="141010"/>
                </a:lnTo>
                <a:lnTo>
                  <a:pt x="98002" y="150029"/>
                </a:lnTo>
                <a:lnTo>
                  <a:pt x="103192" y="156983"/>
                </a:lnTo>
                <a:lnTo>
                  <a:pt x="111806" y="161459"/>
                </a:lnTo>
                <a:lnTo>
                  <a:pt x="123815" y="163042"/>
                </a:lnTo>
                <a:lnTo>
                  <a:pt x="128458" y="163042"/>
                </a:lnTo>
                <a:lnTo>
                  <a:pt x="128385" y="46272"/>
                </a:lnTo>
                <a:lnTo>
                  <a:pt x="127878" y="39664"/>
                </a:lnTo>
                <a:lnTo>
                  <a:pt x="126959" y="35261"/>
                </a:lnTo>
                <a:close/>
              </a:path>
              <a:path w="128904" h="163194">
                <a:moveTo>
                  <a:pt x="73360" y="0"/>
                </a:moveTo>
                <a:lnTo>
                  <a:pt x="59586" y="0"/>
                </a:lnTo>
                <a:lnTo>
                  <a:pt x="52737" y="69"/>
                </a:lnTo>
                <a:lnTo>
                  <a:pt x="45889" y="552"/>
                </a:lnTo>
                <a:lnTo>
                  <a:pt x="39040" y="1863"/>
                </a:lnTo>
                <a:lnTo>
                  <a:pt x="32191" y="4416"/>
                </a:lnTo>
                <a:lnTo>
                  <a:pt x="96238" y="4416"/>
                </a:lnTo>
                <a:lnTo>
                  <a:pt x="88970" y="1653"/>
                </a:lnTo>
                <a:lnTo>
                  <a:pt x="73360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975908" y="1173493"/>
            <a:ext cx="87630" cy="229235"/>
          </a:xfrm>
          <a:custGeom>
            <a:avLst/>
            <a:gdLst/>
            <a:ahLst/>
            <a:cxnLst/>
            <a:rect l="l" t="t" r="r" b="b"/>
            <a:pathLst>
              <a:path w="87629" h="229234">
                <a:moveTo>
                  <a:pt x="26871" y="0"/>
                </a:moveTo>
                <a:lnTo>
                  <a:pt x="0" y="0"/>
                </a:lnTo>
                <a:lnTo>
                  <a:pt x="0" y="176315"/>
                </a:lnTo>
                <a:lnTo>
                  <a:pt x="4643" y="185128"/>
                </a:lnTo>
                <a:lnTo>
                  <a:pt x="4643" y="193940"/>
                </a:lnTo>
                <a:lnTo>
                  <a:pt x="15825" y="208743"/>
                </a:lnTo>
                <a:lnTo>
                  <a:pt x="29212" y="219828"/>
                </a:lnTo>
                <a:lnTo>
                  <a:pt x="45211" y="226782"/>
                </a:lnTo>
                <a:lnTo>
                  <a:pt x="64229" y="229192"/>
                </a:lnTo>
                <a:lnTo>
                  <a:pt x="87135" y="229192"/>
                </a:lnTo>
                <a:lnTo>
                  <a:pt x="87135" y="207159"/>
                </a:lnTo>
                <a:lnTo>
                  <a:pt x="82491" y="202753"/>
                </a:lnTo>
                <a:lnTo>
                  <a:pt x="82491" y="198346"/>
                </a:lnTo>
                <a:lnTo>
                  <a:pt x="78003" y="193940"/>
                </a:lnTo>
                <a:lnTo>
                  <a:pt x="59586" y="193940"/>
                </a:lnTo>
                <a:lnTo>
                  <a:pt x="54943" y="189535"/>
                </a:lnTo>
                <a:lnTo>
                  <a:pt x="50454" y="189535"/>
                </a:lnTo>
                <a:lnTo>
                  <a:pt x="41323" y="185128"/>
                </a:lnTo>
                <a:lnTo>
                  <a:pt x="41323" y="96993"/>
                </a:lnTo>
                <a:lnTo>
                  <a:pt x="82491" y="96993"/>
                </a:lnTo>
                <a:lnTo>
                  <a:pt x="82491" y="88189"/>
                </a:lnTo>
                <a:lnTo>
                  <a:pt x="81430" y="79099"/>
                </a:lnTo>
                <a:lnTo>
                  <a:pt x="77365" y="71661"/>
                </a:lnTo>
                <a:lnTo>
                  <a:pt x="68976" y="65877"/>
                </a:lnTo>
                <a:lnTo>
                  <a:pt x="54943" y="61747"/>
                </a:lnTo>
                <a:lnTo>
                  <a:pt x="41323" y="61747"/>
                </a:lnTo>
                <a:lnTo>
                  <a:pt x="41323" y="17682"/>
                </a:lnTo>
                <a:lnTo>
                  <a:pt x="36680" y="13280"/>
                </a:lnTo>
                <a:lnTo>
                  <a:pt x="32354" y="4949"/>
                </a:lnTo>
                <a:lnTo>
                  <a:pt x="26871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085949" y="1363028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5">
                <a:moveTo>
                  <a:pt x="36680" y="0"/>
                </a:moveTo>
                <a:lnTo>
                  <a:pt x="4643" y="0"/>
                </a:lnTo>
                <a:lnTo>
                  <a:pt x="0" y="4405"/>
                </a:lnTo>
                <a:lnTo>
                  <a:pt x="0" y="26437"/>
                </a:lnTo>
                <a:lnTo>
                  <a:pt x="4643" y="35250"/>
                </a:lnTo>
                <a:lnTo>
                  <a:pt x="9131" y="39657"/>
                </a:lnTo>
                <a:lnTo>
                  <a:pt x="32037" y="39657"/>
                </a:lnTo>
                <a:lnTo>
                  <a:pt x="36680" y="35250"/>
                </a:lnTo>
                <a:lnTo>
                  <a:pt x="36680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476350" y="1239642"/>
            <a:ext cx="128905" cy="163195"/>
          </a:xfrm>
          <a:custGeom>
            <a:avLst/>
            <a:gdLst/>
            <a:ahLst/>
            <a:cxnLst/>
            <a:rect l="l" t="t" r="r" b="b"/>
            <a:pathLst>
              <a:path w="128904" h="163194">
                <a:moveTo>
                  <a:pt x="73360" y="0"/>
                </a:moveTo>
                <a:lnTo>
                  <a:pt x="41323" y="0"/>
                </a:lnTo>
                <a:lnTo>
                  <a:pt x="36680" y="4416"/>
                </a:lnTo>
                <a:lnTo>
                  <a:pt x="19326" y="12742"/>
                </a:lnTo>
                <a:lnTo>
                  <a:pt x="8009" y="24787"/>
                </a:lnTo>
                <a:lnTo>
                  <a:pt x="1857" y="40965"/>
                </a:lnTo>
                <a:lnTo>
                  <a:pt x="0" y="61688"/>
                </a:lnTo>
                <a:lnTo>
                  <a:pt x="72" y="112369"/>
                </a:lnTo>
                <a:lnTo>
                  <a:pt x="27529" y="154229"/>
                </a:lnTo>
                <a:lnTo>
                  <a:pt x="64229" y="163042"/>
                </a:lnTo>
                <a:lnTo>
                  <a:pt x="123815" y="163042"/>
                </a:lnTo>
                <a:lnTo>
                  <a:pt x="128458" y="158636"/>
                </a:lnTo>
                <a:lnTo>
                  <a:pt x="128458" y="145416"/>
                </a:lnTo>
                <a:lnTo>
                  <a:pt x="55097" y="127790"/>
                </a:lnTo>
                <a:lnTo>
                  <a:pt x="50454" y="123385"/>
                </a:lnTo>
                <a:lnTo>
                  <a:pt x="45811" y="123385"/>
                </a:lnTo>
                <a:lnTo>
                  <a:pt x="41323" y="118978"/>
                </a:lnTo>
                <a:lnTo>
                  <a:pt x="36680" y="114572"/>
                </a:lnTo>
                <a:lnTo>
                  <a:pt x="36680" y="96946"/>
                </a:lnTo>
                <a:lnTo>
                  <a:pt x="110040" y="96946"/>
                </a:lnTo>
                <a:lnTo>
                  <a:pt x="118729" y="92884"/>
                </a:lnTo>
                <a:lnTo>
                  <a:pt x="124415" y="87581"/>
                </a:lnTo>
                <a:lnTo>
                  <a:pt x="127517" y="81452"/>
                </a:lnTo>
                <a:lnTo>
                  <a:pt x="128458" y="74909"/>
                </a:lnTo>
                <a:lnTo>
                  <a:pt x="128458" y="61688"/>
                </a:lnTo>
                <a:lnTo>
                  <a:pt x="36680" y="61688"/>
                </a:lnTo>
                <a:lnTo>
                  <a:pt x="36680" y="44065"/>
                </a:lnTo>
                <a:lnTo>
                  <a:pt x="41323" y="39663"/>
                </a:lnTo>
                <a:lnTo>
                  <a:pt x="50454" y="35261"/>
                </a:lnTo>
                <a:lnTo>
                  <a:pt x="123815" y="35261"/>
                </a:lnTo>
                <a:lnTo>
                  <a:pt x="115300" y="18596"/>
                </a:lnTo>
                <a:lnTo>
                  <a:pt x="103753" y="7714"/>
                </a:lnTo>
                <a:lnTo>
                  <a:pt x="89623" y="1791"/>
                </a:lnTo>
                <a:lnTo>
                  <a:pt x="73360" y="0"/>
                </a:lnTo>
                <a:close/>
              </a:path>
              <a:path w="128904" h="163194">
                <a:moveTo>
                  <a:pt x="123815" y="35261"/>
                </a:moveTo>
                <a:lnTo>
                  <a:pt x="73360" y="35261"/>
                </a:lnTo>
                <a:lnTo>
                  <a:pt x="82049" y="38631"/>
                </a:lnTo>
                <a:lnTo>
                  <a:pt x="87734" y="42416"/>
                </a:lnTo>
                <a:lnTo>
                  <a:pt x="90837" y="47029"/>
                </a:lnTo>
                <a:lnTo>
                  <a:pt x="91778" y="52884"/>
                </a:lnTo>
                <a:lnTo>
                  <a:pt x="91778" y="61688"/>
                </a:lnTo>
                <a:lnTo>
                  <a:pt x="128458" y="61688"/>
                </a:lnTo>
                <a:lnTo>
                  <a:pt x="128458" y="39663"/>
                </a:lnTo>
                <a:lnTo>
                  <a:pt x="123815" y="35261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627714" y="1239642"/>
            <a:ext cx="128905" cy="163195"/>
          </a:xfrm>
          <a:custGeom>
            <a:avLst/>
            <a:gdLst/>
            <a:ahLst/>
            <a:cxnLst/>
            <a:rect l="l" t="t" r="r" b="b"/>
            <a:pathLst>
              <a:path w="128904" h="163194">
                <a:moveTo>
                  <a:pt x="128303" y="0"/>
                </a:moveTo>
                <a:lnTo>
                  <a:pt x="41168" y="0"/>
                </a:lnTo>
                <a:lnTo>
                  <a:pt x="32037" y="4416"/>
                </a:lnTo>
                <a:lnTo>
                  <a:pt x="17367" y="14393"/>
                </a:lnTo>
                <a:lnTo>
                  <a:pt x="7428" y="24787"/>
                </a:lnTo>
                <a:lnTo>
                  <a:pt x="1784" y="36013"/>
                </a:lnTo>
                <a:lnTo>
                  <a:pt x="0" y="48482"/>
                </a:lnTo>
                <a:lnTo>
                  <a:pt x="916" y="55844"/>
                </a:lnTo>
                <a:lnTo>
                  <a:pt x="25273" y="87031"/>
                </a:lnTo>
                <a:lnTo>
                  <a:pt x="50454" y="96946"/>
                </a:lnTo>
                <a:lnTo>
                  <a:pt x="78003" y="96946"/>
                </a:lnTo>
                <a:lnTo>
                  <a:pt x="87135" y="101352"/>
                </a:lnTo>
                <a:lnTo>
                  <a:pt x="91623" y="105759"/>
                </a:lnTo>
                <a:lnTo>
                  <a:pt x="91623" y="110165"/>
                </a:lnTo>
                <a:lnTo>
                  <a:pt x="87135" y="114572"/>
                </a:lnTo>
                <a:lnTo>
                  <a:pt x="85493" y="120355"/>
                </a:lnTo>
                <a:lnTo>
                  <a:pt x="80847" y="124486"/>
                </a:lnTo>
                <a:lnTo>
                  <a:pt x="73619" y="126964"/>
                </a:lnTo>
                <a:lnTo>
                  <a:pt x="64229" y="127790"/>
                </a:lnTo>
                <a:lnTo>
                  <a:pt x="27548" y="127790"/>
                </a:lnTo>
                <a:lnTo>
                  <a:pt x="13515" y="129993"/>
                </a:lnTo>
                <a:lnTo>
                  <a:pt x="5126" y="135502"/>
                </a:lnTo>
                <a:lnTo>
                  <a:pt x="1061" y="142662"/>
                </a:lnTo>
                <a:lnTo>
                  <a:pt x="0" y="149823"/>
                </a:lnTo>
                <a:lnTo>
                  <a:pt x="0" y="163042"/>
                </a:lnTo>
                <a:lnTo>
                  <a:pt x="68717" y="163042"/>
                </a:lnTo>
                <a:lnTo>
                  <a:pt x="75655" y="162285"/>
                </a:lnTo>
                <a:lnTo>
                  <a:pt x="119191" y="135501"/>
                </a:lnTo>
                <a:lnTo>
                  <a:pt x="128303" y="110165"/>
                </a:lnTo>
                <a:lnTo>
                  <a:pt x="126734" y="102798"/>
                </a:lnTo>
                <a:lnTo>
                  <a:pt x="100508" y="69129"/>
                </a:lnTo>
                <a:lnTo>
                  <a:pt x="78003" y="61688"/>
                </a:lnTo>
                <a:lnTo>
                  <a:pt x="50454" y="61688"/>
                </a:lnTo>
                <a:lnTo>
                  <a:pt x="50454" y="57286"/>
                </a:lnTo>
                <a:lnTo>
                  <a:pt x="41168" y="57286"/>
                </a:lnTo>
                <a:lnTo>
                  <a:pt x="36680" y="52884"/>
                </a:lnTo>
                <a:lnTo>
                  <a:pt x="36680" y="44065"/>
                </a:lnTo>
                <a:lnTo>
                  <a:pt x="41168" y="39663"/>
                </a:lnTo>
                <a:lnTo>
                  <a:pt x="50454" y="35261"/>
                </a:lnTo>
                <a:lnTo>
                  <a:pt x="110040" y="35261"/>
                </a:lnTo>
                <a:lnTo>
                  <a:pt x="116746" y="31194"/>
                </a:lnTo>
                <a:lnTo>
                  <a:pt x="122596" y="25891"/>
                </a:lnTo>
                <a:lnTo>
                  <a:pt x="126734" y="19764"/>
                </a:lnTo>
                <a:lnTo>
                  <a:pt x="128303" y="13221"/>
                </a:lnTo>
                <a:lnTo>
                  <a:pt x="128303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779078" y="1239642"/>
            <a:ext cx="128905" cy="163195"/>
          </a:xfrm>
          <a:custGeom>
            <a:avLst/>
            <a:gdLst/>
            <a:ahLst/>
            <a:cxnLst/>
            <a:rect l="l" t="t" r="r" b="b"/>
            <a:pathLst>
              <a:path w="128904" h="163194">
                <a:moveTo>
                  <a:pt x="13619" y="0"/>
                </a:moveTo>
                <a:lnTo>
                  <a:pt x="0" y="0"/>
                </a:lnTo>
                <a:lnTo>
                  <a:pt x="0" y="123385"/>
                </a:lnTo>
                <a:lnTo>
                  <a:pt x="9358" y="140735"/>
                </a:lnTo>
                <a:lnTo>
                  <a:pt x="23447" y="153128"/>
                </a:lnTo>
                <a:lnTo>
                  <a:pt x="41831" y="160563"/>
                </a:lnTo>
                <a:lnTo>
                  <a:pt x="64074" y="163042"/>
                </a:lnTo>
                <a:lnTo>
                  <a:pt x="73631" y="162285"/>
                </a:lnTo>
                <a:lnTo>
                  <a:pt x="81911" y="160288"/>
                </a:lnTo>
                <a:lnTo>
                  <a:pt x="89321" y="157465"/>
                </a:lnTo>
                <a:lnTo>
                  <a:pt x="96266" y="154229"/>
                </a:lnTo>
                <a:lnTo>
                  <a:pt x="128303" y="154229"/>
                </a:lnTo>
                <a:lnTo>
                  <a:pt x="128303" y="127790"/>
                </a:lnTo>
                <a:lnTo>
                  <a:pt x="59586" y="127790"/>
                </a:lnTo>
                <a:lnTo>
                  <a:pt x="48237" y="126138"/>
                </a:lnTo>
                <a:lnTo>
                  <a:pt x="41226" y="121181"/>
                </a:lnTo>
                <a:lnTo>
                  <a:pt x="37669" y="112919"/>
                </a:lnTo>
                <a:lnTo>
                  <a:pt x="36680" y="101352"/>
                </a:lnTo>
                <a:lnTo>
                  <a:pt x="36680" y="17623"/>
                </a:lnTo>
                <a:lnTo>
                  <a:pt x="32424" y="9298"/>
                </a:lnTo>
                <a:lnTo>
                  <a:pt x="26891" y="3859"/>
                </a:lnTo>
                <a:lnTo>
                  <a:pt x="20487" y="896"/>
                </a:lnTo>
                <a:lnTo>
                  <a:pt x="13619" y="0"/>
                </a:lnTo>
                <a:close/>
              </a:path>
              <a:path w="128904" h="163194">
                <a:moveTo>
                  <a:pt x="128303" y="154229"/>
                </a:moveTo>
                <a:lnTo>
                  <a:pt x="96266" y="154229"/>
                </a:lnTo>
                <a:lnTo>
                  <a:pt x="100754" y="158636"/>
                </a:lnTo>
                <a:lnTo>
                  <a:pt x="110040" y="163042"/>
                </a:lnTo>
                <a:lnTo>
                  <a:pt x="123815" y="163042"/>
                </a:lnTo>
                <a:lnTo>
                  <a:pt x="123815" y="158636"/>
                </a:lnTo>
                <a:lnTo>
                  <a:pt x="128303" y="158636"/>
                </a:lnTo>
                <a:lnTo>
                  <a:pt x="128303" y="154229"/>
                </a:lnTo>
                <a:close/>
              </a:path>
              <a:path w="128904" h="163194">
                <a:moveTo>
                  <a:pt x="100754" y="0"/>
                </a:moveTo>
                <a:lnTo>
                  <a:pt x="91623" y="0"/>
                </a:lnTo>
                <a:lnTo>
                  <a:pt x="91623" y="105759"/>
                </a:lnTo>
                <a:lnTo>
                  <a:pt x="90491" y="112919"/>
                </a:lnTo>
                <a:lnTo>
                  <a:pt x="85935" y="120079"/>
                </a:lnTo>
                <a:lnTo>
                  <a:pt x="76214" y="125587"/>
                </a:lnTo>
                <a:lnTo>
                  <a:pt x="59586" y="127790"/>
                </a:lnTo>
                <a:lnTo>
                  <a:pt x="128303" y="127790"/>
                </a:lnTo>
                <a:lnTo>
                  <a:pt x="128303" y="22040"/>
                </a:lnTo>
                <a:lnTo>
                  <a:pt x="123411" y="11161"/>
                </a:lnTo>
                <a:lnTo>
                  <a:pt x="116328" y="4411"/>
                </a:lnTo>
                <a:lnTo>
                  <a:pt x="108345" y="965"/>
                </a:lnTo>
                <a:lnTo>
                  <a:pt x="100754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930288" y="1173493"/>
            <a:ext cx="87630" cy="229235"/>
          </a:xfrm>
          <a:custGeom>
            <a:avLst/>
            <a:gdLst/>
            <a:ahLst/>
            <a:cxnLst/>
            <a:rect l="l" t="t" r="r" b="b"/>
            <a:pathLst>
              <a:path w="87629" h="229234">
                <a:moveTo>
                  <a:pt x="22383" y="0"/>
                </a:moveTo>
                <a:lnTo>
                  <a:pt x="0" y="0"/>
                </a:lnTo>
                <a:lnTo>
                  <a:pt x="0" y="185128"/>
                </a:lnTo>
                <a:lnTo>
                  <a:pt x="25285" y="219828"/>
                </a:lnTo>
                <a:lnTo>
                  <a:pt x="59740" y="229192"/>
                </a:lnTo>
                <a:lnTo>
                  <a:pt x="87135" y="229192"/>
                </a:lnTo>
                <a:lnTo>
                  <a:pt x="87135" y="207159"/>
                </a:lnTo>
                <a:lnTo>
                  <a:pt x="82646" y="198346"/>
                </a:lnTo>
                <a:lnTo>
                  <a:pt x="78247" y="195110"/>
                </a:lnTo>
                <a:lnTo>
                  <a:pt x="71716" y="192288"/>
                </a:lnTo>
                <a:lnTo>
                  <a:pt x="62601" y="190292"/>
                </a:lnTo>
                <a:lnTo>
                  <a:pt x="50454" y="189535"/>
                </a:lnTo>
                <a:lnTo>
                  <a:pt x="44450" y="187951"/>
                </a:lnTo>
                <a:lnTo>
                  <a:pt x="40143" y="183476"/>
                </a:lnTo>
                <a:lnTo>
                  <a:pt x="37548" y="176522"/>
                </a:lnTo>
                <a:lnTo>
                  <a:pt x="36680" y="167502"/>
                </a:lnTo>
                <a:lnTo>
                  <a:pt x="36680" y="17682"/>
                </a:lnTo>
                <a:lnTo>
                  <a:pt x="32191" y="13280"/>
                </a:lnTo>
                <a:lnTo>
                  <a:pt x="27865" y="4949"/>
                </a:lnTo>
                <a:lnTo>
                  <a:pt x="22383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031197" y="1173493"/>
            <a:ext cx="87630" cy="229235"/>
          </a:xfrm>
          <a:custGeom>
            <a:avLst/>
            <a:gdLst/>
            <a:ahLst/>
            <a:cxnLst/>
            <a:rect l="l" t="t" r="r" b="b"/>
            <a:pathLst>
              <a:path w="87629" h="229234">
                <a:moveTo>
                  <a:pt x="26930" y="0"/>
                </a:moveTo>
                <a:lnTo>
                  <a:pt x="0" y="0"/>
                </a:lnTo>
                <a:lnTo>
                  <a:pt x="0" y="185128"/>
                </a:lnTo>
                <a:lnTo>
                  <a:pt x="4643" y="189535"/>
                </a:lnTo>
                <a:lnTo>
                  <a:pt x="4643" y="193940"/>
                </a:lnTo>
                <a:lnTo>
                  <a:pt x="13300" y="208743"/>
                </a:lnTo>
                <a:lnTo>
                  <a:pt x="25846" y="219828"/>
                </a:lnTo>
                <a:lnTo>
                  <a:pt x="42687" y="226782"/>
                </a:lnTo>
                <a:lnTo>
                  <a:pt x="64229" y="229192"/>
                </a:lnTo>
                <a:lnTo>
                  <a:pt x="82646" y="229192"/>
                </a:lnTo>
                <a:lnTo>
                  <a:pt x="87135" y="224785"/>
                </a:lnTo>
                <a:lnTo>
                  <a:pt x="87135" y="207159"/>
                </a:lnTo>
                <a:lnTo>
                  <a:pt x="82646" y="202753"/>
                </a:lnTo>
                <a:lnTo>
                  <a:pt x="73360" y="193940"/>
                </a:lnTo>
                <a:lnTo>
                  <a:pt x="59586" y="193940"/>
                </a:lnTo>
                <a:lnTo>
                  <a:pt x="55097" y="189535"/>
                </a:lnTo>
                <a:lnTo>
                  <a:pt x="50454" y="189535"/>
                </a:lnTo>
                <a:lnTo>
                  <a:pt x="44450" y="186092"/>
                </a:lnTo>
                <a:lnTo>
                  <a:pt x="40143" y="181823"/>
                </a:lnTo>
                <a:lnTo>
                  <a:pt x="37548" y="175902"/>
                </a:lnTo>
                <a:lnTo>
                  <a:pt x="36680" y="167502"/>
                </a:lnTo>
                <a:lnTo>
                  <a:pt x="36680" y="96993"/>
                </a:lnTo>
                <a:lnTo>
                  <a:pt x="82646" y="96993"/>
                </a:lnTo>
                <a:lnTo>
                  <a:pt x="82646" y="88189"/>
                </a:lnTo>
                <a:lnTo>
                  <a:pt x="81563" y="79099"/>
                </a:lnTo>
                <a:lnTo>
                  <a:pt x="77461" y="71661"/>
                </a:lnTo>
                <a:lnTo>
                  <a:pt x="69065" y="65877"/>
                </a:lnTo>
                <a:lnTo>
                  <a:pt x="55097" y="61747"/>
                </a:lnTo>
                <a:lnTo>
                  <a:pt x="36680" y="61747"/>
                </a:lnTo>
                <a:lnTo>
                  <a:pt x="36680" y="13280"/>
                </a:lnTo>
                <a:lnTo>
                  <a:pt x="32419" y="4949"/>
                </a:lnTo>
                <a:lnTo>
                  <a:pt x="26930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141238" y="1239642"/>
            <a:ext cx="128905" cy="163195"/>
          </a:xfrm>
          <a:custGeom>
            <a:avLst/>
            <a:gdLst/>
            <a:ahLst/>
            <a:cxnLst/>
            <a:rect l="l" t="t" r="r" b="b"/>
            <a:pathLst>
              <a:path w="128904" h="163194">
                <a:moveTo>
                  <a:pt x="128458" y="0"/>
                </a:moveTo>
                <a:lnTo>
                  <a:pt x="41323" y="0"/>
                </a:lnTo>
                <a:lnTo>
                  <a:pt x="32191" y="4416"/>
                </a:lnTo>
                <a:lnTo>
                  <a:pt x="17498" y="14393"/>
                </a:lnTo>
                <a:lnTo>
                  <a:pt x="7506" y="24787"/>
                </a:lnTo>
                <a:lnTo>
                  <a:pt x="1808" y="36013"/>
                </a:lnTo>
                <a:lnTo>
                  <a:pt x="0" y="48482"/>
                </a:lnTo>
                <a:lnTo>
                  <a:pt x="940" y="55844"/>
                </a:lnTo>
                <a:lnTo>
                  <a:pt x="25338" y="87031"/>
                </a:lnTo>
                <a:lnTo>
                  <a:pt x="50454" y="96946"/>
                </a:lnTo>
                <a:lnTo>
                  <a:pt x="78003" y="96946"/>
                </a:lnTo>
                <a:lnTo>
                  <a:pt x="87135" y="101352"/>
                </a:lnTo>
                <a:lnTo>
                  <a:pt x="91778" y="105759"/>
                </a:lnTo>
                <a:lnTo>
                  <a:pt x="91778" y="114572"/>
                </a:lnTo>
                <a:lnTo>
                  <a:pt x="87451" y="120355"/>
                </a:lnTo>
                <a:lnTo>
                  <a:pt x="81427" y="124486"/>
                </a:lnTo>
                <a:lnTo>
                  <a:pt x="73691" y="126964"/>
                </a:lnTo>
                <a:lnTo>
                  <a:pt x="64229" y="127790"/>
                </a:lnTo>
                <a:lnTo>
                  <a:pt x="27548" y="127790"/>
                </a:lnTo>
                <a:lnTo>
                  <a:pt x="13580" y="129993"/>
                </a:lnTo>
                <a:lnTo>
                  <a:pt x="5184" y="135502"/>
                </a:lnTo>
                <a:lnTo>
                  <a:pt x="1083" y="142662"/>
                </a:lnTo>
                <a:lnTo>
                  <a:pt x="0" y="149823"/>
                </a:lnTo>
                <a:lnTo>
                  <a:pt x="0" y="163042"/>
                </a:lnTo>
                <a:lnTo>
                  <a:pt x="78003" y="163042"/>
                </a:lnTo>
                <a:lnTo>
                  <a:pt x="96421" y="154229"/>
                </a:lnTo>
                <a:lnTo>
                  <a:pt x="109131" y="146105"/>
                </a:lnTo>
                <a:lnTo>
                  <a:pt x="119288" y="135501"/>
                </a:lnTo>
                <a:lnTo>
                  <a:pt x="126020" y="123246"/>
                </a:lnTo>
                <a:lnTo>
                  <a:pt x="128458" y="110165"/>
                </a:lnTo>
                <a:lnTo>
                  <a:pt x="126886" y="102798"/>
                </a:lnTo>
                <a:lnTo>
                  <a:pt x="100573" y="69129"/>
                </a:lnTo>
                <a:lnTo>
                  <a:pt x="78003" y="61688"/>
                </a:lnTo>
                <a:lnTo>
                  <a:pt x="50454" y="61688"/>
                </a:lnTo>
                <a:lnTo>
                  <a:pt x="50454" y="57286"/>
                </a:lnTo>
                <a:lnTo>
                  <a:pt x="41323" y="57286"/>
                </a:lnTo>
                <a:lnTo>
                  <a:pt x="36680" y="52884"/>
                </a:lnTo>
                <a:lnTo>
                  <a:pt x="36680" y="44065"/>
                </a:lnTo>
                <a:lnTo>
                  <a:pt x="41323" y="39663"/>
                </a:lnTo>
                <a:lnTo>
                  <a:pt x="50454" y="35261"/>
                </a:lnTo>
                <a:lnTo>
                  <a:pt x="110040" y="35261"/>
                </a:lnTo>
                <a:lnTo>
                  <a:pt x="116836" y="31194"/>
                </a:lnTo>
                <a:lnTo>
                  <a:pt x="122731" y="25891"/>
                </a:lnTo>
                <a:lnTo>
                  <a:pt x="126886" y="19764"/>
                </a:lnTo>
                <a:lnTo>
                  <a:pt x="128458" y="13221"/>
                </a:lnTo>
                <a:lnTo>
                  <a:pt x="128458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389215" y="1239642"/>
            <a:ext cx="73660" cy="163195"/>
          </a:xfrm>
          <a:custGeom>
            <a:avLst/>
            <a:gdLst/>
            <a:ahLst/>
            <a:cxnLst/>
            <a:rect l="l" t="t" r="r" b="b"/>
            <a:pathLst>
              <a:path w="73659" h="163194">
                <a:moveTo>
                  <a:pt x="22905" y="0"/>
                </a:moveTo>
                <a:lnTo>
                  <a:pt x="0" y="0"/>
                </a:lnTo>
                <a:lnTo>
                  <a:pt x="0" y="145416"/>
                </a:lnTo>
                <a:lnTo>
                  <a:pt x="3600" y="151888"/>
                </a:lnTo>
                <a:lnTo>
                  <a:pt x="8028" y="157534"/>
                </a:lnTo>
                <a:lnTo>
                  <a:pt x="14168" y="161527"/>
                </a:lnTo>
                <a:lnTo>
                  <a:pt x="22905" y="163042"/>
                </a:lnTo>
                <a:lnTo>
                  <a:pt x="32037" y="163042"/>
                </a:lnTo>
                <a:lnTo>
                  <a:pt x="32037" y="158636"/>
                </a:lnTo>
                <a:lnTo>
                  <a:pt x="36680" y="158636"/>
                </a:lnTo>
                <a:lnTo>
                  <a:pt x="36680" y="44065"/>
                </a:lnTo>
                <a:lnTo>
                  <a:pt x="41323" y="39663"/>
                </a:lnTo>
                <a:lnTo>
                  <a:pt x="45811" y="35261"/>
                </a:lnTo>
                <a:lnTo>
                  <a:pt x="59844" y="30504"/>
                </a:lnTo>
                <a:lnTo>
                  <a:pt x="68233" y="23685"/>
                </a:lnTo>
                <a:lnTo>
                  <a:pt x="72298" y="16043"/>
                </a:lnTo>
                <a:lnTo>
                  <a:pt x="73360" y="8818"/>
                </a:lnTo>
                <a:lnTo>
                  <a:pt x="73360" y="4416"/>
                </a:lnTo>
                <a:lnTo>
                  <a:pt x="27548" y="4416"/>
                </a:lnTo>
                <a:lnTo>
                  <a:pt x="22905" y="0"/>
                </a:lnTo>
                <a:close/>
              </a:path>
              <a:path w="73659" h="163194">
                <a:moveTo>
                  <a:pt x="73360" y="0"/>
                </a:moveTo>
                <a:lnTo>
                  <a:pt x="55097" y="0"/>
                </a:lnTo>
                <a:lnTo>
                  <a:pt x="48159" y="69"/>
                </a:lnTo>
                <a:lnTo>
                  <a:pt x="41265" y="552"/>
                </a:lnTo>
                <a:lnTo>
                  <a:pt x="34399" y="1863"/>
                </a:lnTo>
                <a:lnTo>
                  <a:pt x="27548" y="4416"/>
                </a:lnTo>
                <a:lnTo>
                  <a:pt x="73360" y="4416"/>
                </a:lnTo>
                <a:lnTo>
                  <a:pt x="73360" y="0"/>
                </a:lnTo>
                <a:close/>
              </a:path>
            </a:pathLst>
          </a:custGeom>
          <a:solidFill>
            <a:srgbClr val="008F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6074155" y="6402730"/>
            <a:ext cx="351472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 spc="-1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r>
              <a:rPr dirty="0" sz="7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FFFFFF"/>
                </a:solidFill>
                <a:latin typeface="Arial"/>
                <a:cs typeface="Arial"/>
              </a:rPr>
              <a:t>informations</a:t>
            </a:r>
            <a:r>
              <a:rPr dirty="0" sz="7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Arial"/>
                <a:cs typeface="Arial"/>
              </a:rPr>
              <a:t>contenues</a:t>
            </a:r>
            <a:r>
              <a:rPr dirty="0" sz="7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Arial"/>
                <a:cs typeface="Arial"/>
              </a:rPr>
              <a:t>dans</a:t>
            </a:r>
            <a:r>
              <a:rPr dirty="0" sz="7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FFFFFF"/>
                </a:solidFill>
                <a:latin typeface="Arial"/>
                <a:cs typeface="Arial"/>
              </a:rPr>
              <a:t>ce</a:t>
            </a:r>
            <a:r>
              <a:rPr dirty="0" sz="7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Arial"/>
                <a:cs typeface="Arial"/>
              </a:rPr>
              <a:t>document</a:t>
            </a:r>
            <a:r>
              <a:rPr dirty="0" sz="7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FFFFFF"/>
                </a:solidFill>
                <a:latin typeface="Arial"/>
                <a:cs typeface="Arial"/>
              </a:rPr>
              <a:t>sont</a:t>
            </a:r>
            <a:r>
              <a:rPr dirty="0" sz="7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7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Arial"/>
                <a:cs typeface="Arial"/>
              </a:rPr>
              <a:t>propriété</a:t>
            </a:r>
            <a:r>
              <a:rPr dirty="0" sz="7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FFFFFF"/>
                </a:solidFill>
                <a:latin typeface="Arial"/>
                <a:cs typeface="Arial"/>
              </a:rPr>
              <a:t>exclusive</a:t>
            </a:r>
            <a:r>
              <a:rPr dirty="0" sz="7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7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FFFFFF"/>
                </a:solidFill>
                <a:latin typeface="Arial"/>
                <a:cs typeface="Arial"/>
              </a:rPr>
              <a:t>Capgemini.</a:t>
            </a:r>
            <a:endParaRPr sz="700">
              <a:latin typeface="Arial"/>
              <a:cs typeface="Arial"/>
            </a:endParaRPr>
          </a:p>
          <a:p>
            <a:pPr marL="1888489">
              <a:lnSpc>
                <a:spcPct val="100000"/>
              </a:lnSpc>
            </a:pPr>
            <a:r>
              <a:rPr dirty="0" sz="700" spc="-5">
                <a:solidFill>
                  <a:srgbClr val="FFFFFF"/>
                </a:solidFill>
                <a:latin typeface="Arial"/>
                <a:cs typeface="Arial"/>
              </a:rPr>
              <a:t>© </a:t>
            </a:r>
            <a:r>
              <a:rPr dirty="0" sz="700" spc="-10">
                <a:solidFill>
                  <a:srgbClr val="FFFFFF"/>
                </a:solidFill>
                <a:latin typeface="Arial"/>
                <a:cs typeface="Arial"/>
              </a:rPr>
              <a:t>2015 </a:t>
            </a:r>
            <a:r>
              <a:rPr dirty="0" sz="700" spc="-5">
                <a:solidFill>
                  <a:srgbClr val="FFFFFF"/>
                </a:solidFill>
                <a:latin typeface="Arial"/>
                <a:cs typeface="Arial"/>
              </a:rPr>
              <a:t>Capgemini. Tous droits</a:t>
            </a:r>
            <a:r>
              <a:rPr dirty="0" sz="7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FFFFFF"/>
                </a:solidFill>
                <a:latin typeface="Arial"/>
                <a:cs typeface="Arial"/>
              </a:rPr>
              <a:t>réservés.</a:t>
            </a:r>
            <a:endParaRPr sz="7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28815" y="5478576"/>
            <a:ext cx="252984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5" b="1">
                <a:solidFill>
                  <a:srgbClr val="FFFFFF"/>
                </a:solidFill>
                <a:latin typeface="Arial"/>
                <a:cs typeface="Arial"/>
                <a:hlinkClick r:id="rId5"/>
              </a:rPr>
              <a:t>w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  <a:hlinkClick r:id="rId5"/>
              </a:rPr>
              <a:t>w</a:t>
            </a:r>
            <a:r>
              <a:rPr dirty="0" sz="2000" spc="-85" b="1">
                <a:solidFill>
                  <a:srgbClr val="FFFFFF"/>
                </a:solidFill>
                <a:latin typeface="Arial"/>
                <a:cs typeface="Arial"/>
                <a:hlinkClick r:id="rId5"/>
              </a:rPr>
              <a:t>w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  <a:hlinkClick r:id="rId5"/>
              </a:rPr>
              <a:t>.capg</a:t>
            </a:r>
            <a:r>
              <a:rPr dirty="0" sz="2000" spc="-15" b="1">
                <a:solidFill>
                  <a:srgbClr val="FFFFFF"/>
                </a:solidFill>
                <a:latin typeface="Arial"/>
                <a:cs typeface="Arial"/>
                <a:hlinkClick r:id="rId5"/>
              </a:rPr>
              <a:t>e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  <a:hlinkClick r:id="rId5"/>
              </a:rPr>
              <a:t>m</a:t>
            </a:r>
            <a:r>
              <a:rPr dirty="0" sz="2000" spc="-15" b="1">
                <a:solidFill>
                  <a:srgbClr val="FFFFFF"/>
                </a:solidFill>
                <a:latin typeface="Arial"/>
                <a:cs typeface="Arial"/>
                <a:hlinkClick r:id="rId5"/>
              </a:rPr>
              <a:t>i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  <a:hlinkClick r:id="rId5"/>
              </a:rPr>
              <a:t>ni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  <a:hlinkClick r:id="rId5"/>
              </a:rPr>
              <a:t>.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  <a:hlinkClick r:id="rId5"/>
              </a:rPr>
              <a:t>com</a:t>
            </a:r>
            <a:endParaRPr sz="20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938516" y="5932932"/>
            <a:ext cx="278892" cy="2636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8275319" y="5932932"/>
            <a:ext cx="280416" cy="2667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903207" y="5932932"/>
            <a:ext cx="281940" cy="2667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9241535" y="5932932"/>
            <a:ext cx="281940" cy="2667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8577071" y="5919215"/>
            <a:ext cx="306324" cy="3124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1465580" y="3431540"/>
            <a:ext cx="1917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About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Capgemini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465580" y="3861308"/>
            <a:ext cx="3711575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Now with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180,000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people in over 40 countries, Capgemini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is one 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world's foremost providers of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consulting,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technology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and 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outsourcing services. The Group reported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2014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global revenues  of EUR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10.573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billion. Together with its clients, Capgemini  creates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delivers business,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technology and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digital solutions 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fit their needs,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enabling them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achieve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innovation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and 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competitiveness. A deeply multicultural  </a:t>
            </a:r>
            <a:r>
              <a:rPr dirty="0" sz="10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organization,  Capgemini</a:t>
            </a:r>
            <a:endParaRPr sz="1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134358" y="4928361"/>
            <a:ext cx="1039494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655" marR="5080" indent="-21590">
              <a:lnSpc>
                <a:spcPct val="100000"/>
              </a:lnSpc>
              <a:spcBef>
                <a:spcPts val="95"/>
              </a:spcBef>
              <a:tabLst>
                <a:tab pos="899794" algn="l"/>
              </a:tabLst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Collaborative 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 spc="-15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®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465580" y="4928361"/>
            <a:ext cx="259080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has developed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its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own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way of working,  Business ExperienceTM,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draws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on  worldwide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delivery</a:t>
            </a:r>
            <a:r>
              <a:rPr dirty="0" sz="10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model.</a:t>
            </a:r>
            <a:endParaRPr sz="10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Learn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more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about us at</a:t>
            </a:r>
            <a:r>
              <a:rPr dirty="0" sz="10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  <a:hlinkClick r:id="rId5"/>
              </a:rPr>
              <a:t>www.capgemini.com.</a:t>
            </a:r>
            <a:endParaRPr sz="10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465580" y="5698337"/>
            <a:ext cx="263271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Rightshore</a:t>
            </a:r>
            <a:r>
              <a:rPr dirty="0" baseline="27777" sz="900" spc="-7" i="1">
                <a:solidFill>
                  <a:srgbClr val="FFFFFF"/>
                </a:solidFill>
                <a:latin typeface="Arial"/>
                <a:cs typeface="Arial"/>
              </a:rPr>
              <a:t>®  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is a trademark belonging to</a:t>
            </a:r>
            <a:r>
              <a:rPr dirty="0" sz="900" spc="3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FFFFFF"/>
                </a:solidFill>
                <a:latin typeface="Arial"/>
                <a:cs typeface="Arial"/>
              </a:rPr>
              <a:t>Capgemini</a:t>
            </a:r>
            <a:endParaRPr sz="9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67155" y="3468623"/>
            <a:ext cx="519684" cy="5227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KABBAJ Youssef (ykabbaj)</dc:creator>
  <dc:title>Présentation PowerPoint</dc:title>
  <dcterms:created xsi:type="dcterms:W3CDTF">2017-09-18T09:34:14Z</dcterms:created>
  <dcterms:modified xsi:type="dcterms:W3CDTF">2017-09-18T09:34:14Z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2017-09-18T00:00:00Z</vt:filetime>
  </property>
</Properties>
</file>