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6" r:id="rId1"/>
  </p:sldMasterIdLst>
  <p:notesMasterIdLst>
    <p:notesMasterId r:id="rId28"/>
  </p:notesMasterIdLst>
  <p:sldIdLst>
    <p:sldId id="256" r:id="rId2"/>
    <p:sldId id="257" r:id="rId3"/>
    <p:sldId id="258" r:id="rId4"/>
    <p:sldId id="265" r:id="rId5"/>
    <p:sldId id="266" r:id="rId6"/>
    <p:sldId id="267" r:id="rId7"/>
    <p:sldId id="269" r:id="rId8"/>
    <p:sldId id="271" r:id="rId9"/>
    <p:sldId id="259" r:id="rId10"/>
    <p:sldId id="274" r:id="rId11"/>
    <p:sldId id="278" r:id="rId12"/>
    <p:sldId id="283" r:id="rId13"/>
    <p:sldId id="277" r:id="rId14"/>
    <p:sldId id="279" r:id="rId15"/>
    <p:sldId id="276" r:id="rId16"/>
    <p:sldId id="285" r:id="rId17"/>
    <p:sldId id="260" r:id="rId18"/>
    <p:sldId id="261" r:id="rId19"/>
    <p:sldId id="280" r:id="rId20"/>
    <p:sldId id="282" r:id="rId21"/>
    <p:sldId id="281" r:id="rId22"/>
    <p:sldId id="286" r:id="rId23"/>
    <p:sldId id="263" r:id="rId24"/>
    <p:sldId id="273" r:id="rId25"/>
    <p:sldId id="272" r:id="rId26"/>
    <p:sldId id="268" r:id="rId2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rsène LAPOSTOLET" initials="AL" lastIdx="1" clrIdx="0">
    <p:extLst>
      <p:ext uri="{19B8F6BF-5375-455C-9EA6-DF929625EA0E}">
        <p15:presenceInfo xmlns:p15="http://schemas.microsoft.com/office/powerpoint/2012/main" userId="Arsène LAPOSTOLET" providerId="None"/>
      </p:ext>
    </p:extLst>
  </p:cmAuthor>
  <p:cmAuthor id="2" name="Marion ARMENGAUD" initials="MA" lastIdx="5" clrIdx="1">
    <p:extLst>
      <p:ext uri="{19B8F6BF-5375-455C-9EA6-DF929625EA0E}">
        <p15:presenceInfo xmlns:p15="http://schemas.microsoft.com/office/powerpoint/2012/main" userId="S::marion.armengaud@efrei.net::7cd77609-7f86-4441-83b5-afce1869a704" providerId="AD"/>
      </p:ext>
    </p:extLst>
  </p:cmAuthor>
  <p:cmAuthor id="3" name="Jean-Michel REMEUR" initials="JR" lastIdx="1" clrIdx="2">
    <p:extLst>
      <p:ext uri="{19B8F6BF-5375-455C-9EA6-DF929625EA0E}">
        <p15:presenceInfo xmlns:p15="http://schemas.microsoft.com/office/powerpoint/2012/main" userId="S::jean-michel.remeur@efrei.net::78df0546-7256-48b6-8444-31b52c4fe98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3CF828D-1EC1-C643-B610-4481BE224714}" v="18" dt="2021-07-15T12:02:23.722"/>
    <p1510:client id="{DB4F1AFB-CC45-437A-2500-A4928813AFE3}" v="6" dt="2021-07-15T11:46:45.0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5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1-07-11T11:58:01.640" idx="3">
    <p:pos x="10" y="10"/>
    <p:text>Marion
</p:text>
    <p:extLst>
      <p:ext uri="{C676402C-5697-4E1C-873F-D02D1690AC5C}">
        <p15:threadingInfo xmlns:p15="http://schemas.microsoft.com/office/powerpoint/2012/main" timeZoneBias="42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50E8F9-E34C-4EE4-BE5B-B48148E520D1}" type="datetimeFigureOut">
              <a:rPr lang="fr-FR" smtClean="0"/>
              <a:t>15/07/2021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51E564-1B71-4CFF-AB2F-2BE3DE18DA2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65140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Thomas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51E564-1B71-4CFF-AB2F-2BE3DE18DA29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15261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Thomas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51E564-1B71-4CFF-AB2F-2BE3DE18DA29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66192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Thomas</a:t>
            </a:r>
            <a:endParaRPr lang="en-US">
              <a:cs typeface="Calibri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51E564-1B71-4CFF-AB2F-2BE3DE18DA29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69675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Thomas</a:t>
            </a:r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51E564-1B71-4CFF-AB2F-2BE3DE18DA29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12046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Jean-Michel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51E564-1B71-4CFF-AB2F-2BE3DE18DA29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77011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>
                <a:cs typeface="Calibri"/>
              </a:rPr>
              <a:t>Jean-Michel</a:t>
            </a:r>
          </a:p>
          <a:p>
            <a:endParaRPr lang="en-US">
              <a:cs typeface="Calibri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51E564-1B71-4CFF-AB2F-2BE3DE18DA29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91721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Maud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51E564-1B71-4CFF-AB2F-2BE3DE18DA29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17774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Maud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51E564-1B71-4CFF-AB2F-2BE3DE18DA29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69819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Jean-Michel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51E564-1B71-4CFF-AB2F-2BE3DE18DA29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48593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Maud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51E564-1B71-4CFF-AB2F-2BE3DE18DA29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70795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Maud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51E564-1B71-4CFF-AB2F-2BE3DE18DA29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01780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Maud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51E564-1B71-4CFF-AB2F-2BE3DE18DA29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12312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Arsène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51E564-1B71-4CFF-AB2F-2BE3DE18DA29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43516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Arsène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51E564-1B71-4CFF-AB2F-2BE3DE18DA29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00760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Arsène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51E564-1B71-4CFF-AB2F-2BE3DE18DA29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161305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Arsène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51E564-1B71-4CFF-AB2F-2BE3DE18DA29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61722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Jean-Michel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51E564-1B71-4CFF-AB2F-2BE3DE18DA29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45995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>
                <a:cs typeface="Calibri"/>
              </a:rPr>
              <a:t>Marion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51E564-1B71-4CFF-AB2F-2BE3DE18DA29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056858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Marion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51E564-1B71-4CFF-AB2F-2BE3DE18DA29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77888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Marion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51E564-1B71-4CFF-AB2F-2BE3DE18DA29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25618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Marion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51E564-1B71-4CFF-AB2F-2BE3DE18DA29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258201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Carine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51E564-1B71-4CFF-AB2F-2BE3DE18DA29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071833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Carine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51E564-1B71-4CFF-AB2F-2BE3DE18DA29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674789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Carine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51E564-1B71-4CFF-AB2F-2BE3DE18DA29}" type="slidenum">
              <a:rPr lang="fr-FR" smtClean="0"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856779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Carine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51E564-1B71-4CFF-AB2F-2BE3DE18DA29}" type="slidenum">
              <a:rPr lang="fr-FR" smtClean="0"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3152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37FBF5-B9D8-AF4C-B064-B6D66BF110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67D4FB8-0168-EB4B-B804-E83BC2D42A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F9D0220-E055-DA46-9818-045AA94AB9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7/15/2021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E00321B-5EE3-D34A-A6F3-69987F05F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F7F0D05-0B0A-0A4E-A5DF-7B0F75EA7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169821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006651-C74F-5940-89A5-E4EC13B2FF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5A2862A-8B5E-044D-9F22-B893732FB7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9EDB1B1-8BEA-E244-BD9C-7DBE90034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7/15/2021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254DD4E-53C4-F345-89D6-D79CD26C55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870E8E0-97D7-5E40-957C-CBDFC3206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977916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0EF3B1C-296B-0040-A1E9-DBB1D11275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2CA41B7-14C5-B840-A5A5-CA993E55D6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503ECDD-2098-E74F-9DB0-E185054B4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7/15/2021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9EA8188-30B6-1A47-A3FE-D8A3AF5D0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8C6E28C-A114-334A-A7E8-D0E9BE51B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906320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12A091-9CB5-B446-9846-D26B78A22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A84B6DD-9B80-CD48-929E-90A557C6B9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2E5AF86-123D-3B43-8575-00F35A9120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7873151-8E93-9F47-B089-0C252F5DD0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7/15/2021</a:t>
            </a:fld>
            <a:endParaRPr lang="en-US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F8277EF-7482-CC4C-BC75-0E0873136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3D1D60A-FF4C-F74D-931F-4268F79E7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417299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701301-06AD-B341-944B-2A72898525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F409402-C316-524A-8F85-58E20D33A5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5897ACF-A2C4-FB44-8400-219B77A4B6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3912E123-989B-5C40-AF08-CD9B4F6212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42522CC-1F60-824E-A8FA-70F40AAD91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46C04DFE-73E4-3D4D-BB30-3EFCB4E37B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7/15/2021</a:t>
            </a:fld>
            <a:endParaRPr lang="en-US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C42FFCB-1960-B941-8731-68C99FC029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A80372EA-100F-F04D-9DCC-E0F4FFF96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006747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C0DEB3A-FA7D-4445-98A8-EA39C2A1B7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5AB9286-0E86-804C-A2B6-C9B0A0E5DF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7/15/2021</a:t>
            </a:fld>
            <a:endParaRPr lang="en-US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8D84E84-11F2-7246-8E49-CEB303695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5780FA8-F52F-9547-8D9A-C49B87CB5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997623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B58DDEF-1CAE-DF4C-B5DE-1D8EB4459C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7/15/2021</a:t>
            </a:fld>
            <a:endParaRPr lang="en-US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F18C36F-66DF-F24D-819A-343CBDDCD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59144FF-2CA2-8245-A527-AB36786FD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591575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45C390-665E-834D-97A0-D109BDA059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CF500B8-2663-C642-B08E-BCC9E64487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6EECEFF-F974-8947-8803-199934B41C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0C0D231-5931-ED46-BEFD-2060B1F6D7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7/15/2021</a:t>
            </a:fld>
            <a:endParaRPr lang="en-US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CF10D6A-81CC-2842-8321-C860C065A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B3D32E9-F468-2D4C-9379-0D310455C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034359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D909D0-6269-6640-A460-0C6CD5CC98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FE78C76-6EB9-764B-9EDB-5FCE3E1A12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998F0DD-27D0-0644-B513-16015E238B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C0BF60E-C782-0847-B86B-13AF191BD9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7/15/2021</a:t>
            </a:fld>
            <a:endParaRPr lang="en-US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391A0C9-5ECC-D340-A493-3CE2078158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EE39867-6A11-8545-9736-A3CFD36D2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624442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F20C95C-F7F4-8A41-87D3-184D3A66D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3787492-1CA0-AD47-A4ED-F9FB7683D2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C652874-E9FF-5643-81B6-F8DBE029AC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7/15/2021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A821ABA-4C85-604D-B0A1-E7613E246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ECB6D3E-F70F-804A-B766-CED62310F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333795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D83B9C30-C024-944B-9DD9-E52FC6F7AE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38A25C3-1F61-F44F-95A5-94151D832B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D588ED-4B2C-464B-9C41-92AF3DD27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7/15/2021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9C7AD1A-6CA4-714C-8ED0-E818506C5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B82D290-759F-1947-AA11-81E63D22A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073522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A667628-08B4-9149-BBB6-C029AA3DB4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BF2133E-7D3D-B64D-AE70-94F367CC2B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E773CAC-984B-624B-B186-600CEE3084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291B17-9318-49DB-B28B-6E5994AE9581}" type="datetime1">
              <a:rPr lang="en-US" smtClean="0"/>
              <a:t>7/15/2021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CE75996-17DF-7C43-BB49-D1AAC2D857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BE9EBD6-F423-0B45-B78A-24C4BC5AD4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805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7" r:id="rId1"/>
    <p:sldLayoutId id="2147483898" r:id="rId2"/>
    <p:sldLayoutId id="2147483899" r:id="rId3"/>
    <p:sldLayoutId id="2147483900" r:id="rId4"/>
    <p:sldLayoutId id="2147483901" r:id="rId5"/>
    <p:sldLayoutId id="2147483902" r:id="rId6"/>
    <p:sldLayoutId id="2147483903" r:id="rId7"/>
    <p:sldLayoutId id="2147483904" r:id="rId8"/>
    <p:sldLayoutId id="2147483905" r:id="rId9"/>
    <p:sldLayoutId id="2147483906" r:id="rId10"/>
    <p:sldLayoutId id="2147483907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4.jpeg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alesforce.com/uk/editions-pricing/sales-cloud/" TargetMode="External"/><Relationship Id="rId2" Type="http://schemas.openxmlformats.org/officeDocument/2006/relationships/hyperlink" Target="https://www.salesforce.com/solutions/appexchange/faq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213376" y="1666723"/>
            <a:ext cx="3765248" cy="815219"/>
          </a:xfrm>
        </p:spPr>
        <p:txBody>
          <a:bodyPr anchor="t">
            <a:normAutofit/>
          </a:bodyPr>
          <a:lstStyle/>
          <a:p>
            <a:r>
              <a:rPr lang="de-DE" sz="4800" b="1"/>
              <a:t>Salesforce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1A7C7C0-C594-8E43-B92B-17F4B9D82963}"/>
              </a:ext>
            </a:extLst>
          </p:cNvPr>
          <p:cNvSpPr/>
          <p:nvPr/>
        </p:nvSpPr>
        <p:spPr>
          <a:xfrm>
            <a:off x="402336" y="6378940"/>
            <a:ext cx="113873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Arsène LAPOSTOLET, Maud GELLEE, Marion ARMENGAUD, Jean-Michel REMEUR, Carine TALANDIER, Thomas LACAZE</a:t>
            </a:r>
          </a:p>
        </p:txBody>
      </p:sp>
      <p:pic>
        <p:nvPicPr>
          <p:cNvPr id="12" name="Image 11" descr="Une image contenant texte&#10;&#10;Description générée automatiquement">
            <a:extLst>
              <a:ext uri="{FF2B5EF4-FFF2-40B4-BE49-F238E27FC236}">
                <a16:creationId xmlns:a16="http://schemas.microsoft.com/office/drawing/2014/main" id="{CB1E1A22-6C1C-1D4A-B107-8D08B3E0716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8163" y="0"/>
            <a:ext cx="2033837" cy="777487"/>
          </a:xfrm>
          <a:prstGeom prst="rect">
            <a:avLst/>
          </a:prstGeom>
        </p:spPr>
      </p:pic>
      <p:pic>
        <p:nvPicPr>
          <p:cNvPr id="13" name="Espace réservé du contenu 4">
            <a:extLst>
              <a:ext uri="{FF2B5EF4-FFF2-40B4-BE49-F238E27FC236}">
                <a16:creationId xmlns:a16="http://schemas.microsoft.com/office/drawing/2014/main" id="{A37AB592-F310-4F88-A4F4-057C37407CB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7956" y="2592811"/>
            <a:ext cx="4648539" cy="3253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089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C69352-9BC7-3F4C-BB81-144CC07AFF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Sommaire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B61215A-2B05-724E-9D30-37C5E6473D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>
              <a:buFont typeface="+mj-lt"/>
              <a:buAutoNum type="arabicPeriod"/>
            </a:pPr>
            <a:r>
              <a:rPr lang="fr-FR"/>
              <a:t>Présentation de l’ERP</a:t>
            </a:r>
          </a:p>
          <a:p>
            <a:pPr marL="342900" lvl="0" indent="-342900">
              <a:buFont typeface="+mj-lt"/>
              <a:buAutoNum type="arabicPeriod"/>
            </a:pPr>
            <a:r>
              <a:rPr lang="fr-FR"/>
              <a:t>Les différents packages </a:t>
            </a:r>
          </a:p>
          <a:p>
            <a:pPr marL="342900" lvl="0" indent="-342900">
              <a:buFont typeface="+mj-lt"/>
              <a:buAutoNum type="arabicPeriod"/>
            </a:pPr>
            <a:r>
              <a:rPr lang="fr-FR"/>
              <a:t>Les types de paiements (</a:t>
            </a:r>
            <a:r>
              <a:rPr lang="fr-FR" err="1"/>
              <a:t>SaaS</a:t>
            </a:r>
            <a:r>
              <a:rPr lang="fr-FR"/>
              <a:t> ou autres)</a:t>
            </a:r>
          </a:p>
          <a:p>
            <a:pPr marL="342900" indent="-342900">
              <a:buFont typeface="+mj-lt"/>
              <a:buAutoNum type="arabicPeriod"/>
            </a:pPr>
            <a:r>
              <a:rPr lang="fr-FR"/>
              <a:t>Question : Combien me coutera la mise en place d’un ERP ?</a:t>
            </a:r>
          </a:p>
          <a:p>
            <a:pPr marL="666900" lvl="1" indent="-342900"/>
            <a:r>
              <a:rPr lang="fr-FR" sz="1800"/>
              <a:t>Simulations</a:t>
            </a:r>
          </a:p>
          <a:p>
            <a:pPr marL="666900" lvl="1" indent="-342900"/>
            <a:r>
              <a:rPr lang="fr-FR" sz="1800"/>
              <a:t>Les </a:t>
            </a:r>
            <a:r>
              <a:rPr lang="fr-FR" sz="1800" err="1"/>
              <a:t>add-ons</a:t>
            </a:r>
            <a:r>
              <a:rPr lang="fr-FR" sz="1800"/>
              <a:t> et leurs coûts </a:t>
            </a:r>
          </a:p>
          <a:p>
            <a:pPr marL="936900" lvl="2" indent="-342900"/>
            <a:r>
              <a:rPr lang="fr-FR" sz="1800"/>
              <a:t>Petite entreprise</a:t>
            </a:r>
          </a:p>
          <a:p>
            <a:pPr marL="936900" lvl="2" indent="-342900"/>
            <a:r>
              <a:rPr lang="fr-FR" sz="1800"/>
              <a:t>PME (300 employés)</a:t>
            </a:r>
          </a:p>
          <a:p>
            <a:pPr marL="0" indent="0">
              <a:buNone/>
            </a:pPr>
            <a:endParaRPr lang="fr-FR"/>
          </a:p>
          <a:p>
            <a:pPr marL="0" indent="0">
              <a:buNone/>
            </a:pPr>
            <a:endParaRPr lang="fr-FR"/>
          </a:p>
        </p:txBody>
      </p:sp>
      <p:pic>
        <p:nvPicPr>
          <p:cNvPr id="4" name="Espace réservé du contenu 4">
            <a:extLst>
              <a:ext uri="{FF2B5EF4-FFF2-40B4-BE49-F238E27FC236}">
                <a16:creationId xmlns:a16="http://schemas.microsoft.com/office/drawing/2014/main" id="{92E36D63-0081-2F48-8B2C-F43076F512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6048" y="635317"/>
            <a:ext cx="2889504" cy="2022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5870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1A7103E-E932-9344-A297-7EA3AE8F48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82046"/>
            <a:ext cx="4724400" cy="3581400"/>
          </a:xfrm>
        </p:spPr>
        <p:txBody>
          <a:bodyPr/>
          <a:lstStyle/>
          <a:p>
            <a:r>
              <a:rPr lang="fr-FR"/>
              <a:t>Platform Cloud SaaS</a:t>
            </a:r>
          </a:p>
          <a:p>
            <a:endParaRPr lang="fr-FR"/>
          </a:p>
          <a:p>
            <a:r>
              <a:rPr lang="fr-FR"/>
              <a:t>Beaucoup choses déjà configurées</a:t>
            </a:r>
          </a:p>
          <a:p>
            <a:endParaRPr lang="fr-FR"/>
          </a:p>
          <a:p>
            <a:r>
              <a:rPr lang="fr-FR"/>
              <a:t>Beaucoup de possibilités de paramétrage, très versatile</a:t>
            </a:r>
          </a:p>
          <a:p>
            <a:endParaRPr lang="fr-FR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160A781-BE7B-4E99-B54B-DC8CDA78D6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478" y="2241974"/>
            <a:ext cx="4636724" cy="2638424"/>
          </a:xfrm>
          <a:prstGeom prst="rect">
            <a:avLst/>
          </a:prstGeom>
        </p:spPr>
      </p:pic>
      <p:sp>
        <p:nvSpPr>
          <p:cNvPr id="10" name="Titre 1">
            <a:extLst>
              <a:ext uri="{FF2B5EF4-FFF2-40B4-BE49-F238E27FC236}">
                <a16:creationId xmlns:a16="http://schemas.microsoft.com/office/drawing/2014/main" id="{817AC21C-EBCA-49B9-9A98-CF08D09DECCC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/>
              <a:t>1. Présentation de l’ERP</a:t>
            </a:r>
            <a:br>
              <a:rPr lang="fr-FR"/>
            </a:br>
            <a:r>
              <a:rPr lang="fr-FR" sz="2400"/>
              <a:t>La plateforme Force.com</a:t>
            </a:r>
            <a:endParaRPr lang="fr-FR" sz="2200"/>
          </a:p>
        </p:txBody>
      </p:sp>
    </p:spTree>
    <p:extLst>
      <p:ext uri="{BB962C8B-B14F-4D97-AF65-F5344CB8AC3E}">
        <p14:creationId xmlns:p14="http://schemas.microsoft.com/office/powerpoint/2010/main" val="37193160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1FF691FC-64DC-49F8-B8EE-4AAA3BF2B2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6198396" y="2193958"/>
            <a:ext cx="5546564" cy="2843196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0FDCFA0-EE12-41D4-B2EB-382D5C205B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378" y="1843087"/>
            <a:ext cx="5454227" cy="4768728"/>
          </a:xfrm>
        </p:spPr>
        <p:txBody>
          <a:bodyPr vert="horz" lIns="91440" tIns="45720" rIns="91440" bIns="45720" rtlCol="0" anchor="t">
            <a:normAutofit fontScale="40000" lnSpcReduction="20000"/>
          </a:bodyPr>
          <a:lstStyle/>
          <a:p>
            <a:pPr>
              <a:lnSpc>
                <a:spcPct val="120000"/>
              </a:lnSpc>
              <a:defRPr/>
            </a:pPr>
            <a:r>
              <a:rPr lang="fr-FR" sz="5100"/>
              <a:t>Beaucoup d’avantages :</a:t>
            </a:r>
          </a:p>
          <a:p>
            <a:pPr marL="741045" lvl="1" indent="-283845">
              <a:lnSpc>
                <a:spcPct val="120000"/>
              </a:lnSpc>
              <a:buFont typeface="Arial"/>
              <a:buChar char="•"/>
              <a:defRPr/>
            </a:pPr>
            <a:r>
              <a:rPr lang="fr-FR" sz="5100"/>
              <a:t>Faciliter la transition numérique dans le concept de l’entreprise</a:t>
            </a:r>
            <a:endParaRPr lang="fr-FR" sz="5100">
              <a:cs typeface="Calibri" panose="020F0502020204030204"/>
            </a:endParaRPr>
          </a:p>
          <a:p>
            <a:pPr marL="741045" lvl="1" indent="-283845">
              <a:lnSpc>
                <a:spcPct val="120000"/>
              </a:lnSpc>
              <a:buFont typeface="Arial"/>
              <a:buChar char="•"/>
              <a:defRPr/>
            </a:pPr>
            <a:r>
              <a:rPr lang="fr-FR" sz="5100"/>
              <a:t>Automatiser les processus métier le plus facilement possible</a:t>
            </a:r>
          </a:p>
          <a:p>
            <a:pPr marL="283845" indent="-283845">
              <a:lnSpc>
                <a:spcPct val="80000"/>
              </a:lnSpc>
              <a:buFont typeface="Arial"/>
              <a:buChar char="•"/>
              <a:defRPr/>
            </a:pPr>
            <a:endParaRPr lang="fr-FR" sz="5100">
              <a:cs typeface="Calibri" panose="020F0502020204030204"/>
            </a:endParaRPr>
          </a:p>
          <a:p>
            <a:pPr marL="283845" indent="-283845">
              <a:lnSpc>
                <a:spcPct val="80000"/>
              </a:lnSpc>
              <a:buFont typeface="Arial"/>
              <a:buChar char="•"/>
              <a:defRPr/>
            </a:pPr>
            <a:r>
              <a:rPr lang="fr-FR" sz="5100"/>
              <a:t>Fonctionnalités disponibles de base :</a:t>
            </a:r>
            <a:endParaRPr lang="fr-FR" sz="5100">
              <a:cs typeface="Calibri"/>
            </a:endParaRPr>
          </a:p>
          <a:p>
            <a:pPr marL="741045" lvl="1" indent="-283845">
              <a:lnSpc>
                <a:spcPct val="80000"/>
              </a:lnSpc>
              <a:buFont typeface="Arial"/>
              <a:buChar char="•"/>
              <a:defRPr/>
            </a:pPr>
            <a:r>
              <a:rPr lang="fr-FR" sz="5100" err="1"/>
              <a:t>Controle</a:t>
            </a:r>
            <a:r>
              <a:rPr lang="fr-FR" sz="5100"/>
              <a:t> d’accès basé sur les rôles</a:t>
            </a:r>
            <a:endParaRPr lang="fr-FR" sz="5100">
              <a:cs typeface="Calibri"/>
            </a:endParaRPr>
          </a:p>
          <a:p>
            <a:pPr marL="741045" lvl="1" indent="-283845">
              <a:lnSpc>
                <a:spcPct val="80000"/>
              </a:lnSpc>
              <a:buFont typeface="Arial"/>
              <a:buChar char="•"/>
              <a:defRPr/>
            </a:pPr>
            <a:r>
              <a:rPr lang="fr-FR" sz="5100" err="1"/>
              <a:t>Reporting</a:t>
            </a:r>
            <a:r>
              <a:rPr lang="fr-FR" sz="5100"/>
              <a:t> &amp; </a:t>
            </a:r>
            <a:r>
              <a:rPr lang="fr-FR" sz="5100" err="1"/>
              <a:t>Analytics</a:t>
            </a:r>
            <a:endParaRPr lang="fr-FR" sz="5100">
              <a:cs typeface="Calibri"/>
            </a:endParaRPr>
          </a:p>
          <a:p>
            <a:pPr marL="741045" lvl="1" indent="-283845">
              <a:lnSpc>
                <a:spcPct val="80000"/>
              </a:lnSpc>
              <a:buFont typeface="Arial"/>
              <a:buChar char="•"/>
              <a:defRPr/>
            </a:pPr>
            <a:r>
              <a:rPr lang="fr-FR" sz="5100" err="1"/>
              <a:t>Securité</a:t>
            </a:r>
            <a:endParaRPr lang="fr-FR" sz="5100">
              <a:cs typeface="Calibri" panose="020F0502020204030204"/>
            </a:endParaRPr>
          </a:p>
          <a:p>
            <a:pPr marL="741045" lvl="1" indent="-283845">
              <a:lnSpc>
                <a:spcPct val="80000"/>
              </a:lnSpc>
              <a:buFont typeface="Arial"/>
              <a:buChar char="•"/>
              <a:defRPr/>
            </a:pPr>
            <a:r>
              <a:rPr lang="fr-FR" sz="5100"/>
              <a:t>…</a:t>
            </a:r>
            <a:endParaRPr lang="fr-FR" sz="5100">
              <a:cs typeface="Calibri"/>
            </a:endParaRPr>
          </a:p>
          <a:p>
            <a:pPr marL="457200" lvl="1" indent="0">
              <a:lnSpc>
                <a:spcPct val="80000"/>
              </a:lnSpc>
              <a:buNone/>
              <a:defRPr/>
            </a:pPr>
            <a:endParaRPr lang="fr-FR" sz="5100"/>
          </a:p>
          <a:p>
            <a:pPr marL="283845" indent="-283845">
              <a:lnSpc>
                <a:spcPct val="120000"/>
              </a:lnSpc>
              <a:buFont typeface="Arial"/>
              <a:buChar char="•"/>
              <a:defRPr/>
            </a:pPr>
            <a:r>
              <a:rPr lang="fr-FR" sz="5100"/>
              <a:t>Cloud : pas d’infrastructure/hardware à gérer, pas de difficultés de passage à l’échelle</a:t>
            </a:r>
            <a:endParaRPr lang="fr-FR" sz="5100">
              <a:cs typeface="Calibri"/>
            </a:endParaRPr>
          </a:p>
          <a:p>
            <a:pPr marL="283845" indent="-283845">
              <a:lnSpc>
                <a:spcPct val="80000"/>
              </a:lnSpc>
              <a:buFont typeface="Arial"/>
              <a:buChar char="•"/>
              <a:defRPr/>
            </a:pPr>
            <a:endParaRPr lang="fr-FR" sz="3300">
              <a:cs typeface="Calibri"/>
            </a:endParaRPr>
          </a:p>
          <a:p>
            <a:endParaRPr lang="fr-FR"/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AFC2E47B-28F9-42C7-ABB4-4F462E63C0F1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/>
              <a:t>1. Présentation de l’ERP</a:t>
            </a:r>
            <a:br>
              <a:rPr lang="fr-FR"/>
            </a:br>
            <a:r>
              <a:rPr lang="fr-FR" sz="2400"/>
              <a:t>Objectifs &amp; avantages</a:t>
            </a:r>
            <a:endParaRPr lang="fr-FR" sz="2200"/>
          </a:p>
        </p:txBody>
      </p:sp>
    </p:spTree>
    <p:extLst>
      <p:ext uri="{BB962C8B-B14F-4D97-AF65-F5344CB8AC3E}">
        <p14:creationId xmlns:p14="http://schemas.microsoft.com/office/powerpoint/2010/main" val="21386740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583C7957-62BA-43D1-AEC1-3F161C8255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172649" y="3012292"/>
            <a:ext cx="1392894" cy="83341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25699B5-0907-44B4-BC06-977777C5E4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7929089" y="5662906"/>
            <a:ext cx="793367" cy="79336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E8B5420-63E5-42EA-8ACB-B2F1BCAD19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3108407" y="5724216"/>
            <a:ext cx="793368" cy="793368"/>
          </a:xfrm>
          <a:prstGeom prst="rect">
            <a:avLst/>
          </a:prstGeom>
        </p:spPr>
      </p:pic>
      <p:pic>
        <p:nvPicPr>
          <p:cNvPr id="2050" name="Picture 2" descr="Responsive free icon">
            <a:extLst>
              <a:ext uri="{FF2B5EF4-FFF2-40B4-BE49-F238E27FC236}">
                <a16:creationId xmlns:a16="http://schemas.microsoft.com/office/drawing/2014/main" id="{82BDE4FD-2FD9-4B06-B52F-527F46B755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9951" y="5711846"/>
            <a:ext cx="862697" cy="862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0D1597F-694A-4AC5-9C74-20FDC6433DC4}"/>
              </a:ext>
            </a:extLst>
          </p:cNvPr>
          <p:cNvSpPr txBox="1"/>
          <p:nvPr/>
        </p:nvSpPr>
        <p:spPr>
          <a:xfrm>
            <a:off x="1299081" y="1936375"/>
            <a:ext cx="3140031" cy="9266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/>
              <a:t>Hébergement SaaS basé sur le parc Salesforce et Amazon Web Services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271DF70-1728-460E-8EAE-153A4191FE79}"/>
              </a:ext>
            </a:extLst>
          </p:cNvPr>
          <p:cNvSpPr txBox="1"/>
          <p:nvPr/>
        </p:nvSpPr>
        <p:spPr>
          <a:xfrm>
            <a:off x="6919354" y="1826054"/>
            <a:ext cx="378406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/>
              <a:t>Plateforme développée en Java avec une solution de persistance basée sur Oracle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F01344E-4D04-424E-9BD6-BA0143C6E966}"/>
              </a:ext>
            </a:extLst>
          </p:cNvPr>
          <p:cNvSpPr txBox="1"/>
          <p:nvPr/>
        </p:nvSpPr>
        <p:spPr>
          <a:xfrm>
            <a:off x="6975457" y="4288823"/>
            <a:ext cx="3875063" cy="120032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fr-FR"/>
              <a:t>Base de données orientée objet  avec support du traitement asynchrone langage APEX pour </a:t>
            </a:r>
            <a:r>
              <a:rPr lang="fr-FR" err="1"/>
              <a:t>customization</a:t>
            </a:r>
            <a:r>
              <a:rPr lang="fr-FR"/>
              <a:t> coté serveur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040EB12-E8C2-4080-8215-38F7F03DA49D}"/>
              </a:ext>
            </a:extLst>
          </p:cNvPr>
          <p:cNvSpPr txBox="1"/>
          <p:nvPr/>
        </p:nvSpPr>
        <p:spPr>
          <a:xfrm>
            <a:off x="1299081" y="4288823"/>
            <a:ext cx="361865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/>
              <a:t>Interface graphiques Web et Mobile avec une UI/UX moderne : Salesforce Lightning Platform avec </a:t>
            </a:r>
            <a:r>
              <a:rPr lang="fr-FR" err="1"/>
              <a:t>framework</a:t>
            </a:r>
            <a:r>
              <a:rPr lang="fr-FR"/>
              <a:t> pour la </a:t>
            </a:r>
            <a:r>
              <a:rPr lang="fr-FR" err="1"/>
              <a:t>customization</a:t>
            </a:r>
            <a:r>
              <a:rPr lang="fr-FR"/>
              <a:t> coté client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C88866B-0146-4A43-A997-B6D18ABF5A9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9696" y="5599634"/>
            <a:ext cx="1017531" cy="101753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4BB3027-B83C-4E10-A64A-227B863399F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2329" y="2923138"/>
            <a:ext cx="995906" cy="99590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23FC483-4810-4329-A707-3CA55F7995D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7497" y="2931047"/>
            <a:ext cx="2018728" cy="995906"/>
          </a:xfrm>
          <a:prstGeom prst="rect">
            <a:avLst/>
          </a:prstGeom>
        </p:spPr>
      </p:pic>
      <p:sp>
        <p:nvSpPr>
          <p:cNvPr id="14" name="Titre 1">
            <a:extLst>
              <a:ext uri="{FF2B5EF4-FFF2-40B4-BE49-F238E27FC236}">
                <a16:creationId xmlns:a16="http://schemas.microsoft.com/office/drawing/2014/main" id="{F27C07A5-7A1A-4CBC-ABEA-93688E18BB1C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/>
              <a:t>1. Présentation de l’ERP</a:t>
            </a:r>
            <a:br>
              <a:rPr lang="fr-FR"/>
            </a:br>
            <a:r>
              <a:rPr lang="fr-FR" sz="2400"/>
              <a:t>Caractéristiques Techniques</a:t>
            </a:r>
            <a:endParaRPr lang="fr-FR" sz="2200"/>
          </a:p>
        </p:txBody>
      </p:sp>
    </p:spTree>
    <p:extLst>
      <p:ext uri="{BB962C8B-B14F-4D97-AF65-F5344CB8AC3E}">
        <p14:creationId xmlns:p14="http://schemas.microsoft.com/office/powerpoint/2010/main" val="24127618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">
            <a:extLst>
              <a:ext uri="{FF2B5EF4-FFF2-40B4-BE49-F238E27FC236}">
                <a16:creationId xmlns:a16="http://schemas.microsoft.com/office/drawing/2014/main" id="{F27C07A5-7A1A-4CBC-ABEA-93688E18BB1C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/>
              <a:t>1. Présentation de l’ERP</a:t>
            </a:r>
            <a:br>
              <a:rPr lang="fr-FR"/>
            </a:br>
            <a:r>
              <a:rPr lang="fr-FR" sz="2400"/>
              <a:t>Paramétrage</a:t>
            </a:r>
            <a:endParaRPr lang="fr-FR" sz="2200"/>
          </a:p>
        </p:txBody>
      </p:sp>
      <p:sp>
        <p:nvSpPr>
          <p:cNvPr id="17" name="ZoneTexte 3">
            <a:extLst>
              <a:ext uri="{FF2B5EF4-FFF2-40B4-BE49-F238E27FC236}">
                <a16:creationId xmlns:a16="http://schemas.microsoft.com/office/drawing/2014/main" id="{C1889C2D-4781-4AC4-BED8-E510970C721D}"/>
              </a:ext>
            </a:extLst>
          </p:cNvPr>
          <p:cNvSpPr>
            <a:spLocks/>
          </p:cNvSpPr>
          <p:nvPr/>
        </p:nvSpPr>
        <p:spPr bwMode="auto">
          <a:xfrm>
            <a:off x="3599722" y="2825064"/>
            <a:ext cx="2208245" cy="461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2400">
                <a:solidFill>
                  <a:schemeClr val="bg1"/>
                </a:solidFill>
              </a:rPr>
              <a:t> </a:t>
            </a:r>
            <a:endParaRPr/>
          </a:p>
        </p:txBody>
      </p:sp>
      <p:sp>
        <p:nvSpPr>
          <p:cNvPr id="21" name="ZoneTexte 8">
            <a:extLst>
              <a:ext uri="{FF2B5EF4-FFF2-40B4-BE49-F238E27FC236}">
                <a16:creationId xmlns:a16="http://schemas.microsoft.com/office/drawing/2014/main" id="{9A9758D6-26E2-4FB7-83E8-C1EAFBFFC926}"/>
              </a:ext>
            </a:extLst>
          </p:cNvPr>
          <p:cNvSpPr>
            <a:spLocks/>
          </p:cNvSpPr>
          <p:nvPr/>
        </p:nvSpPr>
        <p:spPr bwMode="auto">
          <a:xfrm>
            <a:off x="5930596" y="3884691"/>
            <a:ext cx="2112234" cy="461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2400">
                <a:solidFill>
                  <a:schemeClr val="bg1"/>
                </a:solidFill>
              </a:rPr>
              <a:t> </a:t>
            </a:r>
            <a:endParaRPr/>
          </a:p>
        </p:txBody>
      </p:sp>
      <p:sp>
        <p:nvSpPr>
          <p:cNvPr id="22" name="Rectangle 12">
            <a:extLst>
              <a:ext uri="{FF2B5EF4-FFF2-40B4-BE49-F238E27FC236}">
                <a16:creationId xmlns:a16="http://schemas.microsoft.com/office/drawing/2014/main" id="{3DFD7475-362D-4BE7-884E-7119575FE4AB}"/>
              </a:ext>
            </a:extLst>
          </p:cNvPr>
          <p:cNvSpPr/>
          <p:nvPr/>
        </p:nvSpPr>
        <p:spPr bwMode="auto">
          <a:xfrm>
            <a:off x="701237" y="1769419"/>
            <a:ext cx="5126130" cy="4406226"/>
          </a:xfrm>
          <a:prstGeom prst="rect">
            <a:avLst/>
          </a:prstGeom>
        </p:spPr>
        <p:txBody>
          <a:bodyPr wrap="square" lIns="91440" tIns="45720" rIns="91440" bIns="45720" anchor="t">
            <a:noAutofit/>
          </a:bodyPr>
          <a:lstStyle/>
          <a:p>
            <a:pPr>
              <a:lnSpc>
                <a:spcPct val="80000"/>
              </a:lnSpc>
              <a:defRPr/>
            </a:pPr>
            <a:endParaRPr lang="fr-FR" sz="2400"/>
          </a:p>
          <a:p>
            <a:pPr marL="283845" indent="-283845">
              <a:lnSpc>
                <a:spcPct val="80000"/>
              </a:lnSpc>
              <a:buFont typeface="Arial"/>
              <a:buChar char="•"/>
              <a:defRPr/>
            </a:pPr>
            <a:r>
              <a:rPr lang="fr-FR" sz="2400"/>
              <a:t>Objets du modèle de donnée de l’entreprise</a:t>
            </a:r>
          </a:p>
          <a:p>
            <a:pPr marL="283845" indent="-283845">
              <a:lnSpc>
                <a:spcPct val="80000"/>
              </a:lnSpc>
              <a:buFont typeface="Arial"/>
              <a:buChar char="•"/>
              <a:defRPr/>
            </a:pPr>
            <a:endParaRPr lang="fr-FR" sz="2400"/>
          </a:p>
          <a:p>
            <a:pPr marL="283845" indent="-283845">
              <a:lnSpc>
                <a:spcPct val="80000"/>
              </a:lnSpc>
              <a:buFont typeface="Arial"/>
              <a:buChar char="•"/>
              <a:defRPr/>
            </a:pPr>
            <a:r>
              <a:rPr lang="fr-FR" sz="2400"/>
              <a:t>Modélisation de processus métiers avec des outils graphiques (</a:t>
            </a:r>
            <a:r>
              <a:rPr lang="fr-FR" sz="2400" err="1"/>
              <a:t>process</a:t>
            </a:r>
            <a:r>
              <a:rPr lang="fr-FR" sz="2400"/>
              <a:t> </a:t>
            </a:r>
            <a:r>
              <a:rPr lang="fr-FR" sz="2400" err="1"/>
              <a:t>builders</a:t>
            </a:r>
            <a:r>
              <a:rPr lang="fr-FR" sz="2400"/>
              <a:t>, </a:t>
            </a:r>
            <a:r>
              <a:rPr lang="fr-FR" sz="2400" err="1"/>
              <a:t>flows</a:t>
            </a:r>
            <a:r>
              <a:rPr lang="fr-FR" sz="2400"/>
              <a:t>)</a:t>
            </a:r>
          </a:p>
          <a:p>
            <a:pPr marL="283845" indent="-283845">
              <a:lnSpc>
                <a:spcPct val="80000"/>
              </a:lnSpc>
              <a:buFont typeface="Arial"/>
              <a:buChar char="•"/>
              <a:defRPr/>
            </a:pPr>
            <a:endParaRPr lang="fr-FR" sz="2400"/>
          </a:p>
          <a:p>
            <a:pPr marL="283845" indent="-283845">
              <a:lnSpc>
                <a:spcPct val="80000"/>
              </a:lnSpc>
              <a:buFont typeface="Arial"/>
              <a:buChar char="•"/>
              <a:defRPr/>
            </a:pPr>
            <a:r>
              <a:rPr lang="fr-FR" sz="2400"/>
              <a:t>Contrôle d’accès et permission des utilisateurs</a:t>
            </a:r>
            <a:endParaRPr lang="fr-FR" sz="2400">
              <a:cs typeface="Calibri"/>
            </a:endParaRPr>
          </a:p>
          <a:p>
            <a:pPr>
              <a:lnSpc>
                <a:spcPct val="80000"/>
              </a:lnSpc>
              <a:defRPr/>
            </a:pPr>
            <a:endParaRPr lang="fr-FR" sz="2400"/>
          </a:p>
          <a:p>
            <a:pPr marL="283845" indent="-283845">
              <a:lnSpc>
                <a:spcPct val="80000"/>
              </a:lnSpc>
              <a:buFont typeface="Arial"/>
              <a:buChar char="•"/>
              <a:defRPr/>
            </a:pPr>
            <a:r>
              <a:rPr lang="fr-FR" sz="2400"/>
              <a:t>Sécurité Web</a:t>
            </a:r>
          </a:p>
          <a:p>
            <a:pPr marL="283845" indent="-283845">
              <a:lnSpc>
                <a:spcPct val="80000"/>
              </a:lnSpc>
              <a:buFont typeface="Arial"/>
              <a:buChar char="•"/>
              <a:defRPr/>
            </a:pPr>
            <a:endParaRPr lang="fr-FR" sz="2400"/>
          </a:p>
          <a:p>
            <a:pPr marL="283845" indent="-283845">
              <a:lnSpc>
                <a:spcPct val="80000"/>
              </a:lnSpc>
              <a:buFont typeface="Arial"/>
              <a:buChar char="•"/>
              <a:defRPr/>
            </a:pPr>
            <a:r>
              <a:rPr lang="fr-FR" sz="2400"/>
              <a:t>Rapport standard et </a:t>
            </a:r>
            <a:r>
              <a:rPr lang="fr-FR" sz="2400" err="1"/>
              <a:t>dashboard</a:t>
            </a:r>
            <a:r>
              <a:rPr lang="fr-FR" sz="2400"/>
              <a:t> d’</a:t>
            </a:r>
            <a:r>
              <a:rPr lang="fr-FR" sz="2400" err="1"/>
              <a:t>analytics</a:t>
            </a:r>
            <a:endParaRPr lang="fr-FR" sz="2400"/>
          </a:p>
        </p:txBody>
      </p:sp>
      <p:pic>
        <p:nvPicPr>
          <p:cNvPr id="23" name="Image 11">
            <a:extLst>
              <a:ext uri="{FF2B5EF4-FFF2-40B4-BE49-F238E27FC236}">
                <a16:creationId xmlns:a16="http://schemas.microsoft.com/office/drawing/2014/main" id="{9ED665DF-C495-4761-BC42-28CB91D1CC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6182358" y="1180306"/>
            <a:ext cx="4199468" cy="2624667"/>
          </a:xfrm>
          <a:prstGeom prst="rect">
            <a:avLst/>
          </a:prstGeom>
        </p:spPr>
      </p:pic>
      <p:pic>
        <p:nvPicPr>
          <p:cNvPr id="24" name="Picture 2" descr="Unité Découverte de Flow Builder | Salesforce Trailhead">
            <a:extLst>
              <a:ext uri="{FF2B5EF4-FFF2-40B4-BE49-F238E27FC236}">
                <a16:creationId xmlns:a16="http://schemas.microsoft.com/office/drawing/2014/main" id="{4EC0B540-8B2A-4269-993E-90128D2CBD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2830" y="1769419"/>
            <a:ext cx="3929546" cy="2652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Schema Builder - Salesforce Reporting and Dashboards">
            <a:extLst>
              <a:ext uri="{FF2B5EF4-FFF2-40B4-BE49-F238E27FC236}">
                <a16:creationId xmlns:a16="http://schemas.microsoft.com/office/drawing/2014/main" id="{F4491947-598C-4AFB-8052-97FF50C53F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6766" y="3286728"/>
            <a:ext cx="4160837" cy="2533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omparaison Hubspot VS Salesforce et Pardot : quel est le meilleur outil  CRM et marketing automation pour l&amp;#39;industrie ?">
            <a:extLst>
              <a:ext uri="{FF2B5EF4-FFF2-40B4-BE49-F238E27FC236}">
                <a16:creationId xmlns:a16="http://schemas.microsoft.com/office/drawing/2014/main" id="{DF0F9E33-F0DD-48F5-8698-9D16ADBE8E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8840" y="4394086"/>
            <a:ext cx="3715123" cy="2087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38434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">
            <a:extLst>
              <a:ext uri="{FF2B5EF4-FFF2-40B4-BE49-F238E27FC236}">
                <a16:creationId xmlns:a16="http://schemas.microsoft.com/office/drawing/2014/main" id="{F27C07A5-7A1A-4CBC-ABEA-93688E18BB1C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/>
              <a:t>1. Présentation de l’ERP</a:t>
            </a:r>
            <a:br>
              <a:rPr lang="fr-FR"/>
            </a:br>
            <a:r>
              <a:rPr lang="fr-FR" sz="2400"/>
              <a:t>Customisation</a:t>
            </a:r>
            <a:endParaRPr lang="fr-FR" sz="2200"/>
          </a:p>
        </p:txBody>
      </p:sp>
      <p:sp>
        <p:nvSpPr>
          <p:cNvPr id="17" name="ZoneTexte 3">
            <a:extLst>
              <a:ext uri="{FF2B5EF4-FFF2-40B4-BE49-F238E27FC236}">
                <a16:creationId xmlns:a16="http://schemas.microsoft.com/office/drawing/2014/main" id="{C1889C2D-4781-4AC4-BED8-E510970C721D}"/>
              </a:ext>
            </a:extLst>
          </p:cNvPr>
          <p:cNvSpPr>
            <a:spLocks/>
          </p:cNvSpPr>
          <p:nvPr/>
        </p:nvSpPr>
        <p:spPr bwMode="auto">
          <a:xfrm>
            <a:off x="3599722" y="2825064"/>
            <a:ext cx="2208245" cy="461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2400">
                <a:solidFill>
                  <a:schemeClr val="bg1"/>
                </a:solidFill>
              </a:rPr>
              <a:t> </a:t>
            </a:r>
            <a:endParaRPr/>
          </a:p>
        </p:txBody>
      </p:sp>
      <p:sp>
        <p:nvSpPr>
          <p:cNvPr id="21" name="ZoneTexte 8">
            <a:extLst>
              <a:ext uri="{FF2B5EF4-FFF2-40B4-BE49-F238E27FC236}">
                <a16:creationId xmlns:a16="http://schemas.microsoft.com/office/drawing/2014/main" id="{9A9758D6-26E2-4FB7-83E8-C1EAFBFFC926}"/>
              </a:ext>
            </a:extLst>
          </p:cNvPr>
          <p:cNvSpPr>
            <a:spLocks/>
          </p:cNvSpPr>
          <p:nvPr/>
        </p:nvSpPr>
        <p:spPr bwMode="auto">
          <a:xfrm>
            <a:off x="5930596" y="3884691"/>
            <a:ext cx="2112234" cy="461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2400">
                <a:solidFill>
                  <a:schemeClr val="bg1"/>
                </a:solidFill>
              </a:rPr>
              <a:t> </a:t>
            </a:r>
            <a:endParaRPr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77DFC096-170C-49E8-9398-189F5CFC58CF}"/>
              </a:ext>
            </a:extLst>
          </p:cNvPr>
          <p:cNvSpPr/>
          <p:nvPr/>
        </p:nvSpPr>
        <p:spPr bwMode="auto">
          <a:xfrm>
            <a:off x="6365477" y="2005758"/>
            <a:ext cx="5529020" cy="1847124"/>
          </a:xfrm>
          <a:prstGeom prst="rect">
            <a:avLst/>
          </a:prstGeom>
        </p:spPr>
        <p:txBody>
          <a:bodyPr wrap="square" lIns="91440" tIns="45720" rIns="91440" bIns="45720" anchor="t">
            <a:noAutofit/>
          </a:bodyPr>
          <a:lstStyle/>
          <a:p>
            <a:pPr>
              <a:lnSpc>
                <a:spcPct val="80000"/>
              </a:lnSpc>
              <a:defRPr/>
            </a:pPr>
            <a:r>
              <a:rPr lang="fr-FR"/>
              <a:t>Lightning :</a:t>
            </a:r>
            <a:br>
              <a:rPr lang="fr-FR"/>
            </a:br>
            <a:endParaRPr lang="fr-FR"/>
          </a:p>
          <a:p>
            <a:pPr marL="283845" indent="-283845">
              <a:lnSpc>
                <a:spcPct val="80000"/>
              </a:lnSpc>
              <a:buFont typeface="Arial"/>
              <a:buChar char="•"/>
              <a:defRPr/>
            </a:pPr>
            <a:r>
              <a:rPr lang="fr-FR"/>
              <a:t>Front End de la Plateforme</a:t>
            </a:r>
          </a:p>
          <a:p>
            <a:pPr marL="283845" indent="-283845">
              <a:lnSpc>
                <a:spcPct val="80000"/>
              </a:lnSpc>
              <a:buFont typeface="Arial"/>
              <a:buChar char="•"/>
              <a:defRPr/>
            </a:pPr>
            <a:endParaRPr lang="fr-FR"/>
          </a:p>
          <a:p>
            <a:pPr marL="283845" indent="-283845">
              <a:lnSpc>
                <a:spcPct val="80000"/>
              </a:lnSpc>
              <a:buFont typeface="Arial"/>
              <a:buChar char="•"/>
              <a:defRPr/>
            </a:pPr>
            <a:r>
              <a:rPr lang="fr-FR"/>
              <a:t>Deux </a:t>
            </a:r>
            <a:r>
              <a:rPr lang="fr-FR" err="1"/>
              <a:t>frameworks</a:t>
            </a:r>
            <a:r>
              <a:rPr lang="fr-FR"/>
              <a:t> : </a:t>
            </a:r>
          </a:p>
          <a:p>
            <a:pPr>
              <a:lnSpc>
                <a:spcPct val="80000"/>
              </a:lnSpc>
              <a:defRPr/>
            </a:pPr>
            <a:r>
              <a:rPr lang="fr-FR"/>
              <a:t>	- </a:t>
            </a:r>
            <a:r>
              <a:rPr lang="fr-FR" err="1"/>
              <a:t>Legacy</a:t>
            </a:r>
            <a:r>
              <a:rPr lang="fr-FR"/>
              <a:t> : Aura Component</a:t>
            </a:r>
          </a:p>
          <a:p>
            <a:pPr>
              <a:lnSpc>
                <a:spcPct val="80000"/>
              </a:lnSpc>
              <a:defRPr/>
            </a:pPr>
            <a:r>
              <a:rPr lang="fr-FR"/>
              <a:t>	- Moderne : Lightning Web Component</a:t>
            </a:r>
          </a:p>
          <a:p>
            <a:pPr>
              <a:lnSpc>
                <a:spcPct val="80000"/>
              </a:lnSpc>
              <a:defRPr/>
            </a:pPr>
            <a:endParaRPr lang="fr-FR"/>
          </a:p>
          <a:p>
            <a:pPr marL="283845" indent="-283845">
              <a:lnSpc>
                <a:spcPct val="80000"/>
              </a:lnSpc>
              <a:buFont typeface="Arial"/>
              <a:buChar char="•"/>
              <a:defRPr/>
            </a:pPr>
            <a:r>
              <a:rPr lang="fr-FR"/>
              <a:t>Permet de développer des composants frontend entièrement customisés à l’intérieur de la plateforme</a:t>
            </a:r>
          </a:p>
        </p:txBody>
      </p:sp>
      <p:sp>
        <p:nvSpPr>
          <p:cNvPr id="9" name="Rectangle 12">
            <a:extLst>
              <a:ext uri="{FF2B5EF4-FFF2-40B4-BE49-F238E27FC236}">
                <a16:creationId xmlns:a16="http://schemas.microsoft.com/office/drawing/2014/main" id="{1A4E6094-9D47-4E96-BAEA-156C474DC69E}"/>
              </a:ext>
            </a:extLst>
          </p:cNvPr>
          <p:cNvSpPr/>
          <p:nvPr/>
        </p:nvSpPr>
        <p:spPr bwMode="auto">
          <a:xfrm>
            <a:off x="501490" y="2033982"/>
            <a:ext cx="5530048" cy="2505492"/>
          </a:xfrm>
          <a:prstGeom prst="rect">
            <a:avLst/>
          </a:prstGeom>
        </p:spPr>
        <p:txBody>
          <a:bodyPr wrap="square" lIns="91440" tIns="45720" rIns="91440" bIns="45720" anchor="t">
            <a:noAutofit/>
          </a:bodyPr>
          <a:lstStyle/>
          <a:p>
            <a:pPr>
              <a:lnSpc>
                <a:spcPct val="80000"/>
              </a:lnSpc>
              <a:defRPr/>
            </a:pPr>
            <a:r>
              <a:rPr lang="fr-FR"/>
              <a:t>APEX  :</a:t>
            </a:r>
          </a:p>
          <a:p>
            <a:pPr>
              <a:lnSpc>
                <a:spcPct val="80000"/>
              </a:lnSpc>
              <a:defRPr/>
            </a:pPr>
            <a:endParaRPr/>
          </a:p>
          <a:p>
            <a:pPr marL="283845" indent="-283845">
              <a:lnSpc>
                <a:spcPct val="80000"/>
              </a:lnSpc>
              <a:buFont typeface="Arial"/>
              <a:buChar char="•"/>
              <a:defRPr/>
            </a:pPr>
            <a:r>
              <a:rPr lang="fr-FR"/>
              <a:t>Langage orienté objet similaire à C# ou Java</a:t>
            </a:r>
            <a:endParaRPr lang="fr-FR">
              <a:cs typeface="Calibri"/>
            </a:endParaRPr>
          </a:p>
          <a:p>
            <a:pPr marL="283845" indent="-283845">
              <a:lnSpc>
                <a:spcPct val="80000"/>
              </a:lnSpc>
              <a:buFont typeface="Arial"/>
              <a:buChar char="•"/>
              <a:defRPr/>
            </a:pPr>
            <a:r>
              <a:rPr lang="fr-FR"/>
              <a:t>SOQL pour interagir avec la base de données</a:t>
            </a:r>
            <a:endParaRPr lang="fr-FR">
              <a:cs typeface="Calibri"/>
            </a:endParaRPr>
          </a:p>
          <a:p>
            <a:pPr marL="283845" indent="-283845">
              <a:lnSpc>
                <a:spcPct val="80000"/>
              </a:lnSpc>
              <a:buFont typeface="Arial"/>
              <a:buChar char="•"/>
              <a:defRPr/>
            </a:pPr>
            <a:endParaRPr lang="fr-FR"/>
          </a:p>
          <a:p>
            <a:pPr marL="283845" indent="-283845">
              <a:lnSpc>
                <a:spcPct val="80000"/>
              </a:lnSpc>
              <a:buFont typeface="Arial"/>
              <a:buChar char="•"/>
              <a:defRPr/>
            </a:pPr>
            <a:r>
              <a:rPr lang="fr-FR"/>
              <a:t>Développent de :</a:t>
            </a:r>
            <a:endParaRPr lang="fr-FR">
              <a:cs typeface="Calibri"/>
            </a:endParaRPr>
          </a:p>
          <a:p>
            <a:pPr lvl="1">
              <a:lnSpc>
                <a:spcPct val="80000"/>
              </a:lnSpc>
              <a:defRPr/>
            </a:pPr>
            <a:r>
              <a:rPr lang="fr-FR"/>
              <a:t>- Webservices</a:t>
            </a:r>
            <a:endParaRPr lang="fr-FR">
              <a:cs typeface="Calibri"/>
            </a:endParaRPr>
          </a:p>
          <a:p>
            <a:pPr marL="742950" lvl="1" indent="-285750">
              <a:lnSpc>
                <a:spcPct val="80000"/>
              </a:lnSpc>
              <a:buFontTx/>
              <a:buChar char="-"/>
              <a:defRPr/>
            </a:pPr>
            <a:r>
              <a:rPr lang="fr-FR"/>
              <a:t>Triggers</a:t>
            </a:r>
            <a:endParaRPr lang="fr-FR">
              <a:cs typeface="Calibri"/>
            </a:endParaRPr>
          </a:p>
          <a:p>
            <a:pPr marL="742950" lvl="1" indent="-285750">
              <a:lnSpc>
                <a:spcPct val="80000"/>
              </a:lnSpc>
              <a:buFontTx/>
              <a:buChar char="-"/>
              <a:defRPr/>
            </a:pPr>
            <a:r>
              <a:rPr lang="fr-FR"/>
              <a:t>Traitement asynchrone</a:t>
            </a:r>
            <a:endParaRPr lang="fr-FR">
              <a:cs typeface="Calibri"/>
            </a:endParaRPr>
          </a:p>
        </p:txBody>
      </p:sp>
      <p:pic>
        <p:nvPicPr>
          <p:cNvPr id="10" name="Image 12">
            <a:extLst>
              <a:ext uri="{FF2B5EF4-FFF2-40B4-BE49-F238E27FC236}">
                <a16:creationId xmlns:a16="http://schemas.microsoft.com/office/drawing/2014/main" id="{3D5D4E26-41A3-450E-8B37-5A05A7DEF6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698296" y="4547930"/>
            <a:ext cx="1234043" cy="1234043"/>
          </a:xfrm>
          <a:prstGeom prst="rect">
            <a:avLst/>
          </a:prstGeom>
        </p:spPr>
      </p:pic>
      <p:pic>
        <p:nvPicPr>
          <p:cNvPr id="11" name="Image 13">
            <a:extLst>
              <a:ext uri="{FF2B5EF4-FFF2-40B4-BE49-F238E27FC236}">
                <a16:creationId xmlns:a16="http://schemas.microsoft.com/office/drawing/2014/main" id="{6184C800-8C84-434F-A44B-6125F0B85D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8772970" y="4547930"/>
            <a:ext cx="1138397" cy="1138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2512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">
            <a:extLst>
              <a:ext uri="{FF2B5EF4-FFF2-40B4-BE49-F238E27FC236}">
                <a16:creationId xmlns:a16="http://schemas.microsoft.com/office/drawing/2014/main" id="{F27C07A5-7A1A-4CBC-ABEA-93688E18BB1C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/>
              <a:t>1. Présentation de l’ERP</a:t>
            </a:r>
            <a:br>
              <a:rPr lang="fr-FR"/>
            </a:br>
            <a:r>
              <a:rPr lang="fr-FR" sz="2400"/>
              <a:t>Plateforme de formation </a:t>
            </a:r>
            <a:r>
              <a:rPr lang="fr-FR" sz="2400" err="1"/>
              <a:t>Trailhead</a:t>
            </a:r>
            <a:endParaRPr lang="fr-FR" sz="2200"/>
          </a:p>
        </p:txBody>
      </p:sp>
      <p:sp>
        <p:nvSpPr>
          <p:cNvPr id="17" name="ZoneTexte 3">
            <a:extLst>
              <a:ext uri="{FF2B5EF4-FFF2-40B4-BE49-F238E27FC236}">
                <a16:creationId xmlns:a16="http://schemas.microsoft.com/office/drawing/2014/main" id="{C1889C2D-4781-4AC4-BED8-E510970C721D}"/>
              </a:ext>
            </a:extLst>
          </p:cNvPr>
          <p:cNvSpPr>
            <a:spLocks/>
          </p:cNvSpPr>
          <p:nvPr/>
        </p:nvSpPr>
        <p:spPr bwMode="auto">
          <a:xfrm>
            <a:off x="3599722" y="2825064"/>
            <a:ext cx="2208245" cy="461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2400">
                <a:solidFill>
                  <a:schemeClr val="bg1"/>
                </a:solidFill>
              </a:rPr>
              <a:t> </a:t>
            </a:r>
            <a:endParaRPr/>
          </a:p>
        </p:txBody>
      </p:sp>
      <p:sp>
        <p:nvSpPr>
          <p:cNvPr id="21" name="ZoneTexte 8">
            <a:extLst>
              <a:ext uri="{FF2B5EF4-FFF2-40B4-BE49-F238E27FC236}">
                <a16:creationId xmlns:a16="http://schemas.microsoft.com/office/drawing/2014/main" id="{9A9758D6-26E2-4FB7-83E8-C1EAFBFFC926}"/>
              </a:ext>
            </a:extLst>
          </p:cNvPr>
          <p:cNvSpPr>
            <a:spLocks/>
          </p:cNvSpPr>
          <p:nvPr/>
        </p:nvSpPr>
        <p:spPr bwMode="auto">
          <a:xfrm>
            <a:off x="5930596" y="3884691"/>
            <a:ext cx="2112234" cy="461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2400">
                <a:solidFill>
                  <a:schemeClr val="bg1"/>
                </a:solidFill>
              </a:rPr>
              <a:t> </a:t>
            </a:r>
            <a:endParaRPr/>
          </a:p>
        </p:txBody>
      </p:sp>
      <p:sp>
        <p:nvSpPr>
          <p:cNvPr id="12" name="Espace réservé du contenu 2">
            <a:extLst>
              <a:ext uri="{FF2B5EF4-FFF2-40B4-BE49-F238E27FC236}">
                <a16:creationId xmlns:a16="http://schemas.microsoft.com/office/drawing/2014/main" id="{D8E7FBF0-6E73-4A24-97D4-9A31318532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64984"/>
            <a:ext cx="10515600" cy="397089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r-FR" sz="2000"/>
              <a:t>Plateforme gamifiée de formation des utilisateurs avec des modules théoriques, des projets pratiques et des certifications officielles avec examen décernée par Salesforce.</a:t>
            </a:r>
          </a:p>
          <a:p>
            <a:pPr marL="0" indent="0">
              <a:buNone/>
            </a:pPr>
            <a:r>
              <a:rPr lang="fr-FR" sz="2000"/>
              <a:t>Les entreprises peuvent aussi définir leurs propres modules de formation personnalisés avec </a:t>
            </a:r>
            <a:r>
              <a:rPr lang="fr-FR" sz="2000" err="1"/>
              <a:t>MyTrailhead</a:t>
            </a:r>
            <a:r>
              <a:rPr lang="fr-FR" sz="2000"/>
              <a:t>.</a:t>
            </a:r>
            <a:endParaRPr lang="fr-FR" sz="2000">
              <a:cs typeface="Calibri"/>
            </a:endParaRPr>
          </a:p>
          <a:p>
            <a:endParaRPr lang="fr-FR"/>
          </a:p>
          <a:p>
            <a:endParaRPr lang="fr-FR"/>
          </a:p>
        </p:txBody>
      </p:sp>
      <p:pic>
        <p:nvPicPr>
          <p:cNvPr id="13" name="Image 4">
            <a:extLst>
              <a:ext uri="{FF2B5EF4-FFF2-40B4-BE49-F238E27FC236}">
                <a16:creationId xmlns:a16="http://schemas.microsoft.com/office/drawing/2014/main" id="{37191446-83CD-4BB8-9F3E-5475A760B4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24" y="3253209"/>
            <a:ext cx="5788759" cy="2892814"/>
          </a:xfrm>
          <a:prstGeom prst="rect">
            <a:avLst/>
          </a:prstGeom>
        </p:spPr>
      </p:pic>
      <p:pic>
        <p:nvPicPr>
          <p:cNvPr id="15" name="Image 6">
            <a:extLst>
              <a:ext uri="{FF2B5EF4-FFF2-40B4-BE49-F238E27FC236}">
                <a16:creationId xmlns:a16="http://schemas.microsoft.com/office/drawing/2014/main" id="{C613FD8D-0D08-48ED-8A83-5FC9DA152E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0701" y="3066521"/>
            <a:ext cx="4805499" cy="3221869"/>
          </a:xfrm>
          <a:prstGeom prst="rect">
            <a:avLst/>
          </a:prstGeom>
        </p:spPr>
      </p:pic>
      <p:sp>
        <p:nvSpPr>
          <p:cNvPr id="16" name="ZoneTexte 7">
            <a:extLst>
              <a:ext uri="{FF2B5EF4-FFF2-40B4-BE49-F238E27FC236}">
                <a16:creationId xmlns:a16="http://schemas.microsoft.com/office/drawing/2014/main" id="{E03DCC5C-EBEE-4BF7-A69E-5DB8E65EAF63}"/>
              </a:ext>
            </a:extLst>
          </p:cNvPr>
          <p:cNvSpPr txBox="1"/>
          <p:nvPr/>
        </p:nvSpPr>
        <p:spPr>
          <a:xfrm>
            <a:off x="1742870" y="6277336"/>
            <a:ext cx="39714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/>
              <a:t>Exemple de module </a:t>
            </a:r>
            <a:r>
              <a:rPr lang="fr-FR" err="1"/>
              <a:t>Trailhead</a:t>
            </a:r>
            <a:endParaRPr lang="fr-FR"/>
          </a:p>
        </p:txBody>
      </p:sp>
      <p:sp>
        <p:nvSpPr>
          <p:cNvPr id="18" name="ZoneTexte 8">
            <a:extLst>
              <a:ext uri="{FF2B5EF4-FFF2-40B4-BE49-F238E27FC236}">
                <a16:creationId xmlns:a16="http://schemas.microsoft.com/office/drawing/2014/main" id="{BEA06631-579F-4199-8EC3-C5DC40C38543}"/>
              </a:ext>
            </a:extLst>
          </p:cNvPr>
          <p:cNvSpPr txBox="1"/>
          <p:nvPr/>
        </p:nvSpPr>
        <p:spPr>
          <a:xfrm>
            <a:off x="7738584" y="6288390"/>
            <a:ext cx="34324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/>
              <a:t>Mon propre profile </a:t>
            </a:r>
            <a:r>
              <a:rPr lang="fr-FR" err="1"/>
              <a:t>Trailhead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89137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525040-CDE2-BB47-8105-01AC926661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/>
              <a:t>2. Les différentes briques de l'écosystème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B307C22A-9FBC-4571-B8DA-BE288D1E4D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256306" y="1837986"/>
            <a:ext cx="8742590" cy="52801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r-FR">
                <a:cs typeface="Calibri" panose="020F0502020204030204"/>
              </a:rPr>
              <a:t> Salesforce Sales cloud</a:t>
            </a:r>
            <a:endParaRPr lang="fr-FR"/>
          </a:p>
        </p:txBody>
      </p:sp>
      <p:pic>
        <p:nvPicPr>
          <p:cNvPr id="12" name="Image 12">
            <a:extLst>
              <a:ext uri="{FF2B5EF4-FFF2-40B4-BE49-F238E27FC236}">
                <a16:creationId xmlns:a16="http://schemas.microsoft.com/office/drawing/2014/main" id="{7C0A8090-9C84-4169-B806-7B1422BD44F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1066051" y="1493644"/>
            <a:ext cx="971550" cy="914400"/>
          </a:xfr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6A8171A-903F-45B0-90BB-A67CDCBC836A}"/>
              </a:ext>
            </a:extLst>
          </p:cNvPr>
          <p:cNvSpPr txBox="1"/>
          <p:nvPr/>
        </p:nvSpPr>
        <p:spPr>
          <a:xfrm>
            <a:off x="839866" y="2695112"/>
            <a:ext cx="10513593" cy="31393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fr-FR">
                <a:cs typeface="Calibri"/>
              </a:rPr>
              <a:t>Brique de base de Salesforce</a:t>
            </a:r>
          </a:p>
          <a:p>
            <a:pPr marL="285750" indent="-285750">
              <a:buFont typeface="Arial"/>
              <a:buChar char="•"/>
            </a:pPr>
            <a:r>
              <a:rPr lang="fr-FR">
                <a:cs typeface="Calibri"/>
              </a:rPr>
              <a:t>Utilisée dans un contexte B2B et B2C</a:t>
            </a:r>
          </a:p>
          <a:p>
            <a:pPr marL="285750" indent="-285750">
              <a:buFont typeface="Arial"/>
              <a:buChar char="•"/>
            </a:pPr>
            <a:r>
              <a:rPr lang="fr-FR">
                <a:cs typeface="Calibri"/>
              </a:rPr>
              <a:t>4 versions disponibles : Essentials, </a:t>
            </a:r>
            <a:r>
              <a:rPr lang="fr-FR" err="1">
                <a:cs typeface="Calibri"/>
              </a:rPr>
              <a:t>Profesisional</a:t>
            </a:r>
            <a:r>
              <a:rPr lang="fr-FR">
                <a:cs typeface="Calibri"/>
              </a:rPr>
              <a:t>, entreprise, </a:t>
            </a:r>
            <a:r>
              <a:rPr lang="fr-FR" err="1">
                <a:cs typeface="Calibri"/>
              </a:rPr>
              <a:t>Unlimited</a:t>
            </a:r>
            <a:endParaRPr lang="fr-FR"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fr-FR">
                <a:cs typeface="Calibri"/>
              </a:rPr>
              <a:t>Propose les fonctionnalités suivantes : </a:t>
            </a:r>
          </a:p>
          <a:p>
            <a:pPr marL="742950" lvl="1" indent="-285750">
              <a:buFont typeface="Arial"/>
              <a:buChar char="•"/>
            </a:pPr>
            <a:r>
              <a:rPr lang="fr-FR">
                <a:cs typeface="Calibri"/>
              </a:rPr>
              <a:t>La gestion de compte, de contact, de prospect et des opportunités</a:t>
            </a:r>
          </a:p>
          <a:p>
            <a:pPr marL="742950" lvl="1" indent="-285750">
              <a:buFont typeface="Arial"/>
              <a:buChar char="•"/>
            </a:pPr>
            <a:r>
              <a:rPr lang="fr-FR">
                <a:cs typeface="Calibri"/>
              </a:rPr>
              <a:t>L'intégration de mail (</a:t>
            </a:r>
            <a:r>
              <a:rPr lang="fr-FR" err="1">
                <a:cs typeface="Calibri"/>
              </a:rPr>
              <a:t>gmail</a:t>
            </a:r>
            <a:r>
              <a:rPr lang="fr-FR">
                <a:cs typeface="Calibri"/>
              </a:rPr>
              <a:t> et </a:t>
            </a:r>
            <a:r>
              <a:rPr lang="fr-FR" err="1">
                <a:cs typeface="Calibri"/>
              </a:rPr>
              <a:t>outlook</a:t>
            </a:r>
            <a:r>
              <a:rPr lang="fr-FR">
                <a:cs typeface="Calibri"/>
              </a:rPr>
              <a:t>)</a:t>
            </a:r>
          </a:p>
          <a:p>
            <a:pPr marL="742950" lvl="1" indent="-285750">
              <a:buFont typeface="Arial"/>
              <a:buChar char="•"/>
            </a:pPr>
            <a:r>
              <a:rPr lang="fr-FR">
                <a:cs typeface="Calibri"/>
              </a:rPr>
              <a:t>L'utilisation de l'application Mobile Salesforce</a:t>
            </a:r>
          </a:p>
          <a:p>
            <a:pPr marL="742950" lvl="1" indent="-285750">
              <a:buFont typeface="Arial"/>
              <a:buChar char="•"/>
            </a:pPr>
            <a:r>
              <a:rPr lang="fr-FR">
                <a:cs typeface="Calibri"/>
              </a:rPr>
              <a:t>Evaluation des prospects via un système de règles</a:t>
            </a:r>
          </a:p>
          <a:p>
            <a:pPr marL="742950" lvl="1" indent="-285750">
              <a:buFont typeface="Arial"/>
              <a:buChar char="•"/>
            </a:pPr>
            <a:r>
              <a:rPr lang="fr-FR">
                <a:cs typeface="Calibri"/>
              </a:rPr>
              <a:t>La prévision collaborative</a:t>
            </a:r>
          </a:p>
          <a:p>
            <a:pPr marL="742950" lvl="1" indent="-285750">
              <a:buFont typeface="Arial"/>
              <a:buChar char="•"/>
            </a:pPr>
            <a:r>
              <a:rPr lang="fr-FR">
                <a:cs typeface="Calibri"/>
              </a:rPr>
              <a:t>Automatisation des workflows des approbations</a:t>
            </a:r>
          </a:p>
          <a:p>
            <a:pPr marL="742950" lvl="1" indent="-285750">
              <a:buFont typeface="Arial"/>
              <a:buChar char="•"/>
            </a:pPr>
            <a:endParaRPr lang="fr-FR">
              <a:cs typeface="Calibri"/>
            </a:endParaRPr>
          </a:p>
        </p:txBody>
      </p:sp>
      <p:pic>
        <p:nvPicPr>
          <p:cNvPr id="3" name="Image 3" descr="Une image contenant texte&#10;&#10;Description générée automatiquement">
            <a:extLst>
              <a:ext uri="{FF2B5EF4-FFF2-40B4-BE49-F238E27FC236}">
                <a16:creationId xmlns:a16="http://schemas.microsoft.com/office/drawing/2014/main" id="{1BD0D842-3726-424D-B497-8701221DCE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5466" y="1536257"/>
            <a:ext cx="4702452" cy="830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1171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525040-CDE2-BB47-8105-01AC926661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/>
              <a:t>2. Les différentes briques de l'écosystème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B307C22A-9FBC-4571-B8DA-BE288D1E4D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351038" y="1878361"/>
            <a:ext cx="8742590" cy="52801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r-FR">
                <a:cs typeface="Calibri" panose="020F0502020204030204"/>
              </a:rPr>
              <a:t> Salesforce Community cloud</a:t>
            </a:r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6A8171A-903F-45B0-90BB-A67CDCBC836A}"/>
              </a:ext>
            </a:extLst>
          </p:cNvPr>
          <p:cNvSpPr txBox="1"/>
          <p:nvPr/>
        </p:nvSpPr>
        <p:spPr>
          <a:xfrm>
            <a:off x="839866" y="2695112"/>
            <a:ext cx="10513593" cy="39703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fr-FR">
                <a:cs typeface="Calibri"/>
              </a:rPr>
              <a:t>CMS de Salesforce</a:t>
            </a:r>
          </a:p>
          <a:p>
            <a:pPr marL="285750" indent="-285750">
              <a:buFont typeface="Arial"/>
              <a:buChar char="•"/>
            </a:pPr>
            <a:r>
              <a:rPr lang="fr-FR">
                <a:cs typeface="Calibri"/>
              </a:rPr>
              <a:t>Permet de personnaliser les pages web tout en ayant un design homogène</a:t>
            </a:r>
          </a:p>
          <a:p>
            <a:pPr marL="285750" indent="-285750">
              <a:buFont typeface="Arial"/>
              <a:buChar char="•"/>
            </a:pPr>
            <a:r>
              <a:rPr lang="fr-FR">
                <a:cs typeface="Calibri"/>
              </a:rPr>
              <a:t>4 versions disponibles : self service, Customer Community Plus, Partner Relationship </a:t>
            </a:r>
            <a:r>
              <a:rPr lang="fr-FR" err="1">
                <a:cs typeface="Calibri"/>
              </a:rPr>
              <a:t>managment</a:t>
            </a:r>
            <a:r>
              <a:rPr lang="fr-FR">
                <a:cs typeface="Calibri"/>
              </a:rPr>
              <a:t>, </a:t>
            </a:r>
            <a:r>
              <a:rPr lang="fr-FR" err="1">
                <a:cs typeface="Calibri"/>
              </a:rPr>
              <a:t>lightning</a:t>
            </a:r>
            <a:r>
              <a:rPr lang="fr-FR">
                <a:cs typeface="Calibri"/>
              </a:rPr>
              <a:t> </a:t>
            </a:r>
            <a:r>
              <a:rPr lang="fr-FR" err="1">
                <a:cs typeface="Calibri"/>
              </a:rPr>
              <a:t>External</a:t>
            </a:r>
            <a:r>
              <a:rPr lang="fr-FR">
                <a:cs typeface="Calibri"/>
              </a:rPr>
              <a:t> Apps et Lightning </a:t>
            </a:r>
            <a:r>
              <a:rPr lang="fr-FR" err="1">
                <a:cs typeface="Calibri"/>
              </a:rPr>
              <a:t>External</a:t>
            </a:r>
            <a:r>
              <a:rPr lang="fr-FR">
                <a:cs typeface="Calibri"/>
              </a:rPr>
              <a:t> Apps plus</a:t>
            </a:r>
            <a:endParaRPr lang="fr-FR" cap="all"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fr-FR">
                <a:cs typeface="Calibri"/>
              </a:rPr>
              <a:t>Propose les fonctionnalités suivantes : </a:t>
            </a:r>
          </a:p>
          <a:p>
            <a:pPr marL="742950" lvl="1" indent="-285750">
              <a:buFont typeface="Arial"/>
              <a:buChar char="•"/>
            </a:pPr>
            <a:r>
              <a:rPr lang="fr-FR">
                <a:cs typeface="Calibri"/>
              </a:rPr>
              <a:t>Management d'expérience digitale</a:t>
            </a:r>
          </a:p>
          <a:p>
            <a:pPr marL="742950" lvl="1" indent="-285750">
              <a:buFont typeface="Arial"/>
              <a:buChar char="•"/>
            </a:pPr>
            <a:r>
              <a:rPr lang="fr-FR" err="1">
                <a:cs typeface="Calibri"/>
              </a:rPr>
              <a:t>Templates</a:t>
            </a:r>
            <a:r>
              <a:rPr lang="fr-FR">
                <a:cs typeface="Calibri"/>
              </a:rPr>
              <a:t> de service client et de compte </a:t>
            </a:r>
          </a:p>
          <a:p>
            <a:pPr marL="742950" lvl="1" indent="-285750">
              <a:buFont typeface="Arial"/>
              <a:buChar char="•"/>
            </a:pPr>
            <a:r>
              <a:rPr lang="fr-FR">
                <a:cs typeface="Calibri"/>
              </a:rPr>
              <a:t>Automatisation des flows</a:t>
            </a:r>
          </a:p>
          <a:p>
            <a:pPr marL="742950" lvl="1" indent="-285750">
              <a:buFont typeface="Arial"/>
              <a:buChar char="•"/>
            </a:pPr>
            <a:r>
              <a:rPr lang="fr-FR">
                <a:cs typeface="Calibri"/>
              </a:rPr>
              <a:t>Utilisation de rôles et possibilité de partage avancé </a:t>
            </a:r>
          </a:p>
          <a:p>
            <a:pPr marL="742950" lvl="1" indent="-285750">
              <a:buFont typeface="Arial"/>
              <a:buChar char="•"/>
            </a:pPr>
            <a:r>
              <a:rPr lang="fr-FR">
                <a:cs typeface="Calibri"/>
              </a:rPr>
              <a:t>Administration déléguée </a:t>
            </a:r>
          </a:p>
          <a:p>
            <a:pPr marL="742950" lvl="1" indent="-285750">
              <a:buFont typeface="Arial"/>
              <a:buChar char="•"/>
            </a:pPr>
            <a:r>
              <a:rPr lang="fr-FR">
                <a:cs typeface="Calibri"/>
              </a:rPr>
              <a:t>Rapports et </a:t>
            </a:r>
            <a:r>
              <a:rPr lang="fr-FR" err="1">
                <a:cs typeface="Calibri"/>
              </a:rPr>
              <a:t>dashboard</a:t>
            </a:r>
            <a:r>
              <a:rPr lang="fr-FR">
                <a:cs typeface="Calibri"/>
              </a:rPr>
              <a:t> </a:t>
            </a:r>
            <a:r>
              <a:rPr lang="fr-FR" err="1">
                <a:cs typeface="Calibri"/>
              </a:rPr>
              <a:t>customizable</a:t>
            </a:r>
            <a:endParaRPr lang="fr-FR">
              <a:cs typeface="Calibri"/>
            </a:endParaRPr>
          </a:p>
          <a:p>
            <a:pPr marL="742950" lvl="1" indent="-285750">
              <a:buFont typeface="Arial"/>
              <a:buChar char="•"/>
            </a:pPr>
            <a:r>
              <a:rPr lang="fr-FR">
                <a:cs typeface="Calibri"/>
              </a:rPr>
              <a:t>Constructeur de </a:t>
            </a:r>
            <a:r>
              <a:rPr lang="fr-FR" err="1">
                <a:cs typeface="Calibri"/>
              </a:rPr>
              <a:t>low</a:t>
            </a:r>
            <a:r>
              <a:rPr lang="fr-FR">
                <a:cs typeface="Calibri"/>
              </a:rPr>
              <a:t> code et plateforme</a:t>
            </a:r>
          </a:p>
          <a:p>
            <a:pPr marL="742950" lvl="1" indent="-285750">
              <a:buFont typeface="Arial"/>
              <a:buChar char="•"/>
            </a:pPr>
            <a:endParaRPr lang="fr-FR">
              <a:cs typeface="Calibri"/>
            </a:endParaRPr>
          </a:p>
          <a:p>
            <a:pPr marL="742950" lvl="1" indent="-285750">
              <a:buFont typeface="Arial"/>
              <a:buChar char="•"/>
            </a:pPr>
            <a:endParaRPr lang="fr-FR">
              <a:cs typeface="Calibri"/>
            </a:endParaRPr>
          </a:p>
        </p:txBody>
      </p:sp>
      <p:pic>
        <p:nvPicPr>
          <p:cNvPr id="21" name="Image 21" descr="Une image contenant coup de poing américain, ciseaux, arme, outil&#10;&#10;Description générée automatiquement">
            <a:extLst>
              <a:ext uri="{FF2B5EF4-FFF2-40B4-BE49-F238E27FC236}">
                <a16:creationId xmlns:a16="http://schemas.microsoft.com/office/drawing/2014/main" id="{56A0A930-16C7-422E-9523-D003C86C8E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7622" y="1433602"/>
            <a:ext cx="971550" cy="971550"/>
          </a:xfrm>
          <a:prstGeom prst="rect">
            <a:avLst/>
          </a:prstGeom>
        </p:spPr>
      </p:pic>
      <p:pic>
        <p:nvPicPr>
          <p:cNvPr id="22" name="Image 22">
            <a:extLst>
              <a:ext uri="{FF2B5EF4-FFF2-40B4-BE49-F238E27FC236}">
                <a16:creationId xmlns:a16="http://schemas.microsoft.com/office/drawing/2014/main" id="{C2DD229F-1681-4911-B16F-CD6C2CF629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2287" y="3903237"/>
            <a:ext cx="4295954" cy="2444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6600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525040-CDE2-BB47-8105-01AC926661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/>
              <a:t>2. Les différentes briques de l'</a:t>
            </a:r>
            <a:r>
              <a:rPr lang="fr-FR" err="1"/>
              <a:t>ecosystème</a:t>
            </a:r>
            <a:endParaRPr lang="fr-FR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B307C22A-9FBC-4571-B8DA-BE288D1E4D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351038" y="1878361"/>
            <a:ext cx="8742590" cy="52801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r-FR">
                <a:cs typeface="Calibri" panose="020F0502020204030204"/>
              </a:rPr>
              <a:t> Salesforce Commerce cloud</a:t>
            </a:r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6A8171A-903F-45B0-90BB-A67CDCBC836A}"/>
              </a:ext>
            </a:extLst>
          </p:cNvPr>
          <p:cNvSpPr txBox="1"/>
          <p:nvPr/>
        </p:nvSpPr>
        <p:spPr>
          <a:xfrm>
            <a:off x="839866" y="2695112"/>
            <a:ext cx="10513593" cy="34163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fr-FR">
                <a:cs typeface="Calibri"/>
              </a:rPr>
              <a:t>Permet de personnaliser les pages web tout en ayant un design homogène</a:t>
            </a:r>
            <a:endParaRPr lang="fr-FR"/>
          </a:p>
          <a:p>
            <a:pPr marL="285750" indent="-285750">
              <a:buFont typeface="Arial"/>
              <a:buChar char="•"/>
            </a:pPr>
            <a:r>
              <a:rPr lang="fr-FR">
                <a:cs typeface="Calibri"/>
              </a:rPr>
              <a:t>Version B2B (Starter, </a:t>
            </a:r>
            <a:r>
              <a:rPr lang="fr-FR" err="1">
                <a:cs typeface="Calibri"/>
              </a:rPr>
              <a:t>growth</a:t>
            </a:r>
            <a:r>
              <a:rPr lang="fr-FR">
                <a:cs typeface="Calibri"/>
              </a:rPr>
              <a:t>, plus) et B2C (starter, </a:t>
            </a:r>
            <a:r>
              <a:rPr lang="fr-FR" err="1">
                <a:cs typeface="Calibri"/>
              </a:rPr>
              <a:t>growth</a:t>
            </a:r>
            <a:r>
              <a:rPr lang="fr-FR">
                <a:cs typeface="Calibri"/>
              </a:rPr>
              <a:t>, plus)</a:t>
            </a:r>
          </a:p>
          <a:p>
            <a:pPr marL="285750" indent="-285750">
              <a:buFont typeface="Arial"/>
              <a:buChar char="•"/>
            </a:pPr>
            <a:r>
              <a:rPr lang="fr-FR">
                <a:cs typeface="Calibri"/>
              </a:rPr>
              <a:t>prix sous forme de devis </a:t>
            </a:r>
          </a:p>
          <a:p>
            <a:pPr marL="285750" indent="-285750">
              <a:buFont typeface="Arial"/>
              <a:buChar char="•"/>
            </a:pPr>
            <a:r>
              <a:rPr lang="fr-FR">
                <a:cs typeface="Calibri"/>
              </a:rPr>
              <a:t>Les deux versions proposent les fonctionnalités suivantes : </a:t>
            </a:r>
          </a:p>
          <a:p>
            <a:pPr marL="742950" lvl="1" indent="-285750">
              <a:buFont typeface="Arial"/>
              <a:buChar char="•"/>
            </a:pPr>
            <a:r>
              <a:rPr lang="fr-FR">
                <a:cs typeface="Calibri"/>
              </a:rPr>
              <a:t>Site internet (1, 5, illimité)</a:t>
            </a:r>
          </a:p>
          <a:p>
            <a:pPr marL="742950" lvl="1" indent="-285750">
              <a:buFont typeface="Arial"/>
              <a:buChar char="•"/>
            </a:pPr>
            <a:r>
              <a:rPr lang="fr-FR">
                <a:cs typeface="Calibri"/>
              </a:rPr>
              <a:t>Catalogue (2, 10, illimité)</a:t>
            </a:r>
          </a:p>
          <a:p>
            <a:pPr marL="742950" lvl="1" indent="-285750">
              <a:buFont typeface="Arial"/>
              <a:buChar char="•"/>
            </a:pPr>
            <a:r>
              <a:rPr lang="fr-FR" err="1">
                <a:cs typeface="Calibri"/>
              </a:rPr>
              <a:t>Sandbox</a:t>
            </a:r>
            <a:r>
              <a:rPr lang="fr-FR">
                <a:cs typeface="Calibri"/>
              </a:rPr>
              <a:t> de développement à la demande (750k, 1.2M, 2.0M crédits)</a:t>
            </a:r>
          </a:p>
          <a:p>
            <a:pPr marL="742950" lvl="1" indent="-285750">
              <a:buFont typeface="Arial"/>
              <a:buChar char="•"/>
            </a:pPr>
            <a:r>
              <a:rPr lang="fr-FR">
                <a:cs typeface="Calibri"/>
              </a:rPr>
              <a:t>Utilisation du commerce mobile</a:t>
            </a:r>
          </a:p>
          <a:p>
            <a:pPr marL="742950" lvl="1" indent="-285750">
              <a:buFont typeface="Arial"/>
              <a:buChar char="•"/>
            </a:pPr>
            <a:r>
              <a:rPr lang="fr-FR">
                <a:cs typeface="Calibri"/>
              </a:rPr>
              <a:t>Mise à disposition d'une plateforme de commerce puissante </a:t>
            </a:r>
          </a:p>
          <a:p>
            <a:pPr marL="742950" lvl="1" indent="-285750">
              <a:buFont typeface="Arial"/>
              <a:buChar char="•"/>
            </a:pPr>
            <a:r>
              <a:rPr lang="fr-FR">
                <a:cs typeface="Calibri"/>
              </a:rPr>
              <a:t>Inclut la notion de panier et du </a:t>
            </a:r>
            <a:r>
              <a:rPr lang="fr-FR" err="1">
                <a:cs typeface="Calibri"/>
              </a:rPr>
              <a:t>checkout</a:t>
            </a:r>
            <a:endParaRPr lang="fr-FR">
              <a:cs typeface="Calibri"/>
            </a:endParaRPr>
          </a:p>
          <a:p>
            <a:pPr marL="742950" lvl="1" indent="-285750">
              <a:buFont typeface="Arial"/>
              <a:buChar char="•"/>
            </a:pPr>
            <a:r>
              <a:rPr lang="fr-FR">
                <a:cs typeface="Calibri"/>
              </a:rPr>
              <a:t>Optimisation d'un moteur de recherche</a:t>
            </a:r>
          </a:p>
          <a:p>
            <a:pPr marL="742950" lvl="1" indent="-285750">
              <a:buFont typeface="Arial"/>
              <a:buChar char="•"/>
            </a:pPr>
            <a:r>
              <a:rPr lang="fr-FR">
                <a:cs typeface="Calibri"/>
              </a:rPr>
              <a:t>Garanti scalabilité, sécurité et performance</a:t>
            </a:r>
          </a:p>
        </p:txBody>
      </p:sp>
      <p:pic>
        <p:nvPicPr>
          <p:cNvPr id="4" name="Image 4" descr="Une image contenant texte&#10;&#10;Description générée automatiquement">
            <a:extLst>
              <a:ext uri="{FF2B5EF4-FFF2-40B4-BE49-F238E27FC236}">
                <a16:creationId xmlns:a16="http://schemas.microsoft.com/office/drawing/2014/main" id="{47DDA766-4F80-4A66-A75F-2ACED639AA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8409" y="1539541"/>
            <a:ext cx="971550" cy="9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1419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525040-CDE2-BB47-8105-01AC926661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/>
              <a:t>2. Les différentes briques de l'écosystème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B307C22A-9FBC-4571-B8DA-BE288D1E4D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351038" y="1878361"/>
            <a:ext cx="8742590" cy="52801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r-FR">
                <a:cs typeface="Calibri" panose="020F0502020204030204"/>
              </a:rPr>
              <a:t> Salesforce Analytics Cloud</a:t>
            </a:r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6A8171A-903F-45B0-90BB-A67CDCBC836A}"/>
              </a:ext>
            </a:extLst>
          </p:cNvPr>
          <p:cNvSpPr txBox="1"/>
          <p:nvPr/>
        </p:nvSpPr>
        <p:spPr>
          <a:xfrm>
            <a:off x="839866" y="2695112"/>
            <a:ext cx="10513593" cy="31393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fr-FR">
                <a:cs typeface="Calibri"/>
              </a:rPr>
              <a:t>Outils d'analyse de données et d'intelligence artificielle avec Einstein</a:t>
            </a:r>
          </a:p>
          <a:p>
            <a:pPr marL="285750" indent="-285750">
              <a:buFont typeface="Arial"/>
              <a:buChar char="•"/>
            </a:pPr>
            <a:r>
              <a:rPr lang="fr-FR">
                <a:cs typeface="Calibri"/>
              </a:rPr>
              <a:t>Rachat de Tableau </a:t>
            </a:r>
          </a:p>
          <a:p>
            <a:pPr marL="285750" indent="-285750">
              <a:buFont typeface="Arial"/>
              <a:buChar char="•"/>
            </a:pPr>
            <a:r>
              <a:rPr lang="fr-FR">
                <a:cs typeface="Calibri"/>
              </a:rPr>
              <a:t>3 versions disponibles : </a:t>
            </a:r>
            <a:r>
              <a:rPr lang="fr-FR" err="1">
                <a:cs typeface="Calibri"/>
              </a:rPr>
              <a:t>Predictions</a:t>
            </a:r>
            <a:r>
              <a:rPr lang="fr-FR">
                <a:cs typeface="Calibri"/>
              </a:rPr>
              <a:t>, Analytics </a:t>
            </a:r>
            <a:r>
              <a:rPr lang="fr-FR" err="1">
                <a:cs typeface="Calibri"/>
              </a:rPr>
              <a:t>Growth</a:t>
            </a:r>
            <a:r>
              <a:rPr lang="fr-FR">
                <a:cs typeface="Calibri"/>
              </a:rPr>
              <a:t>, CRM Plus</a:t>
            </a:r>
          </a:p>
          <a:p>
            <a:pPr marL="285750" indent="-285750">
              <a:buFont typeface="Arial"/>
              <a:buChar char="•"/>
            </a:pPr>
            <a:r>
              <a:rPr lang="fr-FR">
                <a:cs typeface="Calibri"/>
              </a:rPr>
              <a:t>Propose les fonctionnalités suivantes : </a:t>
            </a:r>
          </a:p>
          <a:p>
            <a:pPr marL="742950" lvl="1" indent="-285750">
              <a:buFont typeface="Arial"/>
              <a:buChar char="•"/>
            </a:pPr>
            <a:r>
              <a:rPr lang="fr-FR">
                <a:cs typeface="Calibri"/>
              </a:rPr>
              <a:t>Intégrer des évaluations en temps réel dans les applications et workflows</a:t>
            </a:r>
          </a:p>
          <a:p>
            <a:pPr marL="742950" lvl="1" indent="-285750">
              <a:buFont typeface="Arial"/>
              <a:buChar char="•"/>
            </a:pPr>
            <a:r>
              <a:rPr lang="fr-FR">
                <a:cs typeface="Calibri"/>
              </a:rPr>
              <a:t>Suivi de prédictions</a:t>
            </a:r>
          </a:p>
          <a:p>
            <a:pPr marL="742950" lvl="1" indent="-285750">
              <a:buFont typeface="Arial"/>
              <a:buChar char="•"/>
            </a:pPr>
            <a:r>
              <a:rPr lang="fr-FR">
                <a:cs typeface="Calibri"/>
              </a:rPr>
              <a:t>Exportation des modèles en code R</a:t>
            </a:r>
          </a:p>
          <a:p>
            <a:pPr marL="742950" lvl="1" indent="-285750">
              <a:buFont typeface="Arial"/>
              <a:buChar char="•"/>
            </a:pPr>
            <a:r>
              <a:rPr lang="fr-FR">
                <a:ea typeface="+mn-lt"/>
                <a:cs typeface="+mn-lt"/>
              </a:rPr>
              <a:t>Générateur de prédiction Einstein</a:t>
            </a:r>
            <a:r>
              <a:rPr lang="fr-FR">
                <a:cs typeface="Calibri"/>
              </a:rPr>
              <a:t> (einstein </a:t>
            </a:r>
            <a:r>
              <a:rPr lang="fr-FR" err="1">
                <a:cs typeface="Calibri"/>
              </a:rPr>
              <a:t>prediction</a:t>
            </a:r>
            <a:r>
              <a:rPr lang="fr-FR">
                <a:cs typeface="Calibri"/>
              </a:rPr>
              <a:t> </a:t>
            </a:r>
            <a:r>
              <a:rPr lang="fr-FR" err="1">
                <a:cs typeface="Calibri"/>
              </a:rPr>
              <a:t>builder</a:t>
            </a:r>
            <a:r>
              <a:rPr lang="fr-FR">
                <a:cs typeface="Calibri"/>
              </a:rPr>
              <a:t>)</a:t>
            </a:r>
          </a:p>
          <a:p>
            <a:pPr marL="742950" lvl="1" indent="-285750">
              <a:buFont typeface="Arial"/>
              <a:buChar char="•"/>
            </a:pPr>
            <a:r>
              <a:rPr lang="fr-FR">
                <a:cs typeface="Calibri"/>
              </a:rPr>
              <a:t>Visualisation automatique de données</a:t>
            </a:r>
          </a:p>
          <a:p>
            <a:pPr marL="742950" lvl="1" indent="-285750">
              <a:buFont typeface="Arial"/>
              <a:buChar char="•"/>
            </a:pPr>
            <a:r>
              <a:rPr lang="fr-FR">
                <a:cs typeface="Calibri"/>
              </a:rPr>
              <a:t>Conformité automatique à RGPD, ISO,  HIPAA et SOC 1 et 2</a:t>
            </a:r>
          </a:p>
          <a:p>
            <a:pPr marL="742950" lvl="1" indent="-285750">
              <a:buFont typeface="Arial"/>
              <a:buChar char="•"/>
            </a:pPr>
            <a:r>
              <a:rPr lang="fr-FR">
                <a:cs typeface="Calibri"/>
              </a:rPr>
              <a:t>Evaluation automatique des modèles</a:t>
            </a:r>
          </a:p>
        </p:txBody>
      </p:sp>
      <p:pic>
        <p:nvPicPr>
          <p:cNvPr id="5" name="Image 6" descr="Une image contenant texte&#10;&#10;Description générée automatiquement">
            <a:extLst>
              <a:ext uri="{FF2B5EF4-FFF2-40B4-BE49-F238E27FC236}">
                <a16:creationId xmlns:a16="http://schemas.microsoft.com/office/drawing/2014/main" id="{085362BD-2758-4874-AB41-78784D8C31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9637" y="1536032"/>
            <a:ext cx="4628147" cy="778042"/>
          </a:xfrm>
          <a:prstGeom prst="rect">
            <a:avLst/>
          </a:prstGeom>
        </p:spPr>
      </p:pic>
      <p:pic>
        <p:nvPicPr>
          <p:cNvPr id="7" name="Image 7">
            <a:extLst>
              <a:ext uri="{FF2B5EF4-FFF2-40B4-BE49-F238E27FC236}">
                <a16:creationId xmlns:a16="http://schemas.microsoft.com/office/drawing/2014/main" id="{933DE0AB-1D6F-4A0B-928A-53DE6BF6DC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764" y="1540922"/>
            <a:ext cx="97155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26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525040-CDE2-BB47-8105-01AC926661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/>
              <a:t>2. Les différentes briques de l'écosystème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B307C22A-9FBC-4571-B8DA-BE288D1E4D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373097" y="1826128"/>
            <a:ext cx="3883997" cy="52801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fr-FR">
                <a:cs typeface="Calibri" panose="020F0502020204030204"/>
              </a:rPr>
              <a:t> Salesforce Service Cloud</a:t>
            </a:r>
            <a:endParaRPr lang="fr-FR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A1EDFF2-463C-4ED2-8B28-23D03561A787}"/>
              </a:ext>
            </a:extLst>
          </p:cNvPr>
          <p:cNvSpPr txBox="1"/>
          <p:nvPr/>
        </p:nvSpPr>
        <p:spPr>
          <a:xfrm>
            <a:off x="517023" y="2730641"/>
            <a:ext cx="584030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/>
              <a:t>Regroupe tous les canaux de service client sur la plateforme. Centralisation de l’expérience des centre d'appels, sur le web et interventions de terrain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/>
              <a:t>Workflows automatiser, centralisation des informations client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err="1"/>
              <a:t>Chatbots</a:t>
            </a:r>
            <a:r>
              <a:rPr lang="fr-FR"/>
              <a:t> avec 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/>
              <a:t>Suivie des interventions de terrain, allocation des techniciens, suivi des tâches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F173C5CC-78AB-4C7C-8978-A379F7BCD7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126573" y="1457081"/>
            <a:ext cx="962024" cy="962024"/>
          </a:xfrm>
          <a:prstGeom prst="rect">
            <a:avLst/>
          </a:prstGeom>
        </p:spPr>
      </p:pic>
      <p:pic>
        <p:nvPicPr>
          <p:cNvPr id="4100" name="Picture 4" descr="Un homme découvre la date de livraison de sa nouvelle montre connectée avec l'aide d'un agent conversationnel.">
            <a:extLst>
              <a:ext uri="{FF2B5EF4-FFF2-40B4-BE49-F238E27FC236}">
                <a16:creationId xmlns:a16="http://schemas.microsoft.com/office/drawing/2014/main" id="{EFF3BDC9-7040-42C2-9AF6-C0730982357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60" t="30032" r="14609" b="10573"/>
          <a:stretch/>
        </p:blipFill>
        <p:spPr bwMode="auto">
          <a:xfrm>
            <a:off x="6256310" y="2854454"/>
            <a:ext cx="5418667" cy="3507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0C00B16-CD6E-44F4-B4F1-2EBFD87BFB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0554" y="1529909"/>
            <a:ext cx="4699033" cy="825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1725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525040-CDE2-BB47-8105-01AC926661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/>
              <a:t>2. Les différentes briques de l'écosystème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B307C22A-9FBC-4571-B8DA-BE288D1E4D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473333" y="1823259"/>
            <a:ext cx="3883997" cy="52801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fr-FR">
                <a:cs typeface="Calibri" panose="020F0502020204030204"/>
              </a:rPr>
              <a:t> Salesforce IOT Cloud</a:t>
            </a:r>
            <a:endParaRPr lang="fr-FR"/>
          </a:p>
        </p:txBody>
      </p:sp>
      <p:pic>
        <p:nvPicPr>
          <p:cNvPr id="9" name="Image 17">
            <a:extLst>
              <a:ext uri="{FF2B5EF4-FFF2-40B4-BE49-F238E27FC236}">
                <a16:creationId xmlns:a16="http://schemas.microsoft.com/office/drawing/2014/main" id="{44392C5E-EE4D-4C69-8FB7-25DDC05465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64831" y="1425955"/>
            <a:ext cx="1184301" cy="107876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A1EDFF2-463C-4ED2-8B28-23D03561A787}"/>
              </a:ext>
            </a:extLst>
          </p:cNvPr>
          <p:cNvSpPr txBox="1"/>
          <p:nvPr/>
        </p:nvSpPr>
        <p:spPr>
          <a:xfrm>
            <a:off x="517023" y="2730641"/>
            <a:ext cx="5840307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/>
              <a:t>La plateforme est conçue pour absorber les volumes massifs de données générés par les capteurs et déclencher des actions pour des réponses en temps réel.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/>
              <a:t>Salesforce IoT Cloud est alimenté par leur moteur propriétaire de traitement des événements en temps réel « </a:t>
            </a:r>
            <a:r>
              <a:rPr lang="fr-FR" err="1"/>
              <a:t>Thunder</a:t>
            </a:r>
            <a:r>
              <a:rPr lang="fr-FR"/>
              <a:t> » qui traite des quantités massives de données provenant d'actifs connectés.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/>
              <a:t>App Low-Code au dessus des données IOT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/>
              <a:t>Synergie avec Field Service pour la maintenance et avec Einstein pour la maintenance prédictive</a:t>
            </a:r>
          </a:p>
        </p:txBody>
      </p:sp>
      <p:pic>
        <p:nvPicPr>
          <p:cNvPr id="4098" name="Picture 2" descr="セールスフォース、「IoT Explorer Edition」発表--IoTデータの活用促す - ZDNet Japan">
            <a:extLst>
              <a:ext uri="{FF2B5EF4-FFF2-40B4-BE49-F238E27FC236}">
                <a16:creationId xmlns:a16="http://schemas.microsoft.com/office/drawing/2014/main" id="{3C53C114-28E8-4EB1-B849-EA5D370529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4256" y="2623411"/>
            <a:ext cx="5352464" cy="3149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69992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525040-CDE2-BB47-8105-01AC926661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/>
              <a:t>2. Les différentes briques de l'écosystème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B307C22A-9FBC-4571-B8DA-BE288D1E4D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79017" y="1824977"/>
            <a:ext cx="3883997" cy="52801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fr-FR">
                <a:cs typeface="Calibri" panose="020F0502020204030204"/>
              </a:rPr>
              <a:t> Salesforce </a:t>
            </a:r>
            <a:r>
              <a:rPr lang="fr-FR" err="1">
                <a:cs typeface="Calibri" panose="020F0502020204030204"/>
              </a:rPr>
              <a:t>Health</a:t>
            </a:r>
            <a:r>
              <a:rPr lang="fr-FR">
                <a:cs typeface="Calibri" panose="020F0502020204030204"/>
              </a:rPr>
              <a:t> Cloud</a:t>
            </a:r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6A8171A-903F-45B0-90BB-A67CDCBC836A}"/>
              </a:ext>
            </a:extLst>
          </p:cNvPr>
          <p:cNvSpPr txBox="1"/>
          <p:nvPr/>
        </p:nvSpPr>
        <p:spPr>
          <a:xfrm>
            <a:off x="839867" y="2695112"/>
            <a:ext cx="5906374" cy="286232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fr-FR">
                <a:cs typeface="Calibri"/>
              </a:rPr>
              <a:t>2 versions disponibles : Enterprise ou </a:t>
            </a:r>
            <a:r>
              <a:rPr lang="fr-FR" err="1">
                <a:cs typeface="Calibri"/>
              </a:rPr>
              <a:t>Unlimited</a:t>
            </a:r>
            <a:endParaRPr lang="fr-FR"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fr-FR">
                <a:cs typeface="Calibri"/>
              </a:rPr>
              <a:t>Propose les fonctionnalités suivantes : </a:t>
            </a:r>
          </a:p>
          <a:p>
            <a:pPr marL="742950" lvl="1" indent="-285750">
              <a:buFont typeface="Arial"/>
              <a:buChar char="•"/>
            </a:pPr>
            <a:r>
              <a:rPr lang="fr-FR">
                <a:cs typeface="Calibri"/>
              </a:rPr>
              <a:t>Workflows dédiés pour la gestion des clients</a:t>
            </a:r>
          </a:p>
          <a:p>
            <a:pPr marL="742950" lvl="1" indent="-285750">
              <a:buFont typeface="Arial"/>
              <a:buChar char="•"/>
            </a:pPr>
            <a:r>
              <a:rPr lang="fr-FR">
                <a:cs typeface="Calibri"/>
              </a:rPr>
              <a:t>Suivre la progression du patient avec </a:t>
            </a:r>
            <a:r>
              <a:rPr lang="fr-FR" err="1">
                <a:cs typeface="Calibri"/>
              </a:rPr>
              <a:t>Health</a:t>
            </a:r>
            <a:r>
              <a:rPr lang="fr-FR">
                <a:cs typeface="Calibri"/>
              </a:rPr>
              <a:t> Timeline</a:t>
            </a:r>
          </a:p>
          <a:p>
            <a:pPr marL="742950" lvl="1" indent="-285750">
              <a:buFont typeface="Arial"/>
              <a:buChar char="•"/>
            </a:pPr>
            <a:r>
              <a:rPr lang="fr-FR">
                <a:cs typeface="Calibri"/>
              </a:rPr>
              <a:t>Vue d’ensemble des données du patient</a:t>
            </a:r>
          </a:p>
          <a:p>
            <a:pPr marL="742950" lvl="1" indent="-285750">
              <a:buFont typeface="Arial"/>
              <a:buChar char="•"/>
            </a:pPr>
            <a:r>
              <a:rPr lang="fr-FR">
                <a:cs typeface="Calibri"/>
              </a:rPr>
              <a:t>Interaction pour les patients depuis tous les appareils</a:t>
            </a:r>
          </a:p>
          <a:p>
            <a:pPr marL="742950" lvl="1" indent="-285750">
              <a:buFont typeface="Arial"/>
              <a:buChar char="•"/>
            </a:pPr>
            <a:r>
              <a:rPr lang="fr-FR">
                <a:cs typeface="Calibri"/>
              </a:rPr>
              <a:t>Organise les tâches de médecins pour améliorer la productivité</a:t>
            </a:r>
          </a:p>
          <a:p>
            <a:pPr marL="742950" lvl="1" indent="-285750">
              <a:buFont typeface="Arial"/>
              <a:buChar char="•"/>
            </a:pPr>
            <a:r>
              <a:rPr lang="fr-FR">
                <a:cs typeface="Calibri"/>
              </a:rPr>
              <a:t>Partage d’information en temps réel au sein de l’équipe soignante</a:t>
            </a:r>
          </a:p>
        </p:txBody>
      </p:sp>
      <p:pic>
        <p:nvPicPr>
          <p:cNvPr id="8" name="Image 18">
            <a:extLst>
              <a:ext uri="{FF2B5EF4-FFF2-40B4-BE49-F238E27FC236}">
                <a16:creationId xmlns:a16="http://schemas.microsoft.com/office/drawing/2014/main" id="{7B20AB6E-374A-4DE4-9FC9-FE306D1365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173990" y="1525258"/>
            <a:ext cx="962024" cy="9620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CA8499F-96B2-4A4B-9FE3-6844D4AB18F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139"/>
          <a:stretch/>
        </p:blipFill>
        <p:spPr>
          <a:xfrm>
            <a:off x="7156651" y="1690688"/>
            <a:ext cx="4595844" cy="793159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6C9BBB22-033C-41A5-95A2-17A3090CA6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4264" y="2873805"/>
            <a:ext cx="4556337" cy="3320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41807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525040-CDE2-BB47-8105-01AC926661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/>
              <a:t>2. Les différentes briques de l'écosystème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B307C22A-9FBC-4571-B8DA-BE288D1E4D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62524" y="1824977"/>
            <a:ext cx="3883997" cy="528016"/>
          </a:xfrm>
        </p:spPr>
        <p:txBody>
          <a:bodyPr vert="horz" lIns="91440" tIns="45720" rIns="91440" bIns="45720" rtlCol="0" anchor="t">
            <a:normAutofit fontScale="85000" lnSpcReduction="10000"/>
          </a:bodyPr>
          <a:lstStyle/>
          <a:p>
            <a:pPr marL="0" indent="0" algn="ctr">
              <a:buNone/>
            </a:pPr>
            <a:r>
              <a:rPr lang="fr-FR">
                <a:cs typeface="Calibri" panose="020F0502020204030204"/>
              </a:rPr>
              <a:t> Salesforce Marketing Cloud</a:t>
            </a:r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6A8171A-903F-45B0-90BB-A67CDCBC836A}"/>
              </a:ext>
            </a:extLst>
          </p:cNvPr>
          <p:cNvSpPr txBox="1"/>
          <p:nvPr/>
        </p:nvSpPr>
        <p:spPr>
          <a:xfrm>
            <a:off x="839867" y="2695112"/>
            <a:ext cx="5906374" cy="369331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fr-FR">
                <a:cs typeface="Calibri"/>
              </a:rPr>
              <a:t>Plateforme intégrée de marketing intelligent</a:t>
            </a:r>
          </a:p>
          <a:p>
            <a:pPr marL="285750" indent="-285750">
              <a:buFont typeface="Arial"/>
              <a:buChar char="•"/>
            </a:pPr>
            <a:r>
              <a:rPr lang="fr-FR">
                <a:cs typeface="Calibri"/>
              </a:rPr>
              <a:t>Outils : </a:t>
            </a:r>
          </a:p>
          <a:p>
            <a:pPr marL="742950" lvl="1" indent="-285750">
              <a:buFont typeface="Arial"/>
              <a:buChar char="•"/>
            </a:pPr>
            <a:r>
              <a:rPr lang="fr-FR">
                <a:cs typeface="Calibri"/>
              </a:rPr>
              <a:t>Journey Builder : parcours clients</a:t>
            </a:r>
          </a:p>
          <a:p>
            <a:pPr marL="742950" lvl="1" indent="-285750">
              <a:buFont typeface="Arial"/>
              <a:buChar char="•"/>
            </a:pPr>
            <a:r>
              <a:rPr lang="fr-FR">
                <a:cs typeface="Calibri"/>
              </a:rPr>
              <a:t>Email studio : campagnes emails</a:t>
            </a:r>
          </a:p>
          <a:p>
            <a:pPr marL="742950" lvl="1" indent="-285750">
              <a:buFont typeface="Arial"/>
              <a:buChar char="•"/>
            </a:pPr>
            <a:r>
              <a:rPr lang="fr-FR">
                <a:cs typeface="Calibri"/>
              </a:rPr>
              <a:t>Customer 360 expériences : segmentation client</a:t>
            </a:r>
          </a:p>
          <a:p>
            <a:pPr marL="742950" lvl="1" indent="-285750">
              <a:buFont typeface="Arial"/>
              <a:buChar char="•"/>
            </a:pPr>
            <a:r>
              <a:rPr lang="fr-FR">
                <a:cs typeface="Calibri"/>
              </a:rPr>
              <a:t>Mobile studio : interactions SMS</a:t>
            </a:r>
          </a:p>
          <a:p>
            <a:pPr marL="742950" lvl="1" indent="-285750">
              <a:buFont typeface="Arial"/>
              <a:buChar char="•"/>
            </a:pPr>
            <a:r>
              <a:rPr lang="fr-FR">
                <a:cs typeface="Calibri"/>
              </a:rPr>
              <a:t>Social studio : communautés réseaux sociaux</a:t>
            </a:r>
          </a:p>
          <a:p>
            <a:pPr marL="742950" lvl="1" indent="-285750">
              <a:buFont typeface="Arial"/>
              <a:buChar char="•"/>
            </a:pPr>
            <a:r>
              <a:rPr lang="fr-FR" err="1">
                <a:cs typeface="Calibri"/>
              </a:rPr>
              <a:t>Ads</a:t>
            </a:r>
            <a:r>
              <a:rPr lang="fr-FR">
                <a:cs typeface="Calibri"/>
              </a:rPr>
              <a:t> Studio : publicités personnalisées</a:t>
            </a:r>
          </a:p>
          <a:p>
            <a:pPr marL="742950" lvl="1" indent="-285750">
              <a:buFont typeface="Arial"/>
              <a:buChar char="•"/>
            </a:pPr>
            <a:r>
              <a:rPr lang="fr-FR" err="1">
                <a:cs typeface="Calibri"/>
              </a:rPr>
              <a:t>Pardot</a:t>
            </a:r>
            <a:r>
              <a:rPr lang="fr-FR">
                <a:cs typeface="Calibri"/>
              </a:rPr>
              <a:t> : scripts de marketing automation</a:t>
            </a:r>
          </a:p>
          <a:p>
            <a:pPr marL="742950" lvl="1" indent="-285750">
              <a:buFont typeface="Arial"/>
              <a:buChar char="•"/>
            </a:pPr>
            <a:r>
              <a:rPr lang="fr-FR" err="1">
                <a:cs typeface="Calibri"/>
              </a:rPr>
              <a:t>Datorama</a:t>
            </a:r>
            <a:r>
              <a:rPr lang="fr-FR">
                <a:cs typeface="Calibri"/>
              </a:rPr>
              <a:t> : KPI, </a:t>
            </a:r>
            <a:r>
              <a:rPr lang="fr-FR" err="1">
                <a:cs typeface="Calibri"/>
              </a:rPr>
              <a:t>analytics</a:t>
            </a:r>
            <a:r>
              <a:rPr lang="fr-FR">
                <a:cs typeface="Calibri"/>
              </a:rPr>
              <a:t> sur les campagnes</a:t>
            </a:r>
          </a:p>
          <a:p>
            <a:pPr marL="742950" lvl="1" indent="-285750">
              <a:buFont typeface="Arial"/>
              <a:buChar char="•"/>
            </a:pPr>
            <a:r>
              <a:rPr lang="fr-FR">
                <a:cs typeface="Calibri"/>
              </a:rPr>
              <a:t>Interaction studio : suivez le comportement des clients en temps réel</a:t>
            </a:r>
          </a:p>
          <a:p>
            <a:pPr marL="742950" lvl="1" indent="-285750">
              <a:buFont typeface="Arial"/>
              <a:buChar char="•"/>
            </a:pPr>
            <a:endParaRPr lang="fr-FR">
              <a:cs typeface="Calibri"/>
            </a:endParaRPr>
          </a:p>
        </p:txBody>
      </p:sp>
      <p:pic>
        <p:nvPicPr>
          <p:cNvPr id="3" name="Picture 2" descr="Conseil Marketing Cloud de Pro CRM | Pro CRM">
            <a:extLst>
              <a:ext uri="{FF2B5EF4-FFF2-40B4-BE49-F238E27FC236}">
                <a16:creationId xmlns:a16="http://schemas.microsoft.com/office/drawing/2014/main" id="{97EB53DA-96D9-4166-B0CA-534A899E07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7258" y="1424492"/>
            <a:ext cx="1033275" cy="103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eux vues de l'application Journey Builder de Marketing Cloud. Sur l'ordinateur portable : parcours clients dans l'interface glisser-déposer. Sur le téléphone mobile : aperçu des performances de campagne.">
            <a:extLst>
              <a:ext uri="{FF2B5EF4-FFF2-40B4-BE49-F238E27FC236}">
                <a16:creationId xmlns:a16="http://schemas.microsoft.com/office/drawing/2014/main" id="{412CF52F-4933-4D47-B2ED-D7CEC81C4D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4412" y="2603904"/>
            <a:ext cx="6067425" cy="286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14381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37EE52-FBED-D54D-82D4-2348BA1DBB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/>
              <a:t>3. Les types de paiements</a:t>
            </a:r>
            <a:br>
              <a:rPr lang="fr-FR"/>
            </a:br>
            <a:r>
              <a:rPr lang="fr-FR" sz="2000"/>
              <a:t>=&gt; Les </a:t>
            </a:r>
            <a:r>
              <a:rPr lang="fr-FR" sz="2000" err="1"/>
              <a:t>add-ons</a:t>
            </a:r>
            <a:r>
              <a:rPr lang="fr-FR" sz="2000"/>
              <a:t> et leurs coûts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A30484E-080C-E449-852A-1938382708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7365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>
                <a:cs typeface="Calibri"/>
              </a:rPr>
              <a:t>Implémente des fonctionnalités pour petites organisations</a:t>
            </a:r>
            <a:endParaRPr lang="fr-FR"/>
          </a:p>
          <a:p>
            <a:r>
              <a:rPr lang="fr-FR">
                <a:cs typeface="Calibri"/>
              </a:rPr>
              <a:t>Permet de réduire les coûts et les ressources</a:t>
            </a:r>
          </a:p>
          <a:p>
            <a:r>
              <a:rPr lang="fr-FR">
                <a:cs typeface="Calibri"/>
              </a:rPr>
              <a:t>Payer seulement pour les fonctionnalités nécessaires </a:t>
            </a:r>
          </a:p>
          <a:p>
            <a:pPr marL="0" indent="0">
              <a:buNone/>
            </a:pPr>
            <a:endParaRPr lang="fr-FR">
              <a:cs typeface="Calibri"/>
            </a:endParaRPr>
          </a:p>
          <a:p>
            <a:pPr marL="0" indent="0">
              <a:buNone/>
            </a:pPr>
            <a:r>
              <a:rPr lang="fr-FR">
                <a:cs typeface="Calibri"/>
              </a:rPr>
              <a:t>Exemple : </a:t>
            </a:r>
            <a:r>
              <a:rPr lang="fr-FR" err="1">
                <a:cs typeface="Calibri"/>
              </a:rPr>
              <a:t>AppExchange</a:t>
            </a:r>
            <a:endParaRPr lang="fr-FR">
              <a:cs typeface="Calibri"/>
            </a:endParaRPr>
          </a:p>
          <a:p>
            <a:pPr marL="457200" indent="-457200"/>
            <a:r>
              <a:rPr lang="fr-FR">
                <a:cs typeface="Calibri"/>
              </a:rPr>
              <a:t>4600 </a:t>
            </a:r>
            <a:r>
              <a:rPr lang="fr-FR">
                <a:ea typeface="+mn-lt"/>
                <a:cs typeface="+mn-lt"/>
              </a:rPr>
              <a:t>applications préconstruites et personnalisables</a:t>
            </a:r>
          </a:p>
          <a:p>
            <a:pPr marL="457200" indent="-457200"/>
            <a:r>
              <a:rPr lang="fr-FR">
                <a:cs typeface="Calibri"/>
              </a:rPr>
              <a:t>2000 consultants certifiés pour aider la mise en œuvre et l'intégration</a:t>
            </a:r>
          </a:p>
          <a:p>
            <a:pPr marL="457200" indent="-457200"/>
            <a:r>
              <a:rPr lang="fr-FR">
                <a:cs typeface="Calibri"/>
              </a:rPr>
              <a:t>Utilisé par 86% des utilisateurs de Salesforce</a:t>
            </a:r>
          </a:p>
        </p:txBody>
      </p:sp>
      <p:pic>
        <p:nvPicPr>
          <p:cNvPr id="3074" name="Picture 2" descr="Salesforce Registered Isv Partner - Salesforce Available On Appexchange, HD  Png Download - kindpng">
            <a:extLst>
              <a:ext uri="{FF2B5EF4-FFF2-40B4-BE49-F238E27FC236}">
                <a16:creationId xmlns:a16="http://schemas.microsoft.com/office/drawing/2014/main" id="{C835F344-8C24-46B5-8FA9-6B7C8A73C7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1" t="24244" r="1731" b="24157"/>
          <a:stretch/>
        </p:blipFill>
        <p:spPr bwMode="auto">
          <a:xfrm>
            <a:off x="9178119" y="519620"/>
            <a:ext cx="2756848" cy="825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93028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CE3D73-F9E9-B649-8A5B-5961A4BEA0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/>
              <a:t>4. Simulations </a:t>
            </a:r>
            <a:br>
              <a:rPr lang="fr-FR"/>
            </a:br>
            <a:r>
              <a:rPr lang="fr-FR" sz="1400"/>
              <a:t>=&gt; PME contexte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CFC1330-7B54-4550-A877-6C69963DFE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fr-FR">
                <a:cs typeface="Calibri"/>
              </a:rPr>
              <a:t>Offre Essentials pour les PME à 25$/mois/utilisateur --&gt; évite aux PME les factures trop grosses avec tous les abonnements de tous les services du catalogue Salesforce</a:t>
            </a:r>
          </a:p>
          <a:p>
            <a:r>
              <a:rPr lang="fr-FR">
                <a:cs typeface="Calibri"/>
              </a:rPr>
              <a:t>Inclus Sales Cloud (gestion commerciale) et Service Cloud (module client) et une licence pour intégrer un chat sur des sites web</a:t>
            </a:r>
          </a:p>
          <a:p>
            <a:endParaRPr lang="fr-FR">
              <a:cs typeface="Calibri"/>
            </a:endParaRPr>
          </a:p>
          <a:p>
            <a:endParaRPr lang="fr-FR">
              <a:cs typeface="Calibri"/>
            </a:endParaRPr>
          </a:p>
          <a:p>
            <a:r>
              <a:rPr lang="fr-FR">
                <a:cs typeface="Calibri"/>
              </a:rPr>
              <a:t>Nombre d’employé: 249</a:t>
            </a:r>
          </a:p>
          <a:p>
            <a:r>
              <a:rPr lang="fr-FR">
                <a:cs typeface="Calibri"/>
              </a:rPr>
              <a:t>Nombre d’utilisateur: 70</a:t>
            </a:r>
          </a:p>
          <a:p>
            <a:r>
              <a:rPr lang="fr-FR">
                <a:cs typeface="Calibri"/>
              </a:rPr>
              <a:t>Durée: 10 ans</a:t>
            </a:r>
          </a:p>
          <a:p>
            <a:endParaRPr lang="fr-FR">
              <a:cs typeface="Calibri"/>
            </a:endParaRPr>
          </a:p>
          <a:p>
            <a:endParaRPr lang="fr-FR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476530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CE3D73-F9E9-B649-8A5B-5961A4BEA0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/>
              <a:t>4. Simulations </a:t>
            </a:r>
            <a:br>
              <a:rPr lang="fr-FR"/>
            </a:br>
            <a:r>
              <a:rPr lang="fr-FR" sz="1400"/>
              <a:t>=&gt; PME</a:t>
            </a:r>
            <a:endParaRPr lang="fr-FR" sz="2200">
              <a:cs typeface="Calibri Light"/>
            </a:endParaRP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CFC1330-7B54-4550-A877-6C69963DFE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25946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r-FR">
                <a:cs typeface="Calibri"/>
              </a:rPr>
              <a:t>Tableau des prix pour la mise en place de Salesforce</a:t>
            </a:r>
          </a:p>
          <a:p>
            <a:endParaRPr lang="fr-FR">
              <a:cs typeface="Calibri"/>
            </a:endParaRPr>
          </a:p>
        </p:txBody>
      </p:sp>
      <p:pic>
        <p:nvPicPr>
          <p:cNvPr id="1198" name="Image 1212" descr="Une image contenant texte, piscine à balles, clipart&#10;&#10;Description générée automatiquement">
            <a:extLst>
              <a:ext uri="{FF2B5EF4-FFF2-40B4-BE49-F238E27FC236}">
                <a16:creationId xmlns:a16="http://schemas.microsoft.com/office/drawing/2014/main" id="{0AA4E0AE-DC01-4DCB-BDC2-A7D4222D50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18788" y="365125"/>
            <a:ext cx="1038225" cy="1038225"/>
          </a:xfrm>
          <a:prstGeom prst="rect">
            <a:avLst/>
          </a:prstGeom>
        </p:spPr>
      </p:pic>
      <p:pic>
        <p:nvPicPr>
          <p:cNvPr id="2180" name="Image 1212" descr="Une image contenant texte, piscine à balles, clipart&#10;&#10;Description générée automatiquement">
            <a:extLst>
              <a:ext uri="{FF2B5EF4-FFF2-40B4-BE49-F238E27FC236}">
                <a16:creationId xmlns:a16="http://schemas.microsoft.com/office/drawing/2014/main" id="{39B080C7-C8B3-467D-AD01-AB2073248A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529" y="5541047"/>
            <a:ext cx="1038225" cy="1038225"/>
          </a:xfrm>
          <a:prstGeom prst="rect">
            <a:avLst/>
          </a:prstGeom>
        </p:spPr>
      </p:pic>
      <p:pic>
        <p:nvPicPr>
          <p:cNvPr id="1215" name="Image 1215" descr="Une image contenant table&#10;&#10;Description générée automatiquement">
            <a:extLst>
              <a:ext uri="{FF2B5EF4-FFF2-40B4-BE49-F238E27FC236}">
                <a16:creationId xmlns:a16="http://schemas.microsoft.com/office/drawing/2014/main" id="{20280A16-9DC6-4E85-8460-6C08F515B1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632" y="2913900"/>
            <a:ext cx="11467123" cy="154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3642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CE3D73-F9E9-B649-8A5B-5961A4BEA0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/>
              <a:t>4. Simulations </a:t>
            </a:r>
            <a:br>
              <a:rPr lang="fr-FR"/>
            </a:br>
            <a:r>
              <a:rPr lang="fr-FR" sz="1400"/>
              <a:t>=&gt; PME</a:t>
            </a:r>
            <a:endParaRPr lang="fr-FR" sz="2200">
              <a:cs typeface="Calibri Light"/>
            </a:endParaRP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CFC1330-7B54-4550-A877-6C69963DFE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r-FR">
                <a:cs typeface="Calibri"/>
              </a:rPr>
              <a:t>ROI</a:t>
            </a:r>
          </a:p>
          <a:p>
            <a:endParaRPr lang="fr-FR">
              <a:cs typeface="Calibri"/>
            </a:endParaRPr>
          </a:p>
        </p:txBody>
      </p:sp>
      <p:sp>
        <p:nvSpPr>
          <p:cNvPr id="8" name="Espace réservé du contenu 5">
            <a:extLst>
              <a:ext uri="{FF2B5EF4-FFF2-40B4-BE49-F238E27FC236}">
                <a16:creationId xmlns:a16="http://schemas.microsoft.com/office/drawing/2014/main" id="{61D530FB-A815-46E6-A1A5-E61BBA3E4042}"/>
              </a:ext>
            </a:extLst>
          </p:cNvPr>
          <p:cNvSpPr txBox="1">
            <a:spLocks/>
          </p:cNvSpPr>
          <p:nvPr/>
        </p:nvSpPr>
        <p:spPr>
          <a:xfrm>
            <a:off x="2703051" y="4337766"/>
            <a:ext cx="6787536" cy="9264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>
                <a:cs typeface="Calibri"/>
              </a:rPr>
              <a:t>Investissement rentable à la deuxième année</a:t>
            </a:r>
          </a:p>
          <a:p>
            <a:endParaRPr lang="fr-FR">
              <a:cs typeface="Calibri"/>
            </a:endParaRPr>
          </a:p>
        </p:txBody>
      </p:sp>
      <p:pic>
        <p:nvPicPr>
          <p:cNvPr id="9" name="Image 9" descr="Une image contenant texte, piscine à balles, clipart&#10;&#10;Description générée automatiquement">
            <a:extLst>
              <a:ext uri="{FF2B5EF4-FFF2-40B4-BE49-F238E27FC236}">
                <a16:creationId xmlns:a16="http://schemas.microsoft.com/office/drawing/2014/main" id="{818CA945-1340-458B-89B5-8E7EF969CF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6656" y="369887"/>
            <a:ext cx="1038225" cy="1038225"/>
          </a:xfrm>
          <a:prstGeom prst="rect">
            <a:avLst/>
          </a:prstGeom>
        </p:spPr>
      </p:pic>
      <p:pic>
        <p:nvPicPr>
          <p:cNvPr id="10" name="Image 10" descr="Une image contenant texte, piscine à balles, clipart&#10;&#10;Description générée automatiquement">
            <a:extLst>
              <a:ext uri="{FF2B5EF4-FFF2-40B4-BE49-F238E27FC236}">
                <a16:creationId xmlns:a16="http://schemas.microsoft.com/office/drawing/2014/main" id="{00F79FB6-8222-4393-93D6-BDEB1733E9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041" y="5459656"/>
            <a:ext cx="1038225" cy="1038225"/>
          </a:xfrm>
          <a:prstGeom prst="rect">
            <a:avLst/>
          </a:prstGeom>
        </p:spPr>
      </p:pic>
      <p:pic>
        <p:nvPicPr>
          <p:cNvPr id="11" name="Image 11" descr="Une image contenant table&#10;&#10;Description générée automatiquement">
            <a:extLst>
              <a:ext uri="{FF2B5EF4-FFF2-40B4-BE49-F238E27FC236}">
                <a16:creationId xmlns:a16="http://schemas.microsoft.com/office/drawing/2014/main" id="{01E2A57F-C27B-4A40-9FD5-7E47FD25AD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477" y="2695510"/>
            <a:ext cx="11134969" cy="1193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2127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CE3D73-F9E9-B649-8A5B-5961A4BEA0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/>
              <a:t>4. Simulations </a:t>
            </a:r>
            <a:br>
              <a:rPr lang="fr-FR"/>
            </a:br>
            <a:r>
              <a:rPr lang="fr-FR" sz="1400"/>
              <a:t>=&gt; PME</a:t>
            </a:r>
            <a:endParaRPr lang="fr-FR" sz="2200">
              <a:cs typeface="Calibri Light"/>
            </a:endParaRP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CFC1330-7B54-4550-A877-6C69963DFE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fr-FR">
                <a:cs typeface="Calibri"/>
              </a:rPr>
              <a:t>Bon service cloud pour lancer/continuer son activité avec tarifs très corrects vs tarification pour chaque module choisit</a:t>
            </a:r>
          </a:p>
          <a:p>
            <a:r>
              <a:rPr lang="fr-FR">
                <a:cs typeface="Calibri"/>
              </a:rPr>
              <a:t>Customisation ==&gt; offre peu adaptée et le prix risque d'être moins abordable pour une PME</a:t>
            </a:r>
          </a:p>
          <a:p>
            <a:r>
              <a:rPr lang="fr-FR">
                <a:cs typeface="Calibri"/>
              </a:rPr>
              <a:t>Coûts hors formation car les licences Salesforce incluent le module "Trail Head" (plateforme d'e-learning)</a:t>
            </a:r>
          </a:p>
        </p:txBody>
      </p:sp>
      <p:pic>
        <p:nvPicPr>
          <p:cNvPr id="3" name="Image 3" descr="Une image contenant texte, piscine à balles, clipart&#10;&#10;Description générée automatiquement">
            <a:extLst>
              <a:ext uri="{FF2B5EF4-FFF2-40B4-BE49-F238E27FC236}">
                <a16:creationId xmlns:a16="http://schemas.microsoft.com/office/drawing/2014/main" id="{CD844E76-A58B-4AE7-87E3-47BED339A5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1964" y="418733"/>
            <a:ext cx="1038225" cy="1038225"/>
          </a:xfrm>
          <a:prstGeom prst="rect">
            <a:avLst/>
          </a:prstGeom>
        </p:spPr>
      </p:pic>
      <p:pic>
        <p:nvPicPr>
          <p:cNvPr id="4" name="Image 4" descr="Une image contenant texte, piscine à balles, clipart&#10;&#10;Description générée automatiquement">
            <a:extLst>
              <a:ext uri="{FF2B5EF4-FFF2-40B4-BE49-F238E27FC236}">
                <a16:creationId xmlns:a16="http://schemas.microsoft.com/office/drawing/2014/main" id="{316C592F-CFA4-467F-BF1C-2EACAC29D6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041" y="5410810"/>
            <a:ext cx="1038225" cy="103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8299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D47291-7E1C-43F6-82A6-473BEBDC8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4. Simulations </a:t>
            </a:r>
            <a:br>
              <a:rPr lang="fr-FR"/>
            </a:br>
            <a:r>
              <a:rPr lang="fr-FR" sz="2000"/>
              <a:t>=&gt; TGE contexte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7E42AEB-372C-471D-AAB8-AB27677BDF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87525"/>
            <a:ext cx="10515600" cy="4351338"/>
          </a:xfrm>
        </p:spPr>
        <p:txBody>
          <a:bodyPr>
            <a:normAutofit/>
          </a:bodyPr>
          <a:lstStyle/>
          <a:p>
            <a:r>
              <a:rPr lang="fr-FR">
                <a:cs typeface="Calibri"/>
              </a:rPr>
              <a:t>Nombre d’employé: 1 000 000</a:t>
            </a:r>
          </a:p>
          <a:p>
            <a:r>
              <a:rPr lang="fr-FR">
                <a:cs typeface="Calibri"/>
              </a:rPr>
              <a:t>Nombre d’utilisateur: 10000</a:t>
            </a:r>
          </a:p>
          <a:p>
            <a:r>
              <a:rPr lang="fr-FR">
                <a:cs typeface="Calibri"/>
              </a:rPr>
              <a:t>Durée: 10 ans</a:t>
            </a:r>
          </a:p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64312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F5545-2DEA-4912-90F9-9C0924D875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/>
              <a:t>4. Simulations </a:t>
            </a:r>
            <a:br>
              <a:rPr lang="fr-FR"/>
            </a:br>
            <a:r>
              <a:rPr lang="fr-FR" sz="2000"/>
              <a:t>=&gt; TGE</a:t>
            </a:r>
            <a:endParaRPr lang="fr-FR"/>
          </a:p>
        </p:txBody>
      </p:sp>
      <p:pic>
        <p:nvPicPr>
          <p:cNvPr id="4" name="Image 4" descr="Une image contenant table&#10;&#10;Description générée automatiquement">
            <a:extLst>
              <a:ext uri="{FF2B5EF4-FFF2-40B4-BE49-F238E27FC236}">
                <a16:creationId xmlns:a16="http://schemas.microsoft.com/office/drawing/2014/main" id="{9B3954A4-8DA3-4001-BEE7-E7D92314B7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975" y="1450126"/>
            <a:ext cx="11283175" cy="428108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2E33493E-A122-4245-85B6-D3FECF8D8DB3}"/>
              </a:ext>
            </a:extLst>
          </p:cNvPr>
          <p:cNvSpPr txBox="1"/>
          <p:nvPr/>
        </p:nvSpPr>
        <p:spPr>
          <a:xfrm>
            <a:off x="1351156" y="5941629"/>
            <a:ext cx="8722314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u="sng">
                <a:cs typeface="Calibri"/>
              </a:rPr>
              <a:t>Calcul des coûts de l'intégration de Salesforce (licences) dans une très grande entreprise</a:t>
            </a:r>
          </a:p>
        </p:txBody>
      </p:sp>
      <p:pic>
        <p:nvPicPr>
          <p:cNvPr id="3" name="Image 5" descr="Une image contenant texte, piscine à balles, clipart&#10;&#10;Description générée automatiquement">
            <a:extLst>
              <a:ext uri="{FF2B5EF4-FFF2-40B4-BE49-F238E27FC236}">
                <a16:creationId xmlns:a16="http://schemas.microsoft.com/office/drawing/2014/main" id="{B9EF7A2F-2282-45A3-9B85-43138C9FFF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25272" y="233118"/>
            <a:ext cx="1038225" cy="1038225"/>
          </a:xfrm>
          <a:prstGeom prst="rect">
            <a:avLst/>
          </a:prstGeom>
        </p:spPr>
      </p:pic>
      <p:pic>
        <p:nvPicPr>
          <p:cNvPr id="6" name="Image 6" descr="Une image contenant texte, piscine à balles, clipart&#10;&#10;Description générée automatiquement">
            <a:extLst>
              <a:ext uri="{FF2B5EF4-FFF2-40B4-BE49-F238E27FC236}">
                <a16:creationId xmlns:a16="http://schemas.microsoft.com/office/drawing/2014/main" id="{CEF51560-2A6A-46CA-8C1D-F8AA7BC2A2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118" y="5733195"/>
            <a:ext cx="1038225" cy="103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7136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17D701-57A5-4BFD-BCBA-9253300DF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ea typeface="+mj-lt"/>
                <a:cs typeface="+mj-lt"/>
              </a:rPr>
              <a:t>4. Simulations </a:t>
            </a:r>
            <a:br>
              <a:rPr lang="fr-FR">
                <a:ea typeface="+mj-lt"/>
                <a:cs typeface="+mj-lt"/>
              </a:rPr>
            </a:br>
            <a:r>
              <a:rPr lang="fr-FR" sz="1600">
                <a:ea typeface="+mj-lt"/>
                <a:cs typeface="+mj-lt"/>
              </a:rPr>
              <a:t>=&gt; TGE</a:t>
            </a:r>
          </a:p>
          <a:p>
            <a:endParaRPr lang="fr-FR">
              <a:cs typeface="Calibri Light"/>
            </a:endParaRPr>
          </a:p>
        </p:txBody>
      </p:sp>
      <p:pic>
        <p:nvPicPr>
          <p:cNvPr id="4" name="Image 4" descr="Une image contenant table&#10;&#10;Description générée automatiquement">
            <a:extLst>
              <a:ext uri="{FF2B5EF4-FFF2-40B4-BE49-F238E27FC236}">
                <a16:creationId xmlns:a16="http://schemas.microsoft.com/office/drawing/2014/main" id="{99A967B6-41EC-419C-9142-851D6DD1BF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89518" y="1395274"/>
            <a:ext cx="10701441" cy="1907361"/>
          </a:xfr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1982794-2C35-459C-B363-4AD1927C3BC6}"/>
              </a:ext>
            </a:extLst>
          </p:cNvPr>
          <p:cNvSpPr txBox="1"/>
          <p:nvPr/>
        </p:nvSpPr>
        <p:spPr>
          <a:xfrm>
            <a:off x="3840252" y="3425888"/>
            <a:ext cx="4350834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u="sng">
                <a:cs typeface="Calibri"/>
              </a:rPr>
              <a:t>Calcul du ROI après intégration de Salesforce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CBC2F90-EBC6-4D67-85B9-E55A103E90D7}"/>
              </a:ext>
            </a:extLst>
          </p:cNvPr>
          <p:cNvSpPr txBox="1"/>
          <p:nvPr/>
        </p:nvSpPr>
        <p:spPr>
          <a:xfrm>
            <a:off x="835918" y="4328299"/>
            <a:ext cx="10669857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>
                <a:cs typeface="Calibri"/>
              </a:rPr>
              <a:t>On remarque que dès la première année d'intégration l'entreprise n'est pas en perte, en effet le ROI n'est pas négatif</a:t>
            </a:r>
          </a:p>
        </p:txBody>
      </p:sp>
      <p:pic>
        <p:nvPicPr>
          <p:cNvPr id="3" name="Image 6" descr="Une image contenant texte, piscine à balles, clipart&#10;&#10;Description générée automatiquement">
            <a:extLst>
              <a:ext uri="{FF2B5EF4-FFF2-40B4-BE49-F238E27FC236}">
                <a16:creationId xmlns:a16="http://schemas.microsoft.com/office/drawing/2014/main" id="{E68B47D7-DC54-4065-A4D2-8D8D48D534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71810" y="135425"/>
            <a:ext cx="1038225" cy="1038225"/>
          </a:xfrm>
          <a:prstGeom prst="rect">
            <a:avLst/>
          </a:prstGeom>
        </p:spPr>
      </p:pic>
      <p:pic>
        <p:nvPicPr>
          <p:cNvPr id="7" name="Image 7" descr="Une image contenant texte, piscine à balles, clipart&#10;&#10;Description générée automatiquement">
            <a:extLst>
              <a:ext uri="{FF2B5EF4-FFF2-40B4-BE49-F238E27FC236}">
                <a16:creationId xmlns:a16="http://schemas.microsoft.com/office/drawing/2014/main" id="{9F33FA51-97CC-4905-B2BE-1BA419D749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502" y="5674579"/>
            <a:ext cx="1038225" cy="103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2116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F5545-2DEA-4912-90F9-9C0924D875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/>
              <a:t>4. Simulations </a:t>
            </a:r>
            <a:br>
              <a:rPr lang="fr-FR"/>
            </a:br>
            <a:r>
              <a:rPr lang="fr-FR" sz="2000"/>
              <a:t>=&gt; Conclusion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41597D-CE88-4C05-80F8-F2BBE9B944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47471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r-FR">
                <a:cs typeface="Calibri"/>
              </a:rPr>
              <a:t>- Investissements rentables aussi bien pour les PME et pour les TGE mais même avec la licence moins chère pour les PME, l'investissement met un peu plus de temps à être rentable.</a:t>
            </a:r>
            <a:endParaRPr lang="fr-FR"/>
          </a:p>
          <a:p>
            <a:pPr marL="0" indent="0">
              <a:buNone/>
            </a:pPr>
            <a:r>
              <a:rPr lang="fr-FR">
                <a:cs typeface="Calibri"/>
              </a:rPr>
              <a:t>- Choix de Salesforce est un bon choix pour les 2 types d'entreprise</a:t>
            </a:r>
          </a:p>
          <a:p>
            <a:pPr marL="0" indent="0">
              <a:buNone/>
            </a:pPr>
            <a:r>
              <a:rPr lang="fr-FR">
                <a:cs typeface="Calibri"/>
              </a:rPr>
              <a:t>- Cependant, solution moins personnalisée pour la PME (sinon la facture revient chère)</a:t>
            </a:r>
          </a:p>
          <a:p>
            <a:pPr marL="0" indent="0">
              <a:buNone/>
            </a:pPr>
            <a:r>
              <a:rPr lang="fr-FR">
                <a:cs typeface="Calibri"/>
              </a:rPr>
              <a:t>- Côté TGE, on pourrait imaginer réduire le nombre d'utilisateurs pour réduire la facture et ainsi avoir des équipes dédiées à l'utilisation du CRM</a:t>
            </a:r>
          </a:p>
          <a:p>
            <a:pPr marL="0" indent="0">
              <a:buNone/>
            </a:pPr>
            <a:endParaRPr lang="fr-FR">
              <a:cs typeface="Calibri"/>
            </a:endParaRPr>
          </a:p>
        </p:txBody>
      </p:sp>
      <p:pic>
        <p:nvPicPr>
          <p:cNvPr id="4" name="Image 4" descr="Une image contenant texte, piscine à balles, clipart&#10;&#10;Description générée automatiquement">
            <a:extLst>
              <a:ext uri="{FF2B5EF4-FFF2-40B4-BE49-F238E27FC236}">
                <a16:creationId xmlns:a16="http://schemas.microsoft.com/office/drawing/2014/main" id="{4A9B242F-9C76-4344-8F6E-1C221517E1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59195" y="321041"/>
            <a:ext cx="1038225" cy="1038225"/>
          </a:xfrm>
          <a:prstGeom prst="rect">
            <a:avLst/>
          </a:prstGeom>
        </p:spPr>
      </p:pic>
      <p:pic>
        <p:nvPicPr>
          <p:cNvPr id="5" name="Image 5" descr="Une image contenant texte, piscine à balles, clipart&#10;&#10;Description générée automatiquement">
            <a:extLst>
              <a:ext uri="{FF2B5EF4-FFF2-40B4-BE49-F238E27FC236}">
                <a16:creationId xmlns:a16="http://schemas.microsoft.com/office/drawing/2014/main" id="{E838F137-0970-4CB8-897E-4F9987EE53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887" y="5625733"/>
            <a:ext cx="1038225" cy="103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1208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F5545-2DEA-4912-90F9-9C0924D875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/>
              <a:t>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41597D-CE88-4C05-80F8-F2BBE9B944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0896" y="1597152"/>
            <a:ext cx="11570208" cy="4787075"/>
          </a:xfr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pPr marL="229870">
              <a:lnSpc>
                <a:spcPct val="130000"/>
              </a:lnSpc>
            </a:pPr>
            <a:r>
              <a:rPr lang="fr-FR" sz="1600"/>
              <a:t>« 75 000 emplois pour l'écosystème Salesforce en France » </a:t>
            </a:r>
            <a:r>
              <a:rPr lang="fr-FR" sz="1600" i="1"/>
              <a:t>Maryse Gros</a:t>
            </a:r>
            <a:br>
              <a:rPr lang="fr-FR" sz="1600"/>
            </a:br>
            <a:r>
              <a:rPr lang="fr-FR" sz="1600"/>
              <a:t>09 Juin 2017, lemondeinformatique.fr</a:t>
            </a:r>
            <a:endParaRPr lang="fr-FR" sz="1600">
              <a:cs typeface="Calibri" panose="020F0502020204030204"/>
            </a:endParaRPr>
          </a:p>
          <a:p>
            <a:pPr marL="229870">
              <a:lnSpc>
                <a:spcPct val="130000"/>
              </a:lnSpc>
            </a:pPr>
            <a:r>
              <a:rPr lang="fr-FR" sz="1600"/>
              <a:t>« Roi </a:t>
            </a:r>
            <a:r>
              <a:rPr lang="fr-FR" sz="1600" err="1"/>
              <a:t>calculator</a:t>
            </a:r>
            <a:r>
              <a:rPr lang="fr-FR" sz="1600"/>
              <a:t> : </a:t>
            </a:r>
            <a:r>
              <a:rPr lang="fr-FR" sz="1600" err="1"/>
              <a:t>Saleforce</a:t>
            </a:r>
            <a:r>
              <a:rPr lang="fr-FR" sz="1600"/>
              <a:t> ERP </a:t>
            </a:r>
            <a:r>
              <a:rPr lang="fr-FR" sz="1600" err="1"/>
              <a:t>Intergration</a:t>
            </a:r>
            <a:r>
              <a:rPr lang="fr-FR" sz="1600"/>
              <a:t> » </a:t>
            </a:r>
            <a:r>
              <a:rPr lang="fr-FR" sz="1600" i="1"/>
              <a:t>Henning Lund</a:t>
            </a:r>
            <a:br>
              <a:rPr lang="fr-FR" sz="1600"/>
            </a:br>
            <a:r>
              <a:rPr lang="fr-FR" sz="1600"/>
              <a:t>14  Octobre 2020  </a:t>
            </a:r>
            <a:endParaRPr lang="fr-FR" sz="1600">
              <a:cs typeface="Calibri"/>
            </a:endParaRPr>
          </a:p>
          <a:p>
            <a:pPr marL="229870">
              <a:lnSpc>
                <a:spcPct val="130000"/>
              </a:lnSpc>
            </a:pPr>
            <a:r>
              <a:rPr lang="fr-FR" sz="1600"/>
              <a:t>« Salesforce: la combinaison de l'IA et de l'automatisation peut nous donner des super pouvoirs et nous rendre plus productifs » </a:t>
            </a:r>
            <a:r>
              <a:rPr lang="fr-FR" sz="1600" i="1"/>
              <a:t>Bill </a:t>
            </a:r>
            <a:r>
              <a:rPr lang="fr-FR" sz="1600" i="1" err="1"/>
              <a:t>Detwiler</a:t>
            </a:r>
            <a:r>
              <a:rPr lang="fr-FR" sz="1600" i="1"/>
              <a:t> </a:t>
            </a:r>
            <a:br>
              <a:rPr lang="fr-FR" sz="1600"/>
            </a:br>
            <a:r>
              <a:rPr lang="fr-FR" sz="1600"/>
              <a:t>14 février 2021</a:t>
            </a:r>
            <a:endParaRPr lang="fr-FR" sz="1600">
              <a:cs typeface="Calibri"/>
            </a:endParaRPr>
          </a:p>
          <a:p>
            <a:pPr marL="229870">
              <a:lnSpc>
                <a:spcPct val="130000"/>
              </a:lnSpc>
            </a:pPr>
            <a:r>
              <a:rPr lang="fr-FR" sz="1600"/>
              <a:t>« Salesforce cartonne en Europe »</a:t>
            </a:r>
            <a:br>
              <a:rPr lang="fr-FR" sz="1600"/>
            </a:br>
            <a:r>
              <a:rPr lang="fr-FR" sz="1600"/>
              <a:t>24 novembre 2017, Channelnews.fr</a:t>
            </a:r>
            <a:endParaRPr lang="fr-FR" sz="1600">
              <a:cs typeface="Calibri" panose="020F0502020204030204"/>
            </a:endParaRPr>
          </a:p>
          <a:p>
            <a:pPr marL="229870">
              <a:lnSpc>
                <a:spcPct val="130000"/>
              </a:lnSpc>
            </a:pPr>
            <a:r>
              <a:rPr lang="fr-FR" sz="1600"/>
              <a:t>« Salesforce lève le voile sur sa plateforme de bots » </a:t>
            </a:r>
            <a:r>
              <a:rPr lang="fr-FR" sz="1600" i="1"/>
              <a:t>Antoine Crochet-Damais</a:t>
            </a:r>
            <a:br>
              <a:rPr lang="fr-FR" sz="1600"/>
            </a:br>
            <a:r>
              <a:rPr lang="fr-FR" sz="1600"/>
              <a:t>06 novembre 2017</a:t>
            </a:r>
            <a:endParaRPr lang="fr-FR" sz="1600">
              <a:cs typeface="Calibri"/>
            </a:endParaRPr>
          </a:p>
          <a:p>
            <a:pPr marL="229870">
              <a:lnSpc>
                <a:spcPct val="130000"/>
              </a:lnSpc>
            </a:pPr>
            <a:r>
              <a:rPr lang="fr-FR" sz="1600"/>
              <a:t>« Salesforce s'adapte aux budgets des PME-PMI »</a:t>
            </a:r>
            <a:br>
              <a:rPr lang="fr-FR" sz="1600"/>
            </a:br>
            <a:r>
              <a:rPr lang="fr-FR" sz="1600"/>
              <a:t>09 </a:t>
            </a:r>
            <a:r>
              <a:rPr lang="fr-FR" sz="1600" err="1"/>
              <a:t>November</a:t>
            </a:r>
            <a:r>
              <a:rPr lang="fr-FR" sz="1600"/>
              <a:t> 2017</a:t>
            </a:r>
            <a:endParaRPr lang="fr-FR" sz="1600">
              <a:cs typeface="Calibri"/>
            </a:endParaRPr>
          </a:p>
          <a:p>
            <a:pPr marL="229870">
              <a:lnSpc>
                <a:spcPct val="130000"/>
              </a:lnSpc>
            </a:pPr>
            <a:r>
              <a:rPr lang="fr-FR" sz="1600"/>
              <a:t>« Avec Einstein, Salesforce apporte du machine </a:t>
            </a:r>
            <a:r>
              <a:rPr lang="fr-FR" sz="1600" err="1"/>
              <a:t>learning</a:t>
            </a:r>
            <a:r>
              <a:rPr lang="fr-FR" sz="1600"/>
              <a:t> à ses </a:t>
            </a:r>
            <a:r>
              <a:rPr lang="fr-FR" sz="1600" err="1"/>
              <a:t>clouds</a:t>
            </a:r>
            <a:r>
              <a:rPr lang="fr-FR" sz="1600"/>
              <a:t> » </a:t>
            </a:r>
            <a:r>
              <a:rPr lang="fr-FR" sz="1600" i="1"/>
              <a:t>Maryse Gros </a:t>
            </a:r>
            <a:br>
              <a:rPr lang="fr-FR" sz="1600"/>
            </a:br>
            <a:r>
              <a:rPr lang="fr-FR" sz="1600"/>
              <a:t>20 Septembre 2016</a:t>
            </a:r>
            <a:endParaRPr lang="fr-FR" sz="1600">
              <a:cs typeface="Calibri"/>
            </a:endParaRPr>
          </a:p>
          <a:p>
            <a:pPr marL="229870">
              <a:lnSpc>
                <a:spcPct val="130000"/>
              </a:lnSpc>
            </a:pPr>
            <a:r>
              <a:rPr lang="fr-FR" sz="1600">
                <a:ea typeface="+mn-lt"/>
                <a:cs typeface="+mn-lt"/>
                <a:hlinkClick r:id="rId2"/>
              </a:rPr>
              <a:t>https://www.salesforce.com/solutions/appexchange/faq/</a:t>
            </a:r>
            <a:endParaRPr lang="fr-FR" sz="1600">
              <a:ea typeface="+mn-lt"/>
              <a:cs typeface="+mn-lt"/>
            </a:endParaRPr>
          </a:p>
          <a:p>
            <a:pPr marL="229870">
              <a:lnSpc>
                <a:spcPct val="130000"/>
              </a:lnSpc>
            </a:pPr>
            <a:r>
              <a:rPr lang="fr-FR" sz="1600">
                <a:ea typeface="+mn-lt"/>
                <a:cs typeface="+mn-lt"/>
                <a:hlinkClick r:id="rId3"/>
              </a:rPr>
              <a:t>Sales Cloud: Salesforce CRM Pricing &amp; Editions - Salesforce UK</a:t>
            </a:r>
            <a:endParaRPr lang="fr-FR" sz="160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1728800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1646</Words>
  <Application>Microsoft Office PowerPoint</Application>
  <PresentationFormat>Widescreen</PresentationFormat>
  <Paragraphs>267</Paragraphs>
  <Slides>26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Arial</vt:lpstr>
      <vt:lpstr>Calibri</vt:lpstr>
      <vt:lpstr>Calibri Light</vt:lpstr>
      <vt:lpstr>Thème Office</vt:lpstr>
      <vt:lpstr>Salesforce</vt:lpstr>
      <vt:lpstr>Sommaire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2. Les différentes briques de l'écosystème</vt:lpstr>
      <vt:lpstr>2. Les différentes briques de l'écosystème</vt:lpstr>
      <vt:lpstr>2. Les différentes briques de l'ecosystème</vt:lpstr>
      <vt:lpstr>2. Les différentes briques de l'écosystème</vt:lpstr>
      <vt:lpstr>2. Les différentes briques de l'écosystème</vt:lpstr>
      <vt:lpstr>2. Les différentes briques de l'écosystème</vt:lpstr>
      <vt:lpstr>2. Les différentes briques de l'écosystème</vt:lpstr>
      <vt:lpstr>2. Les différentes briques de l'écosystème</vt:lpstr>
      <vt:lpstr>3. Les types de paiements =&gt; Les add-ons et leurs coûts </vt:lpstr>
      <vt:lpstr>4. Simulations  =&gt; PME contexte</vt:lpstr>
      <vt:lpstr>4. Simulations  =&gt; PME</vt:lpstr>
      <vt:lpstr>4. Simulations  =&gt; PME</vt:lpstr>
      <vt:lpstr>4. Simulations  =&gt; PME</vt:lpstr>
      <vt:lpstr>4. Simulations  =&gt; TGE contexte</vt:lpstr>
      <vt:lpstr>4. Simulations  =&gt; TGE</vt:lpstr>
      <vt:lpstr>4. Simulations  =&gt; TGE </vt:lpstr>
      <vt:lpstr>4. Simulations  =&gt; Conclusion</vt:lpstr>
      <vt:lpstr>Sources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Arsène Lapostolet</dc:creator>
  <cp:lastModifiedBy>Arsène LAPOSTOLET</cp:lastModifiedBy>
  <cp:revision>2</cp:revision>
  <dcterms:created xsi:type="dcterms:W3CDTF">2021-06-18T13:17:35Z</dcterms:created>
  <dcterms:modified xsi:type="dcterms:W3CDTF">2021-07-15T12:17:07Z</dcterms:modified>
</cp:coreProperties>
</file>